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60"/>
  </p:notesMasterIdLst>
  <p:handoutMasterIdLst>
    <p:handoutMasterId r:id="rId61"/>
  </p:handoutMasterIdLst>
  <p:sldIdLst>
    <p:sldId id="562" r:id="rId2"/>
    <p:sldId id="526" r:id="rId3"/>
    <p:sldId id="527" r:id="rId4"/>
    <p:sldId id="528" r:id="rId5"/>
    <p:sldId id="529" r:id="rId6"/>
    <p:sldId id="631" r:id="rId7"/>
    <p:sldId id="531" r:id="rId8"/>
    <p:sldId id="639" r:id="rId9"/>
    <p:sldId id="640" r:id="rId10"/>
    <p:sldId id="532" r:id="rId11"/>
    <p:sldId id="534" r:id="rId12"/>
    <p:sldId id="627" r:id="rId13"/>
    <p:sldId id="535" r:id="rId14"/>
    <p:sldId id="673" r:id="rId15"/>
    <p:sldId id="635" r:id="rId16"/>
    <p:sldId id="636" r:id="rId17"/>
    <p:sldId id="537" r:id="rId18"/>
    <p:sldId id="632" r:id="rId19"/>
    <p:sldId id="634" r:id="rId20"/>
    <p:sldId id="633" r:id="rId21"/>
    <p:sldId id="678" r:id="rId22"/>
    <p:sldId id="536" r:id="rId23"/>
    <p:sldId id="569" r:id="rId24"/>
    <p:sldId id="642" r:id="rId25"/>
    <p:sldId id="580" r:id="rId26"/>
    <p:sldId id="571" r:id="rId27"/>
    <p:sldId id="572" r:id="rId28"/>
    <p:sldId id="573" r:id="rId29"/>
    <p:sldId id="643" r:id="rId30"/>
    <p:sldId id="670" r:id="rId31"/>
    <p:sldId id="644" r:id="rId32"/>
    <p:sldId id="646" r:id="rId33"/>
    <p:sldId id="616" r:id="rId34"/>
    <p:sldId id="617" r:id="rId35"/>
    <p:sldId id="645" r:id="rId36"/>
    <p:sldId id="667" r:id="rId37"/>
    <p:sldId id="567" r:id="rId38"/>
    <p:sldId id="618" r:id="rId39"/>
    <p:sldId id="647" r:id="rId40"/>
    <p:sldId id="649" r:id="rId41"/>
    <p:sldId id="676" r:id="rId42"/>
    <p:sldId id="677" r:id="rId43"/>
    <p:sldId id="653" r:id="rId44"/>
    <p:sldId id="654" r:id="rId45"/>
    <p:sldId id="652" r:id="rId46"/>
    <p:sldId id="655" r:id="rId47"/>
    <p:sldId id="656" r:id="rId48"/>
    <p:sldId id="657" r:id="rId49"/>
    <p:sldId id="658" r:id="rId50"/>
    <p:sldId id="659" r:id="rId51"/>
    <p:sldId id="660" r:id="rId52"/>
    <p:sldId id="661" r:id="rId53"/>
    <p:sldId id="662" r:id="rId54"/>
    <p:sldId id="663" r:id="rId55"/>
    <p:sldId id="672" r:id="rId56"/>
    <p:sldId id="668" r:id="rId57"/>
    <p:sldId id="669" r:id="rId58"/>
    <p:sldId id="495" r:id="rId5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8DC5"/>
    <a:srgbClr val="C0C0C4"/>
    <a:srgbClr val="3E67A4"/>
    <a:srgbClr val="3E8DC5"/>
    <a:srgbClr val="5F5F65"/>
    <a:srgbClr val="7E7E86"/>
    <a:srgbClr val="FFFFFF"/>
    <a:srgbClr val="8E8E9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1" autoAdjust="0"/>
    <p:restoredTop sz="89421" autoAdjust="0"/>
  </p:normalViewPr>
  <p:slideViewPr>
    <p:cSldViewPr>
      <p:cViewPr>
        <p:scale>
          <a:sx n="58" d="100"/>
          <a:sy n="58" d="100"/>
        </p:scale>
        <p:origin x="-811" y="-3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206"/>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dirty="0">
              <a:latin typeface="Arial" charset="0"/>
              <a:cs typeface="+mn-cs"/>
            </a:endParaRPr>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dirty="0">
                <a:latin typeface="Arial" charset="0"/>
                <a:cs typeface="+mn-cs"/>
              </a:rPr>
              <a:t>© 2009, Cisco Systems, Inc. All rights reserved.</a:t>
            </a:r>
          </a:p>
          <a:p>
            <a:pPr defTabSz="611188" eaLnBrk="0" hangingPunct="0">
              <a:tabLst>
                <a:tab pos="2387600" algn="l"/>
                <a:tab pos="4830763" algn="l"/>
              </a:tabLst>
              <a:defRPr/>
            </a:pPr>
            <a:r>
              <a:rPr lang="en-US" sz="800" dirty="0">
                <a:latin typeface="Arial" charset="0"/>
                <a:cs typeface="+mn-cs"/>
              </a:rPr>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dirty="0">
              <a:latin typeface="Arial" charset="0"/>
              <a:cs typeface="+mn-cs"/>
            </a:endParaRPr>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eaLnBrk="0" hangingPunct="0">
              <a:defRPr/>
            </a:pPr>
            <a:fld id="{B5F87B47-5AC8-4124-BC86-7E0FF8738BED}" type="slidenum">
              <a:rPr lang="en-US" sz="800">
                <a:latin typeface="Arial" charset="0"/>
                <a:cs typeface="+mn-cs"/>
              </a:rPr>
              <a:pPr algn="r" defTabSz="903288" eaLnBrk="0" hangingPunct="0">
                <a:defRPr/>
              </a:pPr>
              <a:t>‹#›</a:t>
            </a:fld>
            <a:endParaRPr lang="en-US" sz="800" dirty="0">
              <a:latin typeface="Arial" charset="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dirty="0">
              <a:latin typeface="Arial" charset="0"/>
              <a:cs typeface="+mn-cs"/>
            </a:endParaRPr>
          </a:p>
        </p:txBody>
      </p:sp>
      <p:sp>
        <p:nvSpPr>
          <p:cNvPr id="183305" name="Rectangle 9"/>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dirty="0">
                <a:latin typeface="Arial" charset="0"/>
                <a:cs typeface="+mn-cs"/>
              </a:rPr>
              <a:t>© 2009 Cisco Systems, Inc. All rights reserved.</a:t>
            </a:r>
          </a:p>
          <a:p>
            <a:pPr defTabSz="611188" eaLnBrk="0" hangingPunct="0">
              <a:tabLst>
                <a:tab pos="2387600" algn="l"/>
                <a:tab pos="4830763" algn="l"/>
              </a:tabLst>
              <a:defRPr/>
            </a:pPr>
            <a:r>
              <a:rPr lang="en-US" sz="800" dirty="0">
                <a:latin typeface="Arial" charset="0"/>
                <a:cs typeface="+mn-cs"/>
              </a:rPr>
              <a:t>Presentation_ID.scr</a:t>
            </a: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dirty="0">
              <a:latin typeface="Arial" charset="0"/>
              <a:cs typeface="+mn-cs"/>
            </a:endParaRPr>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eaLnBrk="0" hangingPunct="0">
              <a:lnSpc>
                <a:spcPct val="100000"/>
              </a:lnSpc>
              <a:defRPr sz="800">
                <a:latin typeface="Arial" charset="0"/>
                <a:cs typeface="+mn-cs"/>
              </a:defRPr>
            </a:lvl1pPr>
          </a:lstStyle>
          <a:p>
            <a:pPr>
              <a:defRPr/>
            </a:pPr>
            <a:fld id="{2D4B3464-41B0-4F55-AC7A-B0F4E3C424C7}" type="slidenum">
              <a:rPr lang="en-US"/>
              <a:pPr>
                <a:defRPr/>
              </a:pPr>
              <a:t>‹#›</a:t>
            </a:fld>
            <a:endParaRPr lang="en-US" dirty="0"/>
          </a:p>
        </p:txBody>
      </p:sp>
      <p:sp>
        <p:nvSpPr>
          <p:cNvPr id="68614"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81818560-24F6-4715-9B82-6F2AD27A87F8}" type="slidenum">
              <a:rPr lang="en-US" smtClean="0">
                <a:latin typeface="Arial" pitchFamily="34" charset="0"/>
              </a:rPr>
              <a:pPr>
                <a:defRPr/>
              </a:pPr>
              <a:t>1</a:t>
            </a:fld>
            <a:endParaRPr lang="en-US"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404813" y="4378325"/>
            <a:ext cx="6121400" cy="4252913"/>
          </a:xfrm>
          <a:noFill/>
          <a:ln/>
        </p:spPr>
        <p:txBody>
          <a:bodyPr/>
          <a:lstStyle/>
          <a:p>
            <a:endParaRPr lang="en-GB"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latin typeface="Arial" pitchFamily="34" charset="0"/>
            </a:endParaRPr>
          </a:p>
        </p:txBody>
      </p:sp>
      <p:sp>
        <p:nvSpPr>
          <p:cNvPr id="69636" name="Slide Number Placeholder 3"/>
          <p:cNvSpPr>
            <a:spLocks noGrp="1"/>
          </p:cNvSpPr>
          <p:nvPr>
            <p:ph type="sldNum" sz="quarter" idx="5"/>
          </p:nvPr>
        </p:nvSpPr>
        <p:spPr/>
        <p:txBody>
          <a:bodyPr/>
          <a:lstStyle/>
          <a:p>
            <a:pPr>
              <a:defRPr/>
            </a:pPr>
            <a:fld id="{0428AA98-1513-4F1C-AD35-81F60B375CE0}" type="slidenum">
              <a:rPr lang="en-US" smtClean="0">
                <a:latin typeface="Arial" pitchFamily="34" charset="0"/>
              </a:rPr>
              <a:pPr>
                <a:def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latin typeface="Arial" pitchFamily="34" charset="0"/>
            </a:endParaRPr>
          </a:p>
        </p:txBody>
      </p:sp>
      <p:sp>
        <p:nvSpPr>
          <p:cNvPr id="71684" name="Slide Number Placeholder 3"/>
          <p:cNvSpPr>
            <a:spLocks noGrp="1"/>
          </p:cNvSpPr>
          <p:nvPr>
            <p:ph type="sldNum" sz="quarter" idx="5"/>
          </p:nvPr>
        </p:nvSpPr>
        <p:spPr/>
        <p:txBody>
          <a:bodyPr/>
          <a:lstStyle/>
          <a:p>
            <a:pPr>
              <a:defRPr/>
            </a:pPr>
            <a:fld id="{C9C7D4F1-EF79-43D7-8602-9E4697FCD0F7}" type="slidenum">
              <a:rPr lang="en-US" smtClean="0">
                <a:latin typeface="Arial" pitchFamily="34" charset="0"/>
              </a:rPr>
              <a:pPr>
                <a:defRPr/>
              </a:pPr>
              <a:t>11</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a:ln/>
        </p:spPr>
      </p:sp>
      <p:sp>
        <p:nvSpPr>
          <p:cNvPr id="81923" name="Rectangle 3"/>
          <p:cNvSpPr>
            <a:spLocks noGrp="1"/>
          </p:cNvSpPr>
          <p:nvPr>
            <p:ph type="body" idx="1"/>
          </p:nvPr>
        </p:nvSpPr>
        <p:spPr>
          <a:noFill/>
          <a:ln/>
        </p:spPr>
        <p:txBody>
          <a:bodyPr/>
          <a:lstStyle/>
          <a:p>
            <a:endParaRPr lang="en-US" smtClean="0">
              <a:latin typeface="Arial" pitchFamily="34" charset="0"/>
              <a:ea typeface="PMingLiU"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p>
            <a:pPr>
              <a:defRPr/>
            </a:pPr>
            <a:fld id="{B3D57435-30C6-47CF-8F6E-8FDB5ECA8C17}" type="slidenum">
              <a:rPr lang="en-US" smtClean="0">
                <a:latin typeface="Arial" pitchFamily="34" charset="0"/>
              </a:rPr>
              <a:pPr>
                <a:defRPr/>
              </a:pPr>
              <a:t>13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p>
            <a:pPr>
              <a:defRPr/>
            </a:pPr>
            <a:fld id="{4E42AFDC-E503-44D8-9C4E-F26201BADBC0}" type="slidenum">
              <a:rPr lang="en-US" smtClean="0">
                <a:latin typeface="Arial" pitchFamily="34" charset="0"/>
              </a:rPr>
              <a:pPr>
                <a:defRPr/>
              </a:pPr>
              <a:t>14</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ABFECEE0-CECE-4C49-968F-5128CAF47286}" type="slidenum">
              <a:rPr lang="en-US" smtClean="0">
                <a:latin typeface="Arial" pitchFamily="34" charset="0"/>
              </a:rPr>
              <a:pPr>
                <a:def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A25D8A2-D9EE-441B-BA8F-6BEABBA7CB99}"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latin typeface="Arial" pitchFamily="34" charset="0"/>
            </a:endParaRPr>
          </a:p>
        </p:txBody>
      </p:sp>
      <p:sp>
        <p:nvSpPr>
          <p:cNvPr id="75780" name="Slide Number Placeholder 3"/>
          <p:cNvSpPr>
            <a:spLocks noGrp="1"/>
          </p:cNvSpPr>
          <p:nvPr>
            <p:ph type="sldNum" sz="quarter" idx="5"/>
          </p:nvPr>
        </p:nvSpPr>
        <p:spPr/>
        <p:txBody>
          <a:bodyPr/>
          <a:lstStyle/>
          <a:p>
            <a:pPr>
              <a:defRPr/>
            </a:pPr>
            <a:fld id="{749D99DC-F22E-400A-A11E-8A9C886FE5E9}" type="slidenum">
              <a:rPr lang="en-US" smtClean="0">
                <a:latin typeface="Arial" pitchFamily="34" charset="0"/>
              </a:rPr>
              <a:pPr>
                <a:defRPr/>
              </a:pPr>
              <a:t>17</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latin typeface="Arial" pitchFamily="34" charset="0"/>
            </a:endParaRPr>
          </a:p>
        </p:txBody>
      </p:sp>
      <p:sp>
        <p:nvSpPr>
          <p:cNvPr id="69636" name="Slide Number Placeholder 3"/>
          <p:cNvSpPr>
            <a:spLocks noGrp="1"/>
          </p:cNvSpPr>
          <p:nvPr>
            <p:ph type="sldNum" sz="quarter" idx="5"/>
          </p:nvPr>
        </p:nvSpPr>
        <p:spPr/>
        <p:txBody>
          <a:bodyPr/>
          <a:lstStyle/>
          <a:p>
            <a:pPr>
              <a:defRPr/>
            </a:pPr>
            <a:fld id="{306EFD41-A31F-469D-969E-CC0C5F20F1AD}" type="slidenum">
              <a:rPr lang="en-US">
                <a:solidFill>
                  <a:prstClr val="black"/>
                </a:solidFill>
              </a:rPr>
              <a:pPr>
                <a:def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marL="228600" indent="-228600"/>
            <a:r>
              <a:rPr lang="en-US" smtClean="0">
                <a:latin typeface="Arial" pitchFamily="34" charset="0"/>
              </a:rPr>
              <a:t>Single attached devices that are not connected via a vPC but still carry vPC VLANs are also known as orphan ports. In case of a peer-link shut or restoration, an orphan port's connectivity may be bound to the vPC failure or restoration process. </a:t>
            </a:r>
          </a:p>
        </p:txBody>
      </p:sp>
      <p:sp>
        <p:nvSpPr>
          <p:cNvPr id="95236" name="Slide Number Placeholder 3"/>
          <p:cNvSpPr>
            <a:spLocks noGrp="1"/>
          </p:cNvSpPr>
          <p:nvPr>
            <p:ph type="sldNum" sz="quarter" idx="5"/>
          </p:nvPr>
        </p:nvSpPr>
        <p:spPr/>
        <p:txBody>
          <a:bodyPr/>
          <a:lstStyle/>
          <a:p>
            <a:pPr>
              <a:defRPr/>
            </a:pPr>
            <a:fld id="{FA6DE5E8-F860-409A-B2D0-339E2C267D0C}" type="slidenum">
              <a:rPr lang="en-US" smtClean="0">
                <a:latin typeface="Arial" pitchFamily="34" charset="0"/>
              </a:rPr>
              <a:pPr>
                <a:defRPr/>
              </a:pPr>
              <a:t>19</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DF13256B-EF2F-4DCE-8E20-AF69AA2ED80A}" type="slidenum">
              <a:rPr lang="en-US" smtClean="0">
                <a:latin typeface="Arial" pitchFamily="34" charset="0"/>
              </a:rPr>
              <a:pPr>
                <a:defRPr/>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smtClean="0">
                <a:latin typeface="Arial" pitchFamily="34" charset="0"/>
              </a:rPr>
              <a:t>All VLANs carried over the peer-link will suspend on this interface after a peer-link failover occurs and until the two adjacency forms and vPC is fully syncronized". A separate ISL trunk can be used for the STP VLANs to physically decouple vPC/STP VLANs and avoid this behavior</a:t>
            </a:r>
          </a:p>
        </p:txBody>
      </p:sp>
      <p:sp>
        <p:nvSpPr>
          <p:cNvPr id="69636" name="Slide Number Placeholder 3"/>
          <p:cNvSpPr>
            <a:spLocks noGrp="1"/>
          </p:cNvSpPr>
          <p:nvPr>
            <p:ph type="sldNum" sz="quarter" idx="5"/>
          </p:nvPr>
        </p:nvSpPr>
        <p:spPr/>
        <p:txBody>
          <a:bodyPr/>
          <a:lstStyle/>
          <a:p>
            <a:pPr>
              <a:defRPr/>
            </a:pPr>
            <a:fld id="{73E5697C-BB92-449D-B02C-37FCC2A37CC4}"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p:txBody>
          <a:bodyPr/>
          <a:lstStyle/>
          <a:p>
            <a:pPr>
              <a:defRPr/>
            </a:pPr>
            <a:fld id="{461F8DD8-9962-4FCD-81E6-8973BCBB5DAA}" type="slidenum">
              <a:rPr lang="en-US" smtClean="0">
                <a:latin typeface="Arial" pitchFamily="34" charset="0"/>
              </a:rPr>
              <a:pPr>
                <a:defRPr/>
              </a:pPr>
              <a:t>21</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a:buFontTx/>
              <a:buNone/>
            </a:pPr>
            <a:endParaRPr lang="en-US" smtClean="0">
              <a:latin typeface="Arial" pitchFamily="34" charset="0"/>
            </a:endParaRPr>
          </a:p>
        </p:txBody>
      </p:sp>
      <p:sp>
        <p:nvSpPr>
          <p:cNvPr id="73732" name="Slide Number Placeholder 3"/>
          <p:cNvSpPr>
            <a:spLocks noGrp="1"/>
          </p:cNvSpPr>
          <p:nvPr>
            <p:ph type="sldNum" sz="quarter" idx="5"/>
          </p:nvPr>
        </p:nvSpPr>
        <p:spPr/>
        <p:txBody>
          <a:bodyPr/>
          <a:lstStyle/>
          <a:p>
            <a:pPr>
              <a:defRPr/>
            </a:pPr>
            <a:fld id="{95D76D19-6EB1-49C6-AD15-3B9EBA164F62}" type="slidenum">
              <a:rPr lang="en-US" smtClean="0">
                <a:latin typeface="Arial" pitchFamily="34" charset="0"/>
              </a:rPr>
              <a:pPr>
                <a:defRPr/>
              </a:pPr>
              <a:t>22</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a:buFontTx/>
              <a:buNone/>
            </a:pPr>
            <a:endParaRPr lang="en-US"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7FF4EFB9-C15D-4DB9-861F-B90583D7352F}" type="slidenum">
              <a:rPr lang="en-US" smtClean="0">
                <a:latin typeface="Arial" pitchFamily="34" charset="0"/>
              </a:rPr>
              <a:pPr>
                <a:defRPr/>
              </a:pPr>
              <a:t>23</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A7D487DE-E765-498F-90EF-B63E25CD081C}" type="slidenum">
              <a:rPr lang="en-US" smtClean="0">
                <a:latin typeface="Arial" pitchFamily="34" charset="0"/>
              </a:rPr>
              <a:pPr>
                <a:defRPr/>
              </a:pPr>
              <a:t>24</a:t>
            </a:fld>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latin typeface="Arial" pitchFamily="34" charset="0"/>
              <a:ea typeface="MS PGothic" pitchFamily="34" charset="-128"/>
            </a:endParaRPr>
          </a:p>
        </p:txBody>
      </p:sp>
      <p:sp>
        <p:nvSpPr>
          <p:cNvPr id="99332" name="Slide Number Placeholder 3"/>
          <p:cNvSpPr>
            <a:spLocks noGrp="1"/>
          </p:cNvSpPr>
          <p:nvPr>
            <p:ph type="sldNum" sz="quarter" idx="5"/>
          </p:nvPr>
        </p:nvSpPr>
        <p:spPr/>
        <p:txBody>
          <a:bodyPr/>
          <a:lstStyle/>
          <a:p>
            <a:pPr>
              <a:defRPr/>
            </a:pPr>
            <a:fld id="{80122C76-6424-4BF7-B7CF-DC15BDDCC465}" type="slidenum">
              <a:rPr lang="en-US" smtClean="0">
                <a:latin typeface="Arial" pitchFamily="34" charset="0"/>
                <a:ea typeface="MS PGothic" pitchFamily="34" charset="-128"/>
              </a:rPr>
              <a:pPr>
                <a:defRPr/>
              </a:pPr>
              <a:t>25</a:t>
            </a:fld>
            <a:endParaRPr lang="en-US" smtClean="0">
              <a:latin typeface="Arial" pitchFamily="34" charset="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latin typeface="Arial" pitchFamily="34" charset="0"/>
            </a:endParaRPr>
          </a:p>
        </p:txBody>
      </p:sp>
      <p:sp>
        <p:nvSpPr>
          <p:cNvPr id="96260" name="Slide Number Placeholder 3"/>
          <p:cNvSpPr>
            <a:spLocks noGrp="1"/>
          </p:cNvSpPr>
          <p:nvPr>
            <p:ph type="sldNum" sz="quarter" idx="5"/>
          </p:nvPr>
        </p:nvSpPr>
        <p:spPr/>
        <p:txBody>
          <a:bodyPr/>
          <a:lstStyle/>
          <a:p>
            <a:pPr>
              <a:defRPr/>
            </a:pPr>
            <a:fld id="{BA9B483E-D8BD-4338-B1F3-B82804D1C7ED}" type="slidenum">
              <a:rPr lang="en-US" smtClean="0">
                <a:latin typeface="Arial" pitchFamily="34" charset="0"/>
              </a:rPr>
              <a:pPr>
                <a:defRPr/>
              </a:pPr>
              <a:t>26</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latin typeface="Arial" pitchFamily="34" charset="0"/>
            </a:endParaRPr>
          </a:p>
        </p:txBody>
      </p:sp>
      <p:sp>
        <p:nvSpPr>
          <p:cNvPr id="97284" name="Slide Number Placeholder 3"/>
          <p:cNvSpPr>
            <a:spLocks noGrp="1"/>
          </p:cNvSpPr>
          <p:nvPr>
            <p:ph type="sldNum" sz="quarter" idx="5"/>
          </p:nvPr>
        </p:nvSpPr>
        <p:spPr/>
        <p:txBody>
          <a:bodyPr/>
          <a:lstStyle/>
          <a:p>
            <a:pPr>
              <a:defRPr/>
            </a:pPr>
            <a:fld id="{620A7E84-2F20-467D-BCCD-0646E9A7AD9E}" type="slidenum">
              <a:rPr lang="en-US" smtClean="0">
                <a:latin typeface="Arial" pitchFamily="34" charset="0"/>
              </a:rPr>
              <a:pPr>
                <a:defRPr/>
              </a:pPr>
              <a:t>27</a:t>
            </a:fld>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latin typeface="Arial" pitchFamily="34" charset="0"/>
            </a:endParaRPr>
          </a:p>
        </p:txBody>
      </p:sp>
      <p:sp>
        <p:nvSpPr>
          <p:cNvPr id="98308" name="Slide Number Placeholder 3"/>
          <p:cNvSpPr>
            <a:spLocks noGrp="1"/>
          </p:cNvSpPr>
          <p:nvPr>
            <p:ph type="sldNum" sz="quarter" idx="5"/>
          </p:nvPr>
        </p:nvSpPr>
        <p:spPr/>
        <p:txBody>
          <a:bodyPr/>
          <a:lstStyle/>
          <a:p>
            <a:pPr>
              <a:defRPr/>
            </a:pPr>
            <a:fld id="{EEF7F205-C8CB-4E93-8D7A-AC7D070ACA6A}" type="slidenum">
              <a:rPr lang="en-US" smtClean="0">
                <a:latin typeface="Arial" pitchFamily="34" charset="0"/>
              </a:rPr>
              <a:pPr>
                <a:defRPr/>
              </a:pPr>
              <a:t>28</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2228924E-1BC1-4160-9FCB-4F0681FDB9E7}" type="slidenum">
              <a:rPr lang="en-US" smtClean="0">
                <a:latin typeface="Arial" pitchFamily="34" charset="0"/>
              </a:rPr>
              <a:pPr>
                <a:defRPr/>
              </a:pPr>
              <a:t>29</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Grp="1" noChangeArrowheads="1"/>
          </p:cNvSpPr>
          <p:nvPr>
            <p:ph type="sldNum" sz="quarter" idx="5"/>
          </p:nvPr>
        </p:nvSpPr>
        <p:spPr/>
        <p:txBody>
          <a:bodyPr/>
          <a:lstStyle/>
          <a:p>
            <a:pPr>
              <a:buFont typeface="Wingdings" pitchFamily="2" charset="2"/>
              <a:buNone/>
              <a:defRPr/>
            </a:pPr>
            <a:fld id="{2B3EB732-B134-4ED2-B9C2-A9DDF450BD4D}" type="slidenum">
              <a:rPr lang="en-US" smtClean="0">
                <a:latin typeface="Arial" pitchFamily="34" charset="0"/>
                <a:ea typeface="MS PGothic" pitchFamily="34" charset="-128"/>
              </a:rPr>
              <a:pPr>
                <a:buFont typeface="Wingdings" pitchFamily="2" charset="2"/>
                <a:buNone/>
                <a:defRPr/>
              </a:pPr>
              <a:t>3</a:t>
            </a:fld>
            <a:endParaRPr lang="en-US" smtClean="0">
              <a:latin typeface="Arial" pitchFamily="34" charset="0"/>
              <a:ea typeface="MS PGothic" pitchFamily="34" charset="-128"/>
            </a:endParaRPr>
          </a:p>
        </p:txBody>
      </p:sp>
      <p:sp>
        <p:nvSpPr>
          <p:cNvPr id="71683" name="AutoShap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GB" smtClean="0">
              <a:latin typeface="Arial" pitchFamily="34" charset="0"/>
              <a:ea typeface="PMingLiU" pitchFamily="18"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latin typeface="Arial" pitchFamily="34" charset="0"/>
            </a:endParaRPr>
          </a:p>
        </p:txBody>
      </p:sp>
      <p:sp>
        <p:nvSpPr>
          <p:cNvPr id="77828" name="Slide Number Placeholder 3"/>
          <p:cNvSpPr>
            <a:spLocks noGrp="1"/>
          </p:cNvSpPr>
          <p:nvPr>
            <p:ph type="sldNum" sz="quarter" idx="5"/>
          </p:nvPr>
        </p:nvSpPr>
        <p:spPr/>
        <p:txBody>
          <a:bodyPr/>
          <a:lstStyle/>
          <a:p>
            <a:pPr>
              <a:defRPr/>
            </a:pPr>
            <a:fld id="{C8ADD596-32BC-4BFE-9493-2DD9E0C30C3A}" type="slidenum">
              <a:rPr lang="en-US" smtClean="0">
                <a:latin typeface="Arial" pitchFamily="34" charset="0"/>
              </a:rPr>
              <a:pPr>
                <a:defRPr/>
              </a:pPr>
              <a:t>30</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1"/>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72" tIns="46586" rIns="93172" bIns="46586" anchor="b"/>
          <a:lstStyle/>
          <a:p>
            <a:pPr algn="r"/>
            <a:fld id="{4BEF53BA-8D4E-43B8-85C9-8D0738675811}" type="slidenum">
              <a:rPr lang="en-US" sz="1300"/>
              <a:pPr algn="r"/>
              <a:t>31</a:t>
            </a:fld>
            <a:endParaRPr lang="en-US" sz="1300"/>
          </a:p>
        </p:txBody>
      </p:sp>
      <p:sp>
        <p:nvSpPr>
          <p:cNvPr id="101379" name="AutoShape 2"/>
          <p:cNvSpPr>
            <a:spLocks noGrp="1" noRot="1" noChangeAspect="1" noChangeArrowheads="1" noTextEdit="1"/>
          </p:cNvSpPr>
          <p:nvPr>
            <p:ph type="sldImg"/>
          </p:nvPr>
        </p:nvSpPr>
        <p:spPr>
          <a:xfrm>
            <a:off x="873125" y="246063"/>
            <a:ext cx="5319713" cy="3990975"/>
          </a:xfrm>
          <a:ln/>
        </p:spPr>
      </p:sp>
      <p:sp>
        <p:nvSpPr>
          <p:cNvPr id="101380" name="Rectangle 3"/>
          <p:cNvSpPr>
            <a:spLocks noGrp="1" noChangeArrowheads="1"/>
          </p:cNvSpPr>
          <p:nvPr>
            <p:ph type="body" idx="1"/>
          </p:nvPr>
        </p:nvSpPr>
        <p:spPr>
          <a:noFill/>
          <a:ln/>
        </p:spPr>
        <p:txBody>
          <a:bodyPr/>
          <a:lstStyle/>
          <a:p>
            <a:endParaRPr lang="en-US" smtClean="0">
              <a:latin typeface="Arial" pitchFamily="34" charset="0"/>
              <a:ea typeface="MS PGothic"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74538254-53C6-46A6-A097-80A5E25DA601}" type="slidenum">
              <a:rPr lang="en-US" smtClean="0">
                <a:latin typeface="Arial" pitchFamily="34" charset="0"/>
              </a:rPr>
              <a:pPr>
                <a:defRPr/>
              </a:pPr>
              <a:t>32</a:t>
            </a:fld>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a:buFontTx/>
              <a:buNone/>
            </a:pPr>
            <a:endParaRPr lang="en-US" dirty="0" smtClean="0">
              <a:latin typeface="Arial" pitchFamily="34" charset="0"/>
            </a:endParaRPr>
          </a:p>
        </p:txBody>
      </p:sp>
      <p:sp>
        <p:nvSpPr>
          <p:cNvPr id="86020" name="Slide Number Placeholder 3"/>
          <p:cNvSpPr>
            <a:spLocks noGrp="1"/>
          </p:cNvSpPr>
          <p:nvPr>
            <p:ph type="sldNum" sz="quarter" idx="5"/>
          </p:nvPr>
        </p:nvSpPr>
        <p:spPr/>
        <p:txBody>
          <a:bodyPr/>
          <a:lstStyle/>
          <a:p>
            <a:pPr>
              <a:defRPr/>
            </a:pPr>
            <a:fld id="{15498009-27FF-4D88-B91A-76A86DE7BE51}" type="slidenum">
              <a:rPr lang="en-US" smtClean="0">
                <a:latin typeface="Arial" pitchFamily="34" charset="0"/>
              </a:rPr>
              <a:pPr>
                <a:defRPr/>
              </a:pPr>
              <a:t>33</a:t>
            </a:fld>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201703BC-3CF8-42ED-A401-3B861EE0C025}" type="slidenum">
              <a:rPr lang="en-US" smtClean="0">
                <a:latin typeface="Arial" pitchFamily="34" charset="0"/>
              </a:rPr>
              <a:pPr>
                <a:defRPr/>
              </a:pPr>
              <a:t>34</a:t>
            </a:fld>
            <a:endParaRPr lang="en-US" smtClean="0">
              <a:latin typeface="Arial" pitchFamily="34" charset="0"/>
            </a:endParaRPr>
          </a:p>
        </p:txBody>
      </p:sp>
      <p:sp>
        <p:nvSpPr>
          <p:cNvPr id="105475" name="AutoShape 2"/>
          <p:cNvSpPr>
            <a:spLocks noGrp="1" noRot="1" noChangeAspect="1" noChangeArrowheads="1" noTextEdit="1"/>
          </p:cNvSpPr>
          <p:nvPr>
            <p:ph type="sldImg"/>
          </p:nvPr>
        </p:nvSpPr>
        <p:spPr>
          <a:noFill/>
          <a:ln/>
        </p:spPr>
      </p:sp>
      <p:sp>
        <p:nvSpPr>
          <p:cNvPr id="105476" name="Rectangle 3"/>
          <p:cNvSpPr>
            <a:spLocks noGrp="1" noChangeArrowheads="1"/>
          </p:cNvSpPr>
          <p:nvPr>
            <p:ph type="body" idx="1"/>
          </p:nvPr>
        </p:nvSpPr>
        <p:spPr>
          <a:xfrm>
            <a:off x="404813" y="4378325"/>
            <a:ext cx="6121400" cy="4252913"/>
          </a:xfrm>
          <a:solidFill>
            <a:srgbClr val="FFFFFF"/>
          </a:solidFill>
          <a:ln>
            <a:solidFill>
              <a:srgbClr val="000000"/>
            </a:solidFill>
          </a:ln>
        </p:spPr>
        <p:txBody>
          <a:bodyPr/>
          <a:lstStyle/>
          <a:p>
            <a:endParaRPr lang="en-GB"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82473760-1CFA-48A6-BA68-BD24F456A165}" type="slidenum">
              <a:rPr lang="en-US" smtClean="0">
                <a:latin typeface="Arial" pitchFamily="34" charset="0"/>
              </a:rPr>
              <a:pPr>
                <a:defRPr/>
              </a:pPr>
              <a:t>35</a:t>
            </a:fld>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latin typeface="Arial" pitchFamily="34" charset="0"/>
            </a:endParaRPr>
          </a:p>
        </p:txBody>
      </p:sp>
      <p:sp>
        <p:nvSpPr>
          <p:cNvPr id="79876" name="Slide Number Placeholder 3"/>
          <p:cNvSpPr>
            <a:spLocks noGrp="1"/>
          </p:cNvSpPr>
          <p:nvPr>
            <p:ph type="sldNum" sz="quarter" idx="5"/>
          </p:nvPr>
        </p:nvSpPr>
        <p:spPr/>
        <p:txBody>
          <a:bodyPr/>
          <a:lstStyle/>
          <a:p>
            <a:pPr>
              <a:defRPr/>
            </a:pPr>
            <a:fld id="{4453F747-3262-4C1D-B848-F06C966516FC}" type="slidenum">
              <a:rPr lang="en-US" smtClean="0">
                <a:latin typeface="Arial" pitchFamily="34" charset="0"/>
              </a:rPr>
              <a:pPr>
                <a:defRPr/>
              </a:pPr>
              <a:t>36</a:t>
            </a:fld>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latin typeface="Arial" pitchFamily="34" charset="0"/>
            </a:endParaRPr>
          </a:p>
        </p:txBody>
      </p:sp>
      <p:sp>
        <p:nvSpPr>
          <p:cNvPr id="100356" name="Slide Number Placeholder 3"/>
          <p:cNvSpPr>
            <a:spLocks noGrp="1"/>
          </p:cNvSpPr>
          <p:nvPr>
            <p:ph type="sldNum" sz="quarter" idx="5"/>
          </p:nvPr>
        </p:nvSpPr>
        <p:spPr/>
        <p:txBody>
          <a:bodyPr/>
          <a:lstStyle/>
          <a:p>
            <a:pPr>
              <a:defRPr/>
            </a:pPr>
            <a:fld id="{3F37C2F0-36E8-459E-807C-A271ABF0B782}" type="slidenum">
              <a:rPr lang="en-US" smtClean="0">
                <a:latin typeface="Arial" pitchFamily="34" charset="0"/>
              </a:rPr>
              <a:pPr>
                <a:defRPr/>
              </a:pPr>
              <a:t>37</a:t>
            </a:fld>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latin typeface="Arial" pitchFamily="34" charset="0"/>
            </a:endParaRPr>
          </a:p>
        </p:txBody>
      </p:sp>
      <p:sp>
        <p:nvSpPr>
          <p:cNvPr id="100356" name="Slide Number Placeholder 3"/>
          <p:cNvSpPr>
            <a:spLocks noGrp="1"/>
          </p:cNvSpPr>
          <p:nvPr>
            <p:ph type="sldNum" sz="quarter" idx="5"/>
          </p:nvPr>
        </p:nvSpPr>
        <p:spPr/>
        <p:txBody>
          <a:bodyPr/>
          <a:lstStyle/>
          <a:p>
            <a:pPr>
              <a:defRPr/>
            </a:pPr>
            <a:fld id="{CDC5A0DA-1AC6-4292-8710-65F17B7BF2A5}" type="slidenum">
              <a:rPr lang="en-US" smtClean="0">
                <a:latin typeface="Arial" pitchFamily="34" charset="0"/>
              </a:rPr>
              <a:pPr>
                <a:defRPr/>
              </a:pPr>
              <a:t>38</a:t>
            </a:fld>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latin typeface="Arial" pitchFamily="34" charset="0"/>
              <a:ea typeface="MS PGothic" pitchFamily="34" charset="-128"/>
            </a:endParaRPr>
          </a:p>
        </p:txBody>
      </p:sp>
      <p:sp>
        <p:nvSpPr>
          <p:cNvPr id="105476" name="Slide Number Placeholder 3"/>
          <p:cNvSpPr>
            <a:spLocks noGrp="1"/>
          </p:cNvSpPr>
          <p:nvPr>
            <p:ph type="sldNum" sz="quarter" idx="5"/>
          </p:nvPr>
        </p:nvSpPr>
        <p:spPr/>
        <p:txBody>
          <a:bodyPr/>
          <a:lstStyle/>
          <a:p>
            <a:pPr>
              <a:defRPr/>
            </a:pPr>
            <a:fld id="{EB1A6B17-4222-4D5D-8CDE-C6257BF25332}" type="slidenum">
              <a:rPr lang="en-US" smtClean="0">
                <a:latin typeface="Arial" pitchFamily="34" charset="0"/>
                <a:ea typeface="MS PGothic" pitchFamily="34" charset="-128"/>
              </a:rPr>
              <a:pPr>
                <a:defRPr/>
              </a:pPr>
              <a:t>39</a:t>
            </a:fld>
            <a:endParaRPr lang="en-US" smtClean="0">
              <a:latin typeface="Arial"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altLang="zh-TW" smtClean="0">
                <a:latin typeface="Arial" pitchFamily="34" charset="0"/>
                <a:ea typeface="MS PGothic" pitchFamily="34" charset="-128"/>
              </a:rPr>
              <a:t>VMware class environments are pushing larger L2 domains, increasing the reliance on spanning tree. While Cisco has a great many options to deliver robust STP enviornments (PVRST, MSTP, etc.), many customers do not leverage these capabilities.  Enabling a more efficient use of L2 scaled domains is the goal of a new feature in the N7K, which leverages our lessons learned from the C6K and C3K class of environments</a:t>
            </a:r>
          </a:p>
          <a:p>
            <a:r>
              <a:rPr lang="en-US" smtClean="0">
                <a:latin typeface="Arial" pitchFamily="34" charset="0"/>
                <a:ea typeface="MS PGothic" pitchFamily="34" charset="-128"/>
              </a:rPr>
              <a:t>Capex reduction: Eliminate STP blocked ports hence uses all available uplink bandwidth. Ultilze half the number of links for the same bandwidth, or allow more efficient use of current available ports</a:t>
            </a:r>
          </a:p>
          <a:p>
            <a:r>
              <a:rPr lang="en-US" smtClean="0">
                <a:latin typeface="Arial" pitchFamily="34" charset="0"/>
                <a:ea typeface="MS PGothic" pitchFamily="34" charset="-128"/>
              </a:rPr>
              <a:t>OPEX reduction: </a:t>
            </a:r>
            <a:br>
              <a:rPr lang="en-US" smtClean="0">
                <a:latin typeface="Arial" pitchFamily="34" charset="0"/>
                <a:ea typeface="MS PGothic" pitchFamily="34" charset="-128"/>
              </a:rPr>
            </a:br>
            <a:r>
              <a:rPr lang="en-US" smtClean="0">
                <a:latin typeface="Arial" pitchFamily="34" charset="0"/>
                <a:ea typeface="MS PGothic" pitchFamily="34" charset="-128"/>
              </a:rPr>
              <a:t>	leverage DCNM to manage both devices as one, </a:t>
            </a:r>
            <a:br>
              <a:rPr lang="en-US" smtClean="0">
                <a:latin typeface="Arial" pitchFamily="34" charset="0"/>
                <a:ea typeface="MS PGothic" pitchFamily="34" charset="-128"/>
              </a:rPr>
            </a:br>
            <a:r>
              <a:rPr lang="en-US" smtClean="0">
                <a:latin typeface="Arial" pitchFamily="34" charset="0"/>
                <a:ea typeface="MS PGothic" pitchFamily="34" charset="-128"/>
              </a:rPr>
              <a:t>	simplifies network layout/design, </a:t>
            </a:r>
            <a:br>
              <a:rPr lang="en-US" smtClean="0">
                <a:latin typeface="Arial" pitchFamily="34" charset="0"/>
                <a:ea typeface="MS PGothic" pitchFamily="34" charset="-128"/>
              </a:rPr>
            </a:br>
            <a:r>
              <a:rPr lang="en-US" smtClean="0">
                <a:latin typeface="Arial" pitchFamily="34" charset="0"/>
                <a:ea typeface="MS PGothic" pitchFamily="34" charset="-128"/>
              </a:rPr>
              <a:t>	remove STP as a managed component</a:t>
            </a:r>
            <a:endParaRPr lang="en-US" smtClean="0">
              <a:latin typeface="Arial" pitchFamily="34" charset="0"/>
              <a:ea typeface="PMingLiU" pitchFamily="18" charset="-120"/>
            </a:endParaRPr>
          </a:p>
        </p:txBody>
      </p:sp>
      <p:sp>
        <p:nvSpPr>
          <p:cNvPr id="65540" name="Slide Number Placeholder 3"/>
          <p:cNvSpPr>
            <a:spLocks noGrp="1"/>
          </p:cNvSpPr>
          <p:nvPr>
            <p:ph type="sldNum" sz="quarter" idx="5"/>
          </p:nvPr>
        </p:nvSpPr>
        <p:spPr/>
        <p:txBody>
          <a:bodyPr/>
          <a:lstStyle/>
          <a:p>
            <a:pPr>
              <a:buFont typeface="Wingdings" pitchFamily="2" charset="2"/>
              <a:buNone/>
              <a:defRPr/>
            </a:pPr>
            <a:fld id="{322D2CB0-1F90-429F-95F8-990678869DF3}" type="slidenum">
              <a:rPr lang="en-US" smtClean="0">
                <a:latin typeface="Arial" pitchFamily="34" charset="0"/>
                <a:ea typeface="MS PGothic" pitchFamily="34" charset="-128"/>
              </a:rPr>
              <a:pPr>
                <a:buFont typeface="Wingdings" pitchFamily="2" charset="2"/>
                <a:buNone/>
                <a:defRPr/>
              </a:pPr>
              <a:t>4</a:t>
            </a:fld>
            <a:endParaRPr lang="en-US" smtClean="0">
              <a:latin typeface="Arial" pitchFamily="34" charset="0"/>
              <a:ea typeface="MS PGothic"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4EB10AEB-A97F-4328-9E62-EFCB4A8F8E6F}" type="slidenum">
              <a:rPr lang="en-US" smtClean="0">
                <a:latin typeface="Arial" pitchFamily="34" charset="0"/>
              </a:rPr>
              <a:pPr>
                <a:defRPr/>
              </a:pPr>
              <a:t>40</a:t>
            </a:fld>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p:txBody>
          <a:bodyPr/>
          <a:lstStyle/>
          <a:p>
            <a:pPr>
              <a:defRPr/>
            </a:pPr>
            <a:fld id="{4A9027E7-6F78-4A65-9FF7-7FC9EF90E7E3}" type="slidenum">
              <a:rPr lang="en-US">
                <a:latin typeface="Arial" pitchFamily="-65" charset="0"/>
              </a:rPr>
              <a:pPr>
                <a:defRPr/>
              </a:pPr>
              <a:t>41</a:t>
            </a:fld>
            <a:endParaRPr lang="en-US">
              <a:latin typeface="Arial" pitchFamily="-65" charset="0"/>
            </a:endParaRPr>
          </a:p>
        </p:txBody>
      </p:sp>
      <p:sp>
        <p:nvSpPr>
          <p:cNvPr id="114691" name="AutoShap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404813" y="4378325"/>
            <a:ext cx="6121400" cy="4252913"/>
          </a:xfrm>
          <a:noFill/>
          <a:ln/>
        </p:spPr>
        <p:txBody>
          <a:bodyPr/>
          <a:lstStyle/>
          <a:p>
            <a:endParaRPr lang="en-GB"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242AE5F5-BBE0-4A45-B4C9-094C18EC8DC5}" type="slidenum">
              <a:rPr lang="en-US" smtClean="0">
                <a:latin typeface="Arial" pitchFamily="34" charset="0"/>
              </a:rPr>
              <a:pPr>
                <a:defRPr/>
              </a:pPr>
              <a:t>42</a:t>
            </a:fld>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a:buFontTx/>
              <a:buNone/>
            </a:pPr>
            <a:endParaRPr lang="en-US" smtClean="0">
              <a:latin typeface="Arial" pitchFamily="34" charset="0"/>
            </a:endParaRPr>
          </a:p>
        </p:txBody>
      </p:sp>
      <p:sp>
        <p:nvSpPr>
          <p:cNvPr id="23556" name="Slide Number Placeholder 3"/>
          <p:cNvSpPr>
            <a:spLocks noGrp="1"/>
          </p:cNvSpPr>
          <p:nvPr>
            <p:ph type="sldNum" sz="quarter" idx="5"/>
          </p:nvPr>
        </p:nvSpPr>
        <p:spPr/>
        <p:txBody>
          <a:bodyPr/>
          <a:lstStyle/>
          <a:p>
            <a:pPr>
              <a:defRPr/>
            </a:pPr>
            <a:fld id="{CB6D3618-F4D8-45AB-9EAF-706C523FF663}" type="slidenum">
              <a:rPr lang="en-US" smtClean="0">
                <a:latin typeface="Arial" pitchFamily="34" charset="0"/>
                <a:ea typeface="MS PGothic" pitchFamily="34" charset="-128"/>
              </a:rPr>
              <a:pPr>
                <a:defRPr/>
              </a:pPr>
              <a:t>43</a:t>
            </a:fld>
            <a:endParaRPr lang="en-US" smtClean="0">
              <a:latin typeface="Arial" pitchFamily="34" charset="0"/>
              <a:ea typeface="MS PGothic"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latin typeface="Arial" pitchFamily="34" charset="0"/>
              <a:ea typeface="MS PGothic" pitchFamily="34" charset="-128"/>
            </a:endParaRPr>
          </a:p>
        </p:txBody>
      </p:sp>
      <p:sp>
        <p:nvSpPr>
          <p:cNvPr id="103428" name="Slide Number Placeholder 3"/>
          <p:cNvSpPr>
            <a:spLocks noGrp="1"/>
          </p:cNvSpPr>
          <p:nvPr>
            <p:ph type="sldNum" sz="quarter" idx="5"/>
          </p:nvPr>
        </p:nvSpPr>
        <p:spPr/>
        <p:txBody>
          <a:bodyPr/>
          <a:lstStyle/>
          <a:p>
            <a:pPr>
              <a:defRPr/>
            </a:pPr>
            <a:fld id="{637C0320-7845-410F-9808-BF108F57072B}" type="slidenum">
              <a:rPr lang="en-US" smtClean="0">
                <a:latin typeface="Arial" pitchFamily="34" charset="0"/>
                <a:ea typeface="MS PGothic" pitchFamily="34" charset="-128"/>
              </a:rPr>
              <a:pPr>
                <a:defRPr/>
              </a:pPr>
              <a:t>44</a:t>
            </a:fld>
            <a:endParaRPr lang="en-US" smtClean="0">
              <a:latin typeface="Arial" pitchFamily="34" charset="0"/>
              <a:ea typeface="MS PGothic"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AFA7897E-7FAC-47E7-B3F2-1268221884C3}" type="slidenum">
              <a:rPr lang="en-US" smtClean="0">
                <a:latin typeface="Arial" pitchFamily="34" charset="0"/>
              </a:rPr>
              <a:pPr>
                <a:defRPr/>
              </a:pPr>
              <a:t>45</a:t>
            </a:fld>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a:buFontTx/>
              <a:buNone/>
            </a:pPr>
            <a:endParaRPr lang="en-US" smtClean="0">
              <a:latin typeface="Arial" pitchFamily="34" charset="0"/>
            </a:endParaRPr>
          </a:p>
        </p:txBody>
      </p:sp>
      <p:sp>
        <p:nvSpPr>
          <p:cNvPr id="75780" name="Slide Number Placeholder 3"/>
          <p:cNvSpPr>
            <a:spLocks noGrp="1"/>
          </p:cNvSpPr>
          <p:nvPr>
            <p:ph type="sldNum" sz="quarter" idx="5"/>
          </p:nvPr>
        </p:nvSpPr>
        <p:spPr/>
        <p:txBody>
          <a:bodyPr/>
          <a:lstStyle/>
          <a:p>
            <a:pPr>
              <a:defRPr/>
            </a:pPr>
            <a:fld id="{9A1C54E4-C9D1-4447-B4CB-276684DBC671}" type="slidenum">
              <a:rPr lang="en-US" smtClean="0">
                <a:latin typeface="Arial" pitchFamily="34" charset="0"/>
              </a:rPr>
              <a:pPr>
                <a:defRPr/>
              </a:pPr>
              <a:t>46</a:t>
            </a:fld>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F983E254-F524-4061-88F5-850C8C39DDD4}" type="slidenum">
              <a:rPr lang="en-US" smtClean="0">
                <a:latin typeface="Arial" pitchFamily="34" charset="0"/>
              </a:rPr>
              <a:pPr>
                <a:defRPr/>
              </a:pPr>
              <a:t>47</a:t>
            </a:fld>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a:ln/>
        </p:spPr>
      </p:sp>
      <p:sp>
        <p:nvSpPr>
          <p:cNvPr id="121859" name="Rectangle 3"/>
          <p:cNvSpPr>
            <a:spLocks noGrp="1"/>
          </p:cNvSpPr>
          <p:nvPr>
            <p:ph type="body" idx="1"/>
          </p:nvPr>
        </p:nvSpPr>
        <p:spPr>
          <a:noFill/>
          <a:ln/>
        </p:spPr>
        <p:txBody>
          <a:bodyPr/>
          <a:lstStyle/>
          <a:p>
            <a:pPr eaLnBrk="1" hangingPunct="1"/>
            <a:endParaRPr lang="en-US" smtClean="0">
              <a:latin typeface="Arial" pitchFamily="34" charset="0"/>
              <a:ea typeface="MS PGothic"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latin typeface="Arial" pitchFamily="34" charset="0"/>
              <a:ea typeface="MS PGothic" pitchFamily="34" charset="-128"/>
            </a:endParaRPr>
          </a:p>
        </p:txBody>
      </p:sp>
      <p:sp>
        <p:nvSpPr>
          <p:cNvPr id="111620" name="Slide Number Placeholder 3"/>
          <p:cNvSpPr>
            <a:spLocks noGrp="1"/>
          </p:cNvSpPr>
          <p:nvPr>
            <p:ph type="sldNum" sz="quarter" idx="5"/>
          </p:nvPr>
        </p:nvSpPr>
        <p:spPr/>
        <p:txBody>
          <a:bodyPr/>
          <a:lstStyle/>
          <a:p>
            <a:pPr>
              <a:defRPr/>
            </a:pPr>
            <a:fld id="{6D58E723-5D61-4635-9FE0-C64D37A5D6CD}" type="slidenum">
              <a:rPr lang="en-US" smtClean="0">
                <a:latin typeface="Arial" pitchFamily="34" charset="0"/>
                <a:ea typeface="MS PGothic" pitchFamily="34" charset="-128"/>
              </a:rPr>
              <a:pPr>
                <a:defRPr/>
              </a:pPr>
              <a:t>49</a:t>
            </a:fld>
            <a:endParaRPr lang="en-US" smtClean="0">
              <a:latin typeface="Arial"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latin typeface="Arial" pitchFamily="34" charset="0"/>
                <a:ea typeface="PMingLiU" pitchFamily="18" charset="-120"/>
              </a:rPr>
              <a:t>Compare to VSS terminology</a:t>
            </a:r>
          </a:p>
          <a:p>
            <a:r>
              <a:rPr lang="en-US" smtClean="0">
                <a:latin typeface="Arial" pitchFamily="34" charset="0"/>
                <a:ea typeface="PMingLiU" pitchFamily="18" charset="-120"/>
              </a:rPr>
              <a:t>vPC             VSS</a:t>
            </a:r>
          </a:p>
          <a:p>
            <a:r>
              <a:rPr lang="en-US" smtClean="0">
                <a:latin typeface="Arial" pitchFamily="34" charset="0"/>
                <a:ea typeface="PMingLiU" pitchFamily="18" charset="-120"/>
              </a:rPr>
              <a:t>peer-link      MCT</a:t>
            </a:r>
          </a:p>
          <a:p>
            <a:r>
              <a:rPr lang="en-US" smtClean="0">
                <a:latin typeface="Arial" pitchFamily="34" charset="0"/>
                <a:ea typeface="PMingLiU" pitchFamily="18" charset="-120"/>
              </a:rPr>
              <a:t>vPC             MEC</a:t>
            </a:r>
          </a:p>
          <a:p>
            <a:endParaRPr lang="en-US" smtClean="0">
              <a:latin typeface="Arial" pitchFamily="34" charset="0"/>
              <a:ea typeface="PMingLiU" pitchFamily="18" charset="-120"/>
            </a:endParaRPr>
          </a:p>
        </p:txBody>
      </p:sp>
      <p:sp>
        <p:nvSpPr>
          <p:cNvPr id="66564" name="Slide Number Placeholder 3"/>
          <p:cNvSpPr>
            <a:spLocks noGrp="1"/>
          </p:cNvSpPr>
          <p:nvPr>
            <p:ph type="sldNum" sz="quarter" idx="5"/>
          </p:nvPr>
        </p:nvSpPr>
        <p:spPr/>
        <p:txBody>
          <a:bodyPr/>
          <a:lstStyle/>
          <a:p>
            <a:pPr>
              <a:buFont typeface="Wingdings" pitchFamily="2" charset="2"/>
              <a:buNone/>
              <a:defRPr/>
            </a:pPr>
            <a:fld id="{C5E719DB-28B0-43D5-8CDA-B6D3D08FDB06}" type="slidenum">
              <a:rPr lang="en-US" smtClean="0">
                <a:latin typeface="Arial" pitchFamily="34" charset="0"/>
                <a:ea typeface="MS PGothic" pitchFamily="34" charset="-128"/>
              </a:rPr>
              <a:pPr>
                <a:buFont typeface="Wingdings" pitchFamily="2" charset="2"/>
                <a:buNone/>
                <a:defRPr/>
              </a:pPr>
              <a:t>5</a:t>
            </a:fld>
            <a:endParaRPr lang="en-US" smtClean="0">
              <a:latin typeface="Arial" pitchFamily="34" charset="0"/>
              <a:ea typeface="MS PGothic"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latin typeface="Arial" pitchFamily="34" charset="0"/>
              <a:ea typeface="MS PGothic" pitchFamily="34" charset="-128"/>
            </a:endParaRPr>
          </a:p>
        </p:txBody>
      </p:sp>
      <p:sp>
        <p:nvSpPr>
          <p:cNvPr id="112644" name="Slide Number Placeholder 3"/>
          <p:cNvSpPr>
            <a:spLocks noGrp="1"/>
          </p:cNvSpPr>
          <p:nvPr>
            <p:ph type="sldNum" sz="quarter" idx="5"/>
          </p:nvPr>
        </p:nvSpPr>
        <p:spPr/>
        <p:txBody>
          <a:bodyPr/>
          <a:lstStyle/>
          <a:p>
            <a:pPr>
              <a:defRPr/>
            </a:pPr>
            <a:fld id="{17CE52F1-B79D-4E36-AD66-47C82BC2BB36}" type="slidenum">
              <a:rPr lang="en-US" smtClean="0">
                <a:latin typeface="Arial" pitchFamily="34" charset="0"/>
                <a:ea typeface="MS PGothic" pitchFamily="34" charset="-128"/>
              </a:rPr>
              <a:pPr>
                <a:defRPr/>
              </a:pPr>
              <a:t>50</a:t>
            </a:fld>
            <a:endParaRPr lang="en-US" smtClean="0">
              <a:latin typeface="Arial" pitchFamily="34" charset="0"/>
              <a:ea typeface="MS PGothic"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AC409B61-AF22-4A0E-B0C0-22E55FA79242}" type="slidenum">
              <a:rPr lang="en-US" smtClean="0">
                <a:latin typeface="Arial" pitchFamily="34" charset="0"/>
              </a:rPr>
              <a:pPr>
                <a:defRPr/>
              </a:pPr>
              <a:t>51</a:t>
            </a:fld>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874713" y="244475"/>
            <a:ext cx="5319712" cy="3990975"/>
          </a:xfrm>
          <a:ln/>
        </p:spPr>
      </p:sp>
      <p:sp>
        <p:nvSpPr>
          <p:cNvPr id="125955" name="Notes Placeholder 2"/>
          <p:cNvSpPr>
            <a:spLocks noGrp="1"/>
          </p:cNvSpPr>
          <p:nvPr>
            <p:ph type="body" idx="1"/>
          </p:nvPr>
        </p:nvSpPr>
        <p:spPr>
          <a:noFill/>
          <a:ln/>
        </p:spPr>
        <p:txBody>
          <a:bodyPr lIns="95653" tIns="50178" rIns="95653" bIns="50178"/>
          <a:lstStyle/>
          <a:p>
            <a:pPr marL="107950" indent="-107950" defTabSz="982663"/>
            <a:endParaRPr lang="en-US" smtClean="0">
              <a:latin typeface="Arial" pitchFamily="34" charset="0"/>
              <a:ea typeface="MS PGothic" pitchFamily="34" charset="-128"/>
            </a:endParaRPr>
          </a:p>
        </p:txBody>
      </p:sp>
      <p:sp>
        <p:nvSpPr>
          <p:cNvPr id="125956" name="Slide Number Placeholder 3"/>
          <p:cNvSpPr txBox="1">
            <a:spLocks noGrp="1"/>
          </p:cNvSpPr>
          <p:nvPr/>
        </p:nvSpPr>
        <p:spPr bwMode="auto">
          <a:xfrm>
            <a:off x="5929313" y="8680450"/>
            <a:ext cx="812800" cy="287338"/>
          </a:xfrm>
          <a:prstGeom prst="rect">
            <a:avLst/>
          </a:prstGeom>
          <a:noFill/>
          <a:ln w="9525">
            <a:noFill/>
            <a:miter lim="800000"/>
            <a:headEnd/>
            <a:tailEnd/>
          </a:ln>
        </p:spPr>
        <p:txBody>
          <a:bodyPr lIns="18816" tIns="0" rIns="18816" bIns="0" anchor="b"/>
          <a:lstStyle/>
          <a:p>
            <a:pPr algn="r" defTabSz="901700" eaLnBrk="0" hangingPunct="0">
              <a:lnSpc>
                <a:spcPct val="90000"/>
              </a:lnSpc>
            </a:pPr>
            <a:fld id="{ABED0DA2-D422-497D-9B9F-CC525E9C2F27}" type="slidenum">
              <a:rPr lang="en-US" sz="800"/>
              <a:pPr algn="r" defTabSz="901700" eaLnBrk="0" hangingPunct="0">
                <a:lnSpc>
                  <a:spcPct val="90000"/>
                </a:lnSpc>
              </a:pPr>
              <a:t>52</a:t>
            </a:fld>
            <a:endParaRPr lang="en-US" sz="8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latin typeface="Arial" pitchFamily="34" charset="0"/>
            </a:endParaRPr>
          </a:p>
        </p:txBody>
      </p:sp>
      <p:sp>
        <p:nvSpPr>
          <p:cNvPr id="12698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43F59093-80E1-49CD-9097-08F6C156CB1C}" type="slidenum">
              <a:rPr lang="en-US" sz="1200"/>
              <a:pPr algn="r"/>
              <a:t>53</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p:txBody>
          <a:bodyPr/>
          <a:lstStyle/>
          <a:p>
            <a:pPr>
              <a:defRPr/>
            </a:pPr>
            <a:fld id="{4D3625E9-EEA0-4957-BF46-4B049A3AF70F}" type="slidenum">
              <a:rPr lang="en-US" smtClean="0">
                <a:latin typeface="Arial" pitchFamily="34" charset="0"/>
              </a:rPr>
              <a:pPr>
                <a:defRPr/>
              </a:pPr>
              <a:t>54</a:t>
            </a:fld>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a:ln/>
        </p:spPr>
      </p:sp>
      <p:sp>
        <p:nvSpPr>
          <p:cNvPr id="130051" name="Rectangle 3"/>
          <p:cNvSpPr>
            <a:spLocks noGrp="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smtClean="0">
              <a:latin typeface="Arial" pitchFamily="34" charset="0"/>
            </a:endParaRPr>
          </a:p>
        </p:txBody>
      </p:sp>
      <p:sp>
        <p:nvSpPr>
          <p:cNvPr id="82948" name="Slide Number Placeholder 3"/>
          <p:cNvSpPr>
            <a:spLocks noGrp="1"/>
          </p:cNvSpPr>
          <p:nvPr>
            <p:ph type="sldNum" sz="quarter" idx="5"/>
          </p:nvPr>
        </p:nvSpPr>
        <p:spPr/>
        <p:txBody>
          <a:bodyPr/>
          <a:lstStyle/>
          <a:p>
            <a:pPr>
              <a:defRPr/>
            </a:pPr>
            <a:fld id="{1E5CE1AF-D0CC-4057-99E9-4D6F881BED95}" type="slidenum">
              <a:rPr lang="en-US" smtClean="0">
                <a:latin typeface="Arial" pitchFamily="34" charset="0"/>
              </a:rPr>
              <a:pPr>
                <a:defRPr/>
              </a:pPr>
              <a:t>56</a:t>
            </a:fld>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latin typeface="Arial" pitchFamily="34" charset="0"/>
            </a:endParaRPr>
          </a:p>
        </p:txBody>
      </p:sp>
      <p:sp>
        <p:nvSpPr>
          <p:cNvPr id="87044" name="Slide Number Placeholder 3"/>
          <p:cNvSpPr>
            <a:spLocks noGrp="1"/>
          </p:cNvSpPr>
          <p:nvPr>
            <p:ph type="sldNum" sz="quarter" idx="5"/>
          </p:nvPr>
        </p:nvSpPr>
        <p:spPr/>
        <p:txBody>
          <a:bodyPr/>
          <a:lstStyle/>
          <a:p>
            <a:pPr>
              <a:defRPr/>
            </a:pPr>
            <a:fld id="{FF3AB7B8-54C5-4F84-BC30-787C00E81751}" type="slidenum">
              <a:rPr lang="en-US" smtClean="0">
                <a:latin typeface="Arial" pitchFamily="34" charset="0"/>
              </a:rPr>
              <a:pPr>
                <a:defRPr/>
              </a:pPr>
              <a:t>57</a:t>
            </a:fld>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latin typeface="Arial" pitchFamily="34" charset="0"/>
            </a:endParaRPr>
          </a:p>
        </p:txBody>
      </p:sp>
      <p:sp>
        <p:nvSpPr>
          <p:cNvPr id="117764" name="Slide Number Placeholder 3"/>
          <p:cNvSpPr>
            <a:spLocks noGrp="1"/>
          </p:cNvSpPr>
          <p:nvPr>
            <p:ph type="sldNum" sz="quarter" idx="5"/>
          </p:nvPr>
        </p:nvSpPr>
        <p:spPr/>
        <p:txBody>
          <a:bodyPr/>
          <a:lstStyle/>
          <a:p>
            <a:pPr>
              <a:defRPr/>
            </a:pPr>
            <a:fld id="{AF30C516-752A-46AB-9562-9D45F07B4D01}" type="slidenum">
              <a:rPr lang="en-US" smtClean="0">
                <a:latin typeface="Arial" pitchFamily="34" charset="0"/>
              </a:rPr>
              <a:pPr>
                <a:defRPr/>
              </a:pPr>
              <a:t>58</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a:buFontTx/>
              <a:buNone/>
            </a:pPr>
            <a:r>
              <a:rPr lang="en-US" smtClean="0">
                <a:latin typeface="Arial" pitchFamily="34" charset="0"/>
              </a:rPr>
              <a:t>vPC Configuration Guide can be found at: </a:t>
            </a:r>
          </a:p>
          <a:p>
            <a:pPr>
              <a:buFontTx/>
              <a:buNone/>
            </a:pPr>
            <a:endParaRPr lang="en-US" smtClean="0">
              <a:latin typeface="Arial" pitchFamily="34" charset="0"/>
            </a:endParaRPr>
          </a:p>
          <a:p>
            <a:pPr>
              <a:buFontTx/>
              <a:buNone/>
            </a:pPr>
            <a:r>
              <a:rPr lang="en-US" smtClean="0">
                <a:latin typeface="Arial" pitchFamily="34" charset="0"/>
              </a:rPr>
              <a:t>http://www.cisco.com/en/US/docs/switches/datacenter/sw/4_2/nx-os/interfaces/configuration/guide/if_vPC.html</a:t>
            </a:r>
          </a:p>
          <a:p>
            <a:pPr>
              <a:buFontTx/>
              <a:buNone/>
            </a:pPr>
            <a:endParaRPr lang="en-US" smtClean="0">
              <a:latin typeface="Arial" pitchFamily="34" charset="0"/>
            </a:endParaRPr>
          </a:p>
        </p:txBody>
      </p:sp>
      <p:sp>
        <p:nvSpPr>
          <p:cNvPr id="68612" name="Slide Number Placeholder 3"/>
          <p:cNvSpPr>
            <a:spLocks noGrp="1"/>
          </p:cNvSpPr>
          <p:nvPr>
            <p:ph type="sldNum" sz="quarter" idx="5"/>
          </p:nvPr>
        </p:nvSpPr>
        <p:spPr/>
        <p:txBody>
          <a:bodyPr/>
          <a:lstStyle/>
          <a:p>
            <a:pPr>
              <a:defRPr/>
            </a:pPr>
            <a:fld id="{BA3BA4DD-74ED-4EE7-A4ED-485882BB4167}" type="slidenum">
              <a:rPr lang="en-US" smtClean="0">
                <a:latin typeface="Arial" pitchFamily="34" charset="0"/>
              </a:rPr>
              <a:pPr>
                <a:def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latin typeface="Arial" pitchFamily="34" charset="0"/>
              </a:rPr>
              <a:t>All VLANs carried over the peer-link will suspend on this interface after a peer-link failover occurs and until the two adjacency forms and vPC is fully syncronized". A separate ISL trunk can be used for the STP VLANs to physically decouple vPC/STP VLANs and avoid this behavior</a:t>
            </a:r>
          </a:p>
        </p:txBody>
      </p:sp>
      <p:sp>
        <p:nvSpPr>
          <p:cNvPr id="68612" name="Slide Number Placeholder 3"/>
          <p:cNvSpPr>
            <a:spLocks noGrp="1"/>
          </p:cNvSpPr>
          <p:nvPr>
            <p:ph type="sldNum" sz="quarter" idx="5"/>
          </p:nvPr>
        </p:nvSpPr>
        <p:spPr/>
        <p:txBody>
          <a:bodyPr/>
          <a:lstStyle/>
          <a:p>
            <a:pPr>
              <a:defRPr/>
            </a:pPr>
            <a:fld id="{F83606C9-8DAC-4AD2-9AEB-F2B8B27DEEA0}" type="slidenum">
              <a:rPr lang="en-US" smtClean="0">
                <a:latin typeface="Arial" pitchFamily="34" charset="0"/>
              </a:rPr>
              <a:pPr>
                <a:def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pitchFamily="34" charset="0"/>
            </a:endParaRPr>
          </a:p>
        </p:txBody>
      </p:sp>
      <p:sp>
        <p:nvSpPr>
          <p:cNvPr id="93188" name="Slide Number Placeholder 3"/>
          <p:cNvSpPr>
            <a:spLocks noGrp="1"/>
          </p:cNvSpPr>
          <p:nvPr>
            <p:ph type="sldNum" sz="quarter" idx="5"/>
          </p:nvPr>
        </p:nvSpPr>
        <p:spPr/>
        <p:txBody>
          <a:bodyPr/>
          <a:lstStyle/>
          <a:p>
            <a:pPr>
              <a:defRPr/>
            </a:pPr>
            <a:fld id="{37AB5A3D-1E49-442B-A6FA-E1E59D014759}" type="slidenum">
              <a:rPr lang="en-US" smtClean="0">
                <a:latin typeface="Arial" pitchFamily="34" charset="0"/>
              </a:rPr>
              <a:pPr>
                <a:defRPr/>
              </a:pPr>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Arial" pitchFamily="34" charset="0"/>
              <a:ea typeface="MS PGothic" pitchFamily="34" charset="-128"/>
            </a:endParaRPr>
          </a:p>
        </p:txBody>
      </p:sp>
      <p:sp>
        <p:nvSpPr>
          <p:cNvPr id="102404" name="Slide Number Placeholder 3"/>
          <p:cNvSpPr>
            <a:spLocks noGrp="1"/>
          </p:cNvSpPr>
          <p:nvPr>
            <p:ph type="sldNum" sz="quarter" idx="5"/>
          </p:nvPr>
        </p:nvSpPr>
        <p:spPr/>
        <p:txBody>
          <a:bodyPr/>
          <a:lstStyle/>
          <a:p>
            <a:pPr>
              <a:defRPr/>
            </a:pPr>
            <a:fld id="{E8D334D7-E1A5-4A8B-9B51-E7EC8551DBBF}" type="slidenum">
              <a:rPr lang="en-US" smtClean="0">
                <a:latin typeface="Arial" pitchFamily="34" charset="0"/>
                <a:ea typeface="MS PGothic" pitchFamily="34" charset="-128"/>
              </a:rPr>
              <a:pPr>
                <a:defRPr/>
              </a:pPr>
              <a:t>9</a:t>
            </a:fld>
            <a:endParaRPr lang="en-US"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75"/>
          <p:cNvSpPr>
            <a:spLocks noChangeArrowheads="1"/>
          </p:cNvSpPr>
          <p:nvPr/>
        </p:nvSpPr>
        <p:spPr bwMode="auto">
          <a:xfrm rot="16200000">
            <a:off x="3200400" y="-1600200"/>
            <a:ext cx="2743200" cy="9144000"/>
          </a:xfrm>
          <a:prstGeom prst="rect">
            <a:avLst/>
          </a:prstGeom>
          <a:solidFill>
            <a:srgbClr val="015F85"/>
          </a:solidFill>
          <a:ln w="9525" algn="ctr">
            <a:noFill/>
            <a:miter lim="800000"/>
            <a:headEnd/>
            <a:tailEnd/>
          </a:ln>
          <a:effectLst/>
        </p:spPr>
        <p:txBody>
          <a:bodyPr wrap="none" lIns="73025" tIns="36512" rIns="73025" bIns="36512" anchor="ctr"/>
          <a:lstStyle/>
          <a:p>
            <a:pPr algn="ctr" eaLnBrk="0" hangingPunct="0">
              <a:lnSpc>
                <a:spcPct val="90000"/>
              </a:lnSpc>
              <a:defRPr/>
            </a:pPr>
            <a:endParaRPr lang="en-US" dirty="0">
              <a:latin typeface="Arial" charset="0"/>
              <a:cs typeface="+mn-cs"/>
            </a:endParaRPr>
          </a:p>
        </p:txBody>
      </p:sp>
      <p:sp>
        <p:nvSpPr>
          <p:cNvPr id="5" name="Rectangle 278"/>
          <p:cNvSpPr>
            <a:spLocks noChangeArrowheads="1"/>
          </p:cNvSpPr>
          <p:nvPr/>
        </p:nvSpPr>
        <p:spPr bwMode="auto">
          <a:xfrm>
            <a:off x="0"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cs typeface="+mn-cs"/>
              </a:rPr>
              <a:t>© 2009 Cisco Systems, Inc. All rights reserved.</a:t>
            </a:r>
          </a:p>
        </p:txBody>
      </p:sp>
      <p:sp>
        <p:nvSpPr>
          <p:cNvPr id="6" name="Rectangle 279"/>
          <p:cNvSpPr>
            <a:spLocks noChangeArrowheads="1"/>
          </p:cNvSpPr>
          <p:nvPr/>
        </p:nvSpPr>
        <p:spPr bwMode="auto">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cs typeface="+mn-cs"/>
              </a:rPr>
              <a:t>Cisco Confidential</a:t>
            </a:r>
          </a:p>
        </p:txBody>
      </p:sp>
      <p:sp>
        <p:nvSpPr>
          <p:cNvPr id="7"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BD139F4E-6030-4B05-8C43-2AFE4282B054}" type="slidenum">
              <a:rPr lang="en-US" sz="1000">
                <a:solidFill>
                  <a:srgbClr val="D3D3D3"/>
                </a:solidFill>
                <a:latin typeface="Arial" charset="0"/>
                <a:cs typeface="+mn-cs"/>
              </a:rPr>
              <a:pPr algn="r" defTabSz="814388" eaLnBrk="0" hangingPunct="0">
                <a:defRPr/>
              </a:pPr>
              <a:t>‹#›</a:t>
            </a:fld>
            <a:endParaRPr lang="en-US" sz="1000" dirty="0">
              <a:solidFill>
                <a:srgbClr val="D3D3D3"/>
              </a:solidFill>
              <a:latin typeface="Arial" charset="0"/>
              <a:cs typeface="+mn-cs"/>
            </a:endParaRPr>
          </a:p>
        </p:txBody>
      </p:sp>
      <p:grpSp>
        <p:nvGrpSpPr>
          <p:cNvPr id="8" name="Group 283"/>
          <p:cNvGrpSpPr>
            <a:grpSpLocks/>
          </p:cNvGrpSpPr>
          <p:nvPr/>
        </p:nvGrpSpPr>
        <p:grpSpPr bwMode="auto">
          <a:xfrm>
            <a:off x="609600" y="525463"/>
            <a:ext cx="1447800" cy="769937"/>
            <a:chOff x="3272" y="1316"/>
            <a:chExt cx="1889" cy="1002"/>
          </a:xfrm>
        </p:grpSpPr>
        <p:sp>
          <p:nvSpPr>
            <p:cNvPr id="9" name="AutoShape 284"/>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pPr algn="ctr" eaLnBrk="0" hangingPunct="0">
                <a:lnSpc>
                  <a:spcPct val="90000"/>
                </a:lnSpc>
                <a:defRPr/>
              </a:pPr>
              <a:endParaRPr lang="en-US" dirty="0">
                <a:latin typeface="Arial" charset="0"/>
                <a:cs typeface="+mn-cs"/>
              </a:endParaRPr>
            </a:p>
          </p:txBody>
        </p:sp>
        <p:sp>
          <p:nvSpPr>
            <p:cNvPr id="10" name="Rectangle 285"/>
            <p:cNvSpPr>
              <a:spLocks noChangeArrowheads="1"/>
            </p:cNvSpPr>
            <p:nvPr/>
          </p:nvSpPr>
          <p:spPr bwMode="auto">
            <a:xfrm>
              <a:off x="3802" y="1979"/>
              <a:ext cx="87" cy="326"/>
            </a:xfrm>
            <a:prstGeom prst="rect">
              <a:avLst/>
            </a:prstGeom>
            <a:solidFill>
              <a:srgbClr val="B21A1A"/>
            </a:solidFill>
            <a:ln w="9525">
              <a:noFill/>
              <a:miter lim="800000"/>
              <a:headEnd/>
              <a:tailEnd/>
            </a:ln>
          </p:spPr>
          <p:txBody>
            <a:bodyPr/>
            <a:lstStyle/>
            <a:p>
              <a:pPr algn="ctr" eaLnBrk="0" hangingPunct="0">
                <a:lnSpc>
                  <a:spcPct val="90000"/>
                </a:lnSpc>
                <a:defRPr/>
              </a:pPr>
              <a:endParaRPr lang="en-US" dirty="0">
                <a:latin typeface="Arial" charset="0"/>
                <a:cs typeface="+mn-cs"/>
              </a:endParaRPr>
            </a:p>
          </p:txBody>
        </p:sp>
        <p:sp>
          <p:nvSpPr>
            <p:cNvPr id="11" name="Freeform 286"/>
            <p:cNvSpPr>
              <a:spLocks/>
            </p:cNvSpPr>
            <p:nvPr/>
          </p:nvSpPr>
          <p:spPr bwMode="auto">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12" name="Freeform 287"/>
            <p:cNvSpPr>
              <a:spLocks/>
            </p:cNvSpPr>
            <p:nvPr/>
          </p:nvSpPr>
          <p:spPr bwMode="auto">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13" name="Freeform 288"/>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14" name="Freeform 289"/>
            <p:cNvSpPr>
              <a:spLocks/>
            </p:cNvSpPr>
            <p:nvPr/>
          </p:nvSpPr>
          <p:spPr bwMode="auto">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15" name="Freeform 290"/>
            <p:cNvSpPr>
              <a:spLocks/>
            </p:cNvSpPr>
            <p:nvPr/>
          </p:nvSpPr>
          <p:spPr bwMode="auto">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16" name="Freeform 291"/>
            <p:cNvSpPr>
              <a:spLocks/>
            </p:cNvSpPr>
            <p:nvPr/>
          </p:nvSpPr>
          <p:spPr bwMode="auto">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17" name="Freeform 292"/>
            <p:cNvSpPr>
              <a:spLocks/>
            </p:cNvSpPr>
            <p:nvPr/>
          </p:nvSpPr>
          <p:spPr bwMode="auto">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18" name="Freeform 293"/>
            <p:cNvSpPr>
              <a:spLocks/>
            </p:cNvSpPr>
            <p:nvPr/>
          </p:nvSpPr>
          <p:spPr bwMode="auto">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19" name="Freeform 294"/>
            <p:cNvSpPr>
              <a:spLocks/>
            </p:cNvSpPr>
            <p:nvPr/>
          </p:nvSpPr>
          <p:spPr bwMode="auto">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20" name="Freeform 295"/>
            <p:cNvSpPr>
              <a:spLocks/>
            </p:cNvSpPr>
            <p:nvPr/>
          </p:nvSpPr>
          <p:spPr bwMode="auto">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21" name="Freeform 296"/>
            <p:cNvSpPr>
              <a:spLocks/>
            </p:cNvSpPr>
            <p:nvPr/>
          </p:nvSpPr>
          <p:spPr bwMode="auto">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22" name="Freeform 297"/>
            <p:cNvSpPr>
              <a:spLocks/>
            </p:cNvSpPr>
            <p:nvPr/>
          </p:nvSpPr>
          <p:spPr bwMode="auto">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dirty="0">
                <a:latin typeface="Arial" charset="0"/>
                <a:cs typeface="+mn-cs"/>
              </a:endParaRPr>
            </a:p>
          </p:txBody>
        </p:sp>
        <p:sp>
          <p:nvSpPr>
            <p:cNvPr id="23" name="Freeform 298"/>
            <p:cNvSpPr>
              <a:spLocks/>
            </p:cNvSpPr>
            <p:nvPr/>
          </p:nvSpPr>
          <p:spPr bwMode="auto">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algn="ctr" eaLnBrk="0" hangingPunct="0">
                <a:lnSpc>
                  <a:spcPct val="90000"/>
                </a:lnSpc>
                <a:defRPr/>
              </a:pPr>
              <a:endParaRPr lang="en-US" dirty="0">
                <a:latin typeface="Arial" charset="0"/>
                <a:cs typeface="+mn-cs"/>
              </a:endParaRPr>
            </a:p>
          </p:txBody>
        </p:sp>
      </p:grpSp>
      <p:sp>
        <p:nvSpPr>
          <p:cNvPr id="369873" name="Rectangle 209"/>
          <p:cNvSpPr>
            <a:spLocks noGrp="1" noChangeArrowheads="1"/>
          </p:cNvSpPr>
          <p:nvPr>
            <p:ph type="ctrTitle"/>
          </p:nvPr>
        </p:nvSpPr>
        <p:spPr bwMode="white">
          <a:xfrm>
            <a:off x="650875" y="25574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650875" y="4733925"/>
            <a:ext cx="6940550" cy="419100"/>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304800"/>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304800"/>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55638" y="1520825"/>
            <a:ext cx="7940675" cy="3571875"/>
          </a:xfrm>
        </p:spPr>
        <p:txBody>
          <a:bodyPr/>
          <a:lstStyle/>
          <a:p>
            <a:pPr lvl="0"/>
            <a:r>
              <a:rPr lang="en-US" noProof="0" dirty="0" smtClean="0"/>
              <a:t>Click icon to add chart</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082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146"/>
          <p:cNvSpPr>
            <a:spLocks noGrp="1" noChangeArrowheads="1"/>
          </p:cNvSpPr>
          <p:nvPr>
            <p:ph type="title"/>
          </p:nvPr>
        </p:nvSpPr>
        <p:spPr bwMode="auto">
          <a:xfrm>
            <a:off x="655638" y="3048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4" name="Rectangle 6278"/>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pPr algn="ctr" eaLnBrk="0" hangingPunct="0">
              <a:lnSpc>
                <a:spcPct val="90000"/>
              </a:lnSpc>
              <a:defRPr/>
            </a:pPr>
            <a:endParaRPr lang="en-US" dirty="0">
              <a:latin typeface="Arial" charset="0"/>
              <a:cs typeface="+mn-cs"/>
            </a:endParaRPr>
          </a:p>
        </p:txBody>
      </p:sp>
      <p:sp>
        <p:nvSpPr>
          <p:cNvPr id="368775" name="Rectangle 6279"/>
          <p:cNvSpPr>
            <a:spLocks noChangeArrowheads="1"/>
          </p:cNvSpPr>
          <p:nvPr/>
        </p:nvSpPr>
        <p:spPr bwMode="auto">
          <a:xfrm>
            <a:off x="0"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cs typeface="+mn-cs"/>
              </a:rPr>
              <a:t>© 2009 Cisco Systems, Inc. All rights reserved.</a:t>
            </a:r>
          </a:p>
        </p:txBody>
      </p:sp>
      <p:sp>
        <p:nvSpPr>
          <p:cNvPr id="368776" name="Rectangle 6280"/>
          <p:cNvSpPr>
            <a:spLocks noChangeArrowheads="1"/>
          </p:cNvSpPr>
          <p:nvPr/>
        </p:nvSpPr>
        <p:spPr bwMode="auto">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cs typeface="+mn-cs"/>
              </a:rPr>
              <a:t>Cisco Confidential</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B38251B1-5F67-4072-B257-F1736569B858}" type="slidenum">
              <a:rPr lang="en-US" sz="1000">
                <a:solidFill>
                  <a:srgbClr val="D3D3D3"/>
                </a:solidFill>
                <a:latin typeface="Arial" charset="0"/>
                <a:cs typeface="+mn-cs"/>
              </a:rPr>
              <a:pPr algn="r" defTabSz="814388" eaLnBrk="0" hangingPunct="0">
                <a:defRPr/>
              </a:pPr>
              <a:t>‹#›</a:t>
            </a:fld>
            <a:endParaRPr lang="en-US" sz="1000" dirty="0">
              <a:solidFill>
                <a:srgbClr val="D3D3D3"/>
              </a:solidFill>
              <a:latin typeface="Arial" charset="0"/>
              <a:cs typeface="+mn-cs"/>
            </a:endParaRPr>
          </a:p>
        </p:txBody>
      </p:sp>
      <p:sp>
        <p:nvSpPr>
          <p:cNvPr id="1031" name="Rectangle 6284"/>
          <p:cNvSpPr>
            <a:spLocks noGrp="1" noChangeArrowheads="1"/>
          </p:cNvSpPr>
          <p:nvPr>
            <p:ph type="body" idx="1"/>
          </p:nvPr>
        </p:nvSpPr>
        <p:spPr bwMode="auto">
          <a:xfrm>
            <a:off x="655638" y="152082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9"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tx2"/>
          </a:solidFill>
          <a:latin typeface="Arial" charset="0"/>
        </a:defRPr>
      </a:lvl2pPr>
      <a:lvl3pPr algn="l" defTabSz="814388" rtl="0" eaLnBrk="0" fontAlgn="base" hangingPunct="0">
        <a:lnSpc>
          <a:spcPct val="90000"/>
        </a:lnSpc>
        <a:spcBef>
          <a:spcPct val="0"/>
        </a:spcBef>
        <a:spcAft>
          <a:spcPct val="0"/>
        </a:spcAft>
        <a:defRPr sz="3200" b="1">
          <a:solidFill>
            <a:schemeClr val="tx2"/>
          </a:solidFill>
          <a:latin typeface="Arial" charset="0"/>
        </a:defRPr>
      </a:lvl3pPr>
      <a:lvl4pPr algn="l" defTabSz="814388" rtl="0" eaLnBrk="0" fontAlgn="base" hangingPunct="0">
        <a:lnSpc>
          <a:spcPct val="90000"/>
        </a:lnSpc>
        <a:spcBef>
          <a:spcPct val="0"/>
        </a:spcBef>
        <a:spcAft>
          <a:spcPct val="0"/>
        </a:spcAft>
        <a:defRPr sz="3200" b="1">
          <a:solidFill>
            <a:schemeClr val="tx2"/>
          </a:solidFill>
          <a:latin typeface="Arial" charset="0"/>
        </a:defRPr>
      </a:lvl4pPr>
      <a:lvl5pPr algn="l" defTabSz="814388" rtl="0" eaLnBrk="0" fontAlgn="base" hangingPunct="0">
        <a:lnSpc>
          <a:spcPct val="90000"/>
        </a:lnSpc>
        <a:spcBef>
          <a:spcPct val="0"/>
        </a:spcBef>
        <a:spcAft>
          <a:spcPct val="0"/>
        </a:spcAft>
        <a:defRPr sz="3200" b="1">
          <a:solidFill>
            <a:schemeClr val="tx2"/>
          </a:solidFill>
          <a:latin typeface="Arial" charset="0"/>
        </a:defRPr>
      </a:lvl5pPr>
      <a:lvl6pPr marL="457200" algn="l" defTabSz="814388" rtl="0" eaLnBrk="1" fontAlgn="base" hangingPunct="1">
        <a:lnSpc>
          <a:spcPct val="90000"/>
        </a:lnSpc>
        <a:spcBef>
          <a:spcPct val="0"/>
        </a:spcBef>
        <a:spcAft>
          <a:spcPct val="0"/>
        </a:spcAft>
        <a:defRPr sz="3200" b="1">
          <a:solidFill>
            <a:schemeClr val="tx2"/>
          </a:solidFill>
          <a:latin typeface="Arial" charset="0"/>
        </a:defRPr>
      </a:lvl6pPr>
      <a:lvl7pPr marL="914400" algn="l" defTabSz="814388" rtl="0" eaLnBrk="1" fontAlgn="base" hangingPunct="1">
        <a:lnSpc>
          <a:spcPct val="90000"/>
        </a:lnSpc>
        <a:spcBef>
          <a:spcPct val="0"/>
        </a:spcBef>
        <a:spcAft>
          <a:spcPct val="0"/>
        </a:spcAft>
        <a:defRPr sz="3200" b="1">
          <a:solidFill>
            <a:schemeClr val="tx2"/>
          </a:solidFill>
          <a:latin typeface="Arial" charset="0"/>
        </a:defRPr>
      </a:lvl7pPr>
      <a:lvl8pPr marL="1371600" algn="l" defTabSz="814388" rtl="0" eaLnBrk="1" fontAlgn="base" hangingPunct="1">
        <a:lnSpc>
          <a:spcPct val="90000"/>
        </a:lnSpc>
        <a:spcBef>
          <a:spcPct val="0"/>
        </a:spcBef>
        <a:spcAft>
          <a:spcPct val="0"/>
        </a:spcAft>
        <a:defRPr sz="3200" b="1">
          <a:solidFill>
            <a:schemeClr val="tx2"/>
          </a:solidFill>
          <a:latin typeface="Arial" charset="0"/>
        </a:defRPr>
      </a:lvl8pPr>
      <a:lvl9pPr marL="1828800" algn="l" defTabSz="814388" rtl="0" eaLnBrk="1" fontAlgn="base" hangingPunct="1">
        <a:lnSpc>
          <a:spcPct val="90000"/>
        </a:lnSpc>
        <a:spcBef>
          <a:spcPct val="0"/>
        </a:spcBef>
        <a:spcAft>
          <a:spcPct val="0"/>
        </a:spcAft>
        <a:defRPr sz="32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50000"/>
        </a:spcBef>
        <a:spcAft>
          <a:spcPct val="0"/>
        </a:spcAft>
        <a:defRPr sz="2000">
          <a:solidFill>
            <a:schemeClr val="tx1"/>
          </a:solidFill>
          <a:latin typeface="+mn-lt"/>
        </a:defRPr>
      </a:lvl2pPr>
      <a:lvl3pPr marL="914400" algn="l" defTabSz="814388" rtl="0" eaLnBrk="0" fontAlgn="base" hangingPunct="0">
        <a:lnSpc>
          <a:spcPct val="95000"/>
        </a:lnSpc>
        <a:spcBef>
          <a:spcPct val="50000"/>
        </a:spcBef>
        <a:spcAft>
          <a:spcPct val="0"/>
        </a:spcAft>
        <a:defRPr sz="2000">
          <a:solidFill>
            <a:schemeClr val="tx1"/>
          </a:solidFill>
          <a:latin typeface="+mn-lt"/>
        </a:defRPr>
      </a:lvl3pPr>
      <a:lvl4pPr marL="1254125" indent="117475" algn="l" defTabSz="814388" rtl="0" eaLnBrk="0" fontAlgn="base" hangingPunct="0">
        <a:lnSpc>
          <a:spcPct val="95000"/>
        </a:lnSpc>
        <a:spcBef>
          <a:spcPct val="50000"/>
        </a:spcBef>
        <a:spcAft>
          <a:spcPct val="0"/>
        </a:spcAft>
        <a:defRPr sz="2000">
          <a:solidFill>
            <a:schemeClr val="tx1"/>
          </a:solidFill>
          <a:latin typeface="+mn-lt"/>
        </a:defRPr>
      </a:lvl4pPr>
      <a:lvl5pPr marL="1604963" indent="223838" algn="l" defTabSz="814388" rtl="0" eaLnBrk="0" fontAlgn="base" hangingPunct="0">
        <a:lnSpc>
          <a:spcPct val="95000"/>
        </a:lnSpc>
        <a:spcBef>
          <a:spcPct val="50000"/>
        </a:spcBef>
        <a:spcAft>
          <a:spcPct val="0"/>
        </a:spcAft>
        <a:defRPr sz="2000">
          <a:solidFill>
            <a:schemeClr val="tx1"/>
          </a:solidFill>
          <a:latin typeface="+mn-lt"/>
        </a:defRPr>
      </a:lvl5pPr>
      <a:lvl6pPr marL="2062163" algn="l" defTabSz="814388" rtl="0" eaLnBrk="1" fontAlgn="base" hangingPunct="1">
        <a:lnSpc>
          <a:spcPct val="95000"/>
        </a:lnSpc>
        <a:spcBef>
          <a:spcPct val="50000"/>
        </a:spcBef>
        <a:spcAft>
          <a:spcPct val="0"/>
        </a:spcAft>
        <a:defRPr sz="2000">
          <a:solidFill>
            <a:schemeClr val="tx1"/>
          </a:solidFill>
          <a:latin typeface="+mn-lt"/>
        </a:defRPr>
      </a:lvl6pPr>
      <a:lvl7pPr marL="2519363" algn="l" defTabSz="814388" rtl="0" eaLnBrk="1" fontAlgn="base" hangingPunct="1">
        <a:lnSpc>
          <a:spcPct val="95000"/>
        </a:lnSpc>
        <a:spcBef>
          <a:spcPct val="50000"/>
        </a:spcBef>
        <a:spcAft>
          <a:spcPct val="0"/>
        </a:spcAft>
        <a:defRPr sz="2000">
          <a:solidFill>
            <a:schemeClr val="tx1"/>
          </a:solidFill>
          <a:latin typeface="+mn-lt"/>
        </a:defRPr>
      </a:lvl7pPr>
      <a:lvl8pPr marL="2976563" algn="l" defTabSz="814388" rtl="0" eaLnBrk="1" fontAlgn="base" hangingPunct="1">
        <a:lnSpc>
          <a:spcPct val="95000"/>
        </a:lnSpc>
        <a:spcBef>
          <a:spcPct val="50000"/>
        </a:spcBef>
        <a:spcAft>
          <a:spcPct val="0"/>
        </a:spcAft>
        <a:defRPr sz="2000">
          <a:solidFill>
            <a:schemeClr val="tx1"/>
          </a:solidFill>
          <a:latin typeface="+mn-lt"/>
        </a:defRPr>
      </a:lvl8pPr>
      <a:lvl9pPr marL="3433763" algn="l" defTabSz="814388" rtl="0" eaLnBrk="1" fontAlgn="base" hangingPunct="1">
        <a:lnSpc>
          <a:spcPct val="95000"/>
        </a:lnSpc>
        <a:spcBef>
          <a:spcPct val="5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3.wmf"/><Relationship Id="rId5" Type="http://schemas.openxmlformats.org/officeDocument/2006/relationships/image" Target="../media/image28.wmf"/><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3.wmf"/><Relationship Id="rId4" Type="http://schemas.openxmlformats.org/officeDocument/2006/relationships/image" Target="../media/image27.emf"/></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3.wmf"/><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wmf"/><Relationship Id="rId3" Type="http://schemas.openxmlformats.org/officeDocument/2006/relationships/image" Target="../media/image3.em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wmf"/><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1.wmf"/><Relationship Id="rId5" Type="http://schemas.openxmlformats.org/officeDocument/2006/relationships/image" Target="../media/image14.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23.wmf"/><Relationship Id="rId7"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37.wmf"/><Relationship Id="rId5" Type="http://schemas.openxmlformats.org/officeDocument/2006/relationships/image" Target="../media/image38.wmf"/><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isco.com/en/US/docs/switches/datacenter/sw/4_2/nx-os/release/notes/42_nx-os_release_note.html#wp218085"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bock-bock.cisco.com/wiki_file/N7K:tech_resources:vpc/vPC_Ankara_New_Features_Overview.pp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8.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jpeg"/><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4.png"/><Relationship Id="rId7"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29.wmf"/><Relationship Id="rId5" Type="http://schemas.openxmlformats.org/officeDocument/2006/relationships/image" Target="../media/image54.wmf"/><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isco.com/en/US/docs/solutions/Enterprise/Data_Center/DC_3_0/DC-3_0_IPInfra.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cisco.com/en/US/prod/collateral/switches/ps9441/ps9402/white_paper_c11-516396.html" TargetMode="External"/><Relationship Id="rId5" Type="http://schemas.openxmlformats.org/officeDocument/2006/relationships/hyperlink" Target="http://www.cisco.com/en/US/partner/docs/switches/datacenter/sw/4_2/nx-os/interfaces/configuration/guide/if_vPC.html#wp1530133" TargetMode="External"/><Relationship Id="rId4" Type="http://schemas.openxmlformats.org/officeDocument/2006/relationships/hyperlink" Target="https://www.cisco.com/en/US/docs/solutions/Enterprise/Data_Center/nx_7000_dc.html"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cisco.com/en/US/docs/switches/datacenter/sw/4_2/nx-os/interfaces/configuration/guide/if_vPC.html#wp152948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46050" y="4724400"/>
            <a:ext cx="6940550" cy="1295400"/>
          </a:xfrm>
        </p:spPr>
        <p:txBody>
          <a:bodyPr/>
          <a:lstStyle/>
          <a:p>
            <a:pPr eaLnBrk="1" hangingPunct="1"/>
            <a:r>
              <a:rPr lang="en-US" b="0" dirty="0" smtClean="0"/>
              <a:t>Roberto Mari</a:t>
            </a:r>
            <a:br>
              <a:rPr lang="en-US" b="0" dirty="0" smtClean="0"/>
            </a:br>
            <a:r>
              <a:rPr lang="en-US" b="0" dirty="0" smtClean="0"/>
              <a:t>Technical Marketing Engineer</a:t>
            </a:r>
          </a:p>
          <a:p>
            <a:pPr eaLnBrk="1" hangingPunct="1"/>
            <a:r>
              <a:rPr lang="en-US" dirty="0" smtClean="0"/>
              <a:t>Data Center Business Unit</a:t>
            </a:r>
          </a:p>
        </p:txBody>
      </p:sp>
      <p:pic>
        <p:nvPicPr>
          <p:cNvPr id="3076" name="Picture 13" descr="HBI01540"/>
          <p:cNvPicPr>
            <a:picLocks noChangeAspect="1" noChangeArrowheads="1"/>
          </p:cNvPicPr>
          <p:nvPr/>
        </p:nvPicPr>
        <p:blipFill>
          <a:blip r:embed="rId3"/>
          <a:srcRect/>
          <a:stretch>
            <a:fillRect/>
          </a:stretch>
        </p:blipFill>
        <p:spPr bwMode="auto">
          <a:xfrm>
            <a:off x="5337175" y="1295400"/>
            <a:ext cx="3806825" cy="3657600"/>
          </a:xfrm>
          <a:prstGeom prst="rect">
            <a:avLst/>
          </a:prstGeom>
          <a:noFill/>
          <a:ln w="9525">
            <a:noFill/>
            <a:miter lim="800000"/>
            <a:headEnd/>
            <a:tailEnd/>
          </a:ln>
        </p:spPr>
      </p:pic>
      <p:sp>
        <p:nvSpPr>
          <p:cNvPr id="5" name="Rectangle 4"/>
          <p:cNvSpPr/>
          <p:nvPr/>
        </p:nvSpPr>
        <p:spPr>
          <a:xfrm>
            <a:off x="5562600" y="5562600"/>
            <a:ext cx="2971800" cy="590550"/>
          </a:xfrm>
          <a:prstGeom prst="rect">
            <a:avLst/>
          </a:prstGeom>
        </p:spPr>
        <p:txBody>
          <a:bodyPr>
            <a:spAutoFit/>
          </a:bodyPr>
          <a:lstStyle/>
          <a:p>
            <a:pPr algn="r" eaLnBrk="0" hangingPunct="0">
              <a:lnSpc>
                <a:spcPct val="90000"/>
              </a:lnSpc>
              <a:defRPr/>
            </a:pPr>
            <a:r>
              <a:rPr lang="en-US" sz="1800" b="1" dirty="0" smtClean="0">
                <a:solidFill>
                  <a:schemeClr val="bg2">
                    <a:lumMod val="75000"/>
                    <a:lumOff val="25000"/>
                  </a:schemeClr>
                </a:solidFill>
                <a:latin typeface="Arial" charset="0"/>
                <a:cs typeface="+mn-cs"/>
              </a:rPr>
              <a:t>November 2009 </a:t>
            </a:r>
            <a:endParaRPr lang="en-US" sz="1800" b="1" dirty="0">
              <a:solidFill>
                <a:schemeClr val="bg2">
                  <a:lumMod val="75000"/>
                  <a:lumOff val="25000"/>
                </a:schemeClr>
              </a:solidFill>
              <a:latin typeface="Arial" charset="0"/>
              <a:cs typeface="+mn-cs"/>
            </a:endParaRPr>
          </a:p>
          <a:p>
            <a:pPr algn="r" eaLnBrk="0" hangingPunct="0">
              <a:lnSpc>
                <a:spcPct val="90000"/>
              </a:lnSpc>
              <a:defRPr/>
            </a:pPr>
            <a:r>
              <a:rPr lang="en-US" sz="1800" b="1" dirty="0">
                <a:solidFill>
                  <a:schemeClr val="bg2">
                    <a:lumMod val="75000"/>
                    <a:lumOff val="25000"/>
                  </a:schemeClr>
                </a:solidFill>
                <a:latin typeface="Arial" charset="0"/>
                <a:cs typeface="+mn-cs"/>
              </a:rPr>
              <a:t>version </a:t>
            </a:r>
            <a:r>
              <a:rPr lang="en-US" sz="1800" b="1" dirty="0" smtClean="0">
                <a:solidFill>
                  <a:schemeClr val="bg2">
                    <a:lumMod val="75000"/>
                    <a:lumOff val="25000"/>
                  </a:schemeClr>
                </a:solidFill>
                <a:latin typeface="Arial" charset="0"/>
                <a:cs typeface="+mn-cs"/>
              </a:rPr>
              <a:t>1.1</a:t>
            </a:r>
            <a:endParaRPr lang="en-US" sz="1800" b="1" dirty="0">
              <a:solidFill>
                <a:schemeClr val="bg2">
                  <a:lumMod val="75000"/>
                  <a:lumOff val="25000"/>
                </a:schemeClr>
              </a:solidFill>
              <a:latin typeface="Arial" charset="0"/>
              <a:cs typeface="+mn-cs"/>
            </a:endParaRPr>
          </a:p>
        </p:txBody>
      </p:sp>
      <p:pic>
        <p:nvPicPr>
          <p:cNvPr id="3078" name="Picture 18" descr="MCj04396110000[1]"/>
          <p:cNvPicPr>
            <a:picLocks noChangeAspect="1" noChangeArrowheads="1"/>
          </p:cNvPicPr>
          <p:nvPr/>
        </p:nvPicPr>
        <p:blipFill>
          <a:blip r:embed="rId4"/>
          <a:srcRect/>
          <a:stretch>
            <a:fillRect/>
          </a:stretch>
        </p:blipFill>
        <p:spPr bwMode="auto">
          <a:xfrm>
            <a:off x="6477000" y="3048000"/>
            <a:ext cx="1604963" cy="1400175"/>
          </a:xfrm>
          <a:prstGeom prst="rect">
            <a:avLst/>
          </a:prstGeom>
          <a:noFill/>
          <a:ln w="9525">
            <a:noFill/>
            <a:miter lim="800000"/>
            <a:headEnd/>
            <a:tailEnd/>
          </a:ln>
        </p:spPr>
      </p:pic>
      <p:sp>
        <p:nvSpPr>
          <p:cNvPr id="8" name="Rectangle 2"/>
          <p:cNvSpPr>
            <a:spLocks noGrp="1" noChangeArrowheads="1"/>
          </p:cNvSpPr>
          <p:nvPr>
            <p:ph type="ctrTitle"/>
          </p:nvPr>
        </p:nvSpPr>
        <p:spPr>
          <a:xfrm>
            <a:off x="76200" y="1828800"/>
            <a:ext cx="5791200" cy="1752600"/>
          </a:xfrm>
        </p:spPr>
        <p:txBody>
          <a:bodyPr/>
          <a:lstStyle/>
          <a:p>
            <a:pPr eaLnBrk="1" hangingPunct="1"/>
            <a:r>
              <a:rPr lang="en-US" sz="3200" b="1" dirty="0" smtClean="0">
                <a:solidFill>
                  <a:schemeClr val="bg1"/>
                </a:solidFill>
                <a:latin typeface="Lucida Grande"/>
                <a:ea typeface="Lucida Grande"/>
                <a:cs typeface="Lucida Grande"/>
              </a:rPr>
              <a:t>Nexus 7000 </a:t>
            </a:r>
            <a:br>
              <a:rPr lang="en-US" sz="3200" b="1" dirty="0" smtClean="0">
                <a:solidFill>
                  <a:schemeClr val="bg1"/>
                </a:solidFill>
                <a:latin typeface="Lucida Grande"/>
                <a:ea typeface="Lucida Grande"/>
                <a:cs typeface="Lucida Grande"/>
              </a:rPr>
            </a:br>
            <a:r>
              <a:rPr lang="en-US" sz="3200" b="1" dirty="0" smtClean="0">
                <a:solidFill>
                  <a:schemeClr val="bg1"/>
                </a:solidFill>
                <a:latin typeface="Lucida Grande"/>
                <a:ea typeface="Lucida Grande"/>
                <a:cs typeface="Lucida Grande"/>
              </a:rPr>
              <a:t>virtual Port-Channel</a:t>
            </a:r>
            <a:br>
              <a:rPr lang="en-US" sz="3200" b="1" dirty="0" smtClean="0">
                <a:solidFill>
                  <a:schemeClr val="bg1"/>
                </a:solidFill>
                <a:latin typeface="Lucida Grande"/>
                <a:ea typeface="Lucida Grande"/>
                <a:cs typeface="Lucida Grande"/>
              </a:rPr>
            </a:br>
            <a:r>
              <a:rPr lang="en-US" sz="2400" b="1" dirty="0" smtClean="0">
                <a:solidFill>
                  <a:schemeClr val="bg1"/>
                </a:solidFill>
                <a:latin typeface="Lucida Grande"/>
                <a:ea typeface="Lucida Grande"/>
                <a:cs typeface="Lucida Grande"/>
              </a:rPr>
              <a:t/>
            </a:r>
            <a:br>
              <a:rPr lang="en-US" sz="2400" b="1" dirty="0" smtClean="0">
                <a:solidFill>
                  <a:schemeClr val="bg1"/>
                </a:solidFill>
                <a:latin typeface="Lucida Grande"/>
                <a:ea typeface="Lucida Grande"/>
                <a:cs typeface="Lucida Grande"/>
              </a:rPr>
            </a:br>
            <a:r>
              <a:rPr lang="en-US" sz="2400" b="1" dirty="0" smtClean="0">
                <a:solidFill>
                  <a:schemeClr val="bg1"/>
                </a:solidFill>
                <a:latin typeface="Lucida Grande"/>
                <a:ea typeface="Lucida Grande"/>
                <a:cs typeface="Lucida Grande"/>
              </a:rPr>
              <a:t>Best Practices &amp; Design Guidelines </a:t>
            </a:r>
            <a:endParaRPr lang="en-US" sz="2400" b="1" dirty="0" smtClean="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Building a vPC Domain</a:t>
            </a:r>
            <a:br>
              <a:rPr lang="en-US" smtClean="0"/>
            </a:br>
            <a:r>
              <a:rPr lang="en-US" sz="2400" smtClean="0">
                <a:solidFill>
                  <a:schemeClr val="tx1"/>
                </a:solidFill>
              </a:rPr>
              <a:t>Cisco Fabric Services (CFS)</a:t>
            </a:r>
          </a:p>
        </p:txBody>
      </p:sp>
      <p:sp>
        <p:nvSpPr>
          <p:cNvPr id="3" name="Content Placeholder 2"/>
          <p:cNvSpPr>
            <a:spLocks noGrp="1"/>
          </p:cNvSpPr>
          <p:nvPr>
            <p:ph idx="4294967295"/>
          </p:nvPr>
        </p:nvSpPr>
        <p:spPr>
          <a:xfrm>
            <a:off x="228600" y="1371600"/>
            <a:ext cx="5410200" cy="5105400"/>
          </a:xfrm>
        </p:spPr>
        <p:txBody>
          <a:bodyPr>
            <a:normAutofit fontScale="85000" lnSpcReduction="10000"/>
          </a:bodyPr>
          <a:lstStyle/>
          <a:p>
            <a:pPr eaLnBrk="1" hangingPunct="1">
              <a:defRPr/>
            </a:pPr>
            <a:r>
              <a:rPr lang="en-US" b="1" dirty="0"/>
              <a:t>Definition/Uses:</a:t>
            </a:r>
          </a:p>
          <a:p>
            <a:pPr marL="628650" lvl="1" indent="-171450" eaLnBrk="1" hangingPunct="1">
              <a:buClr>
                <a:schemeClr val="accent1"/>
              </a:buClr>
              <a:buFont typeface="Wingdings" pitchFamily="2" charset="2"/>
              <a:buChar char="ü"/>
              <a:defRPr/>
            </a:pPr>
            <a:r>
              <a:rPr lang="en-US" sz="1900" dirty="0"/>
              <a:t>Configuration validation/comparison</a:t>
            </a:r>
          </a:p>
          <a:p>
            <a:pPr marL="628650" lvl="1" indent="-171450" eaLnBrk="1" hangingPunct="1">
              <a:buClr>
                <a:schemeClr val="accent1"/>
              </a:buClr>
              <a:buFont typeface="Wingdings" pitchFamily="2" charset="2"/>
              <a:buChar char="ü"/>
              <a:defRPr/>
            </a:pPr>
            <a:r>
              <a:rPr lang="en-US" sz="1900" dirty="0"/>
              <a:t>MAC member port synchronization</a:t>
            </a:r>
          </a:p>
          <a:p>
            <a:pPr marL="628650" lvl="1" indent="-171450" eaLnBrk="1" hangingPunct="1">
              <a:buClr>
                <a:schemeClr val="accent1"/>
              </a:buClr>
              <a:buFont typeface="Wingdings" pitchFamily="2" charset="2"/>
              <a:buChar char="ü"/>
              <a:defRPr/>
            </a:pPr>
            <a:r>
              <a:rPr lang="en-US" sz="1900" dirty="0"/>
              <a:t>vPC member port status</a:t>
            </a:r>
          </a:p>
          <a:p>
            <a:pPr marL="628650" lvl="1" indent="-171450" eaLnBrk="1" hangingPunct="1">
              <a:buClr>
                <a:schemeClr val="accent1"/>
              </a:buClr>
              <a:buFont typeface="Wingdings" pitchFamily="2" charset="2"/>
              <a:buChar char="ü"/>
              <a:defRPr/>
            </a:pPr>
            <a:r>
              <a:rPr lang="en-US" sz="1900" dirty="0"/>
              <a:t>STP Management</a:t>
            </a:r>
          </a:p>
          <a:p>
            <a:pPr marL="628650" lvl="1" indent="-171450" eaLnBrk="1" hangingPunct="1">
              <a:buClr>
                <a:schemeClr val="accent1"/>
              </a:buClr>
              <a:buFont typeface="Wingdings" pitchFamily="2" charset="2"/>
              <a:buChar char="ü"/>
              <a:defRPr/>
            </a:pPr>
            <a:r>
              <a:rPr lang="en-US" sz="1900" dirty="0"/>
              <a:t>HSRP and </a:t>
            </a:r>
            <a:r>
              <a:rPr lang="en-US" sz="1900" dirty="0" err="1"/>
              <a:t>IGMP</a:t>
            </a:r>
            <a:r>
              <a:rPr lang="en-US" sz="1900" dirty="0"/>
              <a:t> snooping synchronization</a:t>
            </a:r>
          </a:p>
          <a:p>
            <a:pPr marL="628650" lvl="1" indent="-171450" eaLnBrk="1" hangingPunct="1">
              <a:buClr>
                <a:schemeClr val="accent1"/>
              </a:buClr>
              <a:buFont typeface="Wingdings" pitchFamily="2" charset="2"/>
              <a:buChar char="ü"/>
              <a:defRPr/>
            </a:pPr>
            <a:r>
              <a:rPr lang="en-US" sz="1900" dirty="0"/>
              <a:t>vPC status</a:t>
            </a:r>
          </a:p>
          <a:p>
            <a:pPr eaLnBrk="1" hangingPunct="1">
              <a:defRPr/>
            </a:pPr>
            <a:r>
              <a:rPr lang="en-US" b="1" dirty="0"/>
              <a:t>Characteristics:</a:t>
            </a:r>
          </a:p>
          <a:p>
            <a:pPr lvl="1" eaLnBrk="1" hangingPunct="1">
              <a:buClr>
                <a:schemeClr val="accent1"/>
              </a:buClr>
              <a:buFont typeface="Wingdings" pitchFamily="2" charset="2"/>
              <a:buChar char="ü"/>
              <a:defRPr/>
            </a:pPr>
            <a:r>
              <a:rPr lang="en-US" sz="1900" dirty="0"/>
              <a:t>Transparently enabled with vPC features</a:t>
            </a:r>
          </a:p>
          <a:p>
            <a:pPr lvl="1" eaLnBrk="1" hangingPunct="1">
              <a:buClr>
                <a:schemeClr val="accent1"/>
              </a:buClr>
              <a:buFont typeface="Wingdings" pitchFamily="2" charset="2"/>
              <a:buChar char="ü"/>
              <a:defRPr/>
            </a:pPr>
            <a:r>
              <a:rPr lang="en-US" sz="1900" dirty="0" err="1"/>
              <a:t>CFS</a:t>
            </a:r>
            <a:r>
              <a:rPr lang="en-US" sz="1900" dirty="0"/>
              <a:t> messages encapsulated in standard Ethernet frames delivered between peers exclusively on the peer-link</a:t>
            </a:r>
          </a:p>
          <a:p>
            <a:pPr lvl="1" eaLnBrk="1" hangingPunct="1">
              <a:buClr>
                <a:schemeClr val="accent1"/>
              </a:buClr>
              <a:buFont typeface="Wingdings" pitchFamily="2" charset="2"/>
              <a:buChar char="ü"/>
              <a:defRPr/>
            </a:pPr>
            <a:r>
              <a:rPr lang="en-US" sz="1900" dirty="0"/>
              <a:t>Cisco Fabric Services messages are tagged as </a:t>
            </a:r>
            <a:r>
              <a:rPr lang="en-US" sz="1900" dirty="0" err="1"/>
              <a:t>CoS</a:t>
            </a:r>
            <a:r>
              <a:rPr lang="en-US" sz="1900" dirty="0"/>
              <a:t>=4 for reliable communication.</a:t>
            </a:r>
          </a:p>
          <a:p>
            <a:pPr lvl="1" eaLnBrk="1" hangingPunct="1">
              <a:buClr>
                <a:schemeClr val="accent1"/>
              </a:buClr>
              <a:buFont typeface="Wingdings" pitchFamily="2" charset="2"/>
              <a:buChar char="ü"/>
              <a:defRPr/>
            </a:pPr>
            <a:r>
              <a:rPr lang="en-US" sz="1900" dirty="0"/>
              <a:t>Based on </a:t>
            </a:r>
            <a:r>
              <a:rPr lang="en-US" sz="1900" dirty="0" err="1"/>
              <a:t>CFS</a:t>
            </a:r>
            <a:r>
              <a:rPr lang="en-US" sz="1900" dirty="0"/>
              <a:t> from MDS product development</a:t>
            </a:r>
          </a:p>
          <a:p>
            <a:pPr lvl="1" eaLnBrk="1" hangingPunct="1">
              <a:buClr>
                <a:schemeClr val="accent1"/>
              </a:buClr>
              <a:buFont typeface="Wingdings" pitchFamily="2" charset="2"/>
              <a:buChar char="ü"/>
              <a:defRPr/>
            </a:pPr>
            <a:r>
              <a:rPr lang="en-US" sz="1900" dirty="0"/>
              <a:t>Many years in service, robust protocol</a:t>
            </a:r>
          </a:p>
          <a:p>
            <a:pPr lvl="1" eaLnBrk="1" hangingPunct="1">
              <a:buClr>
                <a:schemeClr val="accent1"/>
              </a:buClr>
              <a:buFont typeface="Wingdings" pitchFamily="2" charset="2"/>
              <a:buChar char="ü"/>
              <a:defRPr/>
            </a:pPr>
            <a:endParaRPr lang="en-US" dirty="0"/>
          </a:p>
        </p:txBody>
      </p:sp>
      <p:sp>
        <p:nvSpPr>
          <p:cNvPr id="13316" name="AutoShape 105"/>
          <p:cNvSpPr>
            <a:spLocks noChangeArrowheads="1"/>
          </p:cNvSpPr>
          <p:nvPr/>
        </p:nvSpPr>
        <p:spPr bwMode="auto">
          <a:xfrm>
            <a:off x="7391400" y="1828800"/>
            <a:ext cx="1219200" cy="228600"/>
          </a:xfrm>
          <a:prstGeom prst="wedgeRoundRectCallout">
            <a:avLst>
              <a:gd name="adj1" fmla="val -61583"/>
              <a:gd name="adj2" fmla="val 517662"/>
              <a:gd name="adj3" fmla="val 16667"/>
            </a:avLst>
          </a:prstGeom>
          <a:solidFill>
            <a:schemeClr val="accent1"/>
          </a:solidFill>
          <a:ln w="9525">
            <a:solidFill>
              <a:schemeClr val="tx1"/>
            </a:solidFill>
            <a:miter lim="800000"/>
            <a:headEnd/>
            <a:tailEnd/>
          </a:ln>
        </p:spPr>
        <p:txBody>
          <a:bodyPr lIns="0" tIns="0" rIns="0" bIns="0"/>
          <a:lstStyle/>
          <a:p>
            <a:pPr algn="ctr"/>
            <a:r>
              <a:rPr lang="en-US" sz="1200" b="1">
                <a:solidFill>
                  <a:schemeClr val="bg1"/>
                </a:solidFill>
              </a:rPr>
              <a:t>CFS Messaging</a:t>
            </a:r>
          </a:p>
        </p:txBody>
      </p:sp>
      <p:sp>
        <p:nvSpPr>
          <p:cNvPr id="13317" name="Rectangle 26"/>
          <p:cNvSpPr>
            <a:spLocks noChangeArrowheads="1"/>
          </p:cNvSpPr>
          <p:nvPr/>
        </p:nvSpPr>
        <p:spPr bwMode="auto">
          <a:xfrm>
            <a:off x="6096000" y="23622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13318" name="Line 28"/>
          <p:cNvSpPr>
            <a:spLocks noChangeShapeType="1"/>
          </p:cNvSpPr>
          <p:nvPr/>
        </p:nvSpPr>
        <p:spPr bwMode="auto">
          <a:xfrm flipH="1">
            <a:off x="6699250" y="28194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3319" name="Line 23"/>
          <p:cNvSpPr>
            <a:spLocks noChangeShapeType="1"/>
          </p:cNvSpPr>
          <p:nvPr/>
        </p:nvSpPr>
        <p:spPr bwMode="auto">
          <a:xfrm>
            <a:off x="7772400" y="31242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3320" name="Line 36"/>
          <p:cNvSpPr>
            <a:spLocks noChangeShapeType="1"/>
          </p:cNvSpPr>
          <p:nvPr/>
        </p:nvSpPr>
        <p:spPr bwMode="auto">
          <a:xfrm flipH="1" flipV="1">
            <a:off x="6477000" y="30480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3321" name="Line 32"/>
          <p:cNvSpPr>
            <a:spLocks noChangeShapeType="1"/>
          </p:cNvSpPr>
          <p:nvPr/>
        </p:nvSpPr>
        <p:spPr bwMode="auto">
          <a:xfrm flipH="1">
            <a:off x="6400800" y="31242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3322" name="Line 36"/>
          <p:cNvSpPr>
            <a:spLocks noChangeShapeType="1"/>
          </p:cNvSpPr>
          <p:nvPr/>
        </p:nvSpPr>
        <p:spPr bwMode="auto">
          <a:xfrm flipH="1">
            <a:off x="6477000" y="31242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13323" name="Picture 124" descr="DC3 Icon"/>
          <p:cNvPicPr>
            <a:picLocks noChangeAspect="1" noChangeArrowheads="1"/>
          </p:cNvPicPr>
          <p:nvPr/>
        </p:nvPicPr>
        <p:blipFill>
          <a:blip r:embed="rId3"/>
          <a:srcRect/>
          <a:stretch>
            <a:fillRect/>
          </a:stretch>
        </p:blipFill>
        <p:spPr bwMode="auto">
          <a:xfrm>
            <a:off x="6165850" y="2438400"/>
            <a:ext cx="603250" cy="796925"/>
          </a:xfrm>
          <a:prstGeom prst="rect">
            <a:avLst/>
          </a:prstGeom>
          <a:noFill/>
          <a:ln w="9525">
            <a:noFill/>
            <a:miter lim="800000"/>
            <a:headEnd/>
            <a:tailEnd/>
          </a:ln>
        </p:spPr>
      </p:pic>
      <p:pic>
        <p:nvPicPr>
          <p:cNvPr id="13324" name="Picture 124" descr="DC3 Icon"/>
          <p:cNvPicPr>
            <a:picLocks noChangeAspect="1" noChangeArrowheads="1"/>
          </p:cNvPicPr>
          <p:nvPr/>
        </p:nvPicPr>
        <p:blipFill>
          <a:blip r:embed="rId3"/>
          <a:srcRect/>
          <a:stretch>
            <a:fillRect/>
          </a:stretch>
        </p:blipFill>
        <p:spPr bwMode="auto">
          <a:xfrm>
            <a:off x="7620000" y="2438400"/>
            <a:ext cx="603250" cy="796925"/>
          </a:xfrm>
          <a:prstGeom prst="rect">
            <a:avLst/>
          </a:prstGeom>
          <a:noFill/>
          <a:ln w="9525">
            <a:noFill/>
            <a:miter lim="800000"/>
            <a:headEnd/>
            <a:tailEnd/>
          </a:ln>
        </p:spPr>
      </p:pic>
      <p:pic>
        <p:nvPicPr>
          <p:cNvPr id="13325"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91250" y="3990975"/>
            <a:ext cx="660400" cy="301625"/>
          </a:xfrm>
          <a:prstGeom prst="rect">
            <a:avLst/>
          </a:prstGeom>
          <a:noFill/>
          <a:ln w="9525">
            <a:noFill/>
            <a:miter lim="800000"/>
            <a:headEnd/>
            <a:tailEnd/>
          </a:ln>
        </p:spPr>
      </p:pic>
      <p:pic>
        <p:nvPicPr>
          <p:cNvPr id="13326"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37450" y="3990975"/>
            <a:ext cx="660400" cy="301625"/>
          </a:xfrm>
          <a:prstGeom prst="rect">
            <a:avLst/>
          </a:prstGeom>
          <a:noFill/>
          <a:ln w="9525">
            <a:noFill/>
            <a:miter lim="800000"/>
            <a:headEnd/>
            <a:tailEnd/>
          </a:ln>
        </p:spPr>
      </p:pic>
      <p:sp>
        <p:nvSpPr>
          <p:cNvPr id="13327" name="Line 30"/>
          <p:cNvSpPr>
            <a:spLocks noChangeShapeType="1"/>
          </p:cNvSpPr>
          <p:nvPr/>
        </p:nvSpPr>
        <p:spPr bwMode="auto">
          <a:xfrm flipH="1">
            <a:off x="6705600" y="26670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13328" name="Oval 108"/>
          <p:cNvSpPr>
            <a:spLocks noChangeArrowheads="1"/>
          </p:cNvSpPr>
          <p:nvPr/>
        </p:nvSpPr>
        <p:spPr bwMode="auto">
          <a:xfrm>
            <a:off x="6327775" y="38369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3329" name="Line 28"/>
          <p:cNvSpPr>
            <a:spLocks noChangeShapeType="1"/>
          </p:cNvSpPr>
          <p:nvPr/>
        </p:nvSpPr>
        <p:spPr bwMode="auto">
          <a:xfrm flipH="1">
            <a:off x="6705600" y="28956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3330" name="Oval 108"/>
          <p:cNvSpPr>
            <a:spLocks noChangeArrowheads="1"/>
          </p:cNvSpPr>
          <p:nvPr/>
        </p:nvSpPr>
        <p:spPr bwMode="auto">
          <a:xfrm>
            <a:off x="7162800" y="27432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57" name="Left-Right Arrow 56"/>
          <p:cNvSpPr/>
          <p:nvPr/>
        </p:nvSpPr>
        <p:spPr bwMode="auto">
          <a:xfrm>
            <a:off x="6553200" y="2971800"/>
            <a:ext cx="1219200" cy="228600"/>
          </a:xfrm>
          <a:prstGeom prst="leftRightArrow">
            <a:avLst/>
          </a:prstGeom>
          <a:solidFill>
            <a:schemeClr val="tx2">
              <a:lumMod val="60000"/>
              <a:lumOff val="40000"/>
            </a:schemeClr>
          </a:solidFill>
          <a:ln w="9525" cap="flat" cmpd="sng" algn="ctr">
            <a:noFill/>
            <a:prstDash val="solid"/>
            <a:round/>
            <a:headEnd type="none" w="med" len="med"/>
            <a:tailEnd type="none" w="med" len="med"/>
          </a:ln>
          <a:effectLst/>
        </p:spPr>
        <p:txBody>
          <a:bodyPr wrap="none" lIns="73025" tIns="36511" rIns="73025" bIns="36511" anchor="ctr"/>
          <a:lstStyle/>
          <a:p>
            <a:pPr algn="ctr" defTabSz="814388" eaLnBrk="0" hangingPunct="0">
              <a:lnSpc>
                <a:spcPct val="90000"/>
              </a:lnSpc>
              <a:buFont typeface="Wingdings" pitchFamily="-112" charset="2"/>
              <a:buNone/>
              <a:defRPr/>
            </a:pPr>
            <a:endParaRPr lang="en-US" dirty="0">
              <a:latin typeface="Arial" pitchFamily="-112" charset="0"/>
              <a:ea typeface="ＭＳ Ｐゴシック" pitchFamily="-112" charset="-128"/>
              <a:cs typeface="ＭＳ Ｐゴシック" pitchFamily="-112" charset="-128"/>
            </a:endParaRPr>
          </a:p>
        </p:txBody>
      </p:sp>
      <p:sp>
        <p:nvSpPr>
          <p:cNvPr id="13332" name="Oval 108"/>
          <p:cNvSpPr>
            <a:spLocks noChangeArrowheads="1"/>
          </p:cNvSpPr>
          <p:nvPr/>
        </p:nvSpPr>
        <p:spPr bwMode="auto">
          <a:xfrm>
            <a:off x="7626350" y="38354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solidFill>
                  <a:srgbClr val="0183B7"/>
                </a:solidFill>
              </a:rPr>
              <a:t>Building a vPC Domain</a:t>
            </a:r>
            <a:r>
              <a:rPr lang="en-US" sz="2400" smtClean="0">
                <a:solidFill>
                  <a:schemeClr val="tx1"/>
                </a:solidFill>
              </a:rPr>
              <a:t/>
            </a:r>
            <a:br>
              <a:rPr lang="en-US" sz="2400" smtClean="0">
                <a:solidFill>
                  <a:schemeClr val="tx1"/>
                </a:solidFill>
              </a:rPr>
            </a:br>
            <a:r>
              <a:rPr lang="en-US" sz="2400" smtClean="0">
                <a:solidFill>
                  <a:schemeClr val="tx1"/>
                </a:solidFill>
              </a:rPr>
              <a:t>Peer-Keepalive (1 of 2)</a:t>
            </a:r>
          </a:p>
        </p:txBody>
      </p:sp>
      <p:sp>
        <p:nvSpPr>
          <p:cNvPr id="14339" name="Content Placeholder 2"/>
          <p:cNvSpPr>
            <a:spLocks noGrp="1"/>
          </p:cNvSpPr>
          <p:nvPr>
            <p:ph idx="4294967295"/>
          </p:nvPr>
        </p:nvSpPr>
        <p:spPr>
          <a:xfrm>
            <a:off x="0" y="1143000"/>
            <a:ext cx="6629400" cy="4572000"/>
          </a:xfrm>
        </p:spPr>
        <p:txBody>
          <a:bodyPr/>
          <a:lstStyle/>
          <a:p>
            <a:pPr eaLnBrk="1" hangingPunct="1"/>
            <a:r>
              <a:rPr lang="en-US" sz="1500" b="1" smtClean="0"/>
              <a:t>Definition:</a:t>
            </a:r>
          </a:p>
          <a:p>
            <a:pPr marL="628650" lvl="1" indent="-171450" eaLnBrk="1" hangingPunct="1">
              <a:buClr>
                <a:schemeClr val="accent1"/>
              </a:buClr>
              <a:buFont typeface="Wingdings" pitchFamily="2" charset="2"/>
              <a:buChar char="ü"/>
            </a:pPr>
            <a:r>
              <a:rPr lang="en-US" sz="1500" smtClean="0"/>
              <a:t>Heartbeat between vPC peers</a:t>
            </a:r>
          </a:p>
          <a:p>
            <a:pPr marL="628650" lvl="1" indent="-171450" eaLnBrk="1" hangingPunct="1">
              <a:buClr>
                <a:schemeClr val="accent1"/>
              </a:buClr>
              <a:buFont typeface="Wingdings" pitchFamily="2" charset="2"/>
              <a:buChar char="ü"/>
            </a:pPr>
            <a:r>
              <a:rPr lang="en-US" sz="1500" smtClean="0"/>
              <a:t>Active/Active (no Peer-Link) detection</a:t>
            </a:r>
          </a:p>
          <a:p>
            <a:pPr marL="628650" lvl="1" indent="-171450" eaLnBrk="1" hangingPunct="1">
              <a:buClr>
                <a:schemeClr val="accent1"/>
              </a:buClr>
              <a:buFont typeface="Wingdings" pitchFamily="2" charset="2"/>
              <a:buChar char="ü"/>
            </a:pPr>
            <a:r>
              <a:rPr lang="en-US" sz="1500" smtClean="0"/>
              <a:t>Messages sent on 2 second interval</a:t>
            </a:r>
          </a:p>
          <a:p>
            <a:pPr marL="628650" lvl="1" indent="-171450" eaLnBrk="1" hangingPunct="1">
              <a:buClr>
                <a:schemeClr val="accent1"/>
              </a:buClr>
              <a:buFont typeface="Wingdings" pitchFamily="2" charset="2"/>
              <a:buChar char="ü"/>
            </a:pPr>
            <a:r>
              <a:rPr lang="en-US" sz="1500" smtClean="0"/>
              <a:t>3 second hold timeout on peer-link loss</a:t>
            </a:r>
          </a:p>
          <a:p>
            <a:pPr marL="628650" lvl="1" indent="-171450" eaLnBrk="1" hangingPunct="1">
              <a:buClr>
                <a:schemeClr val="accent1"/>
              </a:buClr>
              <a:buFont typeface="Wingdings" pitchFamily="2" charset="2"/>
              <a:buChar char="ü"/>
            </a:pPr>
            <a:r>
              <a:rPr lang="en-US" sz="1500" smtClean="0"/>
              <a:t>Fault Tolerant terminology is  specific to VSS and deprecated in vPC.</a:t>
            </a:r>
          </a:p>
          <a:p>
            <a:pPr eaLnBrk="1" hangingPunct="1"/>
            <a:r>
              <a:rPr lang="en-US" sz="1500" b="1" smtClean="0"/>
              <a:t>Packet Structure:</a:t>
            </a:r>
          </a:p>
          <a:p>
            <a:pPr marL="628650" lvl="1" indent="-171450" eaLnBrk="1" hangingPunct="1">
              <a:buClr>
                <a:schemeClr val="accent1"/>
              </a:buClr>
              <a:buFont typeface="Wingdings" pitchFamily="2" charset="2"/>
              <a:buChar char="ü"/>
            </a:pPr>
            <a:r>
              <a:rPr lang="en-US" sz="1500" smtClean="0"/>
              <a:t>UDP message on port 3200, 96 bytes long (32 byte payload), includes version, time stamp, local and remote IPs, and domain ID.</a:t>
            </a:r>
          </a:p>
          <a:p>
            <a:pPr marL="628650" lvl="1" indent="-171450" eaLnBrk="1" hangingPunct="1">
              <a:buClr>
                <a:schemeClr val="accent1"/>
              </a:buClr>
              <a:buFont typeface="Wingdings" pitchFamily="2" charset="2"/>
              <a:buChar char="ü"/>
            </a:pPr>
            <a:r>
              <a:rPr lang="en-US" sz="1500" smtClean="0"/>
              <a:t>Keepalive messages can be captured and displayed using the onboard Wireshark Toolkit.</a:t>
            </a:r>
          </a:p>
          <a:p>
            <a:pPr eaLnBrk="1" hangingPunct="1">
              <a:buSzPct val="120000"/>
            </a:pPr>
            <a:r>
              <a:rPr lang="en-US" sz="1500" b="1" smtClean="0"/>
              <a:t>Recommendations:</a:t>
            </a:r>
          </a:p>
          <a:p>
            <a:pPr marL="628650" lvl="1" indent="-171450" eaLnBrk="1" hangingPunct="1">
              <a:buClr>
                <a:schemeClr val="accent1"/>
              </a:buClr>
              <a:buFont typeface="Wingdings" pitchFamily="2" charset="2"/>
              <a:buChar char="ü"/>
            </a:pPr>
            <a:r>
              <a:rPr lang="en-US" sz="1500" smtClean="0"/>
              <a:t>Should be a dedicated link (1Gb is adequate)</a:t>
            </a:r>
          </a:p>
          <a:p>
            <a:pPr marL="628650" lvl="1" indent="-171450" eaLnBrk="1" hangingPunct="1">
              <a:buClr>
                <a:schemeClr val="accent1"/>
              </a:buClr>
              <a:buFont typeface="Wingdings" pitchFamily="2" charset="2"/>
              <a:buChar char="ü"/>
            </a:pPr>
            <a:r>
              <a:rPr lang="en-US" sz="1500" smtClean="0"/>
              <a:t>Should NOT be routed over the Peer-Link</a:t>
            </a:r>
          </a:p>
          <a:p>
            <a:pPr marL="628650" lvl="1" indent="-171450" eaLnBrk="1" hangingPunct="1">
              <a:buClr>
                <a:schemeClr val="accent1"/>
              </a:buClr>
              <a:buFont typeface="Wingdings" pitchFamily="2" charset="2"/>
              <a:buChar char="ü"/>
            </a:pPr>
            <a:r>
              <a:rPr lang="en-US" sz="1500" smtClean="0"/>
              <a:t>Can optionally use the mgmt0 interface (along with management traffic)</a:t>
            </a:r>
          </a:p>
          <a:p>
            <a:pPr marL="628650" lvl="1" indent="-171450" eaLnBrk="1" hangingPunct="1">
              <a:buClr>
                <a:schemeClr val="accent1"/>
              </a:buClr>
              <a:buFont typeface="Wingdings" pitchFamily="2" charset="2"/>
              <a:buChar char="ü"/>
            </a:pPr>
            <a:r>
              <a:rPr lang="en-US" sz="1500" smtClean="0"/>
              <a:t>As last resort, can be routed over L3 infrastructure</a:t>
            </a:r>
          </a:p>
        </p:txBody>
      </p:sp>
      <p:sp>
        <p:nvSpPr>
          <p:cNvPr id="14340" name="Rectangle 26"/>
          <p:cNvSpPr>
            <a:spLocks noChangeArrowheads="1"/>
          </p:cNvSpPr>
          <p:nvPr/>
        </p:nvSpPr>
        <p:spPr bwMode="auto">
          <a:xfrm>
            <a:off x="6705600" y="23622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14341" name="Line 28"/>
          <p:cNvSpPr>
            <a:spLocks noChangeShapeType="1"/>
          </p:cNvSpPr>
          <p:nvPr/>
        </p:nvSpPr>
        <p:spPr bwMode="auto">
          <a:xfrm flipH="1">
            <a:off x="7308850" y="28194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4342" name="Line 23"/>
          <p:cNvSpPr>
            <a:spLocks noChangeShapeType="1"/>
          </p:cNvSpPr>
          <p:nvPr/>
        </p:nvSpPr>
        <p:spPr bwMode="auto">
          <a:xfrm>
            <a:off x="8382000" y="31242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4343" name="Line 36"/>
          <p:cNvSpPr>
            <a:spLocks noChangeShapeType="1"/>
          </p:cNvSpPr>
          <p:nvPr/>
        </p:nvSpPr>
        <p:spPr bwMode="auto">
          <a:xfrm flipH="1" flipV="1">
            <a:off x="7086600" y="30480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4344" name="Line 32"/>
          <p:cNvSpPr>
            <a:spLocks noChangeShapeType="1"/>
          </p:cNvSpPr>
          <p:nvPr/>
        </p:nvSpPr>
        <p:spPr bwMode="auto">
          <a:xfrm flipH="1">
            <a:off x="7010400" y="31242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4345" name="Line 36"/>
          <p:cNvSpPr>
            <a:spLocks noChangeShapeType="1"/>
          </p:cNvSpPr>
          <p:nvPr/>
        </p:nvSpPr>
        <p:spPr bwMode="auto">
          <a:xfrm flipH="1">
            <a:off x="7086600" y="31242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14346" name="Picture 124" descr="DC3 Icon"/>
          <p:cNvPicPr>
            <a:picLocks noChangeAspect="1" noChangeArrowheads="1"/>
          </p:cNvPicPr>
          <p:nvPr/>
        </p:nvPicPr>
        <p:blipFill>
          <a:blip r:embed="rId3"/>
          <a:srcRect/>
          <a:stretch>
            <a:fillRect/>
          </a:stretch>
        </p:blipFill>
        <p:spPr bwMode="auto">
          <a:xfrm>
            <a:off x="6775450" y="2438400"/>
            <a:ext cx="603250" cy="796925"/>
          </a:xfrm>
          <a:prstGeom prst="rect">
            <a:avLst/>
          </a:prstGeom>
          <a:noFill/>
          <a:ln w="9525">
            <a:noFill/>
            <a:miter lim="800000"/>
            <a:headEnd/>
            <a:tailEnd/>
          </a:ln>
        </p:spPr>
      </p:pic>
      <p:pic>
        <p:nvPicPr>
          <p:cNvPr id="14347" name="Picture 124" descr="DC3 Icon"/>
          <p:cNvPicPr>
            <a:picLocks noChangeAspect="1" noChangeArrowheads="1"/>
          </p:cNvPicPr>
          <p:nvPr/>
        </p:nvPicPr>
        <p:blipFill>
          <a:blip r:embed="rId3"/>
          <a:srcRect/>
          <a:stretch>
            <a:fillRect/>
          </a:stretch>
        </p:blipFill>
        <p:spPr bwMode="auto">
          <a:xfrm>
            <a:off x="8229600" y="2438400"/>
            <a:ext cx="603250" cy="796925"/>
          </a:xfrm>
          <a:prstGeom prst="rect">
            <a:avLst/>
          </a:prstGeom>
          <a:noFill/>
          <a:ln w="9525">
            <a:noFill/>
            <a:miter lim="800000"/>
            <a:headEnd/>
            <a:tailEnd/>
          </a:ln>
        </p:spPr>
      </p:pic>
      <p:pic>
        <p:nvPicPr>
          <p:cNvPr id="14348"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00850" y="3990975"/>
            <a:ext cx="660400" cy="301625"/>
          </a:xfrm>
          <a:prstGeom prst="rect">
            <a:avLst/>
          </a:prstGeom>
          <a:noFill/>
          <a:ln w="9525">
            <a:noFill/>
            <a:miter lim="800000"/>
            <a:headEnd/>
            <a:tailEnd/>
          </a:ln>
        </p:spPr>
      </p:pic>
      <p:pic>
        <p:nvPicPr>
          <p:cNvPr id="14349"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147050" y="3990975"/>
            <a:ext cx="660400" cy="301625"/>
          </a:xfrm>
          <a:prstGeom prst="rect">
            <a:avLst/>
          </a:prstGeom>
          <a:noFill/>
          <a:ln w="9525">
            <a:noFill/>
            <a:miter lim="800000"/>
            <a:headEnd/>
            <a:tailEnd/>
          </a:ln>
        </p:spPr>
      </p:pic>
      <p:sp>
        <p:nvSpPr>
          <p:cNvPr id="14350" name="Line 30"/>
          <p:cNvSpPr>
            <a:spLocks noChangeShapeType="1"/>
          </p:cNvSpPr>
          <p:nvPr/>
        </p:nvSpPr>
        <p:spPr bwMode="auto">
          <a:xfrm flipH="1">
            <a:off x="7315200" y="26670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14351" name="Oval 108"/>
          <p:cNvSpPr>
            <a:spLocks noChangeArrowheads="1"/>
          </p:cNvSpPr>
          <p:nvPr/>
        </p:nvSpPr>
        <p:spPr bwMode="auto">
          <a:xfrm>
            <a:off x="6937375" y="38369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4352" name="Line 28"/>
          <p:cNvSpPr>
            <a:spLocks noChangeShapeType="1"/>
          </p:cNvSpPr>
          <p:nvPr/>
        </p:nvSpPr>
        <p:spPr bwMode="auto">
          <a:xfrm flipH="1">
            <a:off x="7315200" y="28956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4353" name="Oval 108"/>
          <p:cNvSpPr>
            <a:spLocks noChangeArrowheads="1"/>
          </p:cNvSpPr>
          <p:nvPr/>
        </p:nvSpPr>
        <p:spPr bwMode="auto">
          <a:xfrm>
            <a:off x="7772400" y="27432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4354" name="Oval 108"/>
          <p:cNvSpPr>
            <a:spLocks noChangeArrowheads="1"/>
          </p:cNvSpPr>
          <p:nvPr/>
        </p:nvSpPr>
        <p:spPr bwMode="auto">
          <a:xfrm>
            <a:off x="8235950" y="38354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4355" name="AutoShape 105"/>
          <p:cNvSpPr>
            <a:spLocks noChangeArrowheads="1"/>
          </p:cNvSpPr>
          <p:nvPr/>
        </p:nvSpPr>
        <p:spPr bwMode="auto">
          <a:xfrm>
            <a:off x="6221413" y="1600200"/>
            <a:ext cx="1169987" cy="506413"/>
          </a:xfrm>
          <a:prstGeom prst="wedgeRoundRectCallout">
            <a:avLst>
              <a:gd name="adj1" fmla="val 102185"/>
              <a:gd name="adj2" fmla="val 149931"/>
              <a:gd name="adj3" fmla="val 16667"/>
            </a:avLst>
          </a:prstGeom>
          <a:solidFill>
            <a:schemeClr val="accent1"/>
          </a:solidFill>
          <a:ln w="9525">
            <a:solidFill>
              <a:schemeClr val="tx1"/>
            </a:solidFill>
            <a:miter lim="800000"/>
            <a:headEnd/>
            <a:tailEnd/>
          </a:ln>
        </p:spPr>
        <p:txBody>
          <a:bodyPr lIns="0" tIns="0" rIns="0" bIns="0"/>
          <a:lstStyle/>
          <a:p>
            <a:pPr algn="ctr"/>
            <a:r>
              <a:rPr lang="en-US" sz="1200" b="1">
                <a:solidFill>
                  <a:schemeClr val="bg1"/>
                </a:solidFill>
              </a:rPr>
              <a:t>vPC peer-keepalive link</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8"/>
          <p:cNvSpPr>
            <a:spLocks noGrp="1"/>
          </p:cNvSpPr>
          <p:nvPr>
            <p:ph type="title"/>
          </p:nvPr>
        </p:nvSpPr>
        <p:spPr/>
        <p:txBody>
          <a:bodyPr/>
          <a:lstStyle/>
          <a:p>
            <a:pPr eaLnBrk="1" hangingPunct="1"/>
            <a:r>
              <a:rPr lang="en-US" smtClean="0">
                <a:solidFill>
                  <a:srgbClr val="0183B7"/>
                </a:solidFill>
              </a:rPr>
              <a:t>Building a vPC Domain</a:t>
            </a:r>
            <a:r>
              <a:rPr lang="en-US" sz="2400" smtClean="0">
                <a:solidFill>
                  <a:srgbClr val="000000"/>
                </a:solidFill>
              </a:rPr>
              <a:t/>
            </a:r>
            <a:br>
              <a:rPr lang="en-US" sz="2400" smtClean="0">
                <a:solidFill>
                  <a:srgbClr val="000000"/>
                </a:solidFill>
              </a:rPr>
            </a:br>
            <a:r>
              <a:rPr lang="en-US" sz="2400" smtClean="0">
                <a:solidFill>
                  <a:srgbClr val="000000"/>
                </a:solidFill>
              </a:rPr>
              <a:t>Peer-Keepalive (2 of 2)</a:t>
            </a:r>
            <a:endParaRPr lang="en-US" sz="2400" smtClean="0">
              <a:solidFill>
                <a:schemeClr val="tx1"/>
              </a:solidFill>
            </a:endParaRPr>
          </a:p>
        </p:txBody>
      </p:sp>
      <p:sp>
        <p:nvSpPr>
          <p:cNvPr id="15363" name="Content Placeholder 2"/>
          <p:cNvSpPr>
            <a:spLocks noGrp="1"/>
          </p:cNvSpPr>
          <p:nvPr>
            <p:ph idx="4294967295"/>
          </p:nvPr>
        </p:nvSpPr>
        <p:spPr>
          <a:xfrm>
            <a:off x="288925" y="1219200"/>
            <a:ext cx="7940675" cy="3571875"/>
          </a:xfrm>
        </p:spPr>
        <p:txBody>
          <a:bodyPr/>
          <a:lstStyle/>
          <a:p>
            <a:pPr eaLnBrk="1" hangingPunct="1">
              <a:buFont typeface="Wingdings" pitchFamily="2" charset="2"/>
              <a:buNone/>
            </a:pPr>
            <a:r>
              <a:rPr lang="en-US" sz="1800" b="1" smtClean="0"/>
              <a:t>Cautions/Additional Recommendations:</a:t>
            </a:r>
            <a:endParaRPr lang="en-US" sz="1800" smtClean="0">
              <a:ea typeface="MS PGothic" pitchFamily="34" charset="-128"/>
            </a:endParaRPr>
          </a:p>
          <a:p>
            <a:pPr eaLnBrk="1" hangingPunct="1"/>
            <a:r>
              <a:rPr lang="en-US" sz="1800" smtClean="0">
                <a:ea typeface="MS PGothic" pitchFamily="34" charset="-128"/>
              </a:rPr>
              <a:t>When using supervisor management interfaces to carry the vPC peer-keepalive, do not connect them back to back between the two switches.</a:t>
            </a:r>
          </a:p>
          <a:p>
            <a:pPr eaLnBrk="1" hangingPunct="1"/>
            <a:r>
              <a:rPr lang="en-US" sz="1800" smtClean="0">
                <a:ea typeface="MS PGothic" pitchFamily="34" charset="-128"/>
              </a:rPr>
              <a:t>Only one management port will be active a given point in time and a supervisor switchover may break keep-alive connectivity</a:t>
            </a:r>
          </a:p>
          <a:p>
            <a:pPr eaLnBrk="1" hangingPunct="1"/>
            <a:r>
              <a:rPr lang="en-US" sz="1800" smtClean="0">
                <a:ea typeface="MS PGothic" pitchFamily="34" charset="-128"/>
              </a:rPr>
              <a:t>Use the management interface only if you have an out-of-band management network (management switch in between).</a:t>
            </a:r>
          </a:p>
        </p:txBody>
      </p:sp>
      <p:grpSp>
        <p:nvGrpSpPr>
          <p:cNvPr id="15364" name="Group 42"/>
          <p:cNvGrpSpPr>
            <a:grpSpLocks/>
          </p:cNvGrpSpPr>
          <p:nvPr/>
        </p:nvGrpSpPr>
        <p:grpSpPr bwMode="auto">
          <a:xfrm>
            <a:off x="2001838" y="3611563"/>
            <a:ext cx="5694362" cy="3017837"/>
            <a:chOff x="2971800" y="3124196"/>
            <a:chExt cx="5694378" cy="3017331"/>
          </a:xfrm>
        </p:grpSpPr>
        <p:sp>
          <p:nvSpPr>
            <p:cNvPr id="152582" name="Cloud"/>
            <p:cNvSpPr>
              <a:spLocks noChangeAspect="1" noEditPoints="1" noChangeArrowheads="1"/>
            </p:cNvSpPr>
            <p:nvPr/>
          </p:nvSpPr>
          <p:spPr bwMode="auto">
            <a:xfrm>
              <a:off x="3521077" y="3187685"/>
              <a:ext cx="1646242" cy="11126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ctr" eaLnBrk="0" hangingPunct="0">
                <a:lnSpc>
                  <a:spcPct val="90000"/>
                </a:lnSpc>
                <a:defRPr/>
              </a:pPr>
              <a:endParaRPr lang="en-US">
                <a:latin typeface="Arial" charset="0"/>
                <a:cs typeface="+mn-cs"/>
              </a:endParaRPr>
            </a:p>
          </p:txBody>
        </p:sp>
        <p:sp>
          <p:nvSpPr>
            <p:cNvPr id="15366" name="Rectangle 32"/>
            <p:cNvSpPr>
              <a:spLocks noChangeAspect="1" noChangeArrowheads="1"/>
            </p:cNvSpPr>
            <p:nvPr/>
          </p:nvSpPr>
          <p:spPr bwMode="auto">
            <a:xfrm>
              <a:off x="2971805" y="4162994"/>
              <a:ext cx="2881318" cy="1038798"/>
            </a:xfrm>
            <a:prstGeom prst="rect">
              <a:avLst/>
            </a:prstGeom>
            <a:solidFill>
              <a:srgbClr val="666699">
                <a:alpha val="20000"/>
              </a:srgbClr>
            </a:solidFill>
            <a:ln w="28575">
              <a:solidFill>
                <a:srgbClr val="666699"/>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15367" name="Line 35"/>
            <p:cNvSpPr>
              <a:spLocks noChangeAspect="1" noChangeShapeType="1"/>
            </p:cNvSpPr>
            <p:nvPr/>
          </p:nvSpPr>
          <p:spPr bwMode="auto">
            <a:xfrm>
              <a:off x="3521081" y="4773769"/>
              <a:ext cx="1784353"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5368" name="Line 36"/>
            <p:cNvSpPr>
              <a:spLocks noChangeAspect="1" noChangeShapeType="1"/>
            </p:cNvSpPr>
            <p:nvPr/>
          </p:nvSpPr>
          <p:spPr bwMode="auto">
            <a:xfrm>
              <a:off x="3521081" y="4842701"/>
              <a:ext cx="1784353"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5369" name="Oval 37"/>
            <p:cNvSpPr>
              <a:spLocks noChangeAspect="1" noChangeArrowheads="1"/>
            </p:cNvSpPr>
            <p:nvPr/>
          </p:nvSpPr>
          <p:spPr bwMode="auto">
            <a:xfrm>
              <a:off x="3109918" y="5759993"/>
              <a:ext cx="754064" cy="68933"/>
            </a:xfrm>
            <a:prstGeom prst="ellipse">
              <a:avLst/>
            </a:prstGeom>
            <a:noFill/>
            <a:ln w="28575">
              <a:solidFill>
                <a:srgbClr val="666699"/>
              </a:solidFill>
              <a:round/>
              <a:headEnd/>
              <a:tailEnd/>
            </a:ln>
          </p:spPr>
          <p:txBody>
            <a:bodyPr wrap="none" lIns="73025" tIns="36511" rIns="73025" bIns="36511" anchor="ctr"/>
            <a:lstStyle/>
            <a:p>
              <a:pPr algn="ctr" eaLnBrk="0" hangingPunct="0">
                <a:lnSpc>
                  <a:spcPct val="90000"/>
                </a:lnSpc>
              </a:pPr>
              <a:endParaRPr lang="en-US"/>
            </a:p>
          </p:txBody>
        </p:sp>
        <p:sp>
          <p:nvSpPr>
            <p:cNvPr id="15370" name="Oval 38"/>
            <p:cNvSpPr>
              <a:spLocks noChangeAspect="1" noChangeArrowheads="1"/>
            </p:cNvSpPr>
            <p:nvPr/>
          </p:nvSpPr>
          <p:spPr bwMode="auto">
            <a:xfrm rot="5400000">
              <a:off x="3553071" y="4783730"/>
              <a:ext cx="277333" cy="69850"/>
            </a:xfrm>
            <a:prstGeom prst="ellipse">
              <a:avLst/>
            </a:prstGeom>
            <a:noFill/>
            <a:ln w="28575">
              <a:solidFill>
                <a:srgbClr val="666699"/>
              </a:solidFill>
              <a:round/>
              <a:headEnd/>
              <a:tailEnd/>
            </a:ln>
          </p:spPr>
          <p:txBody>
            <a:bodyPr rot="10800000" vert="eaVert" wrap="none" lIns="73025" tIns="36511" rIns="73025" bIns="36511" anchor="ctr"/>
            <a:lstStyle/>
            <a:p>
              <a:pPr algn="ctr" eaLnBrk="0" hangingPunct="0">
                <a:lnSpc>
                  <a:spcPct val="90000"/>
                </a:lnSpc>
              </a:pPr>
              <a:endParaRPr lang="en-US"/>
            </a:p>
          </p:txBody>
        </p:sp>
        <p:sp>
          <p:nvSpPr>
            <p:cNvPr id="15371" name="Oval 39"/>
            <p:cNvSpPr>
              <a:spLocks noChangeAspect="1" noChangeArrowheads="1"/>
            </p:cNvSpPr>
            <p:nvPr/>
          </p:nvSpPr>
          <p:spPr bwMode="auto">
            <a:xfrm rot="5400000">
              <a:off x="4994524" y="4783722"/>
              <a:ext cx="277333" cy="68263"/>
            </a:xfrm>
            <a:prstGeom prst="ellipse">
              <a:avLst/>
            </a:prstGeom>
            <a:noFill/>
            <a:ln w="28575">
              <a:solidFill>
                <a:srgbClr val="666699"/>
              </a:solidFill>
              <a:round/>
              <a:headEnd/>
              <a:tailEnd/>
            </a:ln>
          </p:spPr>
          <p:txBody>
            <a:bodyPr rot="10800000" vert="eaVert" wrap="none" lIns="73025" tIns="36511" rIns="73025" bIns="36511" anchor="ctr"/>
            <a:lstStyle/>
            <a:p>
              <a:pPr algn="ctr" eaLnBrk="0" hangingPunct="0">
                <a:lnSpc>
                  <a:spcPct val="90000"/>
                </a:lnSpc>
              </a:pPr>
              <a:endParaRPr lang="en-US"/>
            </a:p>
          </p:txBody>
        </p:sp>
        <p:sp>
          <p:nvSpPr>
            <p:cNvPr id="15372" name="Line 41"/>
            <p:cNvSpPr>
              <a:spLocks noChangeAspect="1" noChangeShapeType="1"/>
            </p:cNvSpPr>
            <p:nvPr/>
          </p:nvSpPr>
          <p:spPr bwMode="auto">
            <a:xfrm>
              <a:off x="3246443" y="4682721"/>
              <a:ext cx="0" cy="1316131"/>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5373" name="Line 43"/>
            <p:cNvSpPr>
              <a:spLocks noChangeAspect="1" noChangeShapeType="1"/>
            </p:cNvSpPr>
            <p:nvPr/>
          </p:nvSpPr>
          <p:spPr bwMode="auto">
            <a:xfrm>
              <a:off x="5534035" y="4682721"/>
              <a:ext cx="0" cy="1316131"/>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5374" name="Oval 51"/>
            <p:cNvSpPr>
              <a:spLocks noChangeAspect="1" noChangeArrowheads="1"/>
            </p:cNvSpPr>
            <p:nvPr/>
          </p:nvSpPr>
          <p:spPr bwMode="auto">
            <a:xfrm>
              <a:off x="4892684" y="5759993"/>
              <a:ext cx="755651" cy="68933"/>
            </a:xfrm>
            <a:prstGeom prst="ellipse">
              <a:avLst/>
            </a:prstGeom>
            <a:noFill/>
            <a:ln w="28575">
              <a:solidFill>
                <a:srgbClr val="666699"/>
              </a:solidFill>
              <a:round/>
              <a:headEnd/>
              <a:tailEnd/>
            </a:ln>
          </p:spPr>
          <p:txBody>
            <a:bodyPr wrap="none" lIns="73025" tIns="36511" rIns="73025" bIns="36511" anchor="ctr"/>
            <a:lstStyle/>
            <a:p>
              <a:pPr algn="ctr" eaLnBrk="0" hangingPunct="0">
                <a:lnSpc>
                  <a:spcPct val="90000"/>
                </a:lnSpc>
              </a:pPr>
              <a:endParaRPr lang="en-US"/>
            </a:p>
          </p:txBody>
        </p:sp>
        <p:sp>
          <p:nvSpPr>
            <p:cNvPr id="15375" name="Text Box 69"/>
            <p:cNvSpPr txBox="1">
              <a:spLocks noChangeAspect="1" noChangeArrowheads="1"/>
            </p:cNvSpPr>
            <p:nvPr/>
          </p:nvSpPr>
          <p:spPr bwMode="auto">
            <a:xfrm>
              <a:off x="3238505" y="5551592"/>
              <a:ext cx="539751" cy="248478"/>
            </a:xfrm>
            <a:prstGeom prst="rect">
              <a:avLst/>
            </a:prstGeom>
            <a:noFill/>
            <a:ln w="9525">
              <a:noFill/>
              <a:miter lim="800000"/>
              <a:headEnd/>
              <a:tailEnd/>
            </a:ln>
          </p:spPr>
          <p:txBody>
            <a:bodyPr lIns="73025" tIns="36511" rIns="73025" bIns="36511">
              <a:spAutoFit/>
            </a:bodyPr>
            <a:lstStyle/>
            <a:p>
              <a:pPr algn="ctr" defTabSz="814388" eaLnBrk="0" hangingPunct="0">
                <a:lnSpc>
                  <a:spcPct val="90000"/>
                </a:lnSpc>
              </a:pPr>
              <a:r>
                <a:rPr lang="en-US" altLang="zh-TW" sz="1200">
                  <a:solidFill>
                    <a:srgbClr val="666699"/>
                  </a:solidFill>
                  <a:ea typeface="PMingLiU" pitchFamily="18" charset="-120"/>
                </a:rPr>
                <a:t>vPC1</a:t>
              </a:r>
            </a:p>
          </p:txBody>
        </p:sp>
        <p:sp>
          <p:nvSpPr>
            <p:cNvPr id="15376" name="Text Box 70"/>
            <p:cNvSpPr txBox="1">
              <a:spLocks noChangeAspect="1" noChangeArrowheads="1"/>
            </p:cNvSpPr>
            <p:nvPr/>
          </p:nvSpPr>
          <p:spPr bwMode="auto">
            <a:xfrm>
              <a:off x="4960946" y="5551592"/>
              <a:ext cx="541338" cy="248478"/>
            </a:xfrm>
            <a:prstGeom prst="rect">
              <a:avLst/>
            </a:prstGeom>
            <a:noFill/>
            <a:ln w="9525">
              <a:noFill/>
              <a:miter lim="800000"/>
              <a:headEnd/>
              <a:tailEnd/>
            </a:ln>
          </p:spPr>
          <p:txBody>
            <a:bodyPr lIns="73025" tIns="36511" rIns="73025" bIns="36511">
              <a:spAutoFit/>
            </a:bodyPr>
            <a:lstStyle/>
            <a:p>
              <a:pPr algn="ctr" defTabSz="814388" eaLnBrk="0" hangingPunct="0">
                <a:lnSpc>
                  <a:spcPct val="90000"/>
                </a:lnSpc>
              </a:pPr>
              <a:r>
                <a:rPr lang="en-US" altLang="zh-TW" sz="1200">
                  <a:solidFill>
                    <a:srgbClr val="666699"/>
                  </a:solidFill>
                  <a:ea typeface="PMingLiU" pitchFamily="18" charset="-120"/>
                </a:rPr>
                <a:t>vPC2</a:t>
              </a:r>
            </a:p>
          </p:txBody>
        </p:sp>
        <p:sp>
          <p:nvSpPr>
            <p:cNvPr id="15377" name="Text Box 71"/>
            <p:cNvSpPr txBox="1">
              <a:spLocks noChangeAspect="1" noChangeArrowheads="1"/>
            </p:cNvSpPr>
            <p:nvPr/>
          </p:nvSpPr>
          <p:spPr bwMode="auto">
            <a:xfrm>
              <a:off x="4060832" y="4562162"/>
              <a:ext cx="685801" cy="235653"/>
            </a:xfrm>
            <a:prstGeom prst="rect">
              <a:avLst/>
            </a:prstGeom>
            <a:noFill/>
            <a:ln w="9525">
              <a:noFill/>
              <a:miter lim="800000"/>
              <a:headEnd/>
              <a:tailEnd/>
            </a:ln>
          </p:spPr>
          <p:txBody>
            <a:bodyPr lIns="73025" tIns="36511" rIns="73025" bIns="36511">
              <a:spAutoFit/>
            </a:bodyPr>
            <a:lstStyle/>
            <a:p>
              <a:pPr algn="ctr" defTabSz="814388" eaLnBrk="0" hangingPunct="0">
                <a:lnSpc>
                  <a:spcPct val="90000"/>
                </a:lnSpc>
              </a:pPr>
              <a:r>
                <a:rPr lang="en-US" altLang="zh-TW" sz="1100">
                  <a:solidFill>
                    <a:srgbClr val="666699"/>
                  </a:solidFill>
                  <a:ea typeface="PMingLiU" pitchFamily="18" charset="-120"/>
                </a:rPr>
                <a:t>vPC_PL</a:t>
              </a:r>
            </a:p>
          </p:txBody>
        </p:sp>
        <p:sp>
          <p:nvSpPr>
            <p:cNvPr id="15378" name="Line 25"/>
            <p:cNvSpPr>
              <a:spLocks noChangeAspect="1" noChangeShapeType="1"/>
            </p:cNvSpPr>
            <p:nvPr/>
          </p:nvSpPr>
          <p:spPr bwMode="auto">
            <a:xfrm flipV="1">
              <a:off x="3521081" y="3885661"/>
              <a:ext cx="754064" cy="623599"/>
            </a:xfrm>
            <a:prstGeom prst="line">
              <a:avLst/>
            </a:prstGeom>
            <a:noFill/>
            <a:ln w="25400">
              <a:solidFill>
                <a:srgbClr val="008000"/>
              </a:solidFill>
              <a:prstDash val="dash"/>
              <a:round/>
              <a:headEnd/>
              <a:tailEnd/>
            </a:ln>
          </p:spPr>
          <p:txBody>
            <a:bodyPr/>
            <a:lstStyle/>
            <a:p>
              <a:endParaRPr lang="en-US"/>
            </a:p>
          </p:txBody>
        </p:sp>
        <p:sp>
          <p:nvSpPr>
            <p:cNvPr id="15379" name="Line 26"/>
            <p:cNvSpPr>
              <a:spLocks noChangeAspect="1" noChangeShapeType="1"/>
            </p:cNvSpPr>
            <p:nvPr/>
          </p:nvSpPr>
          <p:spPr bwMode="auto">
            <a:xfrm>
              <a:off x="4549783" y="3885661"/>
              <a:ext cx="823914" cy="623599"/>
            </a:xfrm>
            <a:prstGeom prst="line">
              <a:avLst/>
            </a:prstGeom>
            <a:noFill/>
            <a:ln w="25400">
              <a:solidFill>
                <a:srgbClr val="008000"/>
              </a:solidFill>
              <a:prstDash val="dash"/>
              <a:round/>
              <a:headEnd/>
              <a:tailEnd/>
            </a:ln>
          </p:spPr>
          <p:txBody>
            <a:bodyPr/>
            <a:lstStyle/>
            <a:p>
              <a:endParaRPr lang="en-US"/>
            </a:p>
          </p:txBody>
        </p:sp>
        <p:pic>
          <p:nvPicPr>
            <p:cNvPr id="15380" name="Picture 100" descr="cataly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38620" y="3678863"/>
              <a:ext cx="593726" cy="274127"/>
            </a:xfrm>
            <a:prstGeom prst="rect">
              <a:avLst/>
            </a:prstGeom>
            <a:noFill/>
            <a:ln w="9525">
              <a:noFill/>
              <a:miter lim="800000"/>
              <a:headEnd/>
              <a:tailEnd/>
            </a:ln>
          </p:spPr>
        </p:pic>
        <p:pic>
          <p:nvPicPr>
            <p:cNvPr id="15381" name="Picture 124" descr="DC3 Icon"/>
            <p:cNvPicPr>
              <a:picLocks noChangeAspect="1" noChangeArrowheads="1"/>
            </p:cNvPicPr>
            <p:nvPr/>
          </p:nvPicPr>
          <p:blipFill>
            <a:blip r:embed="rId4"/>
            <a:srcRect/>
            <a:stretch>
              <a:fillRect/>
            </a:stretch>
          </p:blipFill>
          <p:spPr bwMode="auto">
            <a:xfrm>
              <a:off x="5241934" y="4440327"/>
              <a:ext cx="542926" cy="724594"/>
            </a:xfrm>
            <a:prstGeom prst="rect">
              <a:avLst/>
            </a:prstGeom>
            <a:noFill/>
            <a:ln w="9525">
              <a:noFill/>
              <a:miter lim="800000"/>
              <a:headEnd/>
              <a:tailEnd/>
            </a:ln>
          </p:spPr>
        </p:pic>
        <p:pic>
          <p:nvPicPr>
            <p:cNvPr id="15382" name="Picture 124" descr="DC3 Icon"/>
            <p:cNvPicPr>
              <a:picLocks noChangeAspect="1" noChangeArrowheads="1"/>
            </p:cNvPicPr>
            <p:nvPr/>
          </p:nvPicPr>
          <p:blipFill>
            <a:blip r:embed="rId4"/>
            <a:srcRect/>
            <a:stretch>
              <a:fillRect/>
            </a:stretch>
          </p:blipFill>
          <p:spPr bwMode="auto">
            <a:xfrm>
              <a:off x="3046418" y="4440327"/>
              <a:ext cx="542926" cy="724594"/>
            </a:xfrm>
            <a:prstGeom prst="rect">
              <a:avLst/>
            </a:prstGeom>
            <a:noFill/>
            <a:ln w="9525">
              <a:noFill/>
              <a:miter lim="800000"/>
              <a:headEnd/>
              <a:tailEnd/>
            </a:ln>
          </p:spPr>
        </p:pic>
        <p:sp>
          <p:nvSpPr>
            <p:cNvPr id="15383" name="Line 30"/>
            <p:cNvSpPr>
              <a:spLocks noChangeAspect="1" noChangeShapeType="1"/>
            </p:cNvSpPr>
            <p:nvPr/>
          </p:nvSpPr>
          <p:spPr bwMode="auto">
            <a:xfrm flipV="1">
              <a:off x="3384556" y="3885661"/>
              <a:ext cx="754064" cy="623599"/>
            </a:xfrm>
            <a:prstGeom prst="line">
              <a:avLst/>
            </a:prstGeom>
            <a:noFill/>
            <a:ln w="25400">
              <a:solidFill>
                <a:srgbClr val="FF0000"/>
              </a:solidFill>
              <a:prstDash val="dash"/>
              <a:round/>
              <a:headEnd/>
              <a:tailEnd/>
            </a:ln>
          </p:spPr>
          <p:txBody>
            <a:bodyPr/>
            <a:lstStyle/>
            <a:p>
              <a:endParaRPr lang="en-US"/>
            </a:p>
          </p:txBody>
        </p:sp>
        <p:sp>
          <p:nvSpPr>
            <p:cNvPr id="15384" name="Line 31"/>
            <p:cNvSpPr>
              <a:spLocks noChangeAspect="1" noChangeShapeType="1"/>
            </p:cNvSpPr>
            <p:nvPr/>
          </p:nvSpPr>
          <p:spPr bwMode="auto">
            <a:xfrm>
              <a:off x="4618046" y="3816728"/>
              <a:ext cx="823914" cy="623599"/>
            </a:xfrm>
            <a:prstGeom prst="line">
              <a:avLst/>
            </a:prstGeom>
            <a:noFill/>
            <a:ln w="25400">
              <a:solidFill>
                <a:srgbClr val="008000"/>
              </a:solidFill>
              <a:prstDash val="dash"/>
              <a:round/>
              <a:headEnd/>
              <a:tailEnd/>
            </a:ln>
          </p:spPr>
          <p:txBody>
            <a:bodyPr/>
            <a:lstStyle/>
            <a:p>
              <a:endParaRPr lang="en-US"/>
            </a:p>
          </p:txBody>
        </p:sp>
        <p:sp>
          <p:nvSpPr>
            <p:cNvPr id="15385" name="Text Box 61"/>
            <p:cNvSpPr txBox="1">
              <a:spLocks noChangeAspect="1" noChangeArrowheads="1"/>
            </p:cNvSpPr>
            <p:nvPr/>
          </p:nvSpPr>
          <p:spPr bwMode="auto">
            <a:xfrm>
              <a:off x="4914909" y="3124196"/>
              <a:ext cx="1303340" cy="423214"/>
            </a:xfrm>
            <a:prstGeom prst="rect">
              <a:avLst/>
            </a:prstGeom>
            <a:noFill/>
            <a:ln w="9525">
              <a:noFill/>
              <a:miter lim="800000"/>
              <a:headEnd/>
              <a:tailEnd/>
            </a:ln>
          </p:spPr>
          <p:txBody>
            <a:bodyPr lIns="73025" tIns="36511" rIns="73025" bIns="36511">
              <a:spAutoFit/>
            </a:bodyPr>
            <a:lstStyle/>
            <a:p>
              <a:pPr algn="ctr" defTabSz="814388" eaLnBrk="0" hangingPunct="0">
                <a:lnSpc>
                  <a:spcPct val="90000"/>
                </a:lnSpc>
              </a:pPr>
              <a:r>
                <a:rPr lang="en-US" altLang="zh-TW" sz="1200">
                  <a:ea typeface="PMingLiU" pitchFamily="18" charset="-120"/>
                </a:rPr>
                <a:t>Management Network</a:t>
              </a:r>
            </a:p>
          </p:txBody>
        </p:sp>
        <p:sp>
          <p:nvSpPr>
            <p:cNvPr id="15386" name="Line 33"/>
            <p:cNvSpPr>
              <a:spLocks noChangeAspect="1" noChangeShapeType="1"/>
            </p:cNvSpPr>
            <p:nvPr/>
          </p:nvSpPr>
          <p:spPr bwMode="auto">
            <a:xfrm>
              <a:off x="6265874" y="3262061"/>
              <a:ext cx="547689" cy="0"/>
            </a:xfrm>
            <a:prstGeom prst="line">
              <a:avLst/>
            </a:prstGeom>
            <a:noFill/>
            <a:ln w="25400">
              <a:solidFill>
                <a:srgbClr val="FF0000"/>
              </a:solidFill>
              <a:prstDash val="dash"/>
              <a:round/>
              <a:headEnd/>
              <a:tailEnd/>
            </a:ln>
          </p:spPr>
          <p:txBody>
            <a:bodyPr/>
            <a:lstStyle/>
            <a:p>
              <a:endParaRPr lang="en-US"/>
            </a:p>
          </p:txBody>
        </p:sp>
        <p:sp>
          <p:nvSpPr>
            <p:cNvPr id="15387" name="Text Box 34"/>
            <p:cNvSpPr txBox="1">
              <a:spLocks noChangeAspect="1" noChangeArrowheads="1"/>
            </p:cNvSpPr>
            <p:nvPr/>
          </p:nvSpPr>
          <p:spPr bwMode="auto">
            <a:xfrm>
              <a:off x="6951675" y="3124196"/>
              <a:ext cx="1714503" cy="461688"/>
            </a:xfrm>
            <a:prstGeom prst="rect">
              <a:avLst/>
            </a:prstGeom>
            <a:noFill/>
            <a:ln w="9525">
              <a:noFill/>
              <a:miter lim="800000"/>
              <a:headEnd/>
              <a:tailEnd/>
            </a:ln>
          </p:spPr>
          <p:txBody>
            <a:bodyPr>
              <a:spAutoFit/>
            </a:bodyPr>
            <a:lstStyle/>
            <a:p>
              <a:r>
                <a:rPr lang="en-US" sz="1200"/>
                <a:t>Standby Management Interface</a:t>
              </a:r>
            </a:p>
          </p:txBody>
        </p:sp>
        <p:sp>
          <p:nvSpPr>
            <p:cNvPr id="15388" name="Line 35"/>
            <p:cNvSpPr>
              <a:spLocks noChangeAspect="1" noChangeShapeType="1"/>
            </p:cNvSpPr>
            <p:nvPr/>
          </p:nvSpPr>
          <p:spPr bwMode="auto">
            <a:xfrm>
              <a:off x="6265874" y="3608327"/>
              <a:ext cx="547689" cy="0"/>
            </a:xfrm>
            <a:prstGeom prst="line">
              <a:avLst/>
            </a:prstGeom>
            <a:noFill/>
            <a:ln w="25400">
              <a:solidFill>
                <a:srgbClr val="008000"/>
              </a:solidFill>
              <a:prstDash val="dash"/>
              <a:round/>
              <a:headEnd/>
              <a:tailEnd/>
            </a:ln>
          </p:spPr>
          <p:txBody>
            <a:bodyPr/>
            <a:lstStyle/>
            <a:p>
              <a:endParaRPr lang="en-US"/>
            </a:p>
          </p:txBody>
        </p:sp>
        <p:sp>
          <p:nvSpPr>
            <p:cNvPr id="15389" name="Text Box 36"/>
            <p:cNvSpPr txBox="1">
              <a:spLocks noChangeAspect="1" noChangeArrowheads="1"/>
            </p:cNvSpPr>
            <p:nvPr/>
          </p:nvSpPr>
          <p:spPr bwMode="auto">
            <a:xfrm>
              <a:off x="6951675" y="3470462"/>
              <a:ext cx="1704978" cy="461688"/>
            </a:xfrm>
            <a:prstGeom prst="rect">
              <a:avLst/>
            </a:prstGeom>
            <a:noFill/>
            <a:ln w="9525">
              <a:noFill/>
              <a:miter lim="800000"/>
              <a:headEnd/>
              <a:tailEnd/>
            </a:ln>
          </p:spPr>
          <p:txBody>
            <a:bodyPr>
              <a:spAutoFit/>
            </a:bodyPr>
            <a:lstStyle/>
            <a:p>
              <a:r>
                <a:rPr lang="en-US" sz="1200"/>
                <a:t>Active Management Interface</a:t>
              </a:r>
            </a:p>
          </p:txBody>
        </p:sp>
        <p:sp>
          <p:nvSpPr>
            <p:cNvPr id="15390" name="Text Box 61"/>
            <p:cNvSpPr txBox="1">
              <a:spLocks noChangeAspect="1" noChangeArrowheads="1"/>
            </p:cNvSpPr>
            <p:nvPr/>
          </p:nvSpPr>
          <p:spPr bwMode="auto">
            <a:xfrm>
              <a:off x="3863982" y="3297329"/>
              <a:ext cx="1303340" cy="397565"/>
            </a:xfrm>
            <a:prstGeom prst="rect">
              <a:avLst/>
            </a:prstGeom>
            <a:noFill/>
            <a:ln w="9525">
              <a:noFill/>
              <a:miter lim="800000"/>
              <a:headEnd/>
              <a:tailEnd/>
            </a:ln>
          </p:spPr>
          <p:txBody>
            <a:bodyPr lIns="73025" tIns="36511" rIns="73025" bIns="36511">
              <a:spAutoFit/>
            </a:bodyPr>
            <a:lstStyle/>
            <a:p>
              <a:pPr algn="ctr" defTabSz="814388" eaLnBrk="0" hangingPunct="0">
                <a:lnSpc>
                  <a:spcPct val="90000"/>
                </a:lnSpc>
              </a:pPr>
              <a:r>
                <a:rPr lang="en-US" altLang="zh-TW" sz="1100">
                  <a:ea typeface="PMingLiU" pitchFamily="18" charset="-120"/>
                </a:rPr>
                <a:t>Management Switch</a:t>
              </a:r>
            </a:p>
          </p:txBody>
        </p:sp>
        <p:sp>
          <p:nvSpPr>
            <p:cNvPr id="15391" name="AutoShape 87"/>
            <p:cNvSpPr>
              <a:spLocks noChangeAspect="1" noChangeArrowheads="1"/>
            </p:cNvSpPr>
            <p:nvPr/>
          </p:nvSpPr>
          <p:spPr bwMode="auto">
            <a:xfrm>
              <a:off x="5167313" y="4316896"/>
              <a:ext cx="274638" cy="346266"/>
            </a:xfrm>
            <a:prstGeom prst="irregularSeal1">
              <a:avLst/>
            </a:prstGeom>
            <a:solidFill>
              <a:srgbClr val="FF0000"/>
            </a:solidFill>
            <a:ln w="9525">
              <a:noFill/>
              <a:miter lim="800000"/>
              <a:headEnd/>
              <a:tailEnd/>
            </a:ln>
          </p:spPr>
          <p:txBody>
            <a:bodyPr wrap="none" lIns="73025" tIns="36511" rIns="73025" bIns="36511" anchor="ctr"/>
            <a:lstStyle/>
            <a:p>
              <a:pPr algn="ctr" eaLnBrk="0" hangingPunct="0">
                <a:lnSpc>
                  <a:spcPct val="90000"/>
                </a:lnSpc>
              </a:pPr>
              <a:endParaRPr lang="en-US"/>
            </a:p>
          </p:txBody>
        </p:sp>
        <p:sp>
          <p:nvSpPr>
            <p:cNvPr id="15392" name="Text Box 71"/>
            <p:cNvSpPr txBox="1">
              <a:spLocks noChangeAspect="1" noChangeArrowheads="1"/>
            </p:cNvSpPr>
            <p:nvPr/>
          </p:nvSpPr>
          <p:spPr bwMode="auto">
            <a:xfrm>
              <a:off x="4876800" y="3810000"/>
              <a:ext cx="762000" cy="233363"/>
            </a:xfrm>
            <a:prstGeom prst="rect">
              <a:avLst/>
            </a:prstGeom>
            <a:noFill/>
            <a:ln w="9525">
              <a:noFill/>
              <a:miter lim="800000"/>
              <a:headEnd/>
              <a:tailEnd/>
            </a:ln>
          </p:spPr>
          <p:txBody>
            <a:bodyPr lIns="73025" tIns="36511" rIns="73025" bIns="36511">
              <a:spAutoFit/>
            </a:bodyPr>
            <a:lstStyle/>
            <a:p>
              <a:pPr algn="ctr" defTabSz="814388" eaLnBrk="0" hangingPunct="0">
                <a:lnSpc>
                  <a:spcPct val="90000"/>
                </a:lnSpc>
              </a:pPr>
              <a:r>
                <a:rPr lang="en-US" altLang="zh-TW" sz="1100">
                  <a:solidFill>
                    <a:srgbClr val="666699"/>
                  </a:solidFill>
                  <a:ea typeface="PMingLiU" pitchFamily="18" charset="-120"/>
                </a:rPr>
                <a:t>vPC_PK</a:t>
              </a:r>
            </a:p>
          </p:txBody>
        </p:sp>
        <p:sp>
          <p:nvSpPr>
            <p:cNvPr id="15393" name="Text Box 71"/>
            <p:cNvSpPr txBox="1">
              <a:spLocks noChangeAspect="1" noChangeArrowheads="1"/>
            </p:cNvSpPr>
            <p:nvPr/>
          </p:nvSpPr>
          <p:spPr bwMode="auto">
            <a:xfrm>
              <a:off x="2971800" y="3733800"/>
              <a:ext cx="762000" cy="233363"/>
            </a:xfrm>
            <a:prstGeom prst="rect">
              <a:avLst/>
            </a:prstGeom>
            <a:noFill/>
            <a:ln w="9525">
              <a:noFill/>
              <a:miter lim="800000"/>
              <a:headEnd/>
              <a:tailEnd/>
            </a:ln>
          </p:spPr>
          <p:txBody>
            <a:bodyPr lIns="73025" tIns="36511" rIns="73025" bIns="36511">
              <a:spAutoFit/>
            </a:bodyPr>
            <a:lstStyle/>
            <a:p>
              <a:pPr algn="ctr" defTabSz="814388" eaLnBrk="0" hangingPunct="0">
                <a:lnSpc>
                  <a:spcPct val="90000"/>
                </a:lnSpc>
              </a:pPr>
              <a:r>
                <a:rPr lang="en-US" altLang="zh-TW" sz="1100">
                  <a:solidFill>
                    <a:srgbClr val="666699"/>
                  </a:solidFill>
                  <a:ea typeface="PMingLiU" pitchFamily="18" charset="-120"/>
                </a:rPr>
                <a:t>vPC_PK</a:t>
              </a:r>
            </a:p>
          </p:txBody>
        </p:sp>
        <p:sp>
          <p:nvSpPr>
            <p:cNvPr id="15394" name="Line 41"/>
            <p:cNvSpPr>
              <a:spLocks noChangeAspect="1" noChangeShapeType="1"/>
            </p:cNvSpPr>
            <p:nvPr/>
          </p:nvSpPr>
          <p:spPr bwMode="auto">
            <a:xfrm>
              <a:off x="3352800" y="5029200"/>
              <a:ext cx="2057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5395" name="Line 41"/>
            <p:cNvSpPr>
              <a:spLocks noChangeAspect="1" noChangeShapeType="1"/>
            </p:cNvSpPr>
            <p:nvPr/>
          </p:nvSpPr>
          <p:spPr bwMode="auto">
            <a:xfrm flipH="1">
              <a:off x="3352800" y="5029200"/>
              <a:ext cx="20574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15396" name="Picture 100" descr="cataly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71805" y="5867400"/>
              <a:ext cx="595314" cy="274127"/>
            </a:xfrm>
            <a:prstGeom prst="rect">
              <a:avLst/>
            </a:prstGeom>
            <a:noFill/>
            <a:ln w="9525">
              <a:noFill/>
              <a:miter lim="800000"/>
              <a:headEnd/>
              <a:tailEnd/>
            </a:ln>
          </p:spPr>
        </p:pic>
        <p:pic>
          <p:nvPicPr>
            <p:cNvPr id="15397" name="Picture 100" descr="cataly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99059" y="5867400"/>
              <a:ext cx="593726" cy="274127"/>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52400" y="1447800"/>
            <a:ext cx="5486400" cy="4525963"/>
          </a:xfrm>
        </p:spPr>
        <p:txBody>
          <a:bodyPr/>
          <a:lstStyle/>
          <a:p>
            <a:pPr eaLnBrk="1" hangingPunct="1"/>
            <a:r>
              <a:rPr lang="en-US" sz="2000" b="1" smtClean="0"/>
              <a:t>Definition:</a:t>
            </a:r>
          </a:p>
          <a:p>
            <a:pPr marL="628650" lvl="1" indent="-171450" eaLnBrk="1" hangingPunct="1">
              <a:buClr>
                <a:schemeClr val="accent1"/>
              </a:buClr>
              <a:buFont typeface="Wingdings" pitchFamily="2" charset="2"/>
              <a:buChar char="ü"/>
            </a:pPr>
            <a:r>
              <a:rPr lang="en-US" smtClean="0"/>
              <a:t>Port-channel member of a vPC peer.</a:t>
            </a:r>
          </a:p>
          <a:p>
            <a:pPr eaLnBrk="1" hangingPunct="1"/>
            <a:r>
              <a:rPr lang="en-US" sz="2000" b="1" smtClean="0"/>
              <a:t>Requirements:</a:t>
            </a:r>
          </a:p>
          <a:p>
            <a:pPr marL="628650" lvl="1" indent="-171450" eaLnBrk="1" hangingPunct="1">
              <a:buClr>
                <a:schemeClr val="accent1"/>
              </a:buClr>
              <a:buFont typeface="Wingdings" pitchFamily="2" charset="2"/>
              <a:buChar char="ü"/>
            </a:pPr>
            <a:r>
              <a:rPr lang="en-US" smtClean="0"/>
              <a:t>Configuration needs to match other vPC peer’s member port config. </a:t>
            </a:r>
          </a:p>
          <a:p>
            <a:pPr marL="628650" lvl="1" indent="-171450" eaLnBrk="1" hangingPunct="1">
              <a:buClr>
                <a:schemeClr val="accent1"/>
              </a:buClr>
              <a:buFont typeface="Wingdings" pitchFamily="2" charset="2"/>
              <a:buChar char="ü"/>
            </a:pPr>
            <a:r>
              <a:rPr lang="en-US" smtClean="0"/>
              <a:t>In case of inconsistency a VLAN or the entire port-channel may suspend (i.e. MTU mismatch).</a:t>
            </a:r>
          </a:p>
          <a:p>
            <a:pPr marL="628650" lvl="1" indent="-171450" eaLnBrk="1" hangingPunct="1">
              <a:buClr>
                <a:schemeClr val="accent1"/>
              </a:buClr>
              <a:buFont typeface="Wingdings" pitchFamily="2" charset="2"/>
              <a:buChar char="ü"/>
            </a:pPr>
            <a:r>
              <a:rPr lang="en-US" smtClean="0"/>
              <a:t>Number of member ports on both vPC peers is not required to match.</a:t>
            </a:r>
          </a:p>
          <a:p>
            <a:pPr marL="628650" lvl="1" indent="-171450" eaLnBrk="1" hangingPunct="1">
              <a:buClr>
                <a:schemeClr val="accent1"/>
              </a:buClr>
              <a:buFont typeface="Wingdings" pitchFamily="2" charset="2"/>
              <a:buChar char="ü"/>
            </a:pPr>
            <a:r>
              <a:rPr lang="en-US" smtClean="0"/>
              <a:t>Up to 8 active ports between both vPC peers (16-way port-channel can be build with multi-layer vPC)</a:t>
            </a:r>
          </a:p>
        </p:txBody>
      </p:sp>
      <p:sp>
        <p:nvSpPr>
          <p:cNvPr id="16387" name="Rectangle 26"/>
          <p:cNvSpPr>
            <a:spLocks noChangeArrowheads="1"/>
          </p:cNvSpPr>
          <p:nvPr/>
        </p:nvSpPr>
        <p:spPr bwMode="auto">
          <a:xfrm>
            <a:off x="6096000" y="2713038"/>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16388" name="Line 28"/>
          <p:cNvSpPr>
            <a:spLocks noChangeShapeType="1"/>
          </p:cNvSpPr>
          <p:nvPr/>
        </p:nvSpPr>
        <p:spPr bwMode="auto">
          <a:xfrm flipH="1">
            <a:off x="6699250" y="3170238"/>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6389" name="Line 23"/>
          <p:cNvSpPr>
            <a:spLocks noChangeShapeType="1"/>
          </p:cNvSpPr>
          <p:nvPr/>
        </p:nvSpPr>
        <p:spPr bwMode="auto">
          <a:xfrm>
            <a:off x="7772400" y="3475038"/>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6390" name="Line 36"/>
          <p:cNvSpPr>
            <a:spLocks noChangeShapeType="1"/>
          </p:cNvSpPr>
          <p:nvPr/>
        </p:nvSpPr>
        <p:spPr bwMode="auto">
          <a:xfrm flipH="1" flipV="1">
            <a:off x="6477000" y="3398838"/>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6391" name="Line 32"/>
          <p:cNvSpPr>
            <a:spLocks noChangeShapeType="1"/>
          </p:cNvSpPr>
          <p:nvPr/>
        </p:nvSpPr>
        <p:spPr bwMode="auto">
          <a:xfrm flipH="1">
            <a:off x="6400800" y="3475038"/>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6392" name="Line 36"/>
          <p:cNvSpPr>
            <a:spLocks noChangeShapeType="1"/>
          </p:cNvSpPr>
          <p:nvPr/>
        </p:nvSpPr>
        <p:spPr bwMode="auto">
          <a:xfrm flipH="1">
            <a:off x="6477000" y="3475038"/>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16393" name="Picture 124" descr="DC3 Icon"/>
          <p:cNvPicPr>
            <a:picLocks noChangeAspect="1" noChangeArrowheads="1"/>
          </p:cNvPicPr>
          <p:nvPr/>
        </p:nvPicPr>
        <p:blipFill>
          <a:blip r:embed="rId3"/>
          <a:srcRect/>
          <a:stretch>
            <a:fillRect/>
          </a:stretch>
        </p:blipFill>
        <p:spPr bwMode="auto">
          <a:xfrm>
            <a:off x="6165850" y="2789238"/>
            <a:ext cx="603250" cy="796925"/>
          </a:xfrm>
          <a:prstGeom prst="rect">
            <a:avLst/>
          </a:prstGeom>
          <a:noFill/>
          <a:ln w="9525">
            <a:noFill/>
            <a:miter lim="800000"/>
            <a:headEnd/>
            <a:tailEnd/>
          </a:ln>
        </p:spPr>
      </p:pic>
      <p:pic>
        <p:nvPicPr>
          <p:cNvPr id="16394" name="Picture 124" descr="DC3 Icon"/>
          <p:cNvPicPr>
            <a:picLocks noChangeAspect="1" noChangeArrowheads="1"/>
          </p:cNvPicPr>
          <p:nvPr/>
        </p:nvPicPr>
        <p:blipFill>
          <a:blip r:embed="rId3"/>
          <a:srcRect/>
          <a:stretch>
            <a:fillRect/>
          </a:stretch>
        </p:blipFill>
        <p:spPr bwMode="auto">
          <a:xfrm>
            <a:off x="7620000" y="2789238"/>
            <a:ext cx="603250" cy="796925"/>
          </a:xfrm>
          <a:prstGeom prst="rect">
            <a:avLst/>
          </a:prstGeom>
          <a:noFill/>
          <a:ln w="9525">
            <a:noFill/>
            <a:miter lim="800000"/>
            <a:headEnd/>
            <a:tailEnd/>
          </a:ln>
        </p:spPr>
      </p:pic>
      <p:pic>
        <p:nvPicPr>
          <p:cNvPr id="16395"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91250" y="4341813"/>
            <a:ext cx="660400" cy="301625"/>
          </a:xfrm>
          <a:prstGeom prst="rect">
            <a:avLst/>
          </a:prstGeom>
          <a:noFill/>
          <a:ln w="9525">
            <a:noFill/>
            <a:miter lim="800000"/>
            <a:headEnd/>
            <a:tailEnd/>
          </a:ln>
        </p:spPr>
      </p:pic>
      <p:pic>
        <p:nvPicPr>
          <p:cNvPr id="16396"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37450" y="4341813"/>
            <a:ext cx="660400" cy="301625"/>
          </a:xfrm>
          <a:prstGeom prst="rect">
            <a:avLst/>
          </a:prstGeom>
          <a:noFill/>
          <a:ln w="9525">
            <a:noFill/>
            <a:miter lim="800000"/>
            <a:headEnd/>
            <a:tailEnd/>
          </a:ln>
        </p:spPr>
      </p:pic>
      <p:sp>
        <p:nvSpPr>
          <p:cNvPr id="16397" name="Line 30"/>
          <p:cNvSpPr>
            <a:spLocks noChangeShapeType="1"/>
          </p:cNvSpPr>
          <p:nvPr/>
        </p:nvSpPr>
        <p:spPr bwMode="auto">
          <a:xfrm flipH="1">
            <a:off x="6705600" y="3017838"/>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16398" name="Oval 108"/>
          <p:cNvSpPr>
            <a:spLocks noChangeArrowheads="1"/>
          </p:cNvSpPr>
          <p:nvPr/>
        </p:nvSpPr>
        <p:spPr bwMode="auto">
          <a:xfrm>
            <a:off x="6327775" y="4187825"/>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6399" name="Line 28"/>
          <p:cNvSpPr>
            <a:spLocks noChangeShapeType="1"/>
          </p:cNvSpPr>
          <p:nvPr/>
        </p:nvSpPr>
        <p:spPr bwMode="auto">
          <a:xfrm flipH="1">
            <a:off x="6705600" y="3246438"/>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6400" name="Oval 108"/>
          <p:cNvSpPr>
            <a:spLocks noChangeArrowheads="1"/>
          </p:cNvSpPr>
          <p:nvPr/>
        </p:nvSpPr>
        <p:spPr bwMode="auto">
          <a:xfrm>
            <a:off x="7162800" y="3094038"/>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6401" name="Oval 108"/>
          <p:cNvSpPr>
            <a:spLocks noChangeArrowheads="1"/>
          </p:cNvSpPr>
          <p:nvPr/>
        </p:nvSpPr>
        <p:spPr bwMode="auto">
          <a:xfrm>
            <a:off x="7626350" y="418623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6402" name="AutoShape 104"/>
          <p:cNvSpPr>
            <a:spLocks noChangeArrowheads="1"/>
          </p:cNvSpPr>
          <p:nvPr/>
        </p:nvSpPr>
        <p:spPr bwMode="auto">
          <a:xfrm>
            <a:off x="7537450" y="4770438"/>
            <a:ext cx="762000" cy="685800"/>
          </a:xfrm>
          <a:prstGeom prst="wedgeRoundRectCallout">
            <a:avLst>
              <a:gd name="adj1" fmla="val -34866"/>
              <a:gd name="adj2" fmla="val -237088"/>
              <a:gd name="adj3" fmla="val 16667"/>
            </a:avLst>
          </a:prstGeom>
          <a:solidFill>
            <a:schemeClr val="accent1"/>
          </a:solidFill>
          <a:ln w="9525">
            <a:solidFill>
              <a:schemeClr val="tx1"/>
            </a:solidFill>
            <a:miter lim="800000"/>
            <a:headEnd/>
            <a:tailEnd/>
          </a:ln>
        </p:spPr>
        <p:txBody>
          <a:bodyPr lIns="0" tIns="0" rIns="0" bIns="0"/>
          <a:lstStyle/>
          <a:p>
            <a:pPr algn="ctr"/>
            <a:r>
              <a:rPr lang="en-US" sz="1200"/>
              <a:t>vPC member port</a:t>
            </a:r>
          </a:p>
        </p:txBody>
      </p:sp>
      <p:sp>
        <p:nvSpPr>
          <p:cNvPr id="16403" name="AutoShape 104"/>
          <p:cNvSpPr>
            <a:spLocks noChangeArrowheads="1"/>
          </p:cNvSpPr>
          <p:nvPr/>
        </p:nvSpPr>
        <p:spPr bwMode="auto">
          <a:xfrm>
            <a:off x="7537450" y="4770438"/>
            <a:ext cx="762000" cy="685800"/>
          </a:xfrm>
          <a:prstGeom prst="wedgeRoundRectCallout">
            <a:avLst>
              <a:gd name="adj1" fmla="val -179523"/>
              <a:gd name="adj2" fmla="val -233384"/>
              <a:gd name="adj3" fmla="val 16667"/>
            </a:avLst>
          </a:prstGeom>
          <a:solidFill>
            <a:schemeClr val="accent1"/>
          </a:solidFill>
          <a:ln w="9525">
            <a:solidFill>
              <a:schemeClr val="tx1"/>
            </a:solidFill>
            <a:miter lim="800000"/>
            <a:headEnd/>
            <a:tailEnd/>
          </a:ln>
        </p:spPr>
        <p:txBody>
          <a:bodyPr lIns="0" tIns="0" rIns="0" bIns="0"/>
          <a:lstStyle/>
          <a:p>
            <a:pPr algn="ctr"/>
            <a:r>
              <a:rPr lang="en-US" sz="1200"/>
              <a:t>vPC member port</a:t>
            </a:r>
          </a:p>
        </p:txBody>
      </p:sp>
      <p:sp>
        <p:nvSpPr>
          <p:cNvPr id="16404" name="Title 20"/>
          <p:cNvSpPr>
            <a:spLocks noGrp="1"/>
          </p:cNvSpPr>
          <p:nvPr>
            <p:ph type="title"/>
          </p:nvPr>
        </p:nvSpPr>
        <p:spPr/>
        <p:txBody>
          <a:bodyPr/>
          <a:lstStyle/>
          <a:p>
            <a:r>
              <a:rPr lang="en-US" smtClean="0">
                <a:solidFill>
                  <a:srgbClr val="0183B7"/>
                </a:solidFill>
              </a:rPr>
              <a:t>Building a vPC Domain</a:t>
            </a:r>
            <a:r>
              <a:rPr lang="en-US" sz="2400" smtClean="0">
                <a:solidFill>
                  <a:srgbClr val="000000"/>
                </a:solidFill>
              </a:rPr>
              <a:t/>
            </a:r>
            <a:br>
              <a:rPr lang="en-US" sz="2400" smtClean="0">
                <a:solidFill>
                  <a:srgbClr val="000000"/>
                </a:solidFill>
              </a:rPr>
            </a:br>
            <a:r>
              <a:rPr lang="en-US" sz="2400" smtClean="0">
                <a:solidFill>
                  <a:srgbClr val="000000"/>
                </a:solidFill>
              </a:rPr>
              <a:t>vPC Member Port</a:t>
            </a:r>
            <a:endParaRPr lang="en-US" smtClean="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28600" y="1265238"/>
            <a:ext cx="8534400" cy="4525962"/>
          </a:xfrm>
        </p:spPr>
        <p:txBody>
          <a:bodyPr/>
          <a:lstStyle/>
          <a:p>
            <a:pPr eaLnBrk="1" hangingPunct="1"/>
            <a:r>
              <a:rPr lang="en-US" sz="2000" smtClean="0"/>
              <a:t>vPC works seamlessly in any VDC based environment.  </a:t>
            </a:r>
          </a:p>
          <a:p>
            <a:pPr eaLnBrk="1" hangingPunct="1"/>
            <a:r>
              <a:rPr lang="en-US" sz="2000" smtClean="0"/>
              <a:t>One vPC domain per VDC is supported, up to the maximum number of VDCs supported in the system. </a:t>
            </a:r>
          </a:p>
          <a:p>
            <a:pPr eaLnBrk="1" hangingPunct="1"/>
            <a:r>
              <a:rPr lang="en-US" sz="2000" smtClean="0"/>
              <a:t>It is still necessary to have a separate vPC peer-link and vPC Peer-Keepalive Link infrastructure for each VDC deployed.</a:t>
            </a:r>
          </a:p>
          <a:p>
            <a:pPr>
              <a:buFont typeface="Wingdings" pitchFamily="2" charset="2"/>
              <a:buNone/>
            </a:pPr>
            <a:r>
              <a:rPr lang="en-US" sz="2000" b="1" smtClean="0"/>
              <a:t>Can vPC run between VDCs on the same switch?</a:t>
            </a:r>
          </a:p>
          <a:p>
            <a:r>
              <a:rPr lang="en-US" sz="2000" smtClean="0"/>
              <a:t>This scenario should technically work, but it is NOT officially supported and has not been extensively tested by our QA team. </a:t>
            </a:r>
          </a:p>
          <a:p>
            <a:r>
              <a:rPr lang="en-US" sz="2000" smtClean="0"/>
              <a:t>Could be useful for Demo or hands on, but It is </a:t>
            </a:r>
            <a:r>
              <a:rPr lang="en-US" sz="2000" b="1" smtClean="0">
                <a:solidFill>
                  <a:srgbClr val="FF0000"/>
                </a:solidFill>
              </a:rPr>
              <a:t>NOT recommended</a:t>
            </a:r>
            <a:r>
              <a:rPr lang="en-US" sz="2000" smtClean="0"/>
              <a:t> for production environments. Will consolidate redundant points on the same box with VDCs (e.g. whole aggregation layer on a box) and introduce a single point of failure.</a:t>
            </a:r>
          </a:p>
          <a:p>
            <a:r>
              <a:rPr lang="en-US" sz="2000" smtClean="0"/>
              <a:t>ISSU will NOT work in this configuration, because the vPC devices can NOT be independently upgraded.</a:t>
            </a:r>
          </a:p>
        </p:txBody>
      </p:sp>
      <p:sp>
        <p:nvSpPr>
          <p:cNvPr id="17411" name="Title 20"/>
          <p:cNvSpPr>
            <a:spLocks noGrp="1"/>
          </p:cNvSpPr>
          <p:nvPr>
            <p:ph type="title"/>
          </p:nvPr>
        </p:nvSpPr>
        <p:spPr>
          <a:xfrm>
            <a:off x="304800" y="228600"/>
            <a:ext cx="8145463" cy="838200"/>
          </a:xfrm>
        </p:spPr>
        <p:txBody>
          <a:bodyPr/>
          <a:lstStyle/>
          <a:p>
            <a:r>
              <a:rPr lang="en-US" smtClean="0">
                <a:solidFill>
                  <a:srgbClr val="0183B7"/>
                </a:solidFill>
              </a:rPr>
              <a:t>Building a vPC Domain</a:t>
            </a:r>
            <a:r>
              <a:rPr lang="en-US" sz="2400" smtClean="0">
                <a:solidFill>
                  <a:srgbClr val="000000"/>
                </a:solidFill>
              </a:rPr>
              <a:t/>
            </a:r>
            <a:br>
              <a:rPr lang="en-US" sz="2400" smtClean="0">
                <a:solidFill>
                  <a:srgbClr val="000000"/>
                </a:solidFill>
              </a:rPr>
            </a:br>
            <a:r>
              <a:rPr lang="en-US" sz="2400" smtClean="0">
                <a:solidFill>
                  <a:srgbClr val="000000"/>
                </a:solidFill>
              </a:rPr>
              <a:t>VDC Interaction</a:t>
            </a:r>
            <a:endParaRPr lang="en-US" smtClean="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solidFill>
                  <a:schemeClr val="tx2"/>
                </a:solidFill>
                <a:ea typeface="+mn-ea"/>
                <a:cs typeface="+mn-cs"/>
              </a:rPr>
              <a:t>Attaching to a vPC domain</a:t>
            </a:r>
            <a:endParaRPr lang="en-US" sz="1600" dirty="0">
              <a:solidFill>
                <a:schemeClr val="tx2"/>
              </a:solidFill>
            </a:endParaRPr>
          </a:p>
          <a:p>
            <a:pPr lvl="1">
              <a:buClr>
                <a:schemeClr val="accent1"/>
              </a:buClr>
              <a:buFont typeface="Wingdings" pitchFamily="2" charset="2"/>
              <a:buChar char="ü"/>
              <a:defRPr/>
            </a:pPr>
            <a:r>
              <a:rPr lang="en-US" sz="1600" dirty="0">
                <a:ea typeface="+mn-ea"/>
                <a:cs typeface="+mn-cs"/>
              </a:rPr>
              <a:t>Layer 3 and vPC</a:t>
            </a:r>
            <a:endParaRPr lang="en-US" sz="1600" dirty="0"/>
          </a:p>
          <a:p>
            <a:pPr lvl="1">
              <a:buClr>
                <a:schemeClr val="accent1"/>
              </a:buClr>
              <a:buFont typeface="Wingdings" pitchFamily="2" charset="2"/>
              <a:buChar char="ü"/>
              <a:defRPr/>
            </a:pPr>
            <a:r>
              <a:rPr lang="en-US" sz="1600" dirty="0">
                <a:ea typeface="+mn-ea"/>
                <a:cs typeface="+mn-cs"/>
              </a:rPr>
              <a:t>Spanning Tree Recommendations</a:t>
            </a:r>
            <a:endParaRPr lang="en-US" sz="1600" dirty="0"/>
          </a:p>
          <a:p>
            <a:pPr lvl="1">
              <a:buClr>
                <a:schemeClr val="accent1"/>
              </a:buClr>
              <a:buFont typeface="Wingdings" pitchFamily="2" charset="2"/>
              <a:buChar char="ü"/>
              <a:defRPr/>
            </a:pPr>
            <a:r>
              <a:rPr lang="en-US" sz="1600" dirty="0">
                <a:ea typeface="+mn-ea"/>
                <a:cs typeface="+mn-cs"/>
              </a:rPr>
              <a:t>Data Center Interconnect (&amp; Encryption)</a:t>
            </a:r>
            <a:endParaRPr lang="en-US" sz="1600" dirty="0"/>
          </a:p>
          <a:p>
            <a:pPr lvl="1">
              <a:buClr>
                <a:schemeClr val="accent1"/>
              </a:buClr>
              <a:buFont typeface="Wingdings" pitchFamily="2" charset="2"/>
              <a:buChar char="ü"/>
              <a:defRPr/>
            </a:pPr>
            <a:r>
              <a:rPr lang="en-US" sz="1600" dirty="0">
                <a:ea typeface="+mn-ea"/>
                <a:cs typeface="+mn-cs"/>
              </a:rPr>
              <a:t>HSRP with </a:t>
            </a:r>
            <a:r>
              <a:rPr lang="en-US" sz="1600" dirty="0" smtClean="0">
                <a:ea typeface="+mn-ea"/>
                <a:cs typeface="+mn-cs"/>
              </a:rPr>
              <a:t>vPC</a:t>
            </a:r>
          </a:p>
          <a:p>
            <a:pPr lvl="1">
              <a:buClr>
                <a:schemeClr val="accent1"/>
              </a:buClr>
              <a:buFont typeface="Wingdings" pitchFamily="2" charset="2"/>
              <a:buChar char="ü"/>
              <a:defRPr/>
            </a:pPr>
            <a:r>
              <a:rPr lang="en-US" sz="1600" dirty="0" smtClean="0"/>
              <a:t>vPC and Services</a:t>
            </a:r>
            <a:endParaRPr lang="en-US" sz="1600" dirty="0"/>
          </a:p>
          <a:p>
            <a:pPr lvl="1">
              <a:buClr>
                <a:schemeClr val="accent1"/>
              </a:buClr>
              <a:buFont typeface="Wingdings" pitchFamily="2" charset="2"/>
              <a:buChar char="ü"/>
              <a:defRPr/>
            </a:pPr>
            <a:r>
              <a:rPr lang="en-US" sz="1600" dirty="0">
                <a:ea typeface="+mn-ea"/>
                <a:cs typeface="+mn-cs"/>
              </a:rPr>
              <a:t>vPC latest </a:t>
            </a:r>
            <a:r>
              <a:rPr lang="en-US" sz="1600" dirty="0"/>
              <a:t>e</a:t>
            </a:r>
            <a:r>
              <a:rPr lang="en-US" sz="1600" dirty="0">
                <a:ea typeface="+mn-ea"/>
                <a:cs typeface="+mn-cs"/>
              </a:rPr>
              <a:t>nhancements</a:t>
            </a:r>
            <a:endParaRPr lang="en-US" sz="1600" dirty="0"/>
          </a:p>
          <a:p>
            <a:pPr lvl="1">
              <a:buClr>
                <a:schemeClr val="accent1"/>
              </a:buClr>
              <a:buFont typeface="Wingdings" pitchFamily="2" charset="2"/>
              <a:buChar char="ü"/>
              <a:defRPr/>
            </a:pPr>
            <a:r>
              <a:rPr lang="en-US" sz="1600" dirty="0">
                <a:ea typeface="+mn-ea"/>
                <a:cs typeface="+mn-cs"/>
              </a:rPr>
              <a:t>ISSU</a:t>
            </a:r>
            <a:endParaRPr lang="en-US" sz="1600" dirty="0"/>
          </a:p>
          <a:p>
            <a:pPr>
              <a:defRPr/>
            </a:pPr>
            <a:r>
              <a:rPr lang="en-US" sz="2000" dirty="0"/>
              <a:t>Convergence and Scalability</a:t>
            </a:r>
          </a:p>
          <a:p>
            <a:pPr>
              <a:defRPr/>
            </a:pPr>
            <a:r>
              <a:rPr lang="en-US" sz="2000" dirty="0"/>
              <a:t>vPC Hands-on Lab Information</a:t>
            </a:r>
          </a:p>
          <a:p>
            <a:pPr>
              <a:defRPr/>
            </a:pPr>
            <a:r>
              <a:rPr lang="en-US" sz="2000" dirty="0" smtClean="0"/>
              <a:t>Reference Material</a:t>
            </a:r>
            <a:endParaRPr lang="en-US" sz="200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p:txBody>
          <a:bodyPr/>
          <a:lstStyle/>
          <a:p>
            <a:pPr lvl="1">
              <a:defRPr/>
            </a:pPr>
            <a:r>
              <a:rPr lang="en-US" dirty="0" smtClean="0">
                <a:solidFill>
                  <a:srgbClr val="0183B7"/>
                </a:solidFill>
                <a:latin typeface="+mj-lt"/>
                <a:ea typeface="+mj-ea"/>
                <a:cs typeface="+mj-cs"/>
              </a:rPr>
              <a:t>Attaching to a vPC domain</a:t>
            </a:r>
            <a:r>
              <a:rPr lang="en-US" sz="1600" dirty="0" smtClean="0"/>
              <a:t/>
            </a:r>
            <a:br>
              <a:rPr lang="en-US" sz="1600" dirty="0" smtClean="0"/>
            </a:br>
            <a:r>
              <a:rPr lang="en-US" sz="2400" dirty="0" smtClean="0">
                <a:solidFill>
                  <a:srgbClr val="000000"/>
                </a:solidFill>
                <a:latin typeface="+mj-lt"/>
                <a:ea typeface="+mj-ea"/>
                <a:cs typeface="+mj-cs"/>
              </a:rPr>
              <a:t>The One and Only Rule…</a:t>
            </a:r>
          </a:p>
        </p:txBody>
      </p:sp>
      <p:sp>
        <p:nvSpPr>
          <p:cNvPr id="19459" name="Content Placeholder 6"/>
          <p:cNvSpPr>
            <a:spLocks noGrp="1"/>
          </p:cNvSpPr>
          <p:nvPr>
            <p:ph idx="1"/>
          </p:nvPr>
        </p:nvSpPr>
        <p:spPr>
          <a:xfrm>
            <a:off x="609600" y="1762125"/>
            <a:ext cx="7940675" cy="3571875"/>
          </a:xfrm>
        </p:spPr>
        <p:txBody>
          <a:bodyPr anchor="ctr"/>
          <a:lstStyle/>
          <a:p>
            <a:pPr algn="ctr">
              <a:buFont typeface="Wingdings" pitchFamily="2" charset="2"/>
              <a:buNone/>
            </a:pPr>
            <a:r>
              <a:rPr lang="en-US" sz="6600" b="1" smtClean="0">
                <a:solidFill>
                  <a:schemeClr val="accent2"/>
                </a:solidFill>
              </a:rPr>
              <a:t>ALWAYS</a:t>
            </a:r>
            <a:br>
              <a:rPr lang="en-US" sz="6600" b="1" smtClean="0">
                <a:solidFill>
                  <a:schemeClr val="accent2"/>
                </a:solidFill>
              </a:rPr>
            </a:br>
            <a:r>
              <a:rPr lang="en-US" sz="6600" b="1" smtClean="0">
                <a:solidFill>
                  <a:schemeClr val="accent2"/>
                </a:solidFill>
              </a:rPr>
              <a:t>dual attach devices to a vPC Domain!!!</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76200" y="1219200"/>
            <a:ext cx="6400800" cy="4525963"/>
          </a:xfrm>
        </p:spPr>
        <p:txBody>
          <a:bodyPr/>
          <a:lstStyle/>
          <a:p>
            <a:pPr eaLnBrk="1" hangingPunct="1"/>
            <a:r>
              <a:rPr lang="en-US" sz="2000" b="1" smtClean="0"/>
              <a:t>Definition:</a:t>
            </a:r>
          </a:p>
          <a:p>
            <a:pPr marL="628650" lvl="1" indent="-171450" eaLnBrk="1" hangingPunct="1">
              <a:buClr>
                <a:schemeClr val="accent1"/>
              </a:buClr>
              <a:buFont typeface="Wingdings" pitchFamily="2" charset="2"/>
              <a:buChar char="ü"/>
            </a:pPr>
            <a:r>
              <a:rPr lang="en-US" sz="1800" smtClean="0"/>
              <a:t>Port-channel for devices for devices dual-attached to the vPC pair.</a:t>
            </a:r>
          </a:p>
          <a:p>
            <a:pPr marL="628650" lvl="1" indent="-171450" eaLnBrk="1" hangingPunct="1">
              <a:buClr>
                <a:schemeClr val="accent1"/>
              </a:buClr>
              <a:buFont typeface="Wingdings" pitchFamily="2" charset="2"/>
              <a:buChar char="ü"/>
            </a:pPr>
            <a:r>
              <a:rPr lang="en-US" sz="1800" smtClean="0"/>
              <a:t>Provides local load balancing for port-channel members</a:t>
            </a:r>
          </a:p>
          <a:p>
            <a:pPr marL="628650" lvl="1" indent="-171450" eaLnBrk="1" hangingPunct="1">
              <a:buClr>
                <a:schemeClr val="accent1"/>
              </a:buClr>
              <a:buFont typeface="Wingdings" pitchFamily="2" charset="2"/>
              <a:buChar char="ü"/>
            </a:pPr>
            <a:r>
              <a:rPr lang="en-US" sz="1800" smtClean="0"/>
              <a:t>STANDARD 802.3ad port channel</a:t>
            </a:r>
            <a:endParaRPr lang="en-US" sz="1800" b="1" smtClean="0"/>
          </a:p>
          <a:p>
            <a:pPr eaLnBrk="1" hangingPunct="1"/>
            <a:r>
              <a:rPr lang="en-US" sz="2000" b="1" smtClean="0"/>
              <a:t>Access Device Requirements</a:t>
            </a:r>
          </a:p>
          <a:p>
            <a:pPr marL="628650" lvl="1" indent="-171450" eaLnBrk="1" hangingPunct="1">
              <a:buClr>
                <a:schemeClr val="accent1"/>
              </a:buClr>
              <a:buFont typeface="Wingdings" pitchFamily="2" charset="2"/>
              <a:buChar char="ü"/>
            </a:pPr>
            <a:r>
              <a:rPr lang="en-US" sz="1800" smtClean="0"/>
              <a:t>STANDARD 802.3ad capability</a:t>
            </a:r>
          </a:p>
          <a:p>
            <a:pPr marL="628650" lvl="1" indent="-171450" eaLnBrk="1" hangingPunct="1">
              <a:buClr>
                <a:schemeClr val="accent1"/>
              </a:buClr>
              <a:buFont typeface="Wingdings" pitchFamily="2" charset="2"/>
              <a:buChar char="ü"/>
            </a:pPr>
            <a:r>
              <a:rPr lang="en-US" sz="1800" smtClean="0"/>
              <a:t>LACP Optional</a:t>
            </a:r>
          </a:p>
          <a:p>
            <a:pPr eaLnBrk="1" hangingPunct="1">
              <a:buSzPct val="120000"/>
            </a:pPr>
            <a:r>
              <a:rPr lang="en-US" sz="2000" b="1" smtClean="0"/>
              <a:t>Recommendations:</a:t>
            </a:r>
          </a:p>
          <a:p>
            <a:pPr marL="628650" lvl="1" indent="-171450" eaLnBrk="1" hangingPunct="1">
              <a:buClr>
                <a:schemeClr val="accent1"/>
              </a:buClr>
              <a:buFont typeface="Wingdings" pitchFamily="2" charset="2"/>
              <a:buChar char="ü"/>
            </a:pPr>
            <a:r>
              <a:rPr lang="en-US" smtClean="0"/>
              <a:t> </a:t>
            </a:r>
            <a:r>
              <a:rPr lang="en-US" sz="1800" smtClean="0"/>
              <a:t> Use LACP when available for better failover and mis-configuration protection</a:t>
            </a:r>
          </a:p>
        </p:txBody>
      </p:sp>
      <p:sp>
        <p:nvSpPr>
          <p:cNvPr id="20483" name="Rectangle 26"/>
          <p:cNvSpPr>
            <a:spLocks noChangeArrowheads="1"/>
          </p:cNvSpPr>
          <p:nvPr/>
        </p:nvSpPr>
        <p:spPr bwMode="auto">
          <a:xfrm>
            <a:off x="6096000" y="23622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20484" name="Line 28"/>
          <p:cNvSpPr>
            <a:spLocks noChangeShapeType="1"/>
          </p:cNvSpPr>
          <p:nvPr/>
        </p:nvSpPr>
        <p:spPr bwMode="auto">
          <a:xfrm flipH="1">
            <a:off x="6699250" y="28194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0485" name="Line 23"/>
          <p:cNvSpPr>
            <a:spLocks noChangeShapeType="1"/>
          </p:cNvSpPr>
          <p:nvPr/>
        </p:nvSpPr>
        <p:spPr bwMode="auto">
          <a:xfrm>
            <a:off x="7772400" y="31242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0486" name="Line 36"/>
          <p:cNvSpPr>
            <a:spLocks noChangeShapeType="1"/>
          </p:cNvSpPr>
          <p:nvPr/>
        </p:nvSpPr>
        <p:spPr bwMode="auto">
          <a:xfrm flipH="1" flipV="1">
            <a:off x="6477000" y="30480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0487" name="Line 32"/>
          <p:cNvSpPr>
            <a:spLocks noChangeShapeType="1"/>
          </p:cNvSpPr>
          <p:nvPr/>
        </p:nvSpPr>
        <p:spPr bwMode="auto">
          <a:xfrm flipH="1">
            <a:off x="6400800" y="31242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0488" name="Line 36"/>
          <p:cNvSpPr>
            <a:spLocks noChangeShapeType="1"/>
          </p:cNvSpPr>
          <p:nvPr/>
        </p:nvSpPr>
        <p:spPr bwMode="auto">
          <a:xfrm flipH="1">
            <a:off x="6477000" y="31242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20489" name="Picture 124" descr="DC3 Icon"/>
          <p:cNvPicPr>
            <a:picLocks noChangeAspect="1" noChangeArrowheads="1"/>
          </p:cNvPicPr>
          <p:nvPr/>
        </p:nvPicPr>
        <p:blipFill>
          <a:blip r:embed="rId3"/>
          <a:srcRect/>
          <a:stretch>
            <a:fillRect/>
          </a:stretch>
        </p:blipFill>
        <p:spPr bwMode="auto">
          <a:xfrm>
            <a:off x="6165850" y="2438400"/>
            <a:ext cx="603250" cy="796925"/>
          </a:xfrm>
          <a:prstGeom prst="rect">
            <a:avLst/>
          </a:prstGeom>
          <a:noFill/>
          <a:ln w="9525">
            <a:noFill/>
            <a:miter lim="800000"/>
            <a:headEnd/>
            <a:tailEnd/>
          </a:ln>
        </p:spPr>
      </p:pic>
      <p:pic>
        <p:nvPicPr>
          <p:cNvPr id="20490" name="Picture 124" descr="DC3 Icon"/>
          <p:cNvPicPr>
            <a:picLocks noChangeAspect="1" noChangeArrowheads="1"/>
          </p:cNvPicPr>
          <p:nvPr/>
        </p:nvPicPr>
        <p:blipFill>
          <a:blip r:embed="rId3"/>
          <a:srcRect/>
          <a:stretch>
            <a:fillRect/>
          </a:stretch>
        </p:blipFill>
        <p:spPr bwMode="auto">
          <a:xfrm>
            <a:off x="7620000" y="2438400"/>
            <a:ext cx="603250" cy="796925"/>
          </a:xfrm>
          <a:prstGeom prst="rect">
            <a:avLst/>
          </a:prstGeom>
          <a:noFill/>
          <a:ln w="9525">
            <a:noFill/>
            <a:miter lim="800000"/>
            <a:headEnd/>
            <a:tailEnd/>
          </a:ln>
        </p:spPr>
      </p:pic>
      <p:pic>
        <p:nvPicPr>
          <p:cNvPr id="20491"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91250" y="3990975"/>
            <a:ext cx="660400" cy="301625"/>
          </a:xfrm>
          <a:prstGeom prst="rect">
            <a:avLst/>
          </a:prstGeom>
          <a:noFill/>
          <a:ln w="9525">
            <a:noFill/>
            <a:miter lim="800000"/>
            <a:headEnd/>
            <a:tailEnd/>
          </a:ln>
        </p:spPr>
      </p:pic>
      <p:pic>
        <p:nvPicPr>
          <p:cNvPr id="20492"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37450" y="3990975"/>
            <a:ext cx="660400" cy="301625"/>
          </a:xfrm>
          <a:prstGeom prst="rect">
            <a:avLst/>
          </a:prstGeom>
          <a:noFill/>
          <a:ln w="9525">
            <a:noFill/>
            <a:miter lim="800000"/>
            <a:headEnd/>
            <a:tailEnd/>
          </a:ln>
        </p:spPr>
      </p:pic>
      <p:sp>
        <p:nvSpPr>
          <p:cNvPr id="20493" name="Line 30"/>
          <p:cNvSpPr>
            <a:spLocks noChangeShapeType="1"/>
          </p:cNvSpPr>
          <p:nvPr/>
        </p:nvSpPr>
        <p:spPr bwMode="auto">
          <a:xfrm flipH="1">
            <a:off x="6705600" y="26670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20494" name="Oval 108"/>
          <p:cNvSpPr>
            <a:spLocks noChangeArrowheads="1"/>
          </p:cNvSpPr>
          <p:nvPr/>
        </p:nvSpPr>
        <p:spPr bwMode="auto">
          <a:xfrm>
            <a:off x="6327775" y="38369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0495" name="AutoShape 104"/>
          <p:cNvSpPr>
            <a:spLocks noChangeArrowheads="1"/>
          </p:cNvSpPr>
          <p:nvPr/>
        </p:nvSpPr>
        <p:spPr bwMode="auto">
          <a:xfrm>
            <a:off x="6629400" y="4876800"/>
            <a:ext cx="762000" cy="685800"/>
          </a:xfrm>
          <a:prstGeom prst="wedgeRoundRectCallout">
            <a:avLst>
              <a:gd name="adj1" fmla="val -58889"/>
              <a:gd name="adj2" fmla="val -180361"/>
              <a:gd name="adj3" fmla="val 16667"/>
            </a:avLst>
          </a:prstGeom>
          <a:solidFill>
            <a:schemeClr val="accent1"/>
          </a:solidFill>
          <a:ln w="9525">
            <a:solidFill>
              <a:schemeClr val="tx1"/>
            </a:solidFill>
            <a:miter lim="800000"/>
            <a:headEnd/>
            <a:tailEnd/>
          </a:ln>
        </p:spPr>
        <p:txBody>
          <a:bodyPr lIns="0" tIns="0" rIns="0" bIns="0"/>
          <a:lstStyle/>
          <a:p>
            <a:pPr algn="ctr"/>
            <a:r>
              <a:rPr lang="en-US" sz="1200"/>
              <a:t>vPC member port</a:t>
            </a:r>
          </a:p>
        </p:txBody>
      </p:sp>
      <p:sp>
        <p:nvSpPr>
          <p:cNvPr id="20496" name="AutoShape 104"/>
          <p:cNvSpPr>
            <a:spLocks noChangeArrowheads="1"/>
          </p:cNvSpPr>
          <p:nvPr/>
        </p:nvSpPr>
        <p:spPr bwMode="auto">
          <a:xfrm>
            <a:off x="7315200" y="4495800"/>
            <a:ext cx="762000" cy="293688"/>
          </a:xfrm>
          <a:prstGeom prst="wedgeRoundRectCallout">
            <a:avLst>
              <a:gd name="adj1" fmla="val -133306"/>
              <a:gd name="adj2" fmla="val -263287"/>
              <a:gd name="adj3" fmla="val 16667"/>
            </a:avLst>
          </a:prstGeom>
          <a:solidFill>
            <a:schemeClr val="accent1"/>
          </a:solidFill>
          <a:ln w="9525">
            <a:solidFill>
              <a:schemeClr val="tx1"/>
            </a:solidFill>
            <a:miter lim="800000"/>
            <a:headEnd/>
            <a:tailEnd/>
          </a:ln>
        </p:spPr>
        <p:txBody>
          <a:bodyPr lIns="0" tIns="0" rIns="0" bIns="0"/>
          <a:lstStyle/>
          <a:p>
            <a:pPr algn="ctr"/>
            <a:r>
              <a:rPr lang="en-US" sz="1200"/>
              <a:t>vPC</a:t>
            </a:r>
          </a:p>
        </p:txBody>
      </p:sp>
      <p:sp>
        <p:nvSpPr>
          <p:cNvPr id="20497" name="AutoShape 104"/>
          <p:cNvSpPr>
            <a:spLocks noChangeArrowheads="1"/>
          </p:cNvSpPr>
          <p:nvPr/>
        </p:nvSpPr>
        <p:spPr bwMode="auto">
          <a:xfrm>
            <a:off x="6629400" y="4876800"/>
            <a:ext cx="762000" cy="838200"/>
          </a:xfrm>
          <a:prstGeom prst="wedgeRoundRectCallout">
            <a:avLst>
              <a:gd name="adj1" fmla="val -78931"/>
              <a:gd name="adj2" fmla="val -155120"/>
              <a:gd name="adj3" fmla="val 16667"/>
            </a:avLst>
          </a:prstGeom>
          <a:solidFill>
            <a:schemeClr val="accent1"/>
          </a:solidFill>
          <a:ln w="9525">
            <a:solidFill>
              <a:schemeClr val="tx1"/>
            </a:solidFill>
            <a:miter lim="800000"/>
            <a:headEnd/>
            <a:tailEnd/>
          </a:ln>
        </p:spPr>
        <p:txBody>
          <a:bodyPr lIns="0" tIns="0" rIns="0" bIns="0"/>
          <a:lstStyle/>
          <a:p>
            <a:pPr algn="ctr"/>
            <a:r>
              <a:rPr lang="en-US" sz="1200"/>
              <a:t>Regular</a:t>
            </a:r>
          </a:p>
          <a:p>
            <a:pPr algn="ctr"/>
            <a:r>
              <a:rPr lang="en-US" sz="1200"/>
              <a:t>Port-channel port</a:t>
            </a:r>
          </a:p>
        </p:txBody>
      </p:sp>
      <p:sp>
        <p:nvSpPr>
          <p:cNvPr id="20498" name="Line 28"/>
          <p:cNvSpPr>
            <a:spLocks noChangeShapeType="1"/>
          </p:cNvSpPr>
          <p:nvPr/>
        </p:nvSpPr>
        <p:spPr bwMode="auto">
          <a:xfrm flipH="1">
            <a:off x="6705600" y="28956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0499" name="Oval 108"/>
          <p:cNvSpPr>
            <a:spLocks noChangeArrowheads="1"/>
          </p:cNvSpPr>
          <p:nvPr/>
        </p:nvSpPr>
        <p:spPr bwMode="auto">
          <a:xfrm>
            <a:off x="7162800" y="27432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0500" name="Oval 108"/>
          <p:cNvSpPr>
            <a:spLocks noChangeArrowheads="1"/>
          </p:cNvSpPr>
          <p:nvPr/>
        </p:nvSpPr>
        <p:spPr bwMode="auto">
          <a:xfrm>
            <a:off x="7626350" y="38354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0501" name="Title 23"/>
          <p:cNvSpPr>
            <a:spLocks noGrp="1"/>
          </p:cNvSpPr>
          <p:nvPr>
            <p:ph type="title"/>
          </p:nvPr>
        </p:nvSpPr>
        <p:spPr/>
        <p:txBody>
          <a:bodyPr/>
          <a:lstStyle/>
          <a:p>
            <a:r>
              <a:rPr lang="en-US" smtClean="0">
                <a:solidFill>
                  <a:srgbClr val="0183B7"/>
                </a:solidFill>
              </a:rPr>
              <a:t>Attaching to a vPC Domain</a:t>
            </a:r>
            <a:br>
              <a:rPr lang="en-US" smtClean="0">
                <a:solidFill>
                  <a:srgbClr val="0183B7"/>
                </a:solidFill>
              </a:rPr>
            </a:br>
            <a:r>
              <a:rPr lang="en-US" sz="2400" smtClean="0">
                <a:solidFill>
                  <a:srgbClr val="000000"/>
                </a:solidFill>
              </a:rPr>
              <a:t>IEEE 802.3ad and LACP</a:t>
            </a:r>
            <a:endParaRPr lang="en-US"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52400" y="6335713"/>
            <a:ext cx="7543800" cy="369887"/>
          </a:xfrm>
          <a:prstGeom prst="rect">
            <a:avLst/>
          </a:prstGeom>
          <a:noFill/>
          <a:ln w="9525">
            <a:noFill/>
            <a:miter lim="800000"/>
            <a:headEnd/>
            <a:tailEnd/>
          </a:ln>
        </p:spPr>
        <p:txBody>
          <a:bodyPr>
            <a:spAutoFit/>
          </a:bodyPr>
          <a:lstStyle/>
          <a:p>
            <a:r>
              <a:rPr lang="en-US" sz="1800">
                <a:solidFill>
                  <a:srgbClr val="0070C0"/>
                </a:solidFill>
              </a:rPr>
              <a:t>* </a:t>
            </a:r>
            <a:r>
              <a:rPr lang="en-US" sz="1400">
                <a:solidFill>
                  <a:srgbClr val="000000"/>
                </a:solidFill>
              </a:rPr>
              <a:t>VLAN that is NOT part of any vPC and not present on vPC peer-link</a:t>
            </a:r>
          </a:p>
        </p:txBody>
      </p:sp>
      <p:sp>
        <p:nvSpPr>
          <p:cNvPr id="21507" name="Title 4"/>
          <p:cNvSpPr>
            <a:spLocks noGrp="1"/>
          </p:cNvSpPr>
          <p:nvPr>
            <p:ph type="title"/>
          </p:nvPr>
        </p:nvSpPr>
        <p:spPr>
          <a:xfrm>
            <a:off x="304800" y="152400"/>
            <a:ext cx="8145463" cy="838200"/>
          </a:xfrm>
        </p:spPr>
        <p:txBody>
          <a:bodyPr/>
          <a:lstStyle/>
          <a:p>
            <a:r>
              <a:rPr lang="en-US" smtClean="0">
                <a:solidFill>
                  <a:srgbClr val="0183B7"/>
                </a:solidFill>
              </a:rPr>
              <a:t>Attaching to a vPC Domain</a:t>
            </a:r>
            <a:br>
              <a:rPr lang="en-US" smtClean="0">
                <a:solidFill>
                  <a:srgbClr val="0183B7"/>
                </a:solidFill>
              </a:rPr>
            </a:br>
            <a:r>
              <a:rPr lang="en-US" sz="2400" smtClean="0">
                <a:solidFill>
                  <a:srgbClr val="000000"/>
                </a:solidFill>
              </a:rPr>
              <a:t>”My device can’t be dual attached!”</a:t>
            </a:r>
            <a:endParaRPr lang="en-US" smtClean="0"/>
          </a:p>
        </p:txBody>
      </p:sp>
      <p:sp>
        <p:nvSpPr>
          <p:cNvPr id="21508" name="Content Placeholder 2"/>
          <p:cNvSpPr>
            <a:spLocks noGrp="1"/>
          </p:cNvSpPr>
          <p:nvPr>
            <p:ph idx="1"/>
          </p:nvPr>
        </p:nvSpPr>
        <p:spPr>
          <a:xfrm>
            <a:off x="76200" y="1219200"/>
            <a:ext cx="8915400" cy="5334000"/>
          </a:xfrm>
        </p:spPr>
        <p:txBody>
          <a:bodyPr/>
          <a:lstStyle/>
          <a:p>
            <a:pPr eaLnBrk="1" hangingPunct="1">
              <a:lnSpc>
                <a:spcPct val="75000"/>
              </a:lnSpc>
              <a:buFont typeface="Wingdings" pitchFamily="2" charset="2"/>
              <a:buNone/>
            </a:pPr>
            <a:r>
              <a:rPr lang="en-US" sz="1600" b="1" smtClean="0"/>
              <a:t>Recommendations (in order of preference):</a:t>
            </a:r>
          </a:p>
          <a:p>
            <a:pPr marL="514350" lvl="1" indent="-287338" eaLnBrk="1" hangingPunct="1">
              <a:lnSpc>
                <a:spcPct val="75000"/>
              </a:lnSpc>
              <a:buFontTx/>
              <a:buAutoNum type="arabicPeriod"/>
            </a:pPr>
            <a:r>
              <a:rPr lang="en-US" sz="1400" smtClean="0"/>
              <a:t> </a:t>
            </a:r>
            <a:r>
              <a:rPr lang="en-US" sz="1400" b="1" smtClean="0">
                <a:solidFill>
                  <a:srgbClr val="FF0000"/>
                </a:solidFill>
              </a:rPr>
              <a:t>ALWAYS</a:t>
            </a:r>
            <a:r>
              <a:rPr lang="en-US" sz="1400" smtClean="0"/>
              <a:t> try to </a:t>
            </a:r>
            <a:r>
              <a:rPr lang="en-US" sz="1400" b="1" smtClean="0">
                <a:solidFill>
                  <a:srgbClr val="FF0000"/>
                </a:solidFill>
              </a:rPr>
              <a:t>dual attach</a:t>
            </a:r>
            <a:r>
              <a:rPr lang="en-US" sz="1400" smtClean="0"/>
              <a:t> devices using vPC (not applicable for routed links). </a:t>
            </a:r>
            <a:br>
              <a:rPr lang="en-US" sz="1400" smtClean="0"/>
            </a:br>
            <a:r>
              <a:rPr lang="en-US" sz="1400" smtClean="0"/>
              <a:t/>
            </a:r>
            <a:br>
              <a:rPr lang="en-US" sz="1400" smtClean="0"/>
            </a:br>
            <a:r>
              <a:rPr lang="en-US" sz="1400" b="1" smtClean="0"/>
              <a:t>PROS:</a:t>
            </a:r>
            <a:r>
              <a:rPr lang="en-US" sz="1400" smtClean="0"/>
              <a:t> Ensures minimal disruption in case of peer-link failover and consistent behavior with vPC dual-active scenarios. Ensures full redundant active/active paths through vPC.</a:t>
            </a:r>
            <a:br>
              <a:rPr lang="en-US" sz="1400" smtClean="0"/>
            </a:br>
            <a:r>
              <a:rPr lang="en-US" sz="1400" smtClean="0"/>
              <a:t/>
            </a:r>
            <a:br>
              <a:rPr lang="en-US" sz="1400" smtClean="0"/>
            </a:br>
            <a:r>
              <a:rPr lang="en-US" sz="1400" b="1" smtClean="0"/>
              <a:t>CONS:</a:t>
            </a:r>
            <a:r>
              <a:rPr lang="en-US" sz="1400" smtClean="0"/>
              <a:t> None</a:t>
            </a:r>
          </a:p>
          <a:p>
            <a:pPr marL="514350" lvl="1" indent="-287338" eaLnBrk="1" hangingPunct="1">
              <a:lnSpc>
                <a:spcPct val="75000"/>
              </a:lnSpc>
              <a:buFontTx/>
              <a:buAutoNum type="arabicPeriod"/>
            </a:pPr>
            <a:r>
              <a:rPr lang="en-US" sz="1400" smtClean="0"/>
              <a:t>If (1) is not an option – connect the device via a vPC attached access switch (could use VDC to create a “virtual access switch”). </a:t>
            </a:r>
            <a:br>
              <a:rPr lang="en-US" sz="1400" smtClean="0"/>
            </a:br>
            <a:r>
              <a:rPr lang="en-US" sz="1400" smtClean="0"/>
              <a:t/>
            </a:r>
            <a:br>
              <a:rPr lang="en-US" sz="1400" smtClean="0"/>
            </a:br>
            <a:r>
              <a:rPr lang="en-US" sz="1400" b="1" smtClean="0"/>
              <a:t>PROS:</a:t>
            </a:r>
            <a:r>
              <a:rPr lang="en-US" sz="1400" smtClean="0"/>
              <a:t> Ensures minimal disruption in case of peer-link failover and consistent behavior with vPC dual-active scenarios. Availability limited by the access switch failure. </a:t>
            </a:r>
            <a:br>
              <a:rPr lang="en-US" sz="1400" smtClean="0"/>
            </a:br>
            <a:r>
              <a:rPr lang="en-US" sz="1400" smtClean="0"/>
              <a:t/>
            </a:r>
            <a:br>
              <a:rPr lang="en-US" sz="1400" smtClean="0"/>
            </a:br>
            <a:r>
              <a:rPr lang="en-US" sz="1400" b="1" smtClean="0"/>
              <a:t>CONS: </a:t>
            </a:r>
            <a:r>
              <a:rPr lang="en-US" sz="1400" smtClean="0"/>
              <a:t>Need for an additional access switch or need to use one of the available VDCs. Additional administrative burden to configure/manage the physical/Virtual Device</a:t>
            </a:r>
          </a:p>
          <a:p>
            <a:pPr marL="514350" lvl="1" indent="-287338" eaLnBrk="1" hangingPunct="1">
              <a:lnSpc>
                <a:spcPct val="75000"/>
              </a:lnSpc>
              <a:buFontTx/>
              <a:buAutoNum type="arabicPeriod"/>
            </a:pPr>
            <a:r>
              <a:rPr lang="en-US" sz="1400" smtClean="0"/>
              <a:t>If (2) is not an option – connect device directly to (primary) vPC peer in a non-vPC VLAN</a:t>
            </a:r>
            <a:r>
              <a:rPr lang="en-US" sz="1700" smtClean="0">
                <a:solidFill>
                  <a:srgbClr val="0070C0"/>
                </a:solidFill>
              </a:rPr>
              <a:t>*</a:t>
            </a:r>
            <a:r>
              <a:rPr lang="en-US" sz="1400" smtClean="0"/>
              <a:t> and provide for a separate interconnecting port-channel between the two vPC peers. </a:t>
            </a:r>
            <a:br>
              <a:rPr lang="en-US" sz="1400" smtClean="0"/>
            </a:br>
            <a:r>
              <a:rPr lang="en-US" sz="1400" smtClean="0"/>
              <a:t/>
            </a:r>
            <a:br>
              <a:rPr lang="en-US" sz="1400" smtClean="0"/>
            </a:br>
            <a:r>
              <a:rPr lang="en-US" sz="1400" b="1" smtClean="0"/>
              <a:t>PROS:</a:t>
            </a:r>
            <a:r>
              <a:rPr lang="en-US" sz="1400" smtClean="0"/>
              <a:t> Traffic diverted on a secondary path in case of peer-link failover </a:t>
            </a:r>
            <a:br>
              <a:rPr lang="en-US" sz="1400" smtClean="0"/>
            </a:br>
            <a:r>
              <a:rPr lang="en-US" sz="1400" smtClean="0"/>
              <a:t/>
            </a:r>
            <a:br>
              <a:rPr lang="en-US" sz="1400" smtClean="0"/>
            </a:br>
            <a:r>
              <a:rPr lang="en-US" sz="1400" b="1" smtClean="0"/>
              <a:t>CONS: </a:t>
            </a:r>
            <a:r>
              <a:rPr lang="en-US" sz="1400" smtClean="0"/>
              <a:t>Need to configure and manage additional ports (i.e. port-channel) between the Nexus 7000 devices. </a:t>
            </a:r>
          </a:p>
          <a:p>
            <a:pPr marL="514350" lvl="1" indent="-287338" eaLnBrk="1" hangingPunct="1">
              <a:lnSpc>
                <a:spcPct val="75000"/>
              </a:lnSpc>
              <a:buFontTx/>
              <a:buAutoNum type="arabicPeriod"/>
            </a:pPr>
            <a:r>
              <a:rPr lang="en-US" sz="1400" smtClean="0"/>
              <a:t>If (3) is not an option – connect device directly to (primary) vPC peer in a vPC VLAN</a:t>
            </a:r>
            <a:br>
              <a:rPr lang="en-US" sz="1400" smtClean="0"/>
            </a:br>
            <a:r>
              <a:rPr lang="en-US" sz="1400" smtClean="0"/>
              <a:t/>
            </a:r>
            <a:br>
              <a:rPr lang="en-US" sz="1400" smtClean="0"/>
            </a:br>
            <a:r>
              <a:rPr lang="en-US" sz="1400" b="1" smtClean="0"/>
              <a:t>PROS:</a:t>
            </a:r>
            <a:r>
              <a:rPr lang="en-US" sz="1400" smtClean="0"/>
              <a:t> Easy deployment </a:t>
            </a:r>
            <a:br>
              <a:rPr lang="en-US" sz="1400" smtClean="0"/>
            </a:br>
            <a:r>
              <a:rPr lang="en-US" sz="1400" smtClean="0"/>
              <a:t/>
            </a:r>
            <a:br>
              <a:rPr lang="en-US" sz="1400" smtClean="0"/>
            </a:br>
            <a:r>
              <a:rPr lang="en-US" sz="1400" b="1" smtClean="0"/>
              <a:t>CONS: </a:t>
            </a:r>
            <a:r>
              <a:rPr lang="en-US" sz="1400" b="1" smtClean="0">
                <a:solidFill>
                  <a:srgbClr val="FF0000"/>
                </a:solidFill>
              </a:rPr>
              <a:t>VERY BAD.</a:t>
            </a:r>
            <a:r>
              <a:rPr lang="en-US" sz="1400" b="1" smtClean="0"/>
              <a:t> </a:t>
            </a:r>
            <a:r>
              <a:rPr lang="en-US" sz="1400" smtClean="0"/>
              <a:t>Bound to vPC roles (no role preemption in vPC) , Full Isolation on peer-link failure when attached vPC toggles to a secondary vPC role.</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0338" y="304800"/>
            <a:ext cx="8145462" cy="838200"/>
          </a:xfrm>
        </p:spPr>
        <p:txBody>
          <a:bodyPr/>
          <a:lstStyle/>
          <a:p>
            <a:pPr eaLnBrk="1" hangingPunct="1"/>
            <a:r>
              <a:rPr lang="en-US" smtClean="0">
                <a:solidFill>
                  <a:srgbClr val="0183B7"/>
                </a:solidFill>
              </a:rPr>
              <a:t>Attaching to a vPC Domain</a:t>
            </a:r>
            <a:br>
              <a:rPr lang="en-US" smtClean="0">
                <a:solidFill>
                  <a:srgbClr val="0183B7"/>
                </a:solidFill>
              </a:rPr>
            </a:br>
            <a:r>
              <a:rPr lang="en-US" sz="2400" smtClean="0">
                <a:solidFill>
                  <a:schemeClr val="tx1"/>
                </a:solidFill>
              </a:rPr>
              <a:t>vPC and non-vPC VLANs (i.e. single attached .. )</a:t>
            </a:r>
          </a:p>
        </p:txBody>
      </p:sp>
      <p:cxnSp>
        <p:nvCxnSpPr>
          <p:cNvPr id="22531" name="Straight Connector 97"/>
          <p:cNvCxnSpPr>
            <a:cxnSpLocks noChangeShapeType="1"/>
          </p:cNvCxnSpPr>
          <p:nvPr/>
        </p:nvCxnSpPr>
        <p:spPr bwMode="auto">
          <a:xfrm flipV="1">
            <a:off x="3073400" y="3962400"/>
            <a:ext cx="914400" cy="687388"/>
          </a:xfrm>
          <a:prstGeom prst="line">
            <a:avLst/>
          </a:prstGeom>
          <a:noFill/>
          <a:ln w="9525" algn="ctr">
            <a:solidFill>
              <a:schemeClr val="tx2"/>
            </a:solidFill>
            <a:round/>
            <a:headEnd/>
            <a:tailEnd/>
          </a:ln>
        </p:spPr>
      </p:cxnSp>
      <p:cxnSp>
        <p:nvCxnSpPr>
          <p:cNvPr id="22532" name="Straight Connector 100"/>
          <p:cNvCxnSpPr>
            <a:cxnSpLocks noChangeShapeType="1"/>
          </p:cNvCxnSpPr>
          <p:nvPr/>
        </p:nvCxnSpPr>
        <p:spPr bwMode="auto">
          <a:xfrm rot="10800000">
            <a:off x="635000" y="3962400"/>
            <a:ext cx="685800" cy="609600"/>
          </a:xfrm>
          <a:prstGeom prst="line">
            <a:avLst/>
          </a:prstGeom>
          <a:noFill/>
          <a:ln w="9525" algn="ctr">
            <a:solidFill>
              <a:schemeClr val="tx2"/>
            </a:solidFill>
            <a:round/>
            <a:headEnd/>
            <a:tailEnd/>
          </a:ln>
        </p:spPr>
      </p:cxnSp>
      <p:sp>
        <p:nvSpPr>
          <p:cNvPr id="22533" name="Line 36"/>
          <p:cNvSpPr>
            <a:spLocks noChangeShapeType="1"/>
          </p:cNvSpPr>
          <p:nvPr/>
        </p:nvSpPr>
        <p:spPr bwMode="auto">
          <a:xfrm flipH="1">
            <a:off x="7391400" y="3962400"/>
            <a:ext cx="685800" cy="8382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34" name="Line 36"/>
          <p:cNvSpPr>
            <a:spLocks noChangeShapeType="1"/>
          </p:cNvSpPr>
          <p:nvPr/>
        </p:nvSpPr>
        <p:spPr bwMode="auto">
          <a:xfrm>
            <a:off x="5410200" y="3962400"/>
            <a:ext cx="533400" cy="8382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35" name="Rectangle 26"/>
          <p:cNvSpPr>
            <a:spLocks noChangeArrowheads="1"/>
          </p:cNvSpPr>
          <p:nvPr/>
        </p:nvSpPr>
        <p:spPr bwMode="auto">
          <a:xfrm>
            <a:off x="5638800" y="44704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22536" name="Line 28"/>
          <p:cNvSpPr>
            <a:spLocks noChangeShapeType="1"/>
          </p:cNvSpPr>
          <p:nvPr/>
        </p:nvSpPr>
        <p:spPr bwMode="auto">
          <a:xfrm flipH="1">
            <a:off x="6242050" y="49276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37" name="Line 23"/>
          <p:cNvSpPr>
            <a:spLocks noChangeShapeType="1"/>
          </p:cNvSpPr>
          <p:nvPr/>
        </p:nvSpPr>
        <p:spPr bwMode="auto">
          <a:xfrm>
            <a:off x="7315200" y="52324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38" name="Line 36"/>
          <p:cNvSpPr>
            <a:spLocks noChangeShapeType="1"/>
          </p:cNvSpPr>
          <p:nvPr/>
        </p:nvSpPr>
        <p:spPr bwMode="auto">
          <a:xfrm flipH="1" flipV="1">
            <a:off x="6019800" y="51562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39" name="Line 32"/>
          <p:cNvSpPr>
            <a:spLocks noChangeShapeType="1"/>
          </p:cNvSpPr>
          <p:nvPr/>
        </p:nvSpPr>
        <p:spPr bwMode="auto">
          <a:xfrm flipH="1">
            <a:off x="5943600" y="52324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40" name="Line 36"/>
          <p:cNvSpPr>
            <a:spLocks noChangeShapeType="1"/>
          </p:cNvSpPr>
          <p:nvPr/>
        </p:nvSpPr>
        <p:spPr bwMode="auto">
          <a:xfrm flipH="1">
            <a:off x="6019800" y="52324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41" name="Line 30"/>
          <p:cNvSpPr>
            <a:spLocks noChangeShapeType="1"/>
          </p:cNvSpPr>
          <p:nvPr/>
        </p:nvSpPr>
        <p:spPr bwMode="auto">
          <a:xfrm flipH="1">
            <a:off x="6248400" y="47752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22542" name="Oval 108"/>
          <p:cNvSpPr>
            <a:spLocks noChangeArrowheads="1"/>
          </p:cNvSpPr>
          <p:nvPr/>
        </p:nvSpPr>
        <p:spPr bwMode="auto">
          <a:xfrm>
            <a:off x="5870575" y="59451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2543" name="Line 28"/>
          <p:cNvSpPr>
            <a:spLocks noChangeShapeType="1"/>
          </p:cNvSpPr>
          <p:nvPr/>
        </p:nvSpPr>
        <p:spPr bwMode="auto">
          <a:xfrm flipH="1">
            <a:off x="6248400" y="50038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44" name="Oval 108"/>
          <p:cNvSpPr>
            <a:spLocks noChangeArrowheads="1"/>
          </p:cNvSpPr>
          <p:nvPr/>
        </p:nvSpPr>
        <p:spPr bwMode="auto">
          <a:xfrm>
            <a:off x="6705600" y="48514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2545" name="Oval 108"/>
          <p:cNvSpPr>
            <a:spLocks noChangeArrowheads="1"/>
          </p:cNvSpPr>
          <p:nvPr/>
        </p:nvSpPr>
        <p:spPr bwMode="auto">
          <a:xfrm>
            <a:off x="7086600" y="59436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22546" name="Picture 124" descr="DC3 Icon"/>
          <p:cNvPicPr>
            <a:picLocks noChangeAspect="1" noChangeArrowheads="1"/>
          </p:cNvPicPr>
          <p:nvPr/>
        </p:nvPicPr>
        <p:blipFill>
          <a:blip r:embed="rId3"/>
          <a:srcRect/>
          <a:stretch>
            <a:fillRect/>
          </a:stretch>
        </p:blipFill>
        <p:spPr bwMode="auto">
          <a:xfrm>
            <a:off x="5708650" y="4546600"/>
            <a:ext cx="603250" cy="796925"/>
          </a:xfrm>
          <a:prstGeom prst="rect">
            <a:avLst/>
          </a:prstGeom>
          <a:noFill/>
          <a:ln w="9525">
            <a:noFill/>
            <a:miter lim="800000"/>
            <a:headEnd/>
            <a:tailEnd/>
          </a:ln>
        </p:spPr>
      </p:pic>
      <p:pic>
        <p:nvPicPr>
          <p:cNvPr id="22547" name="Picture 124" descr="DC3 Icon"/>
          <p:cNvPicPr>
            <a:picLocks noChangeAspect="1" noChangeArrowheads="1"/>
          </p:cNvPicPr>
          <p:nvPr/>
        </p:nvPicPr>
        <p:blipFill>
          <a:blip r:embed="rId3"/>
          <a:srcRect/>
          <a:stretch>
            <a:fillRect/>
          </a:stretch>
        </p:blipFill>
        <p:spPr bwMode="auto">
          <a:xfrm>
            <a:off x="7162800" y="4546600"/>
            <a:ext cx="603250" cy="796925"/>
          </a:xfrm>
          <a:prstGeom prst="rect">
            <a:avLst/>
          </a:prstGeom>
          <a:noFill/>
          <a:ln w="9525">
            <a:noFill/>
            <a:miter lim="800000"/>
            <a:headEnd/>
            <a:tailEnd/>
          </a:ln>
        </p:spPr>
      </p:pic>
      <p:grpSp>
        <p:nvGrpSpPr>
          <p:cNvPr id="2" name="Group 41"/>
          <p:cNvGrpSpPr>
            <a:grpSpLocks/>
          </p:cNvGrpSpPr>
          <p:nvPr/>
        </p:nvGrpSpPr>
        <p:grpSpPr bwMode="auto">
          <a:xfrm>
            <a:off x="6400800" y="4876800"/>
            <a:ext cx="152400" cy="152400"/>
            <a:chOff x="7696200" y="4495800"/>
            <a:chExt cx="152400" cy="152400"/>
          </a:xfrm>
        </p:grpSpPr>
        <p:sp>
          <p:nvSpPr>
            <p:cNvPr id="124"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25"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pic>
        <p:nvPicPr>
          <p:cNvPr id="22549"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34050" y="6099175"/>
            <a:ext cx="660400" cy="301625"/>
          </a:xfrm>
          <a:prstGeom prst="rect">
            <a:avLst/>
          </a:prstGeom>
          <a:noFill/>
          <a:ln w="9525">
            <a:noFill/>
            <a:miter lim="800000"/>
            <a:headEnd/>
            <a:tailEnd/>
          </a:ln>
        </p:spPr>
      </p:pic>
      <p:pic>
        <p:nvPicPr>
          <p:cNvPr id="22550"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080250" y="6099175"/>
            <a:ext cx="660400" cy="301625"/>
          </a:xfrm>
          <a:prstGeom prst="rect">
            <a:avLst/>
          </a:prstGeom>
          <a:noFill/>
          <a:ln w="9525">
            <a:noFill/>
            <a:miter lim="800000"/>
            <a:headEnd/>
            <a:tailEnd/>
          </a:ln>
        </p:spPr>
      </p:pic>
      <p:sp>
        <p:nvSpPr>
          <p:cNvPr id="22551" name="AutoShape 104"/>
          <p:cNvSpPr>
            <a:spLocks noChangeArrowheads="1"/>
          </p:cNvSpPr>
          <p:nvPr/>
        </p:nvSpPr>
        <p:spPr bwMode="auto">
          <a:xfrm>
            <a:off x="6400800" y="3962400"/>
            <a:ext cx="762000" cy="381000"/>
          </a:xfrm>
          <a:prstGeom prst="wedgeRoundRectCallout">
            <a:avLst>
              <a:gd name="adj1" fmla="val -121815"/>
              <a:gd name="adj2" fmla="val 115185"/>
              <a:gd name="adj3" fmla="val 16667"/>
            </a:avLst>
          </a:prstGeom>
          <a:solidFill>
            <a:schemeClr val="accent1"/>
          </a:solidFill>
          <a:ln w="9525">
            <a:solidFill>
              <a:schemeClr val="tx1"/>
            </a:solidFill>
            <a:miter lim="800000"/>
            <a:headEnd/>
            <a:tailEnd/>
          </a:ln>
        </p:spPr>
        <p:txBody>
          <a:bodyPr lIns="0" tIns="0" rIns="0" bIns="0"/>
          <a:lstStyle/>
          <a:p>
            <a:pPr algn="ctr"/>
            <a:r>
              <a:rPr lang="en-US" sz="1200"/>
              <a:t>Orphan Ports</a:t>
            </a:r>
          </a:p>
        </p:txBody>
      </p:sp>
      <p:sp>
        <p:nvSpPr>
          <p:cNvPr id="22552" name="AutoShape 104"/>
          <p:cNvSpPr>
            <a:spLocks noChangeArrowheads="1"/>
          </p:cNvSpPr>
          <p:nvPr/>
        </p:nvSpPr>
        <p:spPr bwMode="auto">
          <a:xfrm>
            <a:off x="6400800" y="3962400"/>
            <a:ext cx="762000" cy="381000"/>
          </a:xfrm>
          <a:prstGeom prst="wedgeRoundRectCallout">
            <a:avLst>
              <a:gd name="adj1" fmla="val 105185"/>
              <a:gd name="adj2" fmla="val 103690"/>
              <a:gd name="adj3" fmla="val 16667"/>
            </a:avLst>
          </a:prstGeom>
          <a:solidFill>
            <a:schemeClr val="accent1"/>
          </a:solidFill>
          <a:ln w="9525">
            <a:solidFill>
              <a:schemeClr val="tx1"/>
            </a:solidFill>
            <a:miter lim="800000"/>
            <a:headEnd/>
            <a:tailEnd/>
          </a:ln>
        </p:spPr>
        <p:txBody>
          <a:bodyPr lIns="0" tIns="0" rIns="0" bIns="0"/>
          <a:lstStyle/>
          <a:p>
            <a:pPr algn="ctr"/>
            <a:r>
              <a:rPr lang="en-US" sz="1200"/>
              <a:t>Orphan Ports</a:t>
            </a:r>
          </a:p>
        </p:txBody>
      </p:sp>
      <p:sp>
        <p:nvSpPr>
          <p:cNvPr id="130" name="Freeform 44"/>
          <p:cNvSpPr>
            <a:spLocks noChangeArrowheads="1"/>
          </p:cNvSpPr>
          <p:nvPr/>
        </p:nvSpPr>
        <p:spPr bwMode="auto">
          <a:xfrm>
            <a:off x="5465763" y="4049713"/>
            <a:ext cx="2517775" cy="1082675"/>
          </a:xfrm>
          <a:custGeom>
            <a:avLst/>
            <a:gdLst>
              <a:gd name="T0" fmla="*/ 0 w 2517953"/>
              <a:gd name="T1" fmla="*/ 0 h 1082097"/>
              <a:gd name="T2" fmla="*/ 656535 w 2517953"/>
              <a:gd name="T3" fmla="*/ 923135 h 1082097"/>
              <a:gd name="T4" fmla="*/ 1827351 w 2517953"/>
              <a:gd name="T5" fmla="*/ 934124 h 1082097"/>
              <a:gd name="T6" fmla="*/ 2516707 w 2517953"/>
              <a:gd name="T7" fmla="*/ 10990 h 1082097"/>
              <a:gd name="T8" fmla="*/ 0 60000 65536"/>
              <a:gd name="T9" fmla="*/ 0 60000 65536"/>
              <a:gd name="T10" fmla="*/ 0 60000 65536"/>
              <a:gd name="T11" fmla="*/ 0 60000 65536"/>
              <a:gd name="T12" fmla="*/ 0 w 2517953"/>
              <a:gd name="T13" fmla="*/ 0 h 1082097"/>
              <a:gd name="T14" fmla="*/ 2517953 w 2517953"/>
              <a:gd name="T15" fmla="*/ 1082097 h 1082097"/>
            </a:gdLst>
            <a:ahLst/>
            <a:cxnLst>
              <a:cxn ang="T8">
                <a:pos x="T0" y="T1"/>
              </a:cxn>
              <a:cxn ang="T9">
                <a:pos x="T2" y="T3"/>
              </a:cxn>
              <a:cxn ang="T10">
                <a:pos x="T4" y="T5"/>
              </a:cxn>
              <a:cxn ang="T11">
                <a:pos x="T6" y="T7"/>
              </a:cxn>
            </a:cxnLst>
            <a:rect l="T12" t="T13" r="T14" b="T15"/>
            <a:pathLst>
              <a:path w="2517953" h="1082097">
                <a:moveTo>
                  <a:pt x="0" y="0"/>
                </a:moveTo>
                <a:cubicBezTo>
                  <a:pt x="176074" y="382292"/>
                  <a:pt x="352148" y="764585"/>
                  <a:pt x="656857" y="919692"/>
                </a:cubicBezTo>
                <a:cubicBezTo>
                  <a:pt x="961566" y="1074799"/>
                  <a:pt x="1518070" y="1082097"/>
                  <a:pt x="1828253" y="930640"/>
                </a:cubicBezTo>
                <a:cubicBezTo>
                  <a:pt x="2138436" y="779183"/>
                  <a:pt x="2517953" y="10948"/>
                  <a:pt x="2517953" y="10948"/>
                </a:cubicBezTo>
              </a:path>
            </a:pathLst>
          </a:custGeom>
          <a:noFill/>
          <a:ln w="38100" algn="ctr">
            <a:solidFill>
              <a:srgbClr val="FF0000"/>
            </a:solidFill>
            <a:round/>
            <a:headEnd/>
            <a:tailEnd/>
          </a:ln>
        </p:spPr>
        <p:txBody>
          <a:bodyPr wrap="none" lIns="82124" tIns="41061" rIns="82124" bIns="41061" anchor="ctr">
            <a:spAutoFit/>
          </a:bodyPr>
          <a:lstStyle/>
          <a:p>
            <a:pPr algn="ctr" defTabSz="814388" eaLnBrk="0" hangingPunct="0">
              <a:lnSpc>
                <a:spcPct val="90000"/>
              </a:lnSpc>
            </a:pPr>
            <a:endParaRPr lang="en-US"/>
          </a:p>
        </p:txBody>
      </p:sp>
      <p:grpSp>
        <p:nvGrpSpPr>
          <p:cNvPr id="3" name="Group 41"/>
          <p:cNvGrpSpPr>
            <a:grpSpLocks/>
          </p:cNvGrpSpPr>
          <p:nvPr/>
        </p:nvGrpSpPr>
        <p:grpSpPr bwMode="auto">
          <a:xfrm>
            <a:off x="7086600" y="5181600"/>
            <a:ext cx="152400" cy="152400"/>
            <a:chOff x="7696200" y="4495800"/>
            <a:chExt cx="152400" cy="152400"/>
          </a:xfrm>
        </p:grpSpPr>
        <p:sp>
          <p:nvSpPr>
            <p:cNvPr id="132"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33"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grpSp>
        <p:nvGrpSpPr>
          <p:cNvPr id="4" name="Group 41"/>
          <p:cNvGrpSpPr>
            <a:grpSpLocks/>
          </p:cNvGrpSpPr>
          <p:nvPr/>
        </p:nvGrpSpPr>
        <p:grpSpPr bwMode="auto">
          <a:xfrm>
            <a:off x="7239000" y="5257800"/>
            <a:ext cx="152400" cy="152400"/>
            <a:chOff x="7696200" y="4495800"/>
            <a:chExt cx="152400" cy="152400"/>
          </a:xfrm>
        </p:grpSpPr>
        <p:sp>
          <p:nvSpPr>
            <p:cNvPr id="135"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36"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grpSp>
        <p:nvGrpSpPr>
          <p:cNvPr id="5" name="Group 41"/>
          <p:cNvGrpSpPr>
            <a:grpSpLocks/>
          </p:cNvGrpSpPr>
          <p:nvPr/>
        </p:nvGrpSpPr>
        <p:grpSpPr bwMode="auto">
          <a:xfrm>
            <a:off x="6400800" y="5029200"/>
            <a:ext cx="152400" cy="152400"/>
            <a:chOff x="7696200" y="4495800"/>
            <a:chExt cx="152400" cy="152400"/>
          </a:xfrm>
        </p:grpSpPr>
        <p:sp>
          <p:nvSpPr>
            <p:cNvPr id="138"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39"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cxnSp>
        <p:nvCxnSpPr>
          <p:cNvPr id="22557" name="Straight Connector 139"/>
          <p:cNvCxnSpPr>
            <a:cxnSpLocks noChangeShapeType="1"/>
          </p:cNvCxnSpPr>
          <p:nvPr/>
        </p:nvCxnSpPr>
        <p:spPr bwMode="auto">
          <a:xfrm rot="5400000">
            <a:off x="3201988" y="3733800"/>
            <a:ext cx="2284412" cy="1588"/>
          </a:xfrm>
          <a:prstGeom prst="line">
            <a:avLst/>
          </a:prstGeom>
          <a:noFill/>
          <a:ln w="25400" algn="ctr">
            <a:solidFill>
              <a:schemeClr val="tx2"/>
            </a:solidFill>
            <a:prstDash val="lgDashDotDot"/>
            <a:round/>
            <a:headEnd/>
            <a:tailEnd/>
          </a:ln>
        </p:spPr>
      </p:cxnSp>
      <p:cxnSp>
        <p:nvCxnSpPr>
          <p:cNvPr id="22558" name="Straight Connector 140"/>
          <p:cNvCxnSpPr>
            <a:cxnSpLocks noChangeShapeType="1"/>
          </p:cNvCxnSpPr>
          <p:nvPr/>
        </p:nvCxnSpPr>
        <p:spPr bwMode="auto">
          <a:xfrm>
            <a:off x="457200" y="3732213"/>
            <a:ext cx="7924800" cy="1587"/>
          </a:xfrm>
          <a:prstGeom prst="line">
            <a:avLst/>
          </a:prstGeom>
          <a:noFill/>
          <a:ln w="25400" algn="ctr">
            <a:solidFill>
              <a:schemeClr val="tx2"/>
            </a:solidFill>
            <a:prstDash val="lgDashDotDot"/>
            <a:round/>
            <a:headEnd/>
            <a:tailEnd/>
          </a:ln>
        </p:spPr>
      </p:cxnSp>
      <p:sp>
        <p:nvSpPr>
          <p:cNvPr id="22559" name="Rectangle 26"/>
          <p:cNvSpPr>
            <a:spLocks noChangeArrowheads="1"/>
          </p:cNvSpPr>
          <p:nvPr/>
        </p:nvSpPr>
        <p:spPr bwMode="auto">
          <a:xfrm>
            <a:off x="1295400" y="13716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22560" name="Line 28"/>
          <p:cNvSpPr>
            <a:spLocks noChangeShapeType="1"/>
          </p:cNvSpPr>
          <p:nvPr/>
        </p:nvSpPr>
        <p:spPr bwMode="auto">
          <a:xfrm flipH="1">
            <a:off x="1898650" y="18288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61" name="Line 23"/>
          <p:cNvSpPr>
            <a:spLocks noChangeShapeType="1"/>
          </p:cNvSpPr>
          <p:nvPr/>
        </p:nvSpPr>
        <p:spPr bwMode="auto">
          <a:xfrm>
            <a:off x="2971800" y="21336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62" name="Line 36"/>
          <p:cNvSpPr>
            <a:spLocks noChangeShapeType="1"/>
          </p:cNvSpPr>
          <p:nvPr/>
        </p:nvSpPr>
        <p:spPr bwMode="auto">
          <a:xfrm flipH="1" flipV="1">
            <a:off x="1676400" y="20574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63" name="Line 32"/>
          <p:cNvSpPr>
            <a:spLocks noChangeShapeType="1"/>
          </p:cNvSpPr>
          <p:nvPr/>
        </p:nvSpPr>
        <p:spPr bwMode="auto">
          <a:xfrm flipH="1">
            <a:off x="1600200" y="21336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64" name="Line 36"/>
          <p:cNvSpPr>
            <a:spLocks noChangeShapeType="1"/>
          </p:cNvSpPr>
          <p:nvPr/>
        </p:nvSpPr>
        <p:spPr bwMode="auto">
          <a:xfrm flipH="1">
            <a:off x="1676400" y="21336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65" name="Line 30"/>
          <p:cNvSpPr>
            <a:spLocks noChangeShapeType="1"/>
          </p:cNvSpPr>
          <p:nvPr/>
        </p:nvSpPr>
        <p:spPr bwMode="auto">
          <a:xfrm flipH="1">
            <a:off x="1905000" y="16764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22566" name="Oval 108"/>
          <p:cNvSpPr>
            <a:spLocks noChangeArrowheads="1"/>
          </p:cNvSpPr>
          <p:nvPr/>
        </p:nvSpPr>
        <p:spPr bwMode="auto">
          <a:xfrm>
            <a:off x="1527175" y="28463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2567" name="Line 28"/>
          <p:cNvSpPr>
            <a:spLocks noChangeShapeType="1"/>
          </p:cNvSpPr>
          <p:nvPr/>
        </p:nvSpPr>
        <p:spPr bwMode="auto">
          <a:xfrm flipH="1">
            <a:off x="1905000" y="19050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68" name="Oval 108"/>
          <p:cNvSpPr>
            <a:spLocks noChangeArrowheads="1"/>
          </p:cNvSpPr>
          <p:nvPr/>
        </p:nvSpPr>
        <p:spPr bwMode="auto">
          <a:xfrm>
            <a:off x="2362200" y="17526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2569" name="Oval 108"/>
          <p:cNvSpPr>
            <a:spLocks noChangeArrowheads="1"/>
          </p:cNvSpPr>
          <p:nvPr/>
        </p:nvSpPr>
        <p:spPr bwMode="auto">
          <a:xfrm>
            <a:off x="2743200" y="28448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22570" name="Picture 124" descr="DC3 Icon"/>
          <p:cNvPicPr>
            <a:picLocks noChangeAspect="1" noChangeArrowheads="1"/>
          </p:cNvPicPr>
          <p:nvPr/>
        </p:nvPicPr>
        <p:blipFill>
          <a:blip r:embed="rId3"/>
          <a:srcRect/>
          <a:stretch>
            <a:fillRect/>
          </a:stretch>
        </p:blipFill>
        <p:spPr bwMode="auto">
          <a:xfrm>
            <a:off x="1365250" y="1447800"/>
            <a:ext cx="603250" cy="796925"/>
          </a:xfrm>
          <a:prstGeom prst="rect">
            <a:avLst/>
          </a:prstGeom>
          <a:noFill/>
          <a:ln w="9525">
            <a:noFill/>
            <a:miter lim="800000"/>
            <a:headEnd/>
            <a:tailEnd/>
          </a:ln>
        </p:spPr>
      </p:pic>
      <p:pic>
        <p:nvPicPr>
          <p:cNvPr id="22571" name="Picture 124" descr="DC3 Icon"/>
          <p:cNvPicPr>
            <a:picLocks noChangeAspect="1" noChangeArrowheads="1"/>
          </p:cNvPicPr>
          <p:nvPr/>
        </p:nvPicPr>
        <p:blipFill>
          <a:blip r:embed="rId3"/>
          <a:srcRect/>
          <a:stretch>
            <a:fillRect/>
          </a:stretch>
        </p:blipFill>
        <p:spPr bwMode="auto">
          <a:xfrm>
            <a:off x="2819400" y="1447800"/>
            <a:ext cx="603250" cy="796925"/>
          </a:xfrm>
          <a:prstGeom prst="rect">
            <a:avLst/>
          </a:prstGeom>
          <a:noFill/>
          <a:ln w="9525">
            <a:noFill/>
            <a:miter lim="800000"/>
            <a:headEnd/>
            <a:tailEnd/>
          </a:ln>
        </p:spPr>
      </p:pic>
      <p:grpSp>
        <p:nvGrpSpPr>
          <p:cNvPr id="6" name="Group 41"/>
          <p:cNvGrpSpPr>
            <a:grpSpLocks/>
          </p:cNvGrpSpPr>
          <p:nvPr/>
        </p:nvGrpSpPr>
        <p:grpSpPr bwMode="auto">
          <a:xfrm>
            <a:off x="2057400" y="1778000"/>
            <a:ext cx="152400" cy="152400"/>
            <a:chOff x="7696200" y="4495800"/>
            <a:chExt cx="152400" cy="152400"/>
          </a:xfrm>
        </p:grpSpPr>
        <p:sp>
          <p:nvSpPr>
            <p:cNvPr id="156"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57"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pic>
        <p:nvPicPr>
          <p:cNvPr id="22573"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90650" y="3000375"/>
            <a:ext cx="660400" cy="301625"/>
          </a:xfrm>
          <a:prstGeom prst="rect">
            <a:avLst/>
          </a:prstGeom>
          <a:noFill/>
          <a:ln w="38100">
            <a:solidFill>
              <a:srgbClr val="92D050"/>
            </a:solidFill>
            <a:miter lim="800000"/>
            <a:headEnd/>
            <a:tailEnd/>
          </a:ln>
        </p:spPr>
      </p:pic>
      <p:pic>
        <p:nvPicPr>
          <p:cNvPr id="22574"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36850" y="3000375"/>
            <a:ext cx="660400" cy="301625"/>
          </a:xfrm>
          <a:prstGeom prst="rect">
            <a:avLst/>
          </a:prstGeom>
          <a:noFill/>
          <a:ln w="38100">
            <a:solidFill>
              <a:srgbClr val="92D050"/>
            </a:solidFill>
            <a:miter lim="800000"/>
            <a:headEnd/>
            <a:tailEnd/>
          </a:ln>
        </p:spPr>
      </p:pic>
      <p:grpSp>
        <p:nvGrpSpPr>
          <p:cNvPr id="7" name="Group 41"/>
          <p:cNvGrpSpPr>
            <a:grpSpLocks/>
          </p:cNvGrpSpPr>
          <p:nvPr/>
        </p:nvGrpSpPr>
        <p:grpSpPr bwMode="auto">
          <a:xfrm>
            <a:off x="2743200" y="2082800"/>
            <a:ext cx="152400" cy="152400"/>
            <a:chOff x="7696200" y="4495800"/>
            <a:chExt cx="152400" cy="152400"/>
          </a:xfrm>
        </p:grpSpPr>
        <p:sp>
          <p:nvSpPr>
            <p:cNvPr id="161"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62"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grpSp>
        <p:nvGrpSpPr>
          <p:cNvPr id="8" name="Group 41"/>
          <p:cNvGrpSpPr>
            <a:grpSpLocks/>
          </p:cNvGrpSpPr>
          <p:nvPr/>
        </p:nvGrpSpPr>
        <p:grpSpPr bwMode="auto">
          <a:xfrm>
            <a:off x="2895600" y="2159000"/>
            <a:ext cx="152400" cy="152400"/>
            <a:chOff x="7696200" y="4495800"/>
            <a:chExt cx="152400" cy="152400"/>
          </a:xfrm>
        </p:grpSpPr>
        <p:sp>
          <p:nvSpPr>
            <p:cNvPr id="164"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65"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grpSp>
        <p:nvGrpSpPr>
          <p:cNvPr id="9" name="Group 41"/>
          <p:cNvGrpSpPr>
            <a:grpSpLocks/>
          </p:cNvGrpSpPr>
          <p:nvPr/>
        </p:nvGrpSpPr>
        <p:grpSpPr bwMode="auto">
          <a:xfrm>
            <a:off x="2057400" y="1930400"/>
            <a:ext cx="152400" cy="152400"/>
            <a:chOff x="7696200" y="4495800"/>
            <a:chExt cx="152400" cy="152400"/>
          </a:xfrm>
        </p:grpSpPr>
        <p:sp>
          <p:nvSpPr>
            <p:cNvPr id="167"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68"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sp>
        <p:nvSpPr>
          <p:cNvPr id="169" name="Freeform 58"/>
          <p:cNvSpPr>
            <a:spLocks noChangeArrowheads="1"/>
          </p:cNvSpPr>
          <p:nvPr/>
        </p:nvSpPr>
        <p:spPr bwMode="auto">
          <a:xfrm>
            <a:off x="1552575" y="2132013"/>
            <a:ext cx="1463675" cy="877887"/>
          </a:xfrm>
          <a:custGeom>
            <a:avLst/>
            <a:gdLst>
              <a:gd name="T0" fmla="*/ 40204 w 1463331"/>
              <a:gd name="T1" fmla="*/ 878877 h 877722"/>
              <a:gd name="T2" fmla="*/ 237590 w 1463331"/>
              <a:gd name="T3" fmla="*/ 1825 h 877722"/>
              <a:gd name="T4" fmla="*/ 1465739 w 1463331"/>
              <a:gd name="T5" fmla="*/ 867914 h 877722"/>
              <a:gd name="T6" fmla="*/ 0 60000 65536"/>
              <a:gd name="T7" fmla="*/ 0 60000 65536"/>
              <a:gd name="T8" fmla="*/ 0 60000 65536"/>
              <a:gd name="T9" fmla="*/ 0 w 1463331"/>
              <a:gd name="T10" fmla="*/ 0 h 877722"/>
              <a:gd name="T11" fmla="*/ 1463331 w 1463331"/>
              <a:gd name="T12" fmla="*/ 877722 h 877722"/>
            </a:gdLst>
            <a:ahLst/>
            <a:cxnLst>
              <a:cxn ang="T6">
                <a:pos x="T0" y="T1"/>
              </a:cxn>
              <a:cxn ang="T7">
                <a:pos x="T2" y="T3"/>
              </a:cxn>
              <a:cxn ang="T8">
                <a:pos x="T4" y="T5"/>
              </a:cxn>
            </a:cxnLst>
            <a:rect l="T9" t="T10" r="T11" b="T12"/>
            <a:pathLst>
              <a:path w="1463331" h="877722">
                <a:moveTo>
                  <a:pt x="40141" y="877722"/>
                </a:moveTo>
                <a:cubicBezTo>
                  <a:pt x="20070" y="440686"/>
                  <a:pt x="0" y="3650"/>
                  <a:pt x="237198" y="1825"/>
                </a:cubicBezTo>
                <a:cubicBezTo>
                  <a:pt x="474396" y="0"/>
                  <a:pt x="1463331" y="866773"/>
                  <a:pt x="1463331" y="866773"/>
                </a:cubicBezTo>
              </a:path>
            </a:pathLst>
          </a:custGeom>
          <a:noFill/>
          <a:ln w="31750" algn="ctr">
            <a:solidFill>
              <a:srgbClr val="92D050"/>
            </a:solidFill>
            <a:round/>
            <a:headEnd/>
            <a:tailEnd/>
          </a:ln>
        </p:spPr>
        <p:txBody>
          <a:bodyPr wrap="none" lIns="82124" tIns="41061" rIns="82124" bIns="41061" anchor="ctr">
            <a:spAutoFit/>
          </a:bodyPr>
          <a:lstStyle/>
          <a:p>
            <a:pPr algn="ctr" defTabSz="814388" eaLnBrk="0" hangingPunct="0">
              <a:lnSpc>
                <a:spcPct val="90000"/>
              </a:lnSpc>
            </a:pPr>
            <a:endParaRPr lang="en-US"/>
          </a:p>
        </p:txBody>
      </p:sp>
      <p:sp>
        <p:nvSpPr>
          <p:cNvPr id="22579" name="Rectangle 26"/>
          <p:cNvSpPr>
            <a:spLocks noChangeArrowheads="1"/>
          </p:cNvSpPr>
          <p:nvPr/>
        </p:nvSpPr>
        <p:spPr bwMode="auto">
          <a:xfrm>
            <a:off x="5334000" y="13462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22580" name="Line 28"/>
          <p:cNvSpPr>
            <a:spLocks noChangeShapeType="1"/>
          </p:cNvSpPr>
          <p:nvPr/>
        </p:nvSpPr>
        <p:spPr bwMode="auto">
          <a:xfrm flipH="1">
            <a:off x="5937250" y="18034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81" name="Line 23"/>
          <p:cNvSpPr>
            <a:spLocks noChangeShapeType="1"/>
          </p:cNvSpPr>
          <p:nvPr/>
        </p:nvSpPr>
        <p:spPr bwMode="auto">
          <a:xfrm>
            <a:off x="7010400" y="21082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82" name="Line 36"/>
          <p:cNvSpPr>
            <a:spLocks noChangeShapeType="1"/>
          </p:cNvSpPr>
          <p:nvPr/>
        </p:nvSpPr>
        <p:spPr bwMode="auto">
          <a:xfrm flipH="1" flipV="1">
            <a:off x="5715000" y="20320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83" name="Line 32"/>
          <p:cNvSpPr>
            <a:spLocks noChangeShapeType="1"/>
          </p:cNvSpPr>
          <p:nvPr/>
        </p:nvSpPr>
        <p:spPr bwMode="auto">
          <a:xfrm flipH="1">
            <a:off x="5638800" y="21082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84" name="Line 36"/>
          <p:cNvSpPr>
            <a:spLocks noChangeShapeType="1"/>
          </p:cNvSpPr>
          <p:nvPr/>
        </p:nvSpPr>
        <p:spPr bwMode="auto">
          <a:xfrm flipH="1">
            <a:off x="5715000" y="21082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85" name="Line 30"/>
          <p:cNvSpPr>
            <a:spLocks noChangeShapeType="1"/>
          </p:cNvSpPr>
          <p:nvPr/>
        </p:nvSpPr>
        <p:spPr bwMode="auto">
          <a:xfrm flipH="1">
            <a:off x="5943600" y="16510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22586" name="Oval 108"/>
          <p:cNvSpPr>
            <a:spLocks noChangeArrowheads="1"/>
          </p:cNvSpPr>
          <p:nvPr/>
        </p:nvSpPr>
        <p:spPr bwMode="auto">
          <a:xfrm>
            <a:off x="5565775" y="28209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2587" name="Line 28"/>
          <p:cNvSpPr>
            <a:spLocks noChangeShapeType="1"/>
          </p:cNvSpPr>
          <p:nvPr/>
        </p:nvSpPr>
        <p:spPr bwMode="auto">
          <a:xfrm flipH="1">
            <a:off x="5943600" y="18796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588" name="Oval 108"/>
          <p:cNvSpPr>
            <a:spLocks noChangeArrowheads="1"/>
          </p:cNvSpPr>
          <p:nvPr/>
        </p:nvSpPr>
        <p:spPr bwMode="auto">
          <a:xfrm>
            <a:off x="6400800" y="17272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2589" name="Oval 108"/>
          <p:cNvSpPr>
            <a:spLocks noChangeArrowheads="1"/>
          </p:cNvSpPr>
          <p:nvPr/>
        </p:nvSpPr>
        <p:spPr bwMode="auto">
          <a:xfrm>
            <a:off x="6781800" y="28194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22590" name="Picture 124" descr="DC3 Icon"/>
          <p:cNvPicPr>
            <a:picLocks noChangeAspect="1" noChangeArrowheads="1"/>
          </p:cNvPicPr>
          <p:nvPr/>
        </p:nvPicPr>
        <p:blipFill>
          <a:blip r:embed="rId3"/>
          <a:srcRect/>
          <a:stretch>
            <a:fillRect/>
          </a:stretch>
        </p:blipFill>
        <p:spPr bwMode="auto">
          <a:xfrm>
            <a:off x="5403850" y="1422400"/>
            <a:ext cx="603250" cy="796925"/>
          </a:xfrm>
          <a:prstGeom prst="rect">
            <a:avLst/>
          </a:prstGeom>
          <a:noFill/>
          <a:ln w="9525">
            <a:noFill/>
            <a:miter lim="800000"/>
            <a:headEnd/>
            <a:tailEnd/>
          </a:ln>
        </p:spPr>
      </p:pic>
      <p:pic>
        <p:nvPicPr>
          <p:cNvPr id="22591" name="Picture 124" descr="DC3 Icon"/>
          <p:cNvPicPr>
            <a:picLocks noChangeAspect="1" noChangeArrowheads="1"/>
          </p:cNvPicPr>
          <p:nvPr/>
        </p:nvPicPr>
        <p:blipFill>
          <a:blip r:embed="rId3"/>
          <a:srcRect/>
          <a:stretch>
            <a:fillRect/>
          </a:stretch>
        </p:blipFill>
        <p:spPr bwMode="auto">
          <a:xfrm>
            <a:off x="6858000" y="1422400"/>
            <a:ext cx="603250" cy="796925"/>
          </a:xfrm>
          <a:prstGeom prst="rect">
            <a:avLst/>
          </a:prstGeom>
          <a:noFill/>
          <a:ln w="9525">
            <a:noFill/>
            <a:miter lim="800000"/>
            <a:headEnd/>
            <a:tailEnd/>
          </a:ln>
        </p:spPr>
      </p:pic>
      <p:grpSp>
        <p:nvGrpSpPr>
          <p:cNvPr id="10" name="Group 41"/>
          <p:cNvGrpSpPr>
            <a:grpSpLocks/>
          </p:cNvGrpSpPr>
          <p:nvPr/>
        </p:nvGrpSpPr>
        <p:grpSpPr bwMode="auto">
          <a:xfrm>
            <a:off x="6096000" y="1752600"/>
            <a:ext cx="152400" cy="152400"/>
            <a:chOff x="7696200" y="4495800"/>
            <a:chExt cx="152400" cy="152400"/>
          </a:xfrm>
        </p:grpSpPr>
        <p:sp>
          <p:nvSpPr>
            <p:cNvPr id="184"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85"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pic>
        <p:nvPicPr>
          <p:cNvPr id="22593" name="Picture 185"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429250" y="2974975"/>
            <a:ext cx="660400" cy="301625"/>
          </a:xfrm>
          <a:prstGeom prst="rect">
            <a:avLst/>
          </a:prstGeom>
          <a:noFill/>
          <a:ln w="9525">
            <a:noFill/>
            <a:miter lim="800000"/>
            <a:headEnd/>
            <a:tailEnd/>
          </a:ln>
        </p:spPr>
      </p:pic>
      <p:pic>
        <p:nvPicPr>
          <p:cNvPr id="22594"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75450" y="2974975"/>
            <a:ext cx="660400" cy="301625"/>
          </a:xfrm>
          <a:prstGeom prst="rect">
            <a:avLst/>
          </a:prstGeom>
          <a:noFill/>
          <a:ln w="9525">
            <a:noFill/>
            <a:miter lim="800000"/>
            <a:headEnd/>
            <a:tailEnd/>
          </a:ln>
        </p:spPr>
      </p:pic>
      <p:grpSp>
        <p:nvGrpSpPr>
          <p:cNvPr id="11" name="Group 41"/>
          <p:cNvGrpSpPr>
            <a:grpSpLocks/>
          </p:cNvGrpSpPr>
          <p:nvPr/>
        </p:nvGrpSpPr>
        <p:grpSpPr bwMode="auto">
          <a:xfrm>
            <a:off x="6781800" y="2057400"/>
            <a:ext cx="152400" cy="152400"/>
            <a:chOff x="7696200" y="4495800"/>
            <a:chExt cx="152400" cy="152400"/>
          </a:xfrm>
        </p:grpSpPr>
        <p:sp>
          <p:nvSpPr>
            <p:cNvPr id="189"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90"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grpSp>
        <p:nvGrpSpPr>
          <p:cNvPr id="12" name="Group 41"/>
          <p:cNvGrpSpPr>
            <a:grpSpLocks/>
          </p:cNvGrpSpPr>
          <p:nvPr/>
        </p:nvGrpSpPr>
        <p:grpSpPr bwMode="auto">
          <a:xfrm>
            <a:off x="6934200" y="2133600"/>
            <a:ext cx="152400" cy="152400"/>
            <a:chOff x="7696200" y="4495800"/>
            <a:chExt cx="152400" cy="152400"/>
          </a:xfrm>
        </p:grpSpPr>
        <p:sp>
          <p:nvSpPr>
            <p:cNvPr id="192"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93"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grpSp>
        <p:nvGrpSpPr>
          <p:cNvPr id="13" name="Group 41"/>
          <p:cNvGrpSpPr>
            <a:grpSpLocks/>
          </p:cNvGrpSpPr>
          <p:nvPr/>
        </p:nvGrpSpPr>
        <p:grpSpPr bwMode="auto">
          <a:xfrm>
            <a:off x="6096000" y="1905000"/>
            <a:ext cx="152400" cy="152400"/>
            <a:chOff x="7696200" y="4495800"/>
            <a:chExt cx="152400" cy="152400"/>
          </a:xfrm>
        </p:grpSpPr>
        <p:sp>
          <p:nvSpPr>
            <p:cNvPr id="195"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196"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sp>
        <p:nvSpPr>
          <p:cNvPr id="197" name="Freeform 58"/>
          <p:cNvSpPr>
            <a:spLocks noChangeArrowheads="1"/>
          </p:cNvSpPr>
          <p:nvPr/>
        </p:nvSpPr>
        <p:spPr bwMode="auto">
          <a:xfrm>
            <a:off x="5426075" y="2043113"/>
            <a:ext cx="2616200" cy="1014412"/>
          </a:xfrm>
          <a:custGeom>
            <a:avLst/>
            <a:gdLst>
              <a:gd name="T0" fmla="*/ 205313 w 2615434"/>
              <a:gd name="T1" fmla="*/ 942609 h 1013704"/>
              <a:gd name="T2" fmla="*/ 402533 w 2615434"/>
              <a:gd name="T3" fmla="*/ 65324 h 1013704"/>
              <a:gd name="T4" fmla="*/ 1654509 w 2615434"/>
              <a:gd name="T5" fmla="*/ 703285 h 1013704"/>
              <a:gd name="T6" fmla="*/ 2617582 w 2615434"/>
              <a:gd name="T7" fmla="*/ 1015312 h 1013704"/>
              <a:gd name="T8" fmla="*/ 0 60000 65536"/>
              <a:gd name="T9" fmla="*/ 0 60000 65536"/>
              <a:gd name="T10" fmla="*/ 0 60000 65536"/>
              <a:gd name="T11" fmla="*/ 0 60000 65536"/>
              <a:gd name="T12" fmla="*/ 0 w 2615434"/>
              <a:gd name="T13" fmla="*/ 0 h 1013704"/>
              <a:gd name="T14" fmla="*/ 2615434 w 2615434"/>
              <a:gd name="T15" fmla="*/ 1013704 h 1013704"/>
            </a:gdLst>
            <a:ahLst/>
            <a:cxnLst>
              <a:cxn ang="T8">
                <a:pos x="T0" y="T1"/>
              </a:cxn>
              <a:cxn ang="T9">
                <a:pos x="T2" y="T3"/>
              </a:cxn>
              <a:cxn ang="T10">
                <a:pos x="T4" y="T5"/>
              </a:cxn>
              <a:cxn ang="T11">
                <a:pos x="T6" y="T7"/>
              </a:cxn>
            </a:cxnLst>
            <a:rect l="T12" t="T13" r="T14" b="T15"/>
            <a:pathLst>
              <a:path w="2615434" h="1013704">
                <a:moveTo>
                  <a:pt x="205145" y="941117"/>
                </a:moveTo>
                <a:cubicBezTo>
                  <a:pt x="185074" y="504081"/>
                  <a:pt x="0" y="67072"/>
                  <a:pt x="402202" y="65220"/>
                </a:cubicBezTo>
                <a:cubicBezTo>
                  <a:pt x="643536" y="0"/>
                  <a:pt x="1284280" y="544090"/>
                  <a:pt x="1653152" y="702171"/>
                </a:cubicBezTo>
                <a:cubicBezTo>
                  <a:pt x="2022024" y="860252"/>
                  <a:pt x="2455054" y="936387"/>
                  <a:pt x="2615434" y="1013704"/>
                </a:cubicBezTo>
              </a:path>
            </a:pathLst>
          </a:custGeom>
          <a:noFill/>
          <a:ln w="31750" algn="ctr">
            <a:solidFill>
              <a:srgbClr val="92D050"/>
            </a:solidFill>
            <a:round/>
            <a:headEnd/>
            <a:tailEnd/>
          </a:ln>
        </p:spPr>
        <p:txBody>
          <a:bodyPr wrap="none" lIns="82124" tIns="41061" rIns="82124" bIns="41061" anchor="ctr">
            <a:spAutoFit/>
          </a:bodyPr>
          <a:lstStyle/>
          <a:p>
            <a:pPr algn="ctr" defTabSz="814388" eaLnBrk="0" hangingPunct="0">
              <a:lnSpc>
                <a:spcPct val="90000"/>
              </a:lnSpc>
            </a:pPr>
            <a:endParaRPr lang="en-US"/>
          </a:p>
        </p:txBody>
      </p:sp>
      <p:pic>
        <p:nvPicPr>
          <p:cNvPr id="22599"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924800" y="2973388"/>
            <a:ext cx="660400" cy="301625"/>
          </a:xfrm>
          <a:prstGeom prst="rect">
            <a:avLst/>
          </a:prstGeom>
          <a:noFill/>
          <a:ln w="38100">
            <a:solidFill>
              <a:srgbClr val="92D050"/>
            </a:solidFill>
            <a:miter lim="800000"/>
            <a:headEnd/>
            <a:tailEnd/>
          </a:ln>
        </p:spPr>
      </p:pic>
      <p:cxnSp>
        <p:nvCxnSpPr>
          <p:cNvPr id="22600" name="Straight Connector 198"/>
          <p:cNvCxnSpPr>
            <a:cxnSpLocks noChangeShapeType="1"/>
          </p:cNvCxnSpPr>
          <p:nvPr/>
        </p:nvCxnSpPr>
        <p:spPr bwMode="auto">
          <a:xfrm flipV="1">
            <a:off x="7435850" y="3124200"/>
            <a:ext cx="488950" cy="1588"/>
          </a:xfrm>
          <a:prstGeom prst="line">
            <a:avLst/>
          </a:prstGeom>
          <a:noFill/>
          <a:ln w="9525" algn="ctr">
            <a:solidFill>
              <a:schemeClr val="tx2"/>
            </a:solidFill>
            <a:round/>
            <a:headEnd/>
            <a:tailEnd/>
          </a:ln>
        </p:spPr>
      </p:cxnSp>
      <p:sp>
        <p:nvSpPr>
          <p:cNvPr id="22601" name="Rectangle 26"/>
          <p:cNvSpPr>
            <a:spLocks noChangeArrowheads="1"/>
          </p:cNvSpPr>
          <p:nvPr/>
        </p:nvSpPr>
        <p:spPr bwMode="auto">
          <a:xfrm>
            <a:off x="1022350" y="43180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22602" name="Line 28"/>
          <p:cNvSpPr>
            <a:spLocks noChangeShapeType="1"/>
          </p:cNvSpPr>
          <p:nvPr/>
        </p:nvSpPr>
        <p:spPr bwMode="auto">
          <a:xfrm flipH="1">
            <a:off x="1625600" y="48768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603" name="Line 23"/>
          <p:cNvSpPr>
            <a:spLocks noChangeShapeType="1"/>
          </p:cNvSpPr>
          <p:nvPr/>
        </p:nvSpPr>
        <p:spPr bwMode="auto">
          <a:xfrm>
            <a:off x="2698750" y="50800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604" name="Line 36"/>
          <p:cNvSpPr>
            <a:spLocks noChangeShapeType="1"/>
          </p:cNvSpPr>
          <p:nvPr/>
        </p:nvSpPr>
        <p:spPr bwMode="auto">
          <a:xfrm flipH="1" flipV="1">
            <a:off x="1403350" y="50038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605" name="Line 32"/>
          <p:cNvSpPr>
            <a:spLocks noChangeShapeType="1"/>
          </p:cNvSpPr>
          <p:nvPr/>
        </p:nvSpPr>
        <p:spPr bwMode="auto">
          <a:xfrm flipH="1">
            <a:off x="1327150" y="50800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606" name="Line 36"/>
          <p:cNvSpPr>
            <a:spLocks noChangeShapeType="1"/>
          </p:cNvSpPr>
          <p:nvPr/>
        </p:nvSpPr>
        <p:spPr bwMode="auto">
          <a:xfrm flipH="1">
            <a:off x="1403350" y="50800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607" name="Line 30"/>
          <p:cNvSpPr>
            <a:spLocks noChangeShapeType="1"/>
          </p:cNvSpPr>
          <p:nvPr/>
        </p:nvSpPr>
        <p:spPr bwMode="auto">
          <a:xfrm flipH="1">
            <a:off x="1549400" y="51054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22608" name="Oval 108"/>
          <p:cNvSpPr>
            <a:spLocks noChangeArrowheads="1"/>
          </p:cNvSpPr>
          <p:nvPr/>
        </p:nvSpPr>
        <p:spPr bwMode="auto">
          <a:xfrm>
            <a:off x="1254125" y="57927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2609" name="Line 28"/>
          <p:cNvSpPr>
            <a:spLocks noChangeShapeType="1"/>
          </p:cNvSpPr>
          <p:nvPr/>
        </p:nvSpPr>
        <p:spPr bwMode="auto">
          <a:xfrm flipH="1">
            <a:off x="1631950" y="49530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610" name="Oval 108"/>
          <p:cNvSpPr>
            <a:spLocks noChangeArrowheads="1"/>
          </p:cNvSpPr>
          <p:nvPr/>
        </p:nvSpPr>
        <p:spPr bwMode="auto">
          <a:xfrm>
            <a:off x="2089150" y="48006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2611" name="Oval 108"/>
          <p:cNvSpPr>
            <a:spLocks noChangeArrowheads="1"/>
          </p:cNvSpPr>
          <p:nvPr/>
        </p:nvSpPr>
        <p:spPr bwMode="auto">
          <a:xfrm>
            <a:off x="2470150" y="57912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22612" name="Picture 124" descr="DC3 Icon"/>
          <p:cNvPicPr>
            <a:picLocks noChangeAspect="1" noChangeArrowheads="1"/>
          </p:cNvPicPr>
          <p:nvPr/>
        </p:nvPicPr>
        <p:blipFill>
          <a:blip r:embed="rId3"/>
          <a:srcRect/>
          <a:stretch>
            <a:fillRect/>
          </a:stretch>
        </p:blipFill>
        <p:spPr bwMode="auto">
          <a:xfrm>
            <a:off x="1092200" y="4394200"/>
            <a:ext cx="603250" cy="796925"/>
          </a:xfrm>
          <a:prstGeom prst="rect">
            <a:avLst/>
          </a:prstGeom>
          <a:noFill/>
          <a:ln w="9525">
            <a:noFill/>
            <a:miter lim="800000"/>
            <a:headEnd/>
            <a:tailEnd/>
          </a:ln>
        </p:spPr>
      </p:pic>
      <p:pic>
        <p:nvPicPr>
          <p:cNvPr id="22613" name="Picture 124" descr="DC3 Icon"/>
          <p:cNvPicPr>
            <a:picLocks noChangeAspect="1" noChangeArrowheads="1"/>
          </p:cNvPicPr>
          <p:nvPr/>
        </p:nvPicPr>
        <p:blipFill>
          <a:blip r:embed="rId3"/>
          <a:srcRect/>
          <a:stretch>
            <a:fillRect/>
          </a:stretch>
        </p:blipFill>
        <p:spPr bwMode="auto">
          <a:xfrm>
            <a:off x="2546350" y="4394200"/>
            <a:ext cx="603250" cy="796925"/>
          </a:xfrm>
          <a:prstGeom prst="rect">
            <a:avLst/>
          </a:prstGeom>
          <a:noFill/>
          <a:ln w="9525">
            <a:noFill/>
            <a:miter lim="800000"/>
            <a:headEnd/>
            <a:tailEnd/>
          </a:ln>
        </p:spPr>
      </p:pic>
      <p:grpSp>
        <p:nvGrpSpPr>
          <p:cNvPr id="14" name="Group 41"/>
          <p:cNvGrpSpPr>
            <a:grpSpLocks/>
          </p:cNvGrpSpPr>
          <p:nvPr/>
        </p:nvGrpSpPr>
        <p:grpSpPr bwMode="auto">
          <a:xfrm>
            <a:off x="1701800" y="4784725"/>
            <a:ext cx="152400" cy="152400"/>
            <a:chOff x="7696200" y="4495800"/>
            <a:chExt cx="152400" cy="152400"/>
          </a:xfrm>
        </p:grpSpPr>
        <p:sp>
          <p:nvSpPr>
            <p:cNvPr id="214"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215"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pic>
        <p:nvPicPr>
          <p:cNvPr id="22615" name="Picture 215"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17600" y="5946775"/>
            <a:ext cx="660400" cy="301625"/>
          </a:xfrm>
          <a:prstGeom prst="rect">
            <a:avLst/>
          </a:prstGeom>
          <a:noFill/>
          <a:ln w="9525">
            <a:noFill/>
            <a:miter lim="800000"/>
            <a:headEnd/>
            <a:tailEnd/>
          </a:ln>
        </p:spPr>
      </p:pic>
      <p:pic>
        <p:nvPicPr>
          <p:cNvPr id="22616"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63800" y="5946775"/>
            <a:ext cx="660400" cy="301625"/>
          </a:xfrm>
          <a:prstGeom prst="rect">
            <a:avLst/>
          </a:prstGeom>
          <a:noFill/>
          <a:ln w="9525">
            <a:noFill/>
            <a:miter lim="800000"/>
            <a:headEnd/>
            <a:tailEnd/>
          </a:ln>
        </p:spPr>
      </p:pic>
      <p:grpSp>
        <p:nvGrpSpPr>
          <p:cNvPr id="15" name="Group 41"/>
          <p:cNvGrpSpPr>
            <a:grpSpLocks/>
          </p:cNvGrpSpPr>
          <p:nvPr/>
        </p:nvGrpSpPr>
        <p:grpSpPr bwMode="auto">
          <a:xfrm>
            <a:off x="2470150" y="5029200"/>
            <a:ext cx="152400" cy="152400"/>
            <a:chOff x="7696200" y="4495800"/>
            <a:chExt cx="152400" cy="152400"/>
          </a:xfrm>
        </p:grpSpPr>
        <p:sp>
          <p:nvSpPr>
            <p:cNvPr id="219"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220"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grpSp>
        <p:nvGrpSpPr>
          <p:cNvPr id="16" name="Group 41"/>
          <p:cNvGrpSpPr>
            <a:grpSpLocks/>
          </p:cNvGrpSpPr>
          <p:nvPr/>
        </p:nvGrpSpPr>
        <p:grpSpPr bwMode="auto">
          <a:xfrm>
            <a:off x="2622550" y="5105400"/>
            <a:ext cx="152400" cy="152400"/>
            <a:chOff x="7696200" y="4495800"/>
            <a:chExt cx="152400" cy="152400"/>
          </a:xfrm>
        </p:grpSpPr>
        <p:sp>
          <p:nvSpPr>
            <p:cNvPr id="222"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223"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grpSp>
        <p:nvGrpSpPr>
          <p:cNvPr id="17" name="Group 41"/>
          <p:cNvGrpSpPr>
            <a:grpSpLocks/>
          </p:cNvGrpSpPr>
          <p:nvPr/>
        </p:nvGrpSpPr>
        <p:grpSpPr bwMode="auto">
          <a:xfrm>
            <a:off x="1881188" y="4867275"/>
            <a:ext cx="152400" cy="152400"/>
            <a:chOff x="7696200" y="4495800"/>
            <a:chExt cx="152400" cy="152400"/>
          </a:xfrm>
        </p:grpSpPr>
        <p:sp>
          <p:nvSpPr>
            <p:cNvPr id="225"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226"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sp>
        <p:nvSpPr>
          <p:cNvPr id="227" name="Freeform 58"/>
          <p:cNvSpPr>
            <a:spLocks noChangeArrowheads="1"/>
          </p:cNvSpPr>
          <p:nvPr/>
        </p:nvSpPr>
        <p:spPr bwMode="auto">
          <a:xfrm>
            <a:off x="1320800" y="4057650"/>
            <a:ext cx="2333625" cy="1885950"/>
          </a:xfrm>
          <a:custGeom>
            <a:avLst/>
            <a:gdLst>
              <a:gd name="T0" fmla="*/ 0 w 2332301"/>
              <a:gd name="T1" fmla="*/ 1555491 h 2076274"/>
              <a:gd name="T2" fmla="*/ 444779 w 2332301"/>
              <a:gd name="T3" fmla="*/ 336955 h 2076274"/>
              <a:gd name="T4" fmla="*/ 2335500 w 2332301"/>
              <a:gd name="T5" fmla="*/ 0 h 2076274"/>
              <a:gd name="T6" fmla="*/ 0 60000 65536"/>
              <a:gd name="T7" fmla="*/ 0 60000 65536"/>
              <a:gd name="T8" fmla="*/ 0 60000 65536"/>
              <a:gd name="T9" fmla="*/ 0 w 2332301"/>
              <a:gd name="T10" fmla="*/ 0 h 2076274"/>
              <a:gd name="T11" fmla="*/ 2332301 w 2332301"/>
              <a:gd name="T12" fmla="*/ 2076274 h 2076274"/>
            </a:gdLst>
            <a:ahLst/>
            <a:cxnLst>
              <a:cxn ang="T6">
                <a:pos x="T0" y="T1"/>
              </a:cxn>
              <a:cxn ang="T7">
                <a:pos x="T2" y="T3"/>
              </a:cxn>
              <a:cxn ang="T8">
                <a:pos x="T4" y="T5"/>
              </a:cxn>
            </a:cxnLst>
            <a:rect l="T9" t="T10" r="T11" b="T12"/>
            <a:pathLst>
              <a:path w="2332301" h="2076274">
                <a:moveTo>
                  <a:pt x="0" y="2076274"/>
                </a:moveTo>
                <a:cubicBezTo>
                  <a:pt x="171932" y="1705687"/>
                  <a:pt x="42558" y="793235"/>
                  <a:pt x="444170" y="449768"/>
                </a:cubicBezTo>
                <a:cubicBezTo>
                  <a:pt x="604448" y="146125"/>
                  <a:pt x="2169811" y="300949"/>
                  <a:pt x="2332301" y="0"/>
                </a:cubicBezTo>
              </a:path>
            </a:pathLst>
          </a:custGeom>
          <a:noFill/>
          <a:ln w="31750"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a:p>
        </p:txBody>
      </p:sp>
      <p:pic>
        <p:nvPicPr>
          <p:cNvPr id="22621"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81400" y="3889375"/>
            <a:ext cx="660400" cy="301625"/>
          </a:xfrm>
          <a:prstGeom prst="rect">
            <a:avLst/>
          </a:prstGeom>
          <a:noFill/>
          <a:ln w="38100">
            <a:solidFill>
              <a:srgbClr val="92D050"/>
            </a:solidFill>
            <a:miter lim="800000"/>
            <a:headEnd/>
            <a:tailEnd/>
          </a:ln>
        </p:spPr>
      </p:pic>
      <p:sp>
        <p:nvSpPr>
          <p:cNvPr id="22622" name="Line 28"/>
          <p:cNvSpPr>
            <a:spLocks noChangeShapeType="1"/>
          </p:cNvSpPr>
          <p:nvPr/>
        </p:nvSpPr>
        <p:spPr bwMode="auto">
          <a:xfrm flipH="1">
            <a:off x="1619250" y="45720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623" name="Line 28"/>
          <p:cNvSpPr>
            <a:spLocks noChangeShapeType="1"/>
          </p:cNvSpPr>
          <p:nvPr/>
        </p:nvSpPr>
        <p:spPr bwMode="auto">
          <a:xfrm flipH="1">
            <a:off x="1625600" y="46482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2624" name="Oval 108"/>
          <p:cNvSpPr>
            <a:spLocks noChangeArrowheads="1"/>
          </p:cNvSpPr>
          <p:nvPr/>
        </p:nvSpPr>
        <p:spPr bwMode="auto">
          <a:xfrm>
            <a:off x="2082800" y="4419600"/>
            <a:ext cx="76200" cy="304800"/>
          </a:xfrm>
          <a:prstGeom prst="ellipse">
            <a:avLst/>
          </a:prstGeom>
          <a:solidFill>
            <a:srgbClr val="92D050">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32" name="Oval 231"/>
          <p:cNvSpPr>
            <a:spLocks noChangeAspect="1"/>
          </p:cNvSpPr>
          <p:nvPr/>
        </p:nvSpPr>
        <p:spPr bwMode="auto">
          <a:xfrm flipH="1">
            <a:off x="7010400" y="1295400"/>
            <a:ext cx="212725" cy="222250"/>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rPr>
              <a:t>S</a:t>
            </a:r>
          </a:p>
        </p:txBody>
      </p:sp>
      <p:sp>
        <p:nvSpPr>
          <p:cNvPr id="233" name="Oval 232"/>
          <p:cNvSpPr>
            <a:spLocks noChangeAspect="1"/>
          </p:cNvSpPr>
          <p:nvPr/>
        </p:nvSpPr>
        <p:spPr bwMode="auto">
          <a:xfrm flipH="1">
            <a:off x="3022600" y="1295400"/>
            <a:ext cx="212725" cy="222250"/>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rPr>
              <a:t>S</a:t>
            </a:r>
          </a:p>
        </p:txBody>
      </p:sp>
      <p:sp>
        <p:nvSpPr>
          <p:cNvPr id="234" name="Oval 233"/>
          <p:cNvSpPr>
            <a:spLocks noChangeAspect="1"/>
          </p:cNvSpPr>
          <p:nvPr/>
        </p:nvSpPr>
        <p:spPr bwMode="auto">
          <a:xfrm flipH="1">
            <a:off x="2794000" y="4267200"/>
            <a:ext cx="212725" cy="222250"/>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rPr>
              <a:t>S</a:t>
            </a:r>
          </a:p>
        </p:txBody>
      </p:sp>
      <p:sp>
        <p:nvSpPr>
          <p:cNvPr id="235" name="Oval 234"/>
          <p:cNvSpPr>
            <a:spLocks noChangeAspect="1"/>
          </p:cNvSpPr>
          <p:nvPr/>
        </p:nvSpPr>
        <p:spPr bwMode="auto">
          <a:xfrm flipH="1">
            <a:off x="7162800" y="4495800"/>
            <a:ext cx="212725" cy="222250"/>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rPr>
              <a:t>S</a:t>
            </a:r>
          </a:p>
        </p:txBody>
      </p:sp>
      <p:pic>
        <p:nvPicPr>
          <p:cNvPr id="22629"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3200" y="3889375"/>
            <a:ext cx="660400" cy="301625"/>
          </a:xfrm>
          <a:prstGeom prst="rect">
            <a:avLst/>
          </a:prstGeom>
          <a:noFill/>
          <a:ln w="38100">
            <a:solidFill>
              <a:srgbClr val="92D050"/>
            </a:solidFill>
            <a:miter lim="800000"/>
            <a:headEnd/>
            <a:tailEnd/>
          </a:ln>
        </p:spPr>
      </p:pic>
      <p:sp>
        <p:nvSpPr>
          <p:cNvPr id="237" name="Freeform 58"/>
          <p:cNvSpPr>
            <a:spLocks noChangeArrowheads="1"/>
          </p:cNvSpPr>
          <p:nvPr/>
        </p:nvSpPr>
        <p:spPr bwMode="auto">
          <a:xfrm flipH="1">
            <a:off x="904875" y="4057650"/>
            <a:ext cx="2060575" cy="1962150"/>
          </a:xfrm>
          <a:custGeom>
            <a:avLst/>
            <a:gdLst>
              <a:gd name="T0" fmla="*/ 0 w 2422200"/>
              <a:gd name="T1" fmla="*/ 1743884 h 2081272"/>
              <a:gd name="T2" fmla="*/ 512584 w 2422200"/>
              <a:gd name="T3" fmla="*/ 1531028 h 2081272"/>
              <a:gd name="T4" fmla="*/ 898064 w 2422200"/>
              <a:gd name="T5" fmla="*/ 1193770 h 2081272"/>
              <a:gd name="T6" fmla="*/ 1491303 w 2422200"/>
              <a:gd name="T7" fmla="*/ 0 h 2081272"/>
              <a:gd name="T8" fmla="*/ 0 60000 65536"/>
              <a:gd name="T9" fmla="*/ 0 60000 65536"/>
              <a:gd name="T10" fmla="*/ 0 60000 65536"/>
              <a:gd name="T11" fmla="*/ 0 60000 65536"/>
              <a:gd name="T12" fmla="*/ 0 w 2422200"/>
              <a:gd name="T13" fmla="*/ 0 h 2081272"/>
              <a:gd name="T14" fmla="*/ 2422200 w 2422200"/>
              <a:gd name="T15" fmla="*/ 2081272 h 2081272"/>
            </a:gdLst>
            <a:ahLst/>
            <a:cxnLst>
              <a:cxn ang="T8">
                <a:pos x="T0" y="T1"/>
              </a:cxn>
              <a:cxn ang="T9">
                <a:pos x="T2" y="T3"/>
              </a:cxn>
              <a:cxn ang="T10">
                <a:pos x="T4" y="T5"/>
              </a:cxn>
              <a:cxn ang="T11">
                <a:pos x="T6" y="T7"/>
              </a:cxn>
            </a:cxnLst>
            <a:rect l="T12" t="T13" r="T14" b="T15"/>
            <a:pathLst>
              <a:path w="2422200" h="2081272">
                <a:moveTo>
                  <a:pt x="0" y="2081272"/>
                </a:moveTo>
                <a:cubicBezTo>
                  <a:pt x="82009" y="2038933"/>
                  <a:pt x="589439" y="1936659"/>
                  <a:pt x="832547" y="1827235"/>
                </a:cubicBezTo>
                <a:cubicBezTo>
                  <a:pt x="1075655" y="1717811"/>
                  <a:pt x="1136960" y="1729266"/>
                  <a:pt x="1458650" y="1424727"/>
                </a:cubicBezTo>
                <a:cubicBezTo>
                  <a:pt x="1618928" y="1121084"/>
                  <a:pt x="2259710" y="300949"/>
                  <a:pt x="2422200" y="0"/>
                </a:cubicBezTo>
              </a:path>
            </a:pathLst>
          </a:custGeom>
          <a:noFill/>
          <a:ln w="31750" algn="ctr">
            <a:solidFill>
              <a:srgbClr val="92D050"/>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238" name="Oval 237"/>
          <p:cNvSpPr>
            <a:spLocks noChangeAspect="1"/>
          </p:cNvSpPr>
          <p:nvPr/>
        </p:nvSpPr>
        <p:spPr bwMode="auto">
          <a:xfrm flipH="1">
            <a:off x="1600200" y="1295400"/>
            <a:ext cx="212725" cy="222250"/>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900" b="1" dirty="0">
                <a:solidFill>
                  <a:schemeClr val="bg1"/>
                </a:solidFill>
                <a:latin typeface="Arial" pitchFamily="-65" charset="0"/>
              </a:rPr>
              <a:t>P</a:t>
            </a:r>
          </a:p>
        </p:txBody>
      </p:sp>
      <p:sp>
        <p:nvSpPr>
          <p:cNvPr id="239" name="Oval 238"/>
          <p:cNvSpPr>
            <a:spLocks noChangeAspect="1"/>
          </p:cNvSpPr>
          <p:nvPr/>
        </p:nvSpPr>
        <p:spPr bwMode="auto">
          <a:xfrm flipH="1">
            <a:off x="5638800" y="1295400"/>
            <a:ext cx="212725" cy="222250"/>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1000" b="1" dirty="0">
                <a:solidFill>
                  <a:schemeClr val="bg1"/>
                </a:solidFill>
                <a:latin typeface="Arial" pitchFamily="-65" charset="0"/>
              </a:rPr>
              <a:t>P</a:t>
            </a:r>
          </a:p>
        </p:txBody>
      </p:sp>
      <p:sp>
        <p:nvSpPr>
          <p:cNvPr id="240" name="Oval 239"/>
          <p:cNvSpPr>
            <a:spLocks noChangeAspect="1"/>
          </p:cNvSpPr>
          <p:nvPr/>
        </p:nvSpPr>
        <p:spPr bwMode="auto">
          <a:xfrm flipH="1">
            <a:off x="6146800" y="4495800"/>
            <a:ext cx="212725" cy="222250"/>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1000" b="1" dirty="0">
                <a:solidFill>
                  <a:schemeClr val="bg1"/>
                </a:solidFill>
                <a:latin typeface="Arial" pitchFamily="-65" charset="0"/>
              </a:rPr>
              <a:t>P</a:t>
            </a:r>
          </a:p>
        </p:txBody>
      </p:sp>
      <p:sp>
        <p:nvSpPr>
          <p:cNvPr id="241" name="Oval 240"/>
          <p:cNvSpPr>
            <a:spLocks noChangeAspect="1"/>
          </p:cNvSpPr>
          <p:nvPr/>
        </p:nvSpPr>
        <p:spPr bwMode="auto">
          <a:xfrm flipH="1">
            <a:off x="1295400" y="4267200"/>
            <a:ext cx="212725" cy="222250"/>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1000" b="1" dirty="0">
                <a:solidFill>
                  <a:schemeClr val="bg1"/>
                </a:solidFill>
                <a:latin typeface="Arial" pitchFamily="-65" charset="0"/>
              </a:rPr>
              <a:t>P</a:t>
            </a:r>
          </a:p>
        </p:txBody>
      </p:sp>
      <p:sp>
        <p:nvSpPr>
          <p:cNvPr id="22635" name="Rectangle 241"/>
          <p:cNvSpPr>
            <a:spLocks noChangeArrowheads="1"/>
          </p:cNvSpPr>
          <p:nvPr/>
        </p:nvSpPr>
        <p:spPr bwMode="auto">
          <a:xfrm>
            <a:off x="1143000" y="3395663"/>
            <a:ext cx="2581275" cy="338137"/>
          </a:xfrm>
          <a:prstGeom prst="rect">
            <a:avLst/>
          </a:prstGeom>
          <a:noFill/>
          <a:ln w="9525">
            <a:noFill/>
            <a:miter lim="800000"/>
            <a:headEnd/>
            <a:tailEnd/>
          </a:ln>
        </p:spPr>
        <p:txBody>
          <a:bodyPr>
            <a:spAutoFit/>
          </a:bodyPr>
          <a:lstStyle/>
          <a:p>
            <a:pPr algn="ctr"/>
            <a:r>
              <a:rPr lang="en-US" sz="1600" b="1"/>
              <a:t>1. Dual Attached</a:t>
            </a:r>
          </a:p>
        </p:txBody>
      </p:sp>
      <p:sp>
        <p:nvSpPr>
          <p:cNvPr id="22636" name="Rectangle 242"/>
          <p:cNvSpPr>
            <a:spLocks noChangeArrowheads="1"/>
          </p:cNvSpPr>
          <p:nvPr/>
        </p:nvSpPr>
        <p:spPr bwMode="auto">
          <a:xfrm>
            <a:off x="4572000" y="3352800"/>
            <a:ext cx="3962400" cy="338138"/>
          </a:xfrm>
          <a:prstGeom prst="rect">
            <a:avLst/>
          </a:prstGeom>
          <a:noFill/>
          <a:ln w="9525">
            <a:noFill/>
            <a:miter lim="800000"/>
            <a:headEnd/>
            <a:tailEnd/>
          </a:ln>
        </p:spPr>
        <p:txBody>
          <a:bodyPr>
            <a:spAutoFit/>
          </a:bodyPr>
          <a:lstStyle/>
          <a:p>
            <a:pPr algn="ctr"/>
            <a:r>
              <a:rPr lang="en-US" sz="1600" b="1"/>
              <a:t>2. Attached via VDC/Secondary Switch</a:t>
            </a:r>
          </a:p>
        </p:txBody>
      </p:sp>
      <p:sp>
        <p:nvSpPr>
          <p:cNvPr id="22637" name="Rectangle 243"/>
          <p:cNvSpPr>
            <a:spLocks noChangeArrowheads="1"/>
          </p:cNvSpPr>
          <p:nvPr/>
        </p:nvSpPr>
        <p:spPr bwMode="auto">
          <a:xfrm>
            <a:off x="533400" y="6351588"/>
            <a:ext cx="3352800" cy="339725"/>
          </a:xfrm>
          <a:prstGeom prst="rect">
            <a:avLst/>
          </a:prstGeom>
          <a:noFill/>
          <a:ln w="9525">
            <a:noFill/>
            <a:miter lim="800000"/>
            <a:headEnd/>
            <a:tailEnd/>
          </a:ln>
        </p:spPr>
        <p:txBody>
          <a:bodyPr>
            <a:spAutoFit/>
          </a:bodyPr>
          <a:lstStyle/>
          <a:p>
            <a:pPr algn="ctr"/>
            <a:r>
              <a:rPr lang="en-US" sz="1600" b="1"/>
              <a:t>3. Secondary ISL Port-Channel</a:t>
            </a:r>
          </a:p>
        </p:txBody>
      </p:sp>
      <p:sp>
        <p:nvSpPr>
          <p:cNvPr id="22638" name="Rectangle 244"/>
          <p:cNvSpPr>
            <a:spLocks noChangeArrowheads="1"/>
          </p:cNvSpPr>
          <p:nvPr/>
        </p:nvSpPr>
        <p:spPr bwMode="auto">
          <a:xfrm>
            <a:off x="5029200" y="6400800"/>
            <a:ext cx="3657600" cy="338138"/>
          </a:xfrm>
          <a:prstGeom prst="rect">
            <a:avLst/>
          </a:prstGeom>
          <a:noFill/>
          <a:ln w="9525">
            <a:noFill/>
            <a:miter lim="800000"/>
            <a:headEnd/>
            <a:tailEnd/>
          </a:ln>
        </p:spPr>
        <p:txBody>
          <a:bodyPr>
            <a:spAutoFit/>
          </a:bodyPr>
          <a:lstStyle/>
          <a:p>
            <a:pPr algn="ctr"/>
            <a:r>
              <a:rPr lang="en-US" sz="1600" b="1"/>
              <a:t>4. Single Attached to vPC Device</a:t>
            </a:r>
          </a:p>
        </p:txBody>
      </p:sp>
      <p:pic>
        <p:nvPicPr>
          <p:cNvPr id="22639"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772400" y="3889375"/>
            <a:ext cx="660400" cy="301625"/>
          </a:xfrm>
          <a:prstGeom prst="rect">
            <a:avLst/>
          </a:prstGeom>
          <a:noFill/>
          <a:ln w="38100">
            <a:solidFill>
              <a:srgbClr val="C00000"/>
            </a:solidFill>
            <a:miter lim="800000"/>
            <a:headEnd/>
            <a:tailEnd/>
          </a:ln>
        </p:spPr>
      </p:pic>
      <p:pic>
        <p:nvPicPr>
          <p:cNvPr id="22640"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105400" y="3889375"/>
            <a:ext cx="660400" cy="301625"/>
          </a:xfrm>
          <a:prstGeom prst="rect">
            <a:avLst/>
          </a:prstGeom>
          <a:noFill/>
          <a:ln w="38100">
            <a:solidFill>
              <a:srgbClr val="C00000"/>
            </a:solidFill>
            <a:miter lim="800000"/>
            <a:headEnd/>
            <a:tailEnd/>
          </a:ln>
        </p:spPr>
      </p:pic>
      <p:sp>
        <p:nvSpPr>
          <p:cNvPr id="22641" name="TextBox 163"/>
          <p:cNvSpPr txBox="1">
            <a:spLocks noChangeArrowheads="1"/>
          </p:cNvSpPr>
          <p:nvPr/>
        </p:nvSpPr>
        <p:spPr bwMode="auto">
          <a:xfrm>
            <a:off x="3733800" y="5410200"/>
            <a:ext cx="1649413" cy="185738"/>
          </a:xfrm>
          <a:prstGeom prst="rect">
            <a:avLst/>
          </a:prstGeom>
          <a:noFill/>
          <a:ln w="9525">
            <a:noFill/>
            <a:miter lim="800000"/>
            <a:headEnd/>
            <a:tailEnd/>
          </a:ln>
        </p:spPr>
        <p:txBody>
          <a:bodyPr lIns="274320" tIns="0" rIns="0" bIns="0"/>
          <a:lstStyle/>
          <a:p>
            <a:r>
              <a:rPr lang="en-US" sz="1000"/>
              <a:t>Primary vPC</a:t>
            </a:r>
          </a:p>
        </p:txBody>
      </p:sp>
      <p:sp>
        <p:nvSpPr>
          <p:cNvPr id="22642" name="TextBox 163"/>
          <p:cNvSpPr txBox="1">
            <a:spLocks noChangeArrowheads="1"/>
          </p:cNvSpPr>
          <p:nvPr/>
        </p:nvSpPr>
        <p:spPr bwMode="auto">
          <a:xfrm>
            <a:off x="3733800" y="5638800"/>
            <a:ext cx="1649413" cy="185738"/>
          </a:xfrm>
          <a:prstGeom prst="rect">
            <a:avLst/>
          </a:prstGeom>
          <a:noFill/>
          <a:ln w="9525">
            <a:noFill/>
            <a:miter lim="800000"/>
            <a:headEnd/>
            <a:tailEnd/>
          </a:ln>
        </p:spPr>
        <p:txBody>
          <a:bodyPr lIns="274320" tIns="0" rIns="0" bIns="0"/>
          <a:lstStyle/>
          <a:p>
            <a:r>
              <a:rPr lang="en-US" sz="1000"/>
              <a:t>Secondary vPC</a:t>
            </a:r>
          </a:p>
        </p:txBody>
      </p:sp>
      <p:sp>
        <p:nvSpPr>
          <p:cNvPr id="250" name="Oval 249"/>
          <p:cNvSpPr/>
          <p:nvPr/>
        </p:nvSpPr>
        <p:spPr bwMode="auto">
          <a:xfrm flipH="1">
            <a:off x="3657600" y="56388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rPr>
              <a:t>S</a:t>
            </a:r>
          </a:p>
        </p:txBody>
      </p:sp>
      <p:sp>
        <p:nvSpPr>
          <p:cNvPr id="251" name="Oval 250"/>
          <p:cNvSpPr/>
          <p:nvPr/>
        </p:nvSpPr>
        <p:spPr bwMode="auto">
          <a:xfrm flipH="1">
            <a:off x="3657600" y="54102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1000" b="1" dirty="0">
                <a:solidFill>
                  <a:schemeClr val="bg1"/>
                </a:solidFill>
                <a:latin typeface="Arial" pitchFamily="-65" charset="0"/>
              </a:rPr>
              <a:t>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9"/>
                                        </p:tgtEl>
                                        <p:attrNameLst>
                                          <p:attrName>style.visibility</p:attrName>
                                        </p:attrNameLst>
                                      </p:cBhvr>
                                      <p:to>
                                        <p:strVal val="visible"/>
                                      </p:to>
                                    </p:set>
                                    <p:animEffect transition="in" filter="blinds(horizontal)">
                                      <p:cBhvr>
                                        <p:cTn id="21" dur="500"/>
                                        <p:tgtEl>
                                          <p:spTgt spid="16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par>
                                <p:cTn id="30" presetID="3"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97"/>
                                        </p:tgtEl>
                                        <p:attrNameLst>
                                          <p:attrName>style.visibility</p:attrName>
                                        </p:attrNameLst>
                                      </p:cBhvr>
                                      <p:to>
                                        <p:strVal val="visible"/>
                                      </p:to>
                                    </p:set>
                                    <p:animEffect transition="in" filter="blinds(horizontal)">
                                      <p:cBhvr>
                                        <p:cTn id="40" dur="500"/>
                                        <p:tgtEl>
                                          <p:spTgt spid="19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par>
                                <p:cTn id="49" presetID="3" presetClass="entr" presetSubtype="1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par>
                                <p:cTn id="52" presetID="3" presetClass="entr" presetSubtype="1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par>
                          <p:cTn id="55" fill="hold">
                            <p:stCondLst>
                              <p:cond delay="500"/>
                            </p:stCondLst>
                            <p:childTnLst>
                              <p:par>
                                <p:cTn id="56" presetID="3" presetClass="entr" presetSubtype="10" fill="hold" grpId="0" nodeType="afterEffect">
                                  <p:stCondLst>
                                    <p:cond delay="0"/>
                                  </p:stCondLst>
                                  <p:childTnLst>
                                    <p:set>
                                      <p:cBhvr>
                                        <p:cTn id="57" dur="1" fill="hold">
                                          <p:stCondLst>
                                            <p:cond delay="0"/>
                                          </p:stCondLst>
                                        </p:cTn>
                                        <p:tgtEl>
                                          <p:spTgt spid="227"/>
                                        </p:tgtEl>
                                        <p:attrNameLst>
                                          <p:attrName>style.visibility</p:attrName>
                                        </p:attrNameLst>
                                      </p:cBhvr>
                                      <p:to>
                                        <p:strVal val="visible"/>
                                      </p:to>
                                    </p:set>
                                    <p:animEffect transition="in" filter="blinds(horizontal)">
                                      <p:cBhvr>
                                        <p:cTn id="58" dur="500"/>
                                        <p:tgtEl>
                                          <p:spTgt spid="22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37"/>
                                        </p:tgtEl>
                                        <p:attrNameLst>
                                          <p:attrName>style.visibility</p:attrName>
                                        </p:attrNameLst>
                                      </p:cBhvr>
                                      <p:to>
                                        <p:strVal val="visible"/>
                                      </p:to>
                                    </p:set>
                                    <p:animEffect transition="in" filter="blinds(horizontal)">
                                      <p:cBhvr>
                                        <p:cTn id="61" dur="500"/>
                                        <p:tgtEl>
                                          <p:spTgt spid="23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blinds(horizontal)">
                                      <p:cBhvr>
                                        <p:cTn id="66" dur="500"/>
                                        <p:tgtEl>
                                          <p:spTgt spid="2"/>
                                        </p:tgtEl>
                                      </p:cBhvr>
                                    </p:animEffect>
                                  </p:childTnLst>
                                </p:cTn>
                              </p:par>
                              <p:par>
                                <p:cTn id="67" presetID="3" presetClass="entr" presetSubtype="1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linds(horizontal)">
                                      <p:cBhvr>
                                        <p:cTn id="69" dur="500"/>
                                        <p:tgtEl>
                                          <p:spTgt spid="5"/>
                                        </p:tgtEl>
                                      </p:cBhvr>
                                    </p:animEffect>
                                  </p:childTnLst>
                                </p:cTn>
                              </p:par>
                              <p:par>
                                <p:cTn id="70" presetID="3" presetClass="entr" presetSubtype="1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linds(horizontal)">
                                      <p:cBhvr>
                                        <p:cTn id="72" dur="500"/>
                                        <p:tgtEl>
                                          <p:spTgt spid="3"/>
                                        </p:tgtEl>
                                      </p:cBhvr>
                                    </p:animEffect>
                                  </p:childTnLst>
                                </p:cTn>
                              </p:par>
                              <p:par>
                                <p:cTn id="73" presetID="3" presetClass="entr" presetSubtype="10"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blinds(horizontal)">
                                      <p:cBhvr>
                                        <p:cTn id="75" dur="500"/>
                                        <p:tgtEl>
                                          <p:spTgt spid="4"/>
                                        </p:tgtEl>
                                      </p:cBhvr>
                                    </p:animEffect>
                                  </p:childTnLst>
                                </p:cTn>
                              </p:par>
                            </p:childTnLst>
                          </p:cTn>
                        </p:par>
                        <p:par>
                          <p:cTn id="76" fill="hold">
                            <p:stCondLst>
                              <p:cond delay="500"/>
                            </p:stCondLst>
                            <p:childTnLst>
                              <p:par>
                                <p:cTn id="77" presetID="3" presetClass="entr" presetSubtype="10" fill="hold" grpId="0" nodeType="afterEffect">
                                  <p:stCondLst>
                                    <p:cond delay="0"/>
                                  </p:stCondLst>
                                  <p:childTnLst>
                                    <p:set>
                                      <p:cBhvr>
                                        <p:cTn id="78" dur="1" fill="hold">
                                          <p:stCondLst>
                                            <p:cond delay="0"/>
                                          </p:stCondLst>
                                        </p:cTn>
                                        <p:tgtEl>
                                          <p:spTgt spid="130"/>
                                        </p:tgtEl>
                                        <p:attrNameLst>
                                          <p:attrName>style.visibility</p:attrName>
                                        </p:attrNameLst>
                                      </p:cBhvr>
                                      <p:to>
                                        <p:strVal val="visible"/>
                                      </p:to>
                                    </p:set>
                                    <p:animEffect transition="in" filter="blinds(horizontal)">
                                      <p:cBhvr>
                                        <p:cTn id="7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69" grpId="0" animBg="1"/>
      <p:bldP spid="197" grpId="0" animBg="1"/>
      <p:bldP spid="227" grpId="0" animBg="1"/>
      <p:bldP spid="2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ea typeface="+mn-ea"/>
                <a:cs typeface="+mn-cs"/>
              </a:rPr>
              <a:t>Attaching to a vPC domain</a:t>
            </a:r>
            <a:endParaRPr lang="en-US" sz="1600" dirty="0"/>
          </a:p>
          <a:p>
            <a:pPr lvl="1">
              <a:buClr>
                <a:schemeClr val="accent1"/>
              </a:buClr>
              <a:buFont typeface="Wingdings" pitchFamily="2" charset="2"/>
              <a:buChar char="ü"/>
              <a:defRPr/>
            </a:pPr>
            <a:r>
              <a:rPr lang="en-US" sz="1600" dirty="0">
                <a:ea typeface="+mn-ea"/>
                <a:cs typeface="+mn-cs"/>
              </a:rPr>
              <a:t>Layer 3 and vPC</a:t>
            </a:r>
            <a:endParaRPr lang="en-US" sz="1600" dirty="0"/>
          </a:p>
          <a:p>
            <a:pPr lvl="1">
              <a:buClr>
                <a:schemeClr val="accent1"/>
              </a:buClr>
              <a:buFont typeface="Wingdings" pitchFamily="2" charset="2"/>
              <a:buChar char="ü"/>
              <a:defRPr/>
            </a:pPr>
            <a:r>
              <a:rPr lang="en-US" sz="1600" dirty="0">
                <a:ea typeface="+mn-ea"/>
                <a:cs typeface="+mn-cs"/>
              </a:rPr>
              <a:t>Spanning Tree Recommendations</a:t>
            </a:r>
            <a:endParaRPr lang="en-US" sz="1600" dirty="0"/>
          </a:p>
          <a:p>
            <a:pPr lvl="1">
              <a:buClr>
                <a:schemeClr val="accent1"/>
              </a:buClr>
              <a:buFont typeface="Wingdings" pitchFamily="2" charset="2"/>
              <a:buChar char="ü"/>
              <a:defRPr/>
            </a:pPr>
            <a:r>
              <a:rPr lang="en-US" sz="1600" dirty="0">
                <a:ea typeface="+mn-ea"/>
                <a:cs typeface="+mn-cs"/>
              </a:rPr>
              <a:t>Data Center Interconnect (&amp; Encryption)</a:t>
            </a:r>
            <a:endParaRPr lang="en-US" sz="1600" dirty="0"/>
          </a:p>
          <a:p>
            <a:pPr lvl="1">
              <a:buClr>
                <a:schemeClr val="accent1"/>
              </a:buClr>
              <a:buFont typeface="Wingdings" pitchFamily="2" charset="2"/>
              <a:buChar char="ü"/>
              <a:defRPr/>
            </a:pPr>
            <a:r>
              <a:rPr lang="en-US" sz="1600" dirty="0">
                <a:ea typeface="+mn-ea"/>
                <a:cs typeface="+mn-cs"/>
              </a:rPr>
              <a:t>HSRP with </a:t>
            </a:r>
            <a:r>
              <a:rPr lang="en-US" sz="1600" dirty="0" smtClean="0">
                <a:ea typeface="+mn-ea"/>
                <a:cs typeface="+mn-cs"/>
              </a:rPr>
              <a:t>vPC</a:t>
            </a:r>
          </a:p>
          <a:p>
            <a:pPr lvl="1">
              <a:buClr>
                <a:schemeClr val="accent1"/>
              </a:buClr>
              <a:buFont typeface="Wingdings" pitchFamily="2" charset="2"/>
              <a:buChar char="ü"/>
              <a:defRPr/>
            </a:pPr>
            <a:r>
              <a:rPr lang="en-US" sz="1600" dirty="0" smtClean="0">
                <a:ea typeface="+mn-ea"/>
                <a:cs typeface="+mn-cs"/>
              </a:rPr>
              <a:t>vPC and Services</a:t>
            </a:r>
            <a:endParaRPr lang="en-US" sz="1600" dirty="0"/>
          </a:p>
          <a:p>
            <a:pPr lvl="1">
              <a:buClr>
                <a:schemeClr val="accent1"/>
              </a:buClr>
              <a:buFont typeface="Wingdings" pitchFamily="2" charset="2"/>
              <a:buChar char="ü"/>
              <a:defRPr/>
            </a:pPr>
            <a:r>
              <a:rPr lang="en-US" sz="1600" dirty="0">
                <a:ea typeface="+mn-ea"/>
                <a:cs typeface="+mn-cs"/>
              </a:rPr>
              <a:t>vPC latest </a:t>
            </a:r>
            <a:r>
              <a:rPr lang="en-US" sz="1600" dirty="0"/>
              <a:t>e</a:t>
            </a:r>
            <a:r>
              <a:rPr lang="en-US" sz="1600" dirty="0">
                <a:ea typeface="+mn-ea"/>
                <a:cs typeface="+mn-cs"/>
              </a:rPr>
              <a:t>nhancements</a:t>
            </a:r>
            <a:endParaRPr lang="en-US" sz="1600" dirty="0"/>
          </a:p>
          <a:p>
            <a:pPr lvl="1">
              <a:buClr>
                <a:schemeClr val="accent1"/>
              </a:buClr>
              <a:buFont typeface="Wingdings" pitchFamily="2" charset="2"/>
              <a:buChar char="ü"/>
              <a:defRPr/>
            </a:pPr>
            <a:r>
              <a:rPr lang="en-US" sz="1600" dirty="0">
                <a:ea typeface="+mn-ea"/>
                <a:cs typeface="+mn-cs"/>
              </a:rPr>
              <a:t>ISSU</a:t>
            </a:r>
            <a:endParaRPr lang="en-US" sz="1600" dirty="0"/>
          </a:p>
          <a:p>
            <a:pPr>
              <a:defRPr/>
            </a:pPr>
            <a:r>
              <a:rPr lang="en-US" sz="2000" dirty="0"/>
              <a:t>Convergence and Scalability</a:t>
            </a:r>
          </a:p>
          <a:p>
            <a:pPr>
              <a:defRPr/>
            </a:pPr>
            <a:r>
              <a:rPr lang="en-US" sz="2000" dirty="0"/>
              <a:t>vPC Hands-on Lab Information</a:t>
            </a:r>
          </a:p>
          <a:p>
            <a:pPr>
              <a:defRPr/>
            </a:pPr>
            <a:r>
              <a:rPr lang="en-US" sz="2000" dirty="0" smtClean="0"/>
              <a:t>Reference Material</a:t>
            </a:r>
            <a:endParaRPr lang="en-US" sz="2000"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76200" y="6367463"/>
            <a:ext cx="8077200" cy="338137"/>
          </a:xfrm>
          <a:prstGeom prst="rect">
            <a:avLst/>
          </a:prstGeom>
          <a:noFill/>
          <a:ln w="9525">
            <a:noFill/>
            <a:miter lim="800000"/>
            <a:headEnd/>
            <a:tailEnd/>
          </a:ln>
        </p:spPr>
        <p:txBody>
          <a:bodyPr>
            <a:spAutoFit/>
          </a:bodyPr>
          <a:lstStyle/>
          <a:p>
            <a:pPr algn="r"/>
            <a:r>
              <a:rPr lang="en-US" sz="1600">
                <a:solidFill>
                  <a:schemeClr val="tx2"/>
                </a:solidFill>
              </a:rPr>
              <a:t>*</a:t>
            </a:r>
            <a:r>
              <a:rPr lang="en-US" sz="1400">
                <a:solidFill>
                  <a:srgbClr val="000000"/>
                </a:solidFill>
              </a:rPr>
              <a:t> Run the same STP mode as the vPC domain. Enable portfast/port type edge on host facing ports</a:t>
            </a:r>
          </a:p>
        </p:txBody>
      </p:sp>
      <p:sp>
        <p:nvSpPr>
          <p:cNvPr id="23555" name="Title 4"/>
          <p:cNvSpPr>
            <a:spLocks noGrp="1"/>
          </p:cNvSpPr>
          <p:nvPr>
            <p:ph type="title"/>
          </p:nvPr>
        </p:nvSpPr>
        <p:spPr>
          <a:xfrm>
            <a:off x="655638" y="152400"/>
            <a:ext cx="8145462" cy="838200"/>
          </a:xfrm>
        </p:spPr>
        <p:txBody>
          <a:bodyPr/>
          <a:lstStyle/>
          <a:p>
            <a:r>
              <a:rPr lang="en-US" smtClean="0">
                <a:solidFill>
                  <a:srgbClr val="0183B7"/>
                </a:solidFill>
              </a:rPr>
              <a:t>Attaching to a vPC Domain</a:t>
            </a:r>
            <a:br>
              <a:rPr lang="en-US" smtClean="0">
                <a:solidFill>
                  <a:srgbClr val="0183B7"/>
                </a:solidFill>
              </a:rPr>
            </a:br>
            <a:r>
              <a:rPr lang="en-US" sz="2400" smtClean="0">
                <a:solidFill>
                  <a:srgbClr val="000000"/>
                </a:solidFill>
              </a:rPr>
              <a:t>”My device only does STP!”</a:t>
            </a:r>
            <a:endParaRPr lang="en-US" smtClean="0"/>
          </a:p>
        </p:txBody>
      </p:sp>
      <p:sp>
        <p:nvSpPr>
          <p:cNvPr id="23556" name="Content Placeholder 2"/>
          <p:cNvSpPr>
            <a:spLocks noGrp="1"/>
          </p:cNvSpPr>
          <p:nvPr>
            <p:ph idx="1"/>
          </p:nvPr>
        </p:nvSpPr>
        <p:spPr>
          <a:xfrm>
            <a:off x="76200" y="1143000"/>
            <a:ext cx="8991600" cy="5867400"/>
          </a:xfrm>
        </p:spPr>
        <p:txBody>
          <a:bodyPr/>
          <a:lstStyle/>
          <a:p>
            <a:pPr eaLnBrk="1" hangingPunct="1">
              <a:lnSpc>
                <a:spcPct val="75000"/>
              </a:lnSpc>
              <a:buFont typeface="Wingdings" pitchFamily="2" charset="2"/>
              <a:buNone/>
            </a:pPr>
            <a:r>
              <a:rPr lang="en-US" sz="1600" b="1" smtClean="0"/>
              <a:t>Recommendations (in order of preference):</a:t>
            </a:r>
          </a:p>
          <a:p>
            <a:pPr marL="514350" lvl="1" indent="-287338" eaLnBrk="1" hangingPunct="1">
              <a:lnSpc>
                <a:spcPct val="75000"/>
              </a:lnSpc>
              <a:buFontTx/>
              <a:buAutoNum type="arabicPeriod"/>
            </a:pPr>
            <a:r>
              <a:rPr lang="en-US" sz="1600" smtClean="0"/>
              <a:t> </a:t>
            </a:r>
            <a:r>
              <a:rPr lang="en-US" sz="1600" b="1" smtClean="0">
                <a:solidFill>
                  <a:srgbClr val="FF0000"/>
                </a:solidFill>
              </a:rPr>
              <a:t>ALWAYS</a:t>
            </a:r>
            <a:r>
              <a:rPr lang="en-US" sz="1600" smtClean="0"/>
              <a:t> try </a:t>
            </a:r>
            <a:r>
              <a:rPr lang="en-US" sz="1600" b="1" smtClean="0">
                <a:solidFill>
                  <a:srgbClr val="FF0000"/>
                </a:solidFill>
              </a:rPr>
              <a:t>dual attach</a:t>
            </a:r>
            <a:r>
              <a:rPr lang="en-US" sz="1600" smtClean="0"/>
              <a:t> devices using vPC</a:t>
            </a:r>
            <a:br>
              <a:rPr lang="en-US" sz="1600" smtClean="0"/>
            </a:br>
            <a:r>
              <a:rPr lang="en-US" sz="1600" smtClean="0"/>
              <a:t/>
            </a:r>
            <a:br>
              <a:rPr lang="en-US" sz="1600" smtClean="0"/>
            </a:br>
            <a:r>
              <a:rPr lang="en-US" sz="1600" b="1" smtClean="0"/>
              <a:t>PROS:</a:t>
            </a:r>
            <a:r>
              <a:rPr lang="en-US" sz="1600" smtClean="0"/>
              <a:t> Ensures minimal disruption in case of peer-link failover and consistent behavior with vPC dual-active scenarios. Ensures full redundant active/active paths through vPC.</a:t>
            </a:r>
            <a:br>
              <a:rPr lang="en-US" sz="1600" smtClean="0"/>
            </a:br>
            <a:r>
              <a:rPr lang="en-US" sz="1600" smtClean="0"/>
              <a:t/>
            </a:r>
            <a:br>
              <a:rPr lang="en-US" sz="1600" smtClean="0"/>
            </a:br>
            <a:r>
              <a:rPr lang="en-US" sz="1600" b="1" smtClean="0"/>
              <a:t>CONS:</a:t>
            </a:r>
            <a:r>
              <a:rPr lang="en-US" sz="1600" smtClean="0"/>
              <a:t> None</a:t>
            </a:r>
          </a:p>
          <a:p>
            <a:pPr marL="514350" lvl="1" indent="-287338" eaLnBrk="1" hangingPunct="1">
              <a:lnSpc>
                <a:spcPct val="75000"/>
              </a:lnSpc>
              <a:buFontTx/>
              <a:buAutoNum type="arabicPeriod"/>
            </a:pPr>
            <a:r>
              <a:rPr lang="en-US" sz="1600" smtClean="0"/>
              <a:t>If (1) is not an option – connect the device via two independent links using STP. Use non-vPC VLANs ONLY on the STP switch.</a:t>
            </a:r>
            <a:r>
              <a:rPr lang="en-US" smtClean="0">
                <a:solidFill>
                  <a:schemeClr val="tx2"/>
                </a:solidFill>
              </a:rPr>
              <a:t>*</a:t>
            </a:r>
            <a:r>
              <a:rPr lang="en-US" sz="1600" smtClean="0"/>
              <a:t/>
            </a:r>
            <a:br>
              <a:rPr lang="en-US" sz="1600" smtClean="0"/>
            </a:br>
            <a:r>
              <a:rPr lang="en-US" sz="1600" smtClean="0"/>
              <a:t/>
            </a:r>
            <a:br>
              <a:rPr lang="en-US" sz="1600" smtClean="0"/>
            </a:br>
            <a:r>
              <a:rPr lang="en-US" sz="1600" b="1" smtClean="0"/>
              <a:t>PROS:</a:t>
            </a:r>
            <a:r>
              <a:rPr lang="en-US" sz="1600" smtClean="0"/>
              <a:t> Ensures minimal disruption in case of peer-link failover and consistent behavior with vPC dual-active scenarios. Ensures full redundant Active/Active paths on vPC VLANs.</a:t>
            </a:r>
            <a:br>
              <a:rPr lang="en-US" sz="1600" smtClean="0"/>
            </a:br>
            <a:r>
              <a:rPr lang="en-US" sz="1600" smtClean="0"/>
              <a:t/>
            </a:r>
            <a:br>
              <a:rPr lang="en-US" sz="1600" smtClean="0"/>
            </a:br>
            <a:r>
              <a:rPr lang="en-US" sz="1600" b="1" smtClean="0"/>
              <a:t>CONS:</a:t>
            </a:r>
            <a:r>
              <a:rPr lang="en-US" sz="1600" smtClean="0"/>
              <a:t> Requires an additional STP port-channel between the vPC devices. Operational burden in provisioning and configuring separate STP and vPC VLAN domains. Only Active/Standby paths on STP VLANs.</a:t>
            </a:r>
          </a:p>
          <a:p>
            <a:pPr marL="514350" lvl="1" indent="-287338" eaLnBrk="1" hangingPunct="1">
              <a:lnSpc>
                <a:spcPct val="75000"/>
              </a:lnSpc>
              <a:buFontTx/>
              <a:buAutoNum type="arabicPeriod"/>
            </a:pPr>
            <a:r>
              <a:rPr lang="en-US" sz="1600" smtClean="0"/>
              <a:t>If (2) is not an option – connect the device via two independent links using STP. (Use vPC VLANs on this switch)</a:t>
            </a:r>
            <a:br>
              <a:rPr lang="en-US" sz="1600" smtClean="0"/>
            </a:br>
            <a:r>
              <a:rPr lang="en-US" sz="1600" smtClean="0"/>
              <a:t/>
            </a:r>
            <a:br>
              <a:rPr lang="en-US" sz="1600" smtClean="0"/>
            </a:br>
            <a:r>
              <a:rPr lang="en-US" sz="1600" b="1" smtClean="0"/>
              <a:t>PROS:</a:t>
            </a:r>
            <a:r>
              <a:rPr lang="en-US" sz="1600" smtClean="0"/>
              <a:t> Simplify VLAN provisioning and does not require allocation of an additional 10GE port-channel. </a:t>
            </a:r>
            <a:br>
              <a:rPr lang="en-US" sz="1600" smtClean="0"/>
            </a:br>
            <a:r>
              <a:rPr lang="en-US" sz="1600" smtClean="0"/>
              <a:t/>
            </a:r>
            <a:br>
              <a:rPr lang="en-US" sz="1600" smtClean="0"/>
            </a:br>
            <a:r>
              <a:rPr lang="en-US" sz="1600" b="1" smtClean="0"/>
              <a:t>CONS:</a:t>
            </a:r>
            <a:r>
              <a:rPr lang="en-US" sz="1600" smtClean="0"/>
              <a:t> STP and vPC devices may not be able to communicate each other in certain failure scenarios (i.e. when STP Root and vPC primary device do not overlap).  All VLANs carried over the peer-link may suspend until the two adjacency forms and vPC is fully synchronized". </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6"/>
          <p:cNvSpPr>
            <a:spLocks noChangeArrowheads="1"/>
          </p:cNvSpPr>
          <p:nvPr/>
        </p:nvSpPr>
        <p:spPr bwMode="auto">
          <a:xfrm>
            <a:off x="3352800" y="43180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24580" name="Line 28"/>
          <p:cNvSpPr>
            <a:spLocks noChangeShapeType="1"/>
          </p:cNvSpPr>
          <p:nvPr/>
        </p:nvSpPr>
        <p:spPr bwMode="auto">
          <a:xfrm flipH="1">
            <a:off x="3956050" y="47752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581" name="Line 23"/>
          <p:cNvSpPr>
            <a:spLocks noChangeShapeType="1"/>
          </p:cNvSpPr>
          <p:nvPr/>
        </p:nvSpPr>
        <p:spPr bwMode="auto">
          <a:xfrm>
            <a:off x="5029200" y="50800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582" name="Line 36"/>
          <p:cNvSpPr>
            <a:spLocks noChangeShapeType="1"/>
          </p:cNvSpPr>
          <p:nvPr/>
        </p:nvSpPr>
        <p:spPr bwMode="auto">
          <a:xfrm flipH="1" flipV="1">
            <a:off x="3733800" y="50038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583" name="Line 32"/>
          <p:cNvSpPr>
            <a:spLocks noChangeShapeType="1"/>
          </p:cNvSpPr>
          <p:nvPr/>
        </p:nvSpPr>
        <p:spPr bwMode="auto">
          <a:xfrm flipH="1">
            <a:off x="3657600" y="50800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584" name="Line 36"/>
          <p:cNvSpPr>
            <a:spLocks noChangeShapeType="1"/>
          </p:cNvSpPr>
          <p:nvPr/>
        </p:nvSpPr>
        <p:spPr bwMode="auto">
          <a:xfrm flipH="1">
            <a:off x="3733800" y="50800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585" name="Line 30"/>
          <p:cNvSpPr>
            <a:spLocks noChangeShapeType="1"/>
          </p:cNvSpPr>
          <p:nvPr/>
        </p:nvSpPr>
        <p:spPr bwMode="auto">
          <a:xfrm flipH="1">
            <a:off x="3962400" y="46228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24586" name="Oval 108"/>
          <p:cNvSpPr>
            <a:spLocks noChangeArrowheads="1"/>
          </p:cNvSpPr>
          <p:nvPr/>
        </p:nvSpPr>
        <p:spPr bwMode="auto">
          <a:xfrm>
            <a:off x="3584575" y="57927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4587" name="Line 28"/>
          <p:cNvSpPr>
            <a:spLocks noChangeShapeType="1"/>
          </p:cNvSpPr>
          <p:nvPr/>
        </p:nvSpPr>
        <p:spPr bwMode="auto">
          <a:xfrm flipH="1">
            <a:off x="3962400" y="48514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588" name="Oval 108"/>
          <p:cNvSpPr>
            <a:spLocks noChangeArrowheads="1"/>
          </p:cNvSpPr>
          <p:nvPr/>
        </p:nvSpPr>
        <p:spPr bwMode="auto">
          <a:xfrm>
            <a:off x="4419600" y="46990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24589" name="Picture 124" descr="DC3 Icon"/>
          <p:cNvPicPr>
            <a:picLocks noChangeAspect="1" noChangeArrowheads="1"/>
          </p:cNvPicPr>
          <p:nvPr/>
        </p:nvPicPr>
        <p:blipFill>
          <a:blip r:embed="rId3" cstate="print"/>
          <a:srcRect/>
          <a:stretch>
            <a:fillRect/>
          </a:stretch>
        </p:blipFill>
        <p:spPr bwMode="auto">
          <a:xfrm>
            <a:off x="3422650" y="4394200"/>
            <a:ext cx="603250" cy="796925"/>
          </a:xfrm>
          <a:prstGeom prst="rect">
            <a:avLst/>
          </a:prstGeom>
          <a:noFill/>
          <a:ln w="9525">
            <a:noFill/>
            <a:miter lim="800000"/>
            <a:headEnd/>
            <a:tailEnd/>
          </a:ln>
        </p:spPr>
      </p:pic>
      <p:pic>
        <p:nvPicPr>
          <p:cNvPr id="24590" name="Picture 124" descr="DC3 Icon"/>
          <p:cNvPicPr>
            <a:picLocks noChangeAspect="1" noChangeArrowheads="1"/>
          </p:cNvPicPr>
          <p:nvPr/>
        </p:nvPicPr>
        <p:blipFill>
          <a:blip r:embed="rId3" cstate="print"/>
          <a:srcRect/>
          <a:stretch>
            <a:fillRect/>
          </a:stretch>
        </p:blipFill>
        <p:spPr bwMode="auto">
          <a:xfrm>
            <a:off x="4876800" y="4394200"/>
            <a:ext cx="603250" cy="796925"/>
          </a:xfrm>
          <a:prstGeom prst="rect">
            <a:avLst/>
          </a:prstGeom>
          <a:noFill/>
          <a:ln w="9525">
            <a:noFill/>
            <a:miter lim="800000"/>
            <a:headEnd/>
            <a:tailEnd/>
          </a:ln>
        </p:spPr>
      </p:pic>
      <p:grpSp>
        <p:nvGrpSpPr>
          <p:cNvPr id="2" name="Group 41"/>
          <p:cNvGrpSpPr>
            <a:grpSpLocks/>
          </p:cNvGrpSpPr>
          <p:nvPr/>
        </p:nvGrpSpPr>
        <p:grpSpPr bwMode="auto">
          <a:xfrm>
            <a:off x="4114800" y="4724400"/>
            <a:ext cx="152400" cy="152400"/>
            <a:chOff x="7696200" y="4495800"/>
            <a:chExt cx="152400" cy="152400"/>
          </a:xfrm>
        </p:grpSpPr>
        <p:sp>
          <p:nvSpPr>
            <p:cNvPr id="18"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sp>
          <p:nvSpPr>
            <p:cNvPr id="19"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grpSp>
      <p:pic>
        <p:nvPicPr>
          <p:cNvPr id="24592" name="Picture 100" descr="catalys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48050" y="5946775"/>
            <a:ext cx="660400" cy="301625"/>
          </a:xfrm>
          <a:prstGeom prst="rect">
            <a:avLst/>
          </a:prstGeom>
          <a:noFill/>
          <a:ln w="9525">
            <a:noFill/>
            <a:miter lim="800000"/>
            <a:headEnd/>
            <a:tailEnd/>
          </a:ln>
        </p:spPr>
      </p:pic>
      <p:pic>
        <p:nvPicPr>
          <p:cNvPr id="24593" name="Picture 100" descr="catalys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94250" y="5946775"/>
            <a:ext cx="660400" cy="301625"/>
          </a:xfrm>
          <a:prstGeom prst="rect">
            <a:avLst/>
          </a:prstGeom>
          <a:noFill/>
          <a:ln w="9525">
            <a:noFill/>
            <a:miter lim="800000"/>
            <a:headEnd/>
            <a:tailEnd/>
          </a:ln>
        </p:spPr>
      </p:pic>
      <p:sp>
        <p:nvSpPr>
          <p:cNvPr id="25626" name="Freeform 44"/>
          <p:cNvSpPr>
            <a:spLocks noChangeArrowheads="1"/>
          </p:cNvSpPr>
          <p:nvPr/>
        </p:nvSpPr>
        <p:spPr bwMode="auto">
          <a:xfrm flipV="1">
            <a:off x="4784836" y="4958044"/>
            <a:ext cx="604728" cy="924779"/>
          </a:xfrm>
          <a:custGeom>
            <a:avLst/>
            <a:gdLst>
              <a:gd name="T0" fmla="*/ 25549 w 1800385"/>
              <a:gd name="T1" fmla="*/ 0 h 1056928"/>
              <a:gd name="T2" fmla="*/ 84281 w 1800385"/>
              <a:gd name="T3" fmla="*/ 981149 h 1056928"/>
              <a:gd name="T4" fmla="*/ 531235 w 1800385"/>
              <a:gd name="T5" fmla="*/ 462233 h 1056928"/>
              <a:gd name="T6" fmla="*/ 0 60000 65536"/>
              <a:gd name="T7" fmla="*/ 0 60000 65536"/>
              <a:gd name="T8" fmla="*/ 0 60000 65536"/>
              <a:gd name="T9" fmla="*/ 0 w 1800385"/>
              <a:gd name="T10" fmla="*/ 0 h 1056928"/>
              <a:gd name="T11" fmla="*/ 1800385 w 1800385"/>
              <a:gd name="T12" fmla="*/ 1056928 h 1056928"/>
              <a:gd name="connsiteX0" fmla="*/ 372365 w 2086165"/>
              <a:gd name="connsiteY0" fmla="*/ 0 h 996173"/>
              <a:gd name="connsiteX1" fmla="*/ 33175 w 2086165"/>
              <a:gd name="connsiteY1" fmla="*/ 558836 h 996173"/>
              <a:gd name="connsiteX2" fmla="*/ 571413 w 2086165"/>
              <a:gd name="connsiteY2" fmla="*/ 979981 h 996173"/>
              <a:gd name="connsiteX3" fmla="*/ 2086165 w 2086165"/>
              <a:gd name="connsiteY3" fmla="*/ 461682 h 996173"/>
              <a:gd name="connsiteX0" fmla="*/ 1 w 2052991"/>
              <a:gd name="connsiteY0" fmla="*/ 97154 h 534491"/>
              <a:gd name="connsiteX1" fmla="*/ 538239 w 2052991"/>
              <a:gd name="connsiteY1" fmla="*/ 518299 h 534491"/>
              <a:gd name="connsiteX2" fmla="*/ 2052991 w 2052991"/>
              <a:gd name="connsiteY2" fmla="*/ 0 h 534491"/>
              <a:gd name="connsiteX0" fmla="*/ -1 w 908374"/>
              <a:gd name="connsiteY0" fmla="*/ 431427 h 924476"/>
              <a:gd name="connsiteX1" fmla="*/ 538237 w 908374"/>
              <a:gd name="connsiteY1" fmla="*/ 852572 h 924476"/>
              <a:gd name="connsiteX2" fmla="*/ 908374 w 908374"/>
              <a:gd name="connsiteY2" fmla="*/ 0 h 924476"/>
            </a:gdLst>
            <a:ahLst/>
            <a:cxnLst>
              <a:cxn ang="0">
                <a:pos x="connsiteX0" y="connsiteY0"/>
              </a:cxn>
              <a:cxn ang="0">
                <a:pos x="connsiteX1" y="connsiteY1"/>
              </a:cxn>
              <a:cxn ang="0">
                <a:pos x="connsiteX2" y="connsiteY2"/>
              </a:cxn>
            </a:cxnLst>
            <a:rect l="l" t="t" r="r" b="b"/>
            <a:pathLst>
              <a:path w="908374" h="924476">
                <a:moveTo>
                  <a:pt x="-1" y="431427"/>
                </a:moveTo>
                <a:cubicBezTo>
                  <a:pt x="33174" y="594757"/>
                  <a:pt x="386841" y="924477"/>
                  <a:pt x="538237" y="852572"/>
                </a:cubicBezTo>
                <a:cubicBezTo>
                  <a:pt x="689633" y="780667"/>
                  <a:pt x="521890" y="161506"/>
                  <a:pt x="908374" y="0"/>
                </a:cubicBezTo>
              </a:path>
            </a:pathLst>
          </a:custGeom>
          <a:noFill/>
          <a:ln w="38100" algn="ctr">
            <a:solidFill>
              <a:srgbClr val="FF0000"/>
            </a:solidFill>
            <a:round/>
            <a:headEnd/>
            <a:tailEnd/>
          </a:ln>
        </p:spPr>
        <p:txBody>
          <a:bodyPr lIns="82124" tIns="41061" rIns="82124" bIns="41061" anchor="ctr">
            <a:spAutoFit/>
          </a:bodyPr>
          <a:lstStyle/>
          <a:p>
            <a:pPr algn="ctr" defTabSz="814388" eaLnBrk="0" hangingPunct="0">
              <a:lnSpc>
                <a:spcPct val="90000"/>
              </a:lnSpc>
            </a:pPr>
            <a:endParaRPr lang="en-US"/>
          </a:p>
        </p:txBody>
      </p:sp>
      <p:grpSp>
        <p:nvGrpSpPr>
          <p:cNvPr id="3" name="Group 41"/>
          <p:cNvGrpSpPr>
            <a:grpSpLocks/>
          </p:cNvGrpSpPr>
          <p:nvPr/>
        </p:nvGrpSpPr>
        <p:grpSpPr bwMode="auto">
          <a:xfrm>
            <a:off x="4800600" y="5029200"/>
            <a:ext cx="152400" cy="152400"/>
            <a:chOff x="7696200" y="4495800"/>
            <a:chExt cx="152400" cy="152400"/>
          </a:xfrm>
        </p:grpSpPr>
        <p:sp>
          <p:nvSpPr>
            <p:cNvPr id="48"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sp>
          <p:nvSpPr>
            <p:cNvPr id="49"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grpSp>
      <p:grpSp>
        <p:nvGrpSpPr>
          <p:cNvPr id="4" name="Group 41"/>
          <p:cNvGrpSpPr>
            <a:grpSpLocks/>
          </p:cNvGrpSpPr>
          <p:nvPr/>
        </p:nvGrpSpPr>
        <p:grpSpPr bwMode="auto">
          <a:xfrm>
            <a:off x="4114800" y="4876800"/>
            <a:ext cx="152400" cy="152400"/>
            <a:chOff x="7696200" y="4495800"/>
            <a:chExt cx="152400" cy="152400"/>
          </a:xfrm>
        </p:grpSpPr>
        <p:sp>
          <p:nvSpPr>
            <p:cNvPr id="57"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sp>
          <p:nvSpPr>
            <p:cNvPr id="58"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grpSp>
      <p:cxnSp>
        <p:nvCxnSpPr>
          <p:cNvPr id="24597" name="Straight Connector 40"/>
          <p:cNvCxnSpPr>
            <a:cxnSpLocks noChangeShapeType="1"/>
          </p:cNvCxnSpPr>
          <p:nvPr/>
        </p:nvCxnSpPr>
        <p:spPr bwMode="auto">
          <a:xfrm rot="5400000">
            <a:off x="3125787" y="2817813"/>
            <a:ext cx="2436813" cy="1588"/>
          </a:xfrm>
          <a:prstGeom prst="line">
            <a:avLst/>
          </a:prstGeom>
          <a:noFill/>
          <a:ln w="25400" algn="ctr">
            <a:solidFill>
              <a:schemeClr val="tx2"/>
            </a:solidFill>
            <a:prstDash val="lgDashDotDot"/>
            <a:round/>
            <a:headEnd/>
            <a:tailEnd/>
          </a:ln>
        </p:spPr>
      </p:cxnSp>
      <p:cxnSp>
        <p:nvCxnSpPr>
          <p:cNvPr id="24598" name="Straight Connector 49"/>
          <p:cNvCxnSpPr>
            <a:cxnSpLocks noChangeShapeType="1"/>
          </p:cNvCxnSpPr>
          <p:nvPr/>
        </p:nvCxnSpPr>
        <p:spPr bwMode="auto">
          <a:xfrm>
            <a:off x="228600" y="4038600"/>
            <a:ext cx="8153400" cy="1588"/>
          </a:xfrm>
          <a:prstGeom prst="line">
            <a:avLst/>
          </a:prstGeom>
          <a:noFill/>
          <a:ln w="25400" algn="ctr">
            <a:solidFill>
              <a:schemeClr val="tx2"/>
            </a:solidFill>
            <a:prstDash val="lgDashDotDot"/>
            <a:round/>
            <a:headEnd/>
            <a:tailEnd/>
          </a:ln>
        </p:spPr>
      </p:cxnSp>
      <p:sp>
        <p:nvSpPr>
          <p:cNvPr id="24599" name="Rectangle 26"/>
          <p:cNvSpPr>
            <a:spLocks noChangeArrowheads="1"/>
          </p:cNvSpPr>
          <p:nvPr/>
        </p:nvSpPr>
        <p:spPr bwMode="auto">
          <a:xfrm>
            <a:off x="1295400" y="1597025"/>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24600" name="Line 28"/>
          <p:cNvSpPr>
            <a:spLocks noChangeShapeType="1"/>
          </p:cNvSpPr>
          <p:nvPr/>
        </p:nvSpPr>
        <p:spPr bwMode="auto">
          <a:xfrm flipH="1">
            <a:off x="1898650" y="2054225"/>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01" name="Line 23"/>
          <p:cNvSpPr>
            <a:spLocks noChangeShapeType="1"/>
          </p:cNvSpPr>
          <p:nvPr/>
        </p:nvSpPr>
        <p:spPr bwMode="auto">
          <a:xfrm>
            <a:off x="2971800" y="2359025"/>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02" name="Line 36"/>
          <p:cNvSpPr>
            <a:spLocks noChangeShapeType="1"/>
          </p:cNvSpPr>
          <p:nvPr/>
        </p:nvSpPr>
        <p:spPr bwMode="auto">
          <a:xfrm flipH="1" flipV="1">
            <a:off x="1676400" y="2282825"/>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03" name="Line 32"/>
          <p:cNvSpPr>
            <a:spLocks noChangeShapeType="1"/>
          </p:cNvSpPr>
          <p:nvPr/>
        </p:nvSpPr>
        <p:spPr bwMode="auto">
          <a:xfrm flipH="1">
            <a:off x="1600200" y="2359025"/>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04" name="Line 36"/>
          <p:cNvSpPr>
            <a:spLocks noChangeShapeType="1"/>
          </p:cNvSpPr>
          <p:nvPr/>
        </p:nvSpPr>
        <p:spPr bwMode="auto">
          <a:xfrm flipH="1">
            <a:off x="1676400" y="2359025"/>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05" name="Line 30"/>
          <p:cNvSpPr>
            <a:spLocks noChangeShapeType="1"/>
          </p:cNvSpPr>
          <p:nvPr/>
        </p:nvSpPr>
        <p:spPr bwMode="auto">
          <a:xfrm flipH="1">
            <a:off x="1905000" y="1901825"/>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24606" name="Oval 108"/>
          <p:cNvSpPr>
            <a:spLocks noChangeArrowheads="1"/>
          </p:cNvSpPr>
          <p:nvPr/>
        </p:nvSpPr>
        <p:spPr bwMode="auto">
          <a:xfrm>
            <a:off x="1527175" y="3071813"/>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4607" name="Line 28"/>
          <p:cNvSpPr>
            <a:spLocks noChangeShapeType="1"/>
          </p:cNvSpPr>
          <p:nvPr/>
        </p:nvSpPr>
        <p:spPr bwMode="auto">
          <a:xfrm flipH="1">
            <a:off x="1905000" y="2130425"/>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4" name="Oval 108"/>
          <p:cNvSpPr>
            <a:spLocks noChangeArrowheads="1"/>
          </p:cNvSpPr>
          <p:nvPr/>
        </p:nvSpPr>
        <p:spPr bwMode="auto">
          <a:xfrm>
            <a:off x="2362200" y="1978025"/>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4609" name="Oval 108"/>
          <p:cNvSpPr>
            <a:spLocks noChangeArrowheads="1"/>
          </p:cNvSpPr>
          <p:nvPr/>
        </p:nvSpPr>
        <p:spPr bwMode="auto">
          <a:xfrm>
            <a:off x="2743200" y="3070225"/>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24610" name="Picture 124" descr="DC3 Icon"/>
          <p:cNvPicPr>
            <a:picLocks noChangeAspect="1" noChangeArrowheads="1"/>
          </p:cNvPicPr>
          <p:nvPr/>
        </p:nvPicPr>
        <p:blipFill>
          <a:blip r:embed="rId3" cstate="print"/>
          <a:srcRect/>
          <a:stretch>
            <a:fillRect/>
          </a:stretch>
        </p:blipFill>
        <p:spPr bwMode="auto">
          <a:xfrm>
            <a:off x="1365250" y="1673225"/>
            <a:ext cx="603250" cy="796925"/>
          </a:xfrm>
          <a:prstGeom prst="rect">
            <a:avLst/>
          </a:prstGeom>
          <a:noFill/>
          <a:ln w="9525">
            <a:noFill/>
            <a:miter lim="800000"/>
            <a:headEnd/>
            <a:tailEnd/>
          </a:ln>
        </p:spPr>
      </p:pic>
      <p:pic>
        <p:nvPicPr>
          <p:cNvPr id="24611" name="Picture 124" descr="DC3 Icon"/>
          <p:cNvPicPr>
            <a:picLocks noChangeAspect="1" noChangeArrowheads="1"/>
          </p:cNvPicPr>
          <p:nvPr/>
        </p:nvPicPr>
        <p:blipFill>
          <a:blip r:embed="rId3" cstate="print"/>
          <a:srcRect/>
          <a:stretch>
            <a:fillRect/>
          </a:stretch>
        </p:blipFill>
        <p:spPr bwMode="auto">
          <a:xfrm>
            <a:off x="2819400" y="1673225"/>
            <a:ext cx="603250" cy="796925"/>
          </a:xfrm>
          <a:prstGeom prst="rect">
            <a:avLst/>
          </a:prstGeom>
          <a:noFill/>
          <a:ln w="9525">
            <a:noFill/>
            <a:miter lim="800000"/>
            <a:headEnd/>
            <a:tailEnd/>
          </a:ln>
        </p:spPr>
      </p:pic>
      <p:grpSp>
        <p:nvGrpSpPr>
          <p:cNvPr id="5" name="Group 41"/>
          <p:cNvGrpSpPr>
            <a:grpSpLocks/>
          </p:cNvGrpSpPr>
          <p:nvPr/>
        </p:nvGrpSpPr>
        <p:grpSpPr bwMode="auto">
          <a:xfrm>
            <a:off x="1981200" y="1931988"/>
            <a:ext cx="152400" cy="152400"/>
            <a:chOff x="7696200" y="4495800"/>
            <a:chExt cx="152400" cy="152400"/>
          </a:xfrm>
        </p:grpSpPr>
        <p:sp>
          <p:nvSpPr>
            <p:cNvPr id="69"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sp>
          <p:nvSpPr>
            <p:cNvPr id="70"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grpSp>
      <p:pic>
        <p:nvPicPr>
          <p:cNvPr id="24613" name="Picture 100" descr="catalys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90650" y="3225800"/>
            <a:ext cx="660400" cy="301625"/>
          </a:xfrm>
          <a:prstGeom prst="rect">
            <a:avLst/>
          </a:prstGeom>
          <a:noFill/>
          <a:ln w="38100">
            <a:solidFill>
              <a:srgbClr val="92D050"/>
            </a:solidFill>
            <a:miter lim="800000"/>
            <a:headEnd/>
            <a:tailEnd/>
          </a:ln>
        </p:spPr>
      </p:pic>
      <p:pic>
        <p:nvPicPr>
          <p:cNvPr id="24614" name="Picture 100" descr="catalys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36850" y="3225800"/>
            <a:ext cx="660400" cy="301625"/>
          </a:xfrm>
          <a:prstGeom prst="rect">
            <a:avLst/>
          </a:prstGeom>
          <a:noFill/>
          <a:ln w="38100">
            <a:solidFill>
              <a:srgbClr val="92D050"/>
            </a:solidFill>
            <a:miter lim="800000"/>
            <a:headEnd/>
            <a:tailEnd/>
          </a:ln>
        </p:spPr>
      </p:pic>
      <p:grpSp>
        <p:nvGrpSpPr>
          <p:cNvPr id="6" name="Group 41"/>
          <p:cNvGrpSpPr>
            <a:grpSpLocks/>
          </p:cNvGrpSpPr>
          <p:nvPr/>
        </p:nvGrpSpPr>
        <p:grpSpPr bwMode="auto">
          <a:xfrm>
            <a:off x="2743200" y="2308225"/>
            <a:ext cx="152400" cy="152400"/>
            <a:chOff x="7696200" y="4495800"/>
            <a:chExt cx="152400" cy="152400"/>
          </a:xfrm>
        </p:grpSpPr>
        <p:sp>
          <p:nvSpPr>
            <p:cNvPr id="74"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sp>
          <p:nvSpPr>
            <p:cNvPr id="75"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grpSp>
      <p:grpSp>
        <p:nvGrpSpPr>
          <p:cNvPr id="7" name="Group 41"/>
          <p:cNvGrpSpPr>
            <a:grpSpLocks/>
          </p:cNvGrpSpPr>
          <p:nvPr/>
        </p:nvGrpSpPr>
        <p:grpSpPr bwMode="auto">
          <a:xfrm>
            <a:off x="2895600" y="2384425"/>
            <a:ext cx="152400" cy="152400"/>
            <a:chOff x="7696200" y="4495800"/>
            <a:chExt cx="152400" cy="152400"/>
          </a:xfrm>
        </p:grpSpPr>
        <p:sp>
          <p:nvSpPr>
            <p:cNvPr id="77"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sp>
          <p:nvSpPr>
            <p:cNvPr id="78"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grpSp>
      <p:grpSp>
        <p:nvGrpSpPr>
          <p:cNvPr id="8" name="Group 41"/>
          <p:cNvGrpSpPr>
            <a:grpSpLocks/>
          </p:cNvGrpSpPr>
          <p:nvPr/>
        </p:nvGrpSpPr>
        <p:grpSpPr bwMode="auto">
          <a:xfrm>
            <a:off x="2168525" y="2058988"/>
            <a:ext cx="152400" cy="152400"/>
            <a:chOff x="7696200" y="4495800"/>
            <a:chExt cx="152400" cy="152400"/>
          </a:xfrm>
        </p:grpSpPr>
        <p:sp>
          <p:nvSpPr>
            <p:cNvPr id="80"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sp>
          <p:nvSpPr>
            <p:cNvPr id="81"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grpSp>
      <p:sp>
        <p:nvSpPr>
          <p:cNvPr id="82" name="Freeform 58"/>
          <p:cNvSpPr>
            <a:spLocks noChangeArrowheads="1"/>
          </p:cNvSpPr>
          <p:nvPr/>
        </p:nvSpPr>
        <p:spPr bwMode="auto">
          <a:xfrm>
            <a:off x="1552575" y="2357438"/>
            <a:ext cx="1463675" cy="877887"/>
          </a:xfrm>
          <a:custGeom>
            <a:avLst/>
            <a:gdLst>
              <a:gd name="T0" fmla="*/ 40204 w 1463331"/>
              <a:gd name="T1" fmla="*/ 878877 h 877722"/>
              <a:gd name="T2" fmla="*/ 237590 w 1463331"/>
              <a:gd name="T3" fmla="*/ 1825 h 877722"/>
              <a:gd name="T4" fmla="*/ 1465739 w 1463331"/>
              <a:gd name="T5" fmla="*/ 867914 h 877722"/>
              <a:gd name="T6" fmla="*/ 0 60000 65536"/>
              <a:gd name="T7" fmla="*/ 0 60000 65536"/>
              <a:gd name="T8" fmla="*/ 0 60000 65536"/>
              <a:gd name="T9" fmla="*/ 0 w 1463331"/>
              <a:gd name="T10" fmla="*/ 0 h 877722"/>
              <a:gd name="T11" fmla="*/ 1463331 w 1463331"/>
              <a:gd name="T12" fmla="*/ 877722 h 877722"/>
            </a:gdLst>
            <a:ahLst/>
            <a:cxnLst>
              <a:cxn ang="T6">
                <a:pos x="T0" y="T1"/>
              </a:cxn>
              <a:cxn ang="T7">
                <a:pos x="T2" y="T3"/>
              </a:cxn>
              <a:cxn ang="T8">
                <a:pos x="T4" y="T5"/>
              </a:cxn>
            </a:cxnLst>
            <a:rect l="T9" t="T10" r="T11" b="T12"/>
            <a:pathLst>
              <a:path w="1463331" h="877722">
                <a:moveTo>
                  <a:pt x="40141" y="877722"/>
                </a:moveTo>
                <a:cubicBezTo>
                  <a:pt x="20070" y="440686"/>
                  <a:pt x="0" y="3650"/>
                  <a:pt x="237198" y="1825"/>
                </a:cubicBezTo>
                <a:cubicBezTo>
                  <a:pt x="474396" y="0"/>
                  <a:pt x="1463331" y="866773"/>
                  <a:pt x="1463331" y="866773"/>
                </a:cubicBezTo>
              </a:path>
            </a:pathLst>
          </a:custGeom>
          <a:noFill/>
          <a:ln w="31750" algn="ctr">
            <a:solidFill>
              <a:srgbClr val="92D050"/>
            </a:solidFill>
            <a:round/>
            <a:headEnd/>
            <a:tailEnd/>
          </a:ln>
        </p:spPr>
        <p:txBody>
          <a:bodyPr wrap="none" lIns="82124" tIns="41061" rIns="82124" bIns="41061" anchor="ctr">
            <a:spAutoFit/>
          </a:bodyPr>
          <a:lstStyle/>
          <a:p>
            <a:pPr algn="ctr" defTabSz="814388" eaLnBrk="0" hangingPunct="0">
              <a:lnSpc>
                <a:spcPct val="90000"/>
              </a:lnSpc>
            </a:pPr>
            <a:endParaRPr lang="en-US"/>
          </a:p>
        </p:txBody>
      </p:sp>
      <p:sp>
        <p:nvSpPr>
          <p:cNvPr id="24619" name="Rectangle 26"/>
          <p:cNvSpPr>
            <a:spLocks noChangeArrowheads="1"/>
          </p:cNvSpPr>
          <p:nvPr/>
        </p:nvSpPr>
        <p:spPr bwMode="auto">
          <a:xfrm>
            <a:off x="5518150" y="1724025"/>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24620" name="Line 28"/>
          <p:cNvSpPr>
            <a:spLocks noChangeShapeType="1"/>
          </p:cNvSpPr>
          <p:nvPr/>
        </p:nvSpPr>
        <p:spPr bwMode="auto">
          <a:xfrm flipH="1">
            <a:off x="6121400" y="2282825"/>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21" name="Line 23"/>
          <p:cNvSpPr>
            <a:spLocks noChangeShapeType="1"/>
          </p:cNvSpPr>
          <p:nvPr/>
        </p:nvSpPr>
        <p:spPr bwMode="auto">
          <a:xfrm>
            <a:off x="7194550" y="2486025"/>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22" name="Line 36"/>
          <p:cNvSpPr>
            <a:spLocks noChangeShapeType="1"/>
          </p:cNvSpPr>
          <p:nvPr/>
        </p:nvSpPr>
        <p:spPr bwMode="auto">
          <a:xfrm flipH="1" flipV="1">
            <a:off x="5899150" y="2409825"/>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23" name="Line 32"/>
          <p:cNvSpPr>
            <a:spLocks noChangeShapeType="1"/>
          </p:cNvSpPr>
          <p:nvPr/>
        </p:nvSpPr>
        <p:spPr bwMode="auto">
          <a:xfrm flipH="1">
            <a:off x="5822950" y="2486025"/>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24" name="Line 36"/>
          <p:cNvSpPr>
            <a:spLocks noChangeShapeType="1"/>
          </p:cNvSpPr>
          <p:nvPr/>
        </p:nvSpPr>
        <p:spPr bwMode="auto">
          <a:xfrm flipH="1">
            <a:off x="5899150" y="2486025"/>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25" name="Line 30"/>
          <p:cNvSpPr>
            <a:spLocks noChangeShapeType="1"/>
          </p:cNvSpPr>
          <p:nvPr/>
        </p:nvSpPr>
        <p:spPr bwMode="auto">
          <a:xfrm flipH="1">
            <a:off x="6045200" y="2511425"/>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24626" name="Line 28"/>
          <p:cNvSpPr>
            <a:spLocks noChangeShapeType="1"/>
          </p:cNvSpPr>
          <p:nvPr/>
        </p:nvSpPr>
        <p:spPr bwMode="auto">
          <a:xfrm flipH="1">
            <a:off x="6127750" y="2359025"/>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27" name="Oval 108"/>
          <p:cNvSpPr>
            <a:spLocks noChangeArrowheads="1"/>
          </p:cNvSpPr>
          <p:nvPr/>
        </p:nvSpPr>
        <p:spPr bwMode="auto">
          <a:xfrm>
            <a:off x="6584950" y="2206625"/>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24628" name="Picture 124" descr="DC3 Icon"/>
          <p:cNvPicPr>
            <a:picLocks noChangeAspect="1" noChangeArrowheads="1"/>
          </p:cNvPicPr>
          <p:nvPr/>
        </p:nvPicPr>
        <p:blipFill>
          <a:blip r:embed="rId3" cstate="print"/>
          <a:srcRect/>
          <a:stretch>
            <a:fillRect/>
          </a:stretch>
        </p:blipFill>
        <p:spPr bwMode="auto">
          <a:xfrm>
            <a:off x="5588000" y="1800225"/>
            <a:ext cx="603250" cy="796925"/>
          </a:xfrm>
          <a:prstGeom prst="rect">
            <a:avLst/>
          </a:prstGeom>
          <a:noFill/>
          <a:ln w="9525">
            <a:noFill/>
            <a:miter lim="800000"/>
            <a:headEnd/>
            <a:tailEnd/>
          </a:ln>
        </p:spPr>
      </p:pic>
      <p:pic>
        <p:nvPicPr>
          <p:cNvPr id="24629" name="Picture 124" descr="DC3 Icon"/>
          <p:cNvPicPr>
            <a:picLocks noChangeAspect="1" noChangeArrowheads="1"/>
          </p:cNvPicPr>
          <p:nvPr/>
        </p:nvPicPr>
        <p:blipFill>
          <a:blip r:embed="rId3" cstate="print"/>
          <a:srcRect/>
          <a:stretch>
            <a:fillRect/>
          </a:stretch>
        </p:blipFill>
        <p:spPr bwMode="auto">
          <a:xfrm>
            <a:off x="7042150" y="1800225"/>
            <a:ext cx="603250" cy="796925"/>
          </a:xfrm>
          <a:prstGeom prst="rect">
            <a:avLst/>
          </a:prstGeom>
          <a:noFill/>
          <a:ln w="9525">
            <a:noFill/>
            <a:miter lim="800000"/>
            <a:headEnd/>
            <a:tailEnd/>
          </a:ln>
        </p:spPr>
      </p:pic>
      <p:grpSp>
        <p:nvGrpSpPr>
          <p:cNvPr id="9" name="Group 41"/>
          <p:cNvGrpSpPr>
            <a:grpSpLocks/>
          </p:cNvGrpSpPr>
          <p:nvPr/>
        </p:nvGrpSpPr>
        <p:grpSpPr bwMode="auto">
          <a:xfrm>
            <a:off x="6197600" y="2190750"/>
            <a:ext cx="152400" cy="152400"/>
            <a:chOff x="7696200" y="4495800"/>
            <a:chExt cx="152400" cy="152400"/>
          </a:xfrm>
        </p:grpSpPr>
        <p:sp>
          <p:nvSpPr>
            <p:cNvPr id="136"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sp>
          <p:nvSpPr>
            <p:cNvPr id="137"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grpSp>
      <p:pic>
        <p:nvPicPr>
          <p:cNvPr id="24631" name="Picture 137" descr="catalys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13400" y="3352800"/>
            <a:ext cx="660400" cy="301625"/>
          </a:xfrm>
          <a:prstGeom prst="rect">
            <a:avLst/>
          </a:prstGeom>
          <a:noFill/>
          <a:ln w="38100">
            <a:solidFill>
              <a:srgbClr val="92D050"/>
            </a:solidFill>
            <a:miter lim="800000"/>
            <a:headEnd/>
            <a:tailEnd/>
          </a:ln>
        </p:spPr>
      </p:pic>
      <p:pic>
        <p:nvPicPr>
          <p:cNvPr id="24632" name="Picture 100" descr="catalys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59600" y="3352800"/>
            <a:ext cx="660400" cy="301625"/>
          </a:xfrm>
          <a:prstGeom prst="rect">
            <a:avLst/>
          </a:prstGeom>
          <a:noFill/>
          <a:ln w="38100">
            <a:solidFill>
              <a:srgbClr val="92D050"/>
            </a:solidFill>
            <a:miter lim="800000"/>
            <a:headEnd/>
            <a:tailEnd/>
          </a:ln>
        </p:spPr>
      </p:pic>
      <p:grpSp>
        <p:nvGrpSpPr>
          <p:cNvPr id="10" name="Group 41"/>
          <p:cNvGrpSpPr>
            <a:grpSpLocks/>
          </p:cNvGrpSpPr>
          <p:nvPr/>
        </p:nvGrpSpPr>
        <p:grpSpPr bwMode="auto">
          <a:xfrm>
            <a:off x="6376988" y="2273300"/>
            <a:ext cx="152400" cy="152400"/>
            <a:chOff x="7696200" y="4495800"/>
            <a:chExt cx="152400" cy="152400"/>
          </a:xfrm>
        </p:grpSpPr>
        <p:sp>
          <p:nvSpPr>
            <p:cNvPr id="147"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sp>
          <p:nvSpPr>
            <p:cNvPr id="148"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cs typeface="+mn-cs"/>
              </a:endParaRPr>
            </a:p>
          </p:txBody>
        </p:sp>
      </p:grpSp>
      <p:sp>
        <p:nvSpPr>
          <p:cNvPr id="24634" name="Line 28"/>
          <p:cNvSpPr>
            <a:spLocks noChangeShapeType="1"/>
          </p:cNvSpPr>
          <p:nvPr/>
        </p:nvSpPr>
        <p:spPr bwMode="auto">
          <a:xfrm flipH="1">
            <a:off x="6115050" y="1978025"/>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35" name="Line 28"/>
          <p:cNvSpPr>
            <a:spLocks noChangeShapeType="1"/>
          </p:cNvSpPr>
          <p:nvPr/>
        </p:nvSpPr>
        <p:spPr bwMode="auto">
          <a:xfrm flipH="1">
            <a:off x="6121400" y="2054225"/>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4636" name="Oval 108"/>
          <p:cNvSpPr>
            <a:spLocks noChangeArrowheads="1"/>
          </p:cNvSpPr>
          <p:nvPr/>
        </p:nvSpPr>
        <p:spPr bwMode="auto">
          <a:xfrm>
            <a:off x="6578600" y="1825625"/>
            <a:ext cx="76200" cy="304800"/>
          </a:xfrm>
          <a:prstGeom prst="ellipse">
            <a:avLst/>
          </a:prstGeom>
          <a:solidFill>
            <a:srgbClr val="92D050">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68" name="Oval 167"/>
          <p:cNvSpPr/>
          <p:nvPr/>
        </p:nvSpPr>
        <p:spPr bwMode="auto">
          <a:xfrm flipH="1">
            <a:off x="3327400" y="1639888"/>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cs typeface="Arial" pitchFamily="34" charset="0"/>
              </a:rPr>
              <a:t>S</a:t>
            </a:r>
          </a:p>
        </p:txBody>
      </p:sp>
      <p:sp>
        <p:nvSpPr>
          <p:cNvPr id="169" name="Oval 168"/>
          <p:cNvSpPr/>
          <p:nvPr/>
        </p:nvSpPr>
        <p:spPr bwMode="auto">
          <a:xfrm flipH="1">
            <a:off x="7493000" y="1792288"/>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cs typeface="Arial" pitchFamily="34" charset="0"/>
              </a:rPr>
              <a:t>S</a:t>
            </a:r>
          </a:p>
        </p:txBody>
      </p:sp>
      <p:sp>
        <p:nvSpPr>
          <p:cNvPr id="170" name="Oval 169"/>
          <p:cNvSpPr/>
          <p:nvPr/>
        </p:nvSpPr>
        <p:spPr bwMode="auto">
          <a:xfrm flipH="1">
            <a:off x="5334000" y="4462463"/>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cs typeface="Arial" pitchFamily="34" charset="0"/>
              </a:rPr>
              <a:t>S</a:t>
            </a:r>
          </a:p>
        </p:txBody>
      </p:sp>
      <p:sp>
        <p:nvSpPr>
          <p:cNvPr id="178" name="Oval 177"/>
          <p:cNvSpPr/>
          <p:nvPr/>
        </p:nvSpPr>
        <p:spPr bwMode="auto">
          <a:xfrm flipH="1">
            <a:off x="1295400" y="16002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900" b="1" dirty="0">
                <a:solidFill>
                  <a:schemeClr val="bg1"/>
                </a:solidFill>
                <a:latin typeface="Arial" pitchFamily="-65" charset="0"/>
                <a:cs typeface="Arial" pitchFamily="34" charset="0"/>
              </a:rPr>
              <a:t>P</a:t>
            </a:r>
          </a:p>
        </p:txBody>
      </p:sp>
      <p:sp>
        <p:nvSpPr>
          <p:cNvPr id="180" name="Oval 179"/>
          <p:cNvSpPr/>
          <p:nvPr/>
        </p:nvSpPr>
        <p:spPr bwMode="auto">
          <a:xfrm flipH="1">
            <a:off x="3352800" y="44196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1000" b="1" dirty="0">
                <a:solidFill>
                  <a:schemeClr val="bg1"/>
                </a:solidFill>
                <a:latin typeface="Arial" pitchFamily="-65" charset="0"/>
                <a:cs typeface="Arial" pitchFamily="34" charset="0"/>
              </a:rPr>
              <a:t>P</a:t>
            </a:r>
          </a:p>
        </p:txBody>
      </p:sp>
      <p:sp>
        <p:nvSpPr>
          <p:cNvPr id="181" name="Oval 180"/>
          <p:cNvSpPr/>
          <p:nvPr/>
        </p:nvSpPr>
        <p:spPr bwMode="auto">
          <a:xfrm flipH="1">
            <a:off x="5537200" y="1795463"/>
            <a:ext cx="177800" cy="185737"/>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1000" b="1" dirty="0">
                <a:solidFill>
                  <a:schemeClr val="bg1"/>
                </a:solidFill>
                <a:latin typeface="Arial" pitchFamily="-65" charset="0"/>
                <a:cs typeface="Arial" pitchFamily="34" charset="0"/>
              </a:rPr>
              <a:t>P</a:t>
            </a:r>
          </a:p>
        </p:txBody>
      </p:sp>
      <p:sp>
        <p:nvSpPr>
          <p:cNvPr id="24643" name="Rectangle 182"/>
          <p:cNvSpPr>
            <a:spLocks noChangeArrowheads="1"/>
          </p:cNvSpPr>
          <p:nvPr/>
        </p:nvSpPr>
        <p:spPr bwMode="auto">
          <a:xfrm>
            <a:off x="228600" y="3621088"/>
            <a:ext cx="3724275" cy="338137"/>
          </a:xfrm>
          <a:prstGeom prst="rect">
            <a:avLst/>
          </a:prstGeom>
          <a:noFill/>
          <a:ln w="9525">
            <a:noFill/>
            <a:miter lim="800000"/>
            <a:headEnd/>
            <a:tailEnd/>
          </a:ln>
        </p:spPr>
        <p:txBody>
          <a:bodyPr>
            <a:spAutoFit/>
          </a:bodyPr>
          <a:lstStyle/>
          <a:p>
            <a:pPr algn="ctr"/>
            <a:r>
              <a:rPr lang="en-US" sz="1600" b="1"/>
              <a:t>1. All devices Dual Attached via vPC </a:t>
            </a:r>
          </a:p>
        </p:txBody>
      </p:sp>
      <p:sp>
        <p:nvSpPr>
          <p:cNvPr id="24644" name="Rectangle 183"/>
          <p:cNvSpPr>
            <a:spLocks noChangeArrowheads="1"/>
          </p:cNvSpPr>
          <p:nvPr/>
        </p:nvSpPr>
        <p:spPr bwMode="auto">
          <a:xfrm>
            <a:off x="4648200" y="3624263"/>
            <a:ext cx="3962400" cy="338137"/>
          </a:xfrm>
          <a:prstGeom prst="rect">
            <a:avLst/>
          </a:prstGeom>
          <a:noFill/>
          <a:ln w="9525">
            <a:noFill/>
            <a:miter lim="800000"/>
            <a:headEnd/>
            <a:tailEnd/>
          </a:ln>
        </p:spPr>
        <p:txBody>
          <a:bodyPr>
            <a:spAutoFit/>
          </a:bodyPr>
          <a:lstStyle/>
          <a:p>
            <a:pPr algn="ctr"/>
            <a:r>
              <a:rPr lang="en-US" sz="1600" b="1"/>
              <a:t>2. Separate vPC and STP VLANs</a:t>
            </a:r>
          </a:p>
        </p:txBody>
      </p:sp>
      <p:sp>
        <p:nvSpPr>
          <p:cNvPr id="24645" name="Rectangle 185"/>
          <p:cNvSpPr>
            <a:spLocks noChangeArrowheads="1"/>
          </p:cNvSpPr>
          <p:nvPr/>
        </p:nvSpPr>
        <p:spPr bwMode="auto">
          <a:xfrm>
            <a:off x="2362200" y="6367463"/>
            <a:ext cx="4419600" cy="338137"/>
          </a:xfrm>
          <a:prstGeom prst="rect">
            <a:avLst/>
          </a:prstGeom>
          <a:noFill/>
          <a:ln w="9525">
            <a:noFill/>
            <a:miter lim="800000"/>
            <a:headEnd/>
            <a:tailEnd/>
          </a:ln>
        </p:spPr>
        <p:txBody>
          <a:bodyPr>
            <a:spAutoFit/>
          </a:bodyPr>
          <a:lstStyle/>
          <a:p>
            <a:pPr algn="ctr"/>
            <a:r>
              <a:rPr lang="en-US" sz="1600" b="1"/>
              <a:t>3. Overlapping vPC and STP VLANs</a:t>
            </a:r>
          </a:p>
        </p:txBody>
      </p:sp>
      <p:sp>
        <p:nvSpPr>
          <p:cNvPr id="24646" name="Line 12"/>
          <p:cNvSpPr>
            <a:spLocks noChangeShapeType="1"/>
          </p:cNvSpPr>
          <p:nvPr/>
        </p:nvSpPr>
        <p:spPr bwMode="auto">
          <a:xfrm flipV="1">
            <a:off x="6705600" y="2971800"/>
            <a:ext cx="228600" cy="76200"/>
          </a:xfrm>
          <a:prstGeom prst="line">
            <a:avLst/>
          </a:prstGeom>
          <a:noFill/>
          <a:ln w="76200">
            <a:solidFill>
              <a:schemeClr val="accent2"/>
            </a:solidFill>
            <a:round/>
            <a:headEnd/>
            <a:tailEnd/>
          </a:ln>
        </p:spPr>
        <p:txBody>
          <a:bodyPr wrap="none" lIns="73025" tIns="36511" rIns="73025" bIns="36511" anchor="ctr"/>
          <a:lstStyle/>
          <a:p>
            <a:endParaRPr lang="en-US"/>
          </a:p>
        </p:txBody>
      </p:sp>
      <p:sp>
        <p:nvSpPr>
          <p:cNvPr id="24647" name="Line 12"/>
          <p:cNvSpPr>
            <a:spLocks noChangeShapeType="1"/>
          </p:cNvSpPr>
          <p:nvPr/>
        </p:nvSpPr>
        <p:spPr bwMode="auto">
          <a:xfrm>
            <a:off x="5791200" y="2819400"/>
            <a:ext cx="228600" cy="198438"/>
          </a:xfrm>
          <a:prstGeom prst="line">
            <a:avLst/>
          </a:prstGeom>
          <a:noFill/>
          <a:ln w="76200">
            <a:solidFill>
              <a:schemeClr val="accent2"/>
            </a:solidFill>
            <a:round/>
            <a:headEnd/>
            <a:tailEnd/>
          </a:ln>
        </p:spPr>
        <p:txBody>
          <a:bodyPr wrap="none" lIns="73025" tIns="36511" rIns="73025" bIns="36511" anchor="ctr"/>
          <a:lstStyle/>
          <a:p>
            <a:endParaRPr lang="en-US"/>
          </a:p>
        </p:txBody>
      </p:sp>
      <p:sp>
        <p:nvSpPr>
          <p:cNvPr id="24648" name="Line 12"/>
          <p:cNvSpPr>
            <a:spLocks noChangeShapeType="1"/>
          </p:cNvSpPr>
          <p:nvPr/>
        </p:nvSpPr>
        <p:spPr bwMode="auto">
          <a:xfrm flipV="1">
            <a:off x="4419600" y="5486400"/>
            <a:ext cx="228600" cy="152400"/>
          </a:xfrm>
          <a:prstGeom prst="line">
            <a:avLst/>
          </a:prstGeom>
          <a:noFill/>
          <a:ln w="76200">
            <a:solidFill>
              <a:schemeClr val="accent2"/>
            </a:solidFill>
            <a:round/>
            <a:headEnd/>
            <a:tailEnd/>
          </a:ln>
        </p:spPr>
        <p:txBody>
          <a:bodyPr wrap="none" lIns="73025" tIns="36511" rIns="73025" bIns="36511" anchor="ctr"/>
          <a:lstStyle/>
          <a:p>
            <a:endParaRPr lang="en-US"/>
          </a:p>
        </p:txBody>
      </p:sp>
      <p:sp>
        <p:nvSpPr>
          <p:cNvPr id="24649" name="TextBox 163"/>
          <p:cNvSpPr txBox="1">
            <a:spLocks noChangeArrowheads="1"/>
          </p:cNvSpPr>
          <p:nvPr/>
        </p:nvSpPr>
        <p:spPr bwMode="auto">
          <a:xfrm>
            <a:off x="7315200" y="4724400"/>
            <a:ext cx="1649413" cy="185738"/>
          </a:xfrm>
          <a:prstGeom prst="rect">
            <a:avLst/>
          </a:prstGeom>
          <a:noFill/>
          <a:ln w="9525">
            <a:noFill/>
            <a:miter lim="800000"/>
            <a:headEnd/>
            <a:tailEnd/>
          </a:ln>
        </p:spPr>
        <p:txBody>
          <a:bodyPr lIns="274320" tIns="0" rIns="0" bIns="0"/>
          <a:lstStyle/>
          <a:p>
            <a:r>
              <a:rPr lang="en-US" sz="1000"/>
              <a:t>Primary vPC</a:t>
            </a:r>
          </a:p>
        </p:txBody>
      </p:sp>
      <p:sp>
        <p:nvSpPr>
          <p:cNvPr id="24650" name="TextBox 163"/>
          <p:cNvSpPr txBox="1">
            <a:spLocks noChangeArrowheads="1"/>
          </p:cNvSpPr>
          <p:nvPr/>
        </p:nvSpPr>
        <p:spPr bwMode="auto">
          <a:xfrm>
            <a:off x="7315200" y="4953000"/>
            <a:ext cx="1649413" cy="185738"/>
          </a:xfrm>
          <a:prstGeom prst="rect">
            <a:avLst/>
          </a:prstGeom>
          <a:noFill/>
          <a:ln w="9525">
            <a:noFill/>
            <a:miter lim="800000"/>
            <a:headEnd/>
            <a:tailEnd/>
          </a:ln>
        </p:spPr>
        <p:txBody>
          <a:bodyPr lIns="274320" tIns="0" rIns="0" bIns="0"/>
          <a:lstStyle/>
          <a:p>
            <a:r>
              <a:rPr lang="en-US" sz="1000"/>
              <a:t>Secondary vPC</a:t>
            </a:r>
          </a:p>
        </p:txBody>
      </p:sp>
      <p:sp>
        <p:nvSpPr>
          <p:cNvPr id="24651" name="TextBox 163"/>
          <p:cNvSpPr txBox="1">
            <a:spLocks noChangeArrowheads="1"/>
          </p:cNvSpPr>
          <p:nvPr/>
        </p:nvSpPr>
        <p:spPr bwMode="auto">
          <a:xfrm>
            <a:off x="7315200" y="5257800"/>
            <a:ext cx="1649413" cy="185738"/>
          </a:xfrm>
          <a:prstGeom prst="rect">
            <a:avLst/>
          </a:prstGeom>
          <a:noFill/>
          <a:ln w="9525">
            <a:noFill/>
            <a:miter lim="800000"/>
            <a:headEnd/>
            <a:tailEnd/>
          </a:ln>
        </p:spPr>
        <p:txBody>
          <a:bodyPr lIns="274320" tIns="0" rIns="0" bIns="0"/>
          <a:lstStyle/>
          <a:p>
            <a:r>
              <a:rPr lang="en-US" sz="1000"/>
              <a:t>Primary STP Root</a:t>
            </a:r>
          </a:p>
        </p:txBody>
      </p:sp>
      <p:sp>
        <p:nvSpPr>
          <p:cNvPr id="24652" name="TextBox 164"/>
          <p:cNvSpPr txBox="1">
            <a:spLocks noChangeArrowheads="1"/>
          </p:cNvSpPr>
          <p:nvPr/>
        </p:nvSpPr>
        <p:spPr bwMode="auto">
          <a:xfrm>
            <a:off x="7315200" y="5559425"/>
            <a:ext cx="1649413" cy="185738"/>
          </a:xfrm>
          <a:prstGeom prst="rect">
            <a:avLst/>
          </a:prstGeom>
          <a:noFill/>
          <a:ln w="9525">
            <a:noFill/>
            <a:miter lim="800000"/>
            <a:headEnd/>
            <a:tailEnd/>
          </a:ln>
        </p:spPr>
        <p:txBody>
          <a:bodyPr lIns="274320" tIns="0" rIns="0" bIns="0"/>
          <a:lstStyle/>
          <a:p>
            <a:r>
              <a:rPr lang="en-US" sz="1000"/>
              <a:t>Secondary STP Root</a:t>
            </a:r>
          </a:p>
        </p:txBody>
      </p:sp>
      <p:sp>
        <p:nvSpPr>
          <p:cNvPr id="166" name="Oval 165"/>
          <p:cNvSpPr/>
          <p:nvPr/>
        </p:nvSpPr>
        <p:spPr bwMode="auto">
          <a:xfrm flipH="1">
            <a:off x="7239000" y="49530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cs typeface="Arial" pitchFamily="34" charset="0"/>
              </a:rPr>
              <a:t>S</a:t>
            </a:r>
          </a:p>
        </p:txBody>
      </p:sp>
      <p:sp>
        <p:nvSpPr>
          <p:cNvPr id="172" name="Oval 171"/>
          <p:cNvSpPr/>
          <p:nvPr/>
        </p:nvSpPr>
        <p:spPr bwMode="auto">
          <a:xfrm flipH="1">
            <a:off x="7239000" y="47244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1000" b="1" dirty="0">
                <a:solidFill>
                  <a:schemeClr val="bg1"/>
                </a:solidFill>
                <a:latin typeface="Arial" pitchFamily="-65" charset="0"/>
                <a:cs typeface="Arial" pitchFamily="34" charset="0"/>
              </a:rPr>
              <a:t>P</a:t>
            </a:r>
          </a:p>
        </p:txBody>
      </p:sp>
      <p:sp>
        <p:nvSpPr>
          <p:cNvPr id="174" name="Oval 173"/>
          <p:cNvSpPr>
            <a:spLocks noChangeAspect="1"/>
          </p:cNvSpPr>
          <p:nvPr/>
        </p:nvSpPr>
        <p:spPr bwMode="auto">
          <a:xfrm flipH="1">
            <a:off x="7239000" y="5559425"/>
            <a:ext cx="222250" cy="231775"/>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cs typeface="Arial" pitchFamily="34" charset="0"/>
              </a:rPr>
              <a:t>SR</a:t>
            </a:r>
          </a:p>
        </p:txBody>
      </p:sp>
      <p:sp>
        <p:nvSpPr>
          <p:cNvPr id="176" name="Oval 175"/>
          <p:cNvSpPr>
            <a:spLocks noChangeAspect="1"/>
          </p:cNvSpPr>
          <p:nvPr/>
        </p:nvSpPr>
        <p:spPr bwMode="auto">
          <a:xfrm flipH="1">
            <a:off x="7239000" y="5257800"/>
            <a:ext cx="222250" cy="231775"/>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1000" b="1" dirty="0">
                <a:solidFill>
                  <a:schemeClr val="bg1"/>
                </a:solidFill>
                <a:latin typeface="Arial" pitchFamily="-65" charset="0"/>
                <a:cs typeface="Arial" pitchFamily="34" charset="0"/>
              </a:rPr>
              <a:t>PR</a:t>
            </a:r>
          </a:p>
        </p:txBody>
      </p:sp>
      <p:sp>
        <p:nvSpPr>
          <p:cNvPr id="182" name="Oval 181"/>
          <p:cNvSpPr>
            <a:spLocks noChangeAspect="1"/>
          </p:cNvSpPr>
          <p:nvPr/>
        </p:nvSpPr>
        <p:spPr bwMode="auto">
          <a:xfrm flipH="1">
            <a:off x="7239000" y="1600200"/>
            <a:ext cx="222250" cy="231775"/>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1000" b="1" dirty="0">
                <a:solidFill>
                  <a:schemeClr val="bg1"/>
                </a:solidFill>
                <a:latin typeface="Arial" pitchFamily="-65" charset="0"/>
                <a:cs typeface="Arial" pitchFamily="34" charset="0"/>
              </a:rPr>
              <a:t>PR</a:t>
            </a:r>
          </a:p>
        </p:txBody>
      </p:sp>
      <p:sp>
        <p:nvSpPr>
          <p:cNvPr id="188" name="Oval 187"/>
          <p:cNvSpPr>
            <a:spLocks noChangeAspect="1"/>
          </p:cNvSpPr>
          <p:nvPr/>
        </p:nvSpPr>
        <p:spPr bwMode="auto">
          <a:xfrm flipH="1">
            <a:off x="5791200" y="1600200"/>
            <a:ext cx="222250" cy="231775"/>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cs typeface="Arial" pitchFamily="34" charset="0"/>
              </a:rPr>
              <a:t>SR</a:t>
            </a:r>
          </a:p>
        </p:txBody>
      </p:sp>
      <p:sp>
        <p:nvSpPr>
          <p:cNvPr id="189" name="Oval 188"/>
          <p:cNvSpPr>
            <a:spLocks noChangeAspect="1"/>
          </p:cNvSpPr>
          <p:nvPr/>
        </p:nvSpPr>
        <p:spPr bwMode="auto">
          <a:xfrm flipH="1">
            <a:off x="3581400" y="4191000"/>
            <a:ext cx="222250" cy="231775"/>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1000" dirty="0">
                <a:solidFill>
                  <a:schemeClr val="bg1"/>
                </a:solidFill>
                <a:latin typeface="Arial" pitchFamily="-65" charset="0"/>
                <a:cs typeface="Arial" pitchFamily="34" charset="0"/>
              </a:rPr>
              <a:t>SR</a:t>
            </a:r>
          </a:p>
        </p:txBody>
      </p:sp>
      <p:sp>
        <p:nvSpPr>
          <p:cNvPr id="190" name="Oval 189"/>
          <p:cNvSpPr>
            <a:spLocks noChangeAspect="1"/>
          </p:cNvSpPr>
          <p:nvPr/>
        </p:nvSpPr>
        <p:spPr bwMode="auto">
          <a:xfrm flipH="1">
            <a:off x="5084763" y="4191000"/>
            <a:ext cx="222250" cy="231775"/>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1000" b="1" dirty="0">
                <a:solidFill>
                  <a:schemeClr val="bg1"/>
                </a:solidFill>
                <a:latin typeface="Arial" pitchFamily="-65" charset="0"/>
                <a:cs typeface="Arial" pitchFamily="34" charset="0"/>
              </a:rPr>
              <a:t>PR</a:t>
            </a:r>
          </a:p>
        </p:txBody>
      </p:sp>
      <p:pic>
        <p:nvPicPr>
          <p:cNvPr id="133123" name="Picture 3" descr="C:\Documents and Settings\rmari\Local Settings\Temporary Internet Files\Content.IE5\IR2FYDM5\MCj04316360000[1].png"/>
          <p:cNvPicPr>
            <a:picLocks noChangeAspect="1" noChangeArrowheads="1"/>
          </p:cNvPicPr>
          <p:nvPr/>
        </p:nvPicPr>
        <p:blipFill>
          <a:blip r:embed="rId5" cstate="print"/>
          <a:srcRect/>
          <a:stretch>
            <a:fillRect/>
          </a:stretch>
        </p:blipFill>
        <p:spPr bwMode="auto">
          <a:xfrm>
            <a:off x="4648200" y="5334000"/>
            <a:ext cx="400050" cy="400050"/>
          </a:xfrm>
          <a:prstGeom prst="rect">
            <a:avLst/>
          </a:prstGeom>
          <a:noFill/>
          <a:ln w="9525">
            <a:noFill/>
            <a:miter lim="800000"/>
            <a:headEnd/>
            <a:tailEnd/>
          </a:ln>
        </p:spPr>
      </p:pic>
      <p:sp>
        <p:nvSpPr>
          <p:cNvPr id="107" name="Freeform 58"/>
          <p:cNvSpPr>
            <a:spLocks noChangeArrowheads="1"/>
          </p:cNvSpPr>
          <p:nvPr/>
        </p:nvSpPr>
        <p:spPr bwMode="auto">
          <a:xfrm>
            <a:off x="5943600" y="2438400"/>
            <a:ext cx="1524000" cy="1030288"/>
          </a:xfrm>
          <a:custGeom>
            <a:avLst/>
            <a:gdLst>
              <a:gd name="T0" fmla="*/ 11710 w 1823833"/>
              <a:gd name="T1" fmla="*/ 1419499 h 877749"/>
              <a:gd name="T2" fmla="*/ 881853 w 1823833"/>
              <a:gd name="T3" fmla="*/ 2995 h 877749"/>
              <a:gd name="T4" fmla="*/ 1064106 w 1823833"/>
              <a:gd name="T5" fmla="*/ 1401528 h 877749"/>
              <a:gd name="T6" fmla="*/ 0 60000 65536"/>
              <a:gd name="T7" fmla="*/ 0 60000 65536"/>
              <a:gd name="T8" fmla="*/ 0 60000 65536"/>
              <a:gd name="T9" fmla="*/ 0 w 1823833"/>
              <a:gd name="T10" fmla="*/ 0 h 877749"/>
              <a:gd name="T11" fmla="*/ 1823833 w 1823833"/>
              <a:gd name="T12" fmla="*/ 877749 h 877749"/>
            </a:gdLst>
            <a:ahLst/>
            <a:cxnLst>
              <a:cxn ang="T6">
                <a:pos x="T0" y="T1"/>
              </a:cxn>
              <a:cxn ang="T7">
                <a:pos x="T2" y="T3"/>
              </a:cxn>
              <a:cxn ang="T8">
                <a:pos x="T4" y="T5"/>
              </a:cxn>
            </a:cxnLst>
            <a:rect l="T9" t="T10" r="T11" b="T12"/>
            <a:pathLst>
              <a:path w="1823833" h="877749">
                <a:moveTo>
                  <a:pt x="20071" y="877749"/>
                </a:moveTo>
                <a:cubicBezTo>
                  <a:pt x="0" y="440713"/>
                  <a:pt x="1210831" y="3704"/>
                  <a:pt x="1511458" y="1852"/>
                </a:cubicBezTo>
                <a:cubicBezTo>
                  <a:pt x="1812085" y="0"/>
                  <a:pt x="1823833" y="866637"/>
                  <a:pt x="1823833" y="866637"/>
                </a:cubicBezTo>
              </a:path>
            </a:pathLst>
          </a:custGeom>
          <a:noFill/>
          <a:ln w="31750" algn="ctr">
            <a:solidFill>
              <a:srgbClr val="92D050"/>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106" name="Title 1"/>
          <p:cNvSpPr txBox="1">
            <a:spLocks/>
          </p:cNvSpPr>
          <p:nvPr/>
        </p:nvSpPr>
        <p:spPr bwMode="auto">
          <a:xfrm>
            <a:off x="142335" y="142335"/>
            <a:ext cx="9677400"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defTabSz="814388">
              <a:lnSpc>
                <a:spcPct val="90000"/>
              </a:lnSpc>
            </a:pPr>
            <a:r>
              <a:rPr kumimoji="0" lang="en-US" sz="3200" b="1" i="0" u="none" strike="noStrike" kern="0" cap="none" spc="0" normalizeH="0" baseline="0" noProof="0" dirty="0" smtClean="0">
                <a:ln>
                  <a:noFill/>
                </a:ln>
                <a:solidFill>
                  <a:schemeClr val="tx2"/>
                </a:solidFill>
                <a:effectLst/>
                <a:uLnTx/>
                <a:uFillTx/>
                <a:latin typeface="+mj-lt"/>
                <a:ea typeface="+mj-ea"/>
                <a:cs typeface="+mj-cs"/>
              </a:rPr>
              <a:t>vPC Design principles</a:t>
            </a:r>
            <a:r>
              <a:rPr kumimoji="0" lang="en-US" sz="3200" b="1" i="0" u="none" strike="noStrike" kern="0" cap="none" spc="0" normalizeH="0" baseline="0" noProof="0" dirty="0">
                <a:ln>
                  <a:noFill/>
                </a:ln>
                <a:solidFill>
                  <a:schemeClr val="tx2"/>
                </a:solidFill>
                <a:effectLst/>
                <a:uLnTx/>
                <a:uFillTx/>
                <a:latin typeface="+mj-lt"/>
                <a:ea typeface="+mj-ea"/>
                <a:cs typeface="+mj-cs"/>
              </a:rPr>
              <a:t/>
            </a:r>
            <a:br>
              <a:rPr kumimoji="0" lang="en-US" sz="3200" b="1" i="0" u="none" strike="noStrike" kern="0" cap="none" spc="0" normalizeH="0" baseline="0" noProof="0" dirty="0">
                <a:ln>
                  <a:noFill/>
                </a:ln>
                <a:solidFill>
                  <a:schemeClr val="tx2"/>
                </a:solidFill>
                <a:effectLst/>
                <a:uLnTx/>
                <a:uFillTx/>
                <a:latin typeface="+mj-lt"/>
                <a:ea typeface="+mj-ea"/>
                <a:cs typeface="+mj-cs"/>
              </a:rPr>
            </a:br>
            <a:r>
              <a:rPr lang="en-US" sz="2000" b="1" kern="0" dirty="0">
                <a:latin typeface="+mj-lt"/>
                <a:ea typeface="+mj-ea"/>
                <a:cs typeface="+mj-cs"/>
              </a:rPr>
              <a:t>Attaching to a vPC Domain - vPC and non-vPC </a:t>
            </a:r>
            <a:r>
              <a:rPr lang="en-US" sz="2000" b="1" kern="0" dirty="0" err="1">
                <a:latin typeface="+mj-lt"/>
                <a:ea typeface="+mj-ea"/>
                <a:cs typeface="+mj-cs"/>
              </a:rPr>
              <a:t>VLANs</a:t>
            </a:r>
            <a:r>
              <a:rPr lang="en-US" sz="2000" b="1" kern="0" dirty="0">
                <a:latin typeface="+mj-lt"/>
                <a:ea typeface="+mj-ea"/>
                <a:cs typeface="+mj-cs"/>
              </a:rPr>
              <a:t> (STP/vPC Hybrid)</a:t>
            </a:r>
          </a:p>
        </p:txBody>
      </p:sp>
      <p:sp>
        <p:nvSpPr>
          <p:cNvPr id="108" name="AutoShape 105"/>
          <p:cNvSpPr>
            <a:spLocks noChangeArrowheads="1"/>
          </p:cNvSpPr>
          <p:nvPr/>
        </p:nvSpPr>
        <p:spPr bwMode="auto">
          <a:xfrm>
            <a:off x="6553200" y="1143000"/>
            <a:ext cx="1752600" cy="354013"/>
          </a:xfrm>
          <a:prstGeom prst="wedgeRoundRectCallout">
            <a:avLst>
              <a:gd name="adj1" fmla="val -40864"/>
              <a:gd name="adj2" fmla="val 124248"/>
              <a:gd name="adj3" fmla="val 16667"/>
            </a:avLst>
          </a:prstGeom>
          <a:solidFill>
            <a:schemeClr val="accent1"/>
          </a:solidFill>
          <a:ln w="9525">
            <a:solidFill>
              <a:schemeClr val="tx1"/>
            </a:solidFill>
            <a:miter lim="800000"/>
            <a:headEnd/>
            <a:tailEnd/>
          </a:ln>
        </p:spPr>
        <p:txBody>
          <a:bodyPr lIns="0" tIns="0" rIns="0" bIns="0" anchor="ctr"/>
          <a:lstStyle/>
          <a:p>
            <a:pPr algn="ctr"/>
            <a:r>
              <a:rPr lang="en-US" sz="1200" b="1">
                <a:solidFill>
                  <a:schemeClr val="bg1"/>
                </a:solidFill>
              </a:rPr>
              <a:t>Non vPC port-channel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linds(horizontal)">
                                      <p:cBhvr>
                                        <p:cTn id="7" dur="500"/>
                                        <p:tgtEl>
                                          <p:spTgt spid="6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blinds(horizontal)">
                                      <p:cBhvr>
                                        <p:cTn id="24" dur="500"/>
                                        <p:tgtEl>
                                          <p:spTgt spid="8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blinds(horizontal)">
                                      <p:cBhvr>
                                        <p:cTn id="37" dur="500"/>
                                        <p:tgtEl>
                                          <p:spTgt spid="10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par>
                                <p:cTn id="43" presetID="3" presetClass="entr" presetSubtype="1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linds(horizontal)">
                                      <p:cBhvr>
                                        <p:cTn id="45" dur="500"/>
                                        <p:tgtEl>
                                          <p:spTgt spid="4"/>
                                        </p:tgtEl>
                                      </p:cBhvr>
                                    </p:animEffect>
                                  </p:childTnLst>
                                </p:cTn>
                              </p:par>
                              <p:par>
                                <p:cTn id="46" presetID="3" presetClass="entr" presetSubtype="1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0" nodeType="clickEffect">
                                  <p:stCondLst>
                                    <p:cond delay="0"/>
                                  </p:stCondLst>
                                  <p:childTnLst>
                                    <p:animEffect transition="out" filter="blinds(horizontal)">
                                      <p:cBhvr>
                                        <p:cTn id="52" dur="500"/>
                                        <p:tgtEl>
                                          <p:spTgt spid="24648"/>
                                        </p:tgtEl>
                                      </p:cBhvr>
                                    </p:animEffect>
                                    <p:set>
                                      <p:cBhvr>
                                        <p:cTn id="53" dur="1" fill="hold">
                                          <p:stCondLst>
                                            <p:cond delay="499"/>
                                          </p:stCondLst>
                                        </p:cTn>
                                        <p:tgtEl>
                                          <p:spTgt spid="2464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5626"/>
                                        </p:tgtEl>
                                        <p:attrNameLst>
                                          <p:attrName>style.visibility</p:attrName>
                                        </p:attrNameLst>
                                      </p:cBhvr>
                                      <p:to>
                                        <p:strVal val="visible"/>
                                      </p:to>
                                    </p:set>
                                    <p:animEffect transition="in" filter="blinds(horizontal)">
                                      <p:cBhvr>
                                        <p:cTn id="58" dur="500"/>
                                        <p:tgtEl>
                                          <p:spTgt spid="25626"/>
                                        </p:tgtEl>
                                      </p:cBhvr>
                                    </p:animEffect>
                                  </p:childTnLst>
                                </p:cTn>
                              </p:par>
                              <p:par>
                                <p:cTn id="59" presetID="3" presetClass="entr" presetSubtype="10" fill="hold" nodeType="withEffect">
                                  <p:stCondLst>
                                    <p:cond delay="0"/>
                                  </p:stCondLst>
                                  <p:childTnLst>
                                    <p:set>
                                      <p:cBhvr>
                                        <p:cTn id="60" dur="1" fill="hold">
                                          <p:stCondLst>
                                            <p:cond delay="0"/>
                                          </p:stCondLst>
                                        </p:cTn>
                                        <p:tgtEl>
                                          <p:spTgt spid="133123"/>
                                        </p:tgtEl>
                                        <p:attrNameLst>
                                          <p:attrName>style.visibility</p:attrName>
                                        </p:attrNameLst>
                                      </p:cBhvr>
                                      <p:to>
                                        <p:strVal val="visible"/>
                                      </p:to>
                                    </p:set>
                                    <p:animEffect transition="in" filter="blinds(horizontal)">
                                      <p:cBhvr>
                                        <p:cTn id="61" dur="500"/>
                                        <p:tgtEl>
                                          <p:spTgt spid="133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6" grpId="0" animBg="1"/>
      <p:bldP spid="64" grpId="0" animBg="1"/>
      <p:bldP spid="82" grpId="0" animBg="1"/>
      <p:bldP spid="24648" grpId="0" animBg="1"/>
      <p:bldP spid="1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6"/>
          <p:cNvSpPr>
            <a:spLocks noChangeArrowheads="1"/>
          </p:cNvSpPr>
          <p:nvPr/>
        </p:nvSpPr>
        <p:spPr bwMode="auto">
          <a:xfrm>
            <a:off x="6096000" y="3962400"/>
            <a:ext cx="2209800" cy="3810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25603" name="Content Placeholder 2"/>
          <p:cNvSpPr>
            <a:spLocks noGrp="1"/>
          </p:cNvSpPr>
          <p:nvPr>
            <p:ph idx="1"/>
          </p:nvPr>
        </p:nvSpPr>
        <p:spPr>
          <a:xfrm>
            <a:off x="304800" y="1524000"/>
            <a:ext cx="4572000" cy="5105400"/>
          </a:xfrm>
        </p:spPr>
        <p:txBody>
          <a:bodyPr/>
          <a:lstStyle/>
          <a:p>
            <a:pPr eaLnBrk="1" hangingPunct="1"/>
            <a:r>
              <a:rPr lang="en-US" sz="2000" smtClean="0"/>
              <a:t>Multi-Layer vPC can join 8 active ports port-channels in a unique 16-way port-channel</a:t>
            </a:r>
            <a:r>
              <a:rPr lang="en-US" smtClean="0">
                <a:solidFill>
                  <a:srgbClr val="0070C0"/>
                </a:solidFill>
              </a:rPr>
              <a:t>*</a:t>
            </a:r>
            <a:endParaRPr lang="en-US" sz="2000" smtClean="0">
              <a:solidFill>
                <a:srgbClr val="0070C0"/>
              </a:solidFill>
            </a:endParaRPr>
          </a:p>
          <a:p>
            <a:pPr eaLnBrk="1" hangingPunct="1"/>
            <a:r>
              <a:rPr lang="en-US" sz="2000" smtClean="0"/>
              <a:t>vPC peer side load-balancing is LOCAL to the peer</a:t>
            </a:r>
          </a:p>
          <a:p>
            <a:pPr eaLnBrk="1" hangingPunct="1"/>
            <a:r>
              <a:rPr lang="en-US" sz="2000" smtClean="0"/>
              <a:t>Each vPC peer has only 8 active links, but the pair has 16 active load balanced links</a:t>
            </a:r>
          </a:p>
        </p:txBody>
      </p:sp>
      <p:sp>
        <p:nvSpPr>
          <p:cNvPr id="25604" name="Rectangle 26"/>
          <p:cNvSpPr>
            <a:spLocks noChangeArrowheads="1"/>
          </p:cNvSpPr>
          <p:nvPr/>
        </p:nvSpPr>
        <p:spPr bwMode="auto">
          <a:xfrm>
            <a:off x="6096000" y="2438400"/>
            <a:ext cx="2209800" cy="9144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25605" name="Line 28"/>
          <p:cNvSpPr>
            <a:spLocks noChangeShapeType="1"/>
          </p:cNvSpPr>
          <p:nvPr/>
        </p:nvSpPr>
        <p:spPr bwMode="auto">
          <a:xfrm flipH="1">
            <a:off x="6699250" y="28194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5606" name="Line 23"/>
          <p:cNvSpPr>
            <a:spLocks noChangeShapeType="1"/>
          </p:cNvSpPr>
          <p:nvPr/>
        </p:nvSpPr>
        <p:spPr bwMode="auto">
          <a:xfrm>
            <a:off x="7831138" y="3124200"/>
            <a:ext cx="1524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07" name="Line 36"/>
          <p:cNvSpPr>
            <a:spLocks noChangeShapeType="1"/>
          </p:cNvSpPr>
          <p:nvPr/>
        </p:nvSpPr>
        <p:spPr bwMode="auto">
          <a:xfrm flipH="1" flipV="1">
            <a:off x="6477000" y="3048000"/>
            <a:ext cx="1447800" cy="9906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08" name="Line 32"/>
          <p:cNvSpPr>
            <a:spLocks noChangeShapeType="1"/>
          </p:cNvSpPr>
          <p:nvPr/>
        </p:nvSpPr>
        <p:spPr bwMode="auto">
          <a:xfrm flipH="1">
            <a:off x="6400800" y="3124200"/>
            <a:ext cx="1524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09" name="Line 36"/>
          <p:cNvSpPr>
            <a:spLocks noChangeShapeType="1"/>
          </p:cNvSpPr>
          <p:nvPr/>
        </p:nvSpPr>
        <p:spPr bwMode="auto">
          <a:xfrm flipH="1">
            <a:off x="6477000" y="3124200"/>
            <a:ext cx="12192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10" name="Line 30"/>
          <p:cNvSpPr>
            <a:spLocks noChangeShapeType="1"/>
          </p:cNvSpPr>
          <p:nvPr/>
        </p:nvSpPr>
        <p:spPr bwMode="auto">
          <a:xfrm flipH="1">
            <a:off x="6705600" y="26670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25611" name="Line 28"/>
          <p:cNvSpPr>
            <a:spLocks noChangeShapeType="1"/>
          </p:cNvSpPr>
          <p:nvPr/>
        </p:nvSpPr>
        <p:spPr bwMode="auto">
          <a:xfrm flipH="1">
            <a:off x="6705600" y="28956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5612" name="Oval 108"/>
          <p:cNvSpPr>
            <a:spLocks noChangeArrowheads="1"/>
          </p:cNvSpPr>
          <p:nvPr/>
        </p:nvSpPr>
        <p:spPr bwMode="auto">
          <a:xfrm>
            <a:off x="7162800" y="27432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5613" name="Line 28"/>
          <p:cNvSpPr>
            <a:spLocks noChangeShapeType="1"/>
          </p:cNvSpPr>
          <p:nvPr/>
        </p:nvSpPr>
        <p:spPr bwMode="auto">
          <a:xfrm flipH="1">
            <a:off x="6705600" y="41148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5614" name="Line 30"/>
          <p:cNvSpPr>
            <a:spLocks noChangeShapeType="1"/>
          </p:cNvSpPr>
          <p:nvPr/>
        </p:nvSpPr>
        <p:spPr bwMode="auto">
          <a:xfrm flipH="1">
            <a:off x="6711950" y="40386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25615" name="Line 28"/>
          <p:cNvSpPr>
            <a:spLocks noChangeShapeType="1"/>
          </p:cNvSpPr>
          <p:nvPr/>
        </p:nvSpPr>
        <p:spPr bwMode="auto">
          <a:xfrm flipH="1">
            <a:off x="6711950" y="41910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5616" name="Oval 108"/>
          <p:cNvSpPr>
            <a:spLocks noChangeArrowheads="1"/>
          </p:cNvSpPr>
          <p:nvPr/>
        </p:nvSpPr>
        <p:spPr bwMode="auto">
          <a:xfrm>
            <a:off x="7169150" y="40386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5617" name="Line 23"/>
          <p:cNvSpPr>
            <a:spLocks noChangeShapeType="1"/>
          </p:cNvSpPr>
          <p:nvPr/>
        </p:nvSpPr>
        <p:spPr bwMode="auto">
          <a:xfrm>
            <a:off x="7696200" y="3124200"/>
            <a:ext cx="1524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18" name="Line 36"/>
          <p:cNvSpPr>
            <a:spLocks noChangeShapeType="1"/>
          </p:cNvSpPr>
          <p:nvPr/>
        </p:nvSpPr>
        <p:spPr bwMode="auto">
          <a:xfrm flipH="1" flipV="1">
            <a:off x="6400800" y="3048000"/>
            <a:ext cx="1447800" cy="9906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19" name="Line 32"/>
          <p:cNvSpPr>
            <a:spLocks noChangeShapeType="1"/>
          </p:cNvSpPr>
          <p:nvPr/>
        </p:nvSpPr>
        <p:spPr bwMode="auto">
          <a:xfrm flipH="1">
            <a:off x="6324600" y="3124200"/>
            <a:ext cx="1524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20" name="Line 36"/>
          <p:cNvSpPr>
            <a:spLocks noChangeShapeType="1"/>
          </p:cNvSpPr>
          <p:nvPr/>
        </p:nvSpPr>
        <p:spPr bwMode="auto">
          <a:xfrm flipH="1">
            <a:off x="6400800" y="3124200"/>
            <a:ext cx="12192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21" name="Line 23"/>
          <p:cNvSpPr>
            <a:spLocks noChangeShapeType="1"/>
          </p:cNvSpPr>
          <p:nvPr/>
        </p:nvSpPr>
        <p:spPr bwMode="auto">
          <a:xfrm>
            <a:off x="7797800" y="3201988"/>
            <a:ext cx="1524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22" name="Line 36"/>
          <p:cNvSpPr>
            <a:spLocks noChangeShapeType="1"/>
          </p:cNvSpPr>
          <p:nvPr/>
        </p:nvSpPr>
        <p:spPr bwMode="auto">
          <a:xfrm flipH="1" flipV="1">
            <a:off x="6443663" y="3125788"/>
            <a:ext cx="1447800" cy="9906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23" name="Line 32"/>
          <p:cNvSpPr>
            <a:spLocks noChangeShapeType="1"/>
          </p:cNvSpPr>
          <p:nvPr/>
        </p:nvSpPr>
        <p:spPr bwMode="auto">
          <a:xfrm flipH="1">
            <a:off x="6292850" y="3124200"/>
            <a:ext cx="1524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24" name="Line 36"/>
          <p:cNvSpPr>
            <a:spLocks noChangeShapeType="1"/>
          </p:cNvSpPr>
          <p:nvPr/>
        </p:nvSpPr>
        <p:spPr bwMode="auto">
          <a:xfrm flipH="1">
            <a:off x="6443663" y="3201988"/>
            <a:ext cx="12192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25" name="Line 23"/>
          <p:cNvSpPr>
            <a:spLocks noChangeShapeType="1"/>
          </p:cNvSpPr>
          <p:nvPr/>
        </p:nvSpPr>
        <p:spPr bwMode="auto">
          <a:xfrm>
            <a:off x="7729538" y="3048000"/>
            <a:ext cx="1524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26" name="Line 36"/>
          <p:cNvSpPr>
            <a:spLocks noChangeShapeType="1"/>
          </p:cNvSpPr>
          <p:nvPr/>
        </p:nvSpPr>
        <p:spPr bwMode="auto">
          <a:xfrm flipH="1" flipV="1">
            <a:off x="6434138" y="2971800"/>
            <a:ext cx="1447800" cy="9906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27" name="Line 32"/>
          <p:cNvSpPr>
            <a:spLocks noChangeShapeType="1"/>
          </p:cNvSpPr>
          <p:nvPr/>
        </p:nvSpPr>
        <p:spPr bwMode="auto">
          <a:xfrm flipH="1">
            <a:off x="6367463" y="3114675"/>
            <a:ext cx="1524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5628" name="Line 36"/>
          <p:cNvSpPr>
            <a:spLocks noChangeShapeType="1"/>
          </p:cNvSpPr>
          <p:nvPr/>
        </p:nvSpPr>
        <p:spPr bwMode="auto">
          <a:xfrm flipH="1">
            <a:off x="6434138" y="3048000"/>
            <a:ext cx="12192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15" name="Oval 108"/>
          <p:cNvSpPr>
            <a:spLocks noChangeArrowheads="1"/>
          </p:cNvSpPr>
          <p:nvPr/>
        </p:nvSpPr>
        <p:spPr bwMode="auto">
          <a:xfrm>
            <a:off x="6327775" y="38369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8" name="Oval 108"/>
          <p:cNvSpPr>
            <a:spLocks noChangeArrowheads="1"/>
          </p:cNvSpPr>
          <p:nvPr/>
        </p:nvSpPr>
        <p:spPr bwMode="auto">
          <a:xfrm>
            <a:off x="7626350" y="38354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3" name="Oval 108"/>
          <p:cNvSpPr>
            <a:spLocks noChangeArrowheads="1"/>
          </p:cNvSpPr>
          <p:nvPr/>
        </p:nvSpPr>
        <p:spPr bwMode="auto">
          <a:xfrm>
            <a:off x="6477000" y="32766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4" name="Oval 108"/>
          <p:cNvSpPr>
            <a:spLocks noChangeArrowheads="1"/>
          </p:cNvSpPr>
          <p:nvPr/>
        </p:nvSpPr>
        <p:spPr bwMode="auto">
          <a:xfrm>
            <a:off x="7391400" y="32766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25633" name="Picture 124" descr="DC3 Icon"/>
          <p:cNvPicPr>
            <a:picLocks noChangeAspect="1" noChangeArrowheads="1"/>
          </p:cNvPicPr>
          <p:nvPr/>
        </p:nvPicPr>
        <p:blipFill>
          <a:blip r:embed="rId3"/>
          <a:srcRect/>
          <a:stretch>
            <a:fillRect/>
          </a:stretch>
        </p:blipFill>
        <p:spPr bwMode="auto">
          <a:xfrm>
            <a:off x="6165850" y="2514600"/>
            <a:ext cx="603250" cy="796925"/>
          </a:xfrm>
          <a:prstGeom prst="rect">
            <a:avLst/>
          </a:prstGeom>
          <a:noFill/>
          <a:ln w="9525">
            <a:noFill/>
            <a:miter lim="800000"/>
            <a:headEnd/>
            <a:tailEnd/>
          </a:ln>
        </p:spPr>
      </p:pic>
      <p:pic>
        <p:nvPicPr>
          <p:cNvPr id="25634" name="Picture 124" descr="DC3 Icon"/>
          <p:cNvPicPr>
            <a:picLocks noChangeAspect="1" noChangeArrowheads="1"/>
          </p:cNvPicPr>
          <p:nvPr/>
        </p:nvPicPr>
        <p:blipFill>
          <a:blip r:embed="rId3"/>
          <a:srcRect/>
          <a:stretch>
            <a:fillRect/>
          </a:stretch>
        </p:blipFill>
        <p:spPr bwMode="auto">
          <a:xfrm>
            <a:off x="7620000" y="2514600"/>
            <a:ext cx="603250" cy="796925"/>
          </a:xfrm>
          <a:prstGeom prst="rect">
            <a:avLst/>
          </a:prstGeom>
          <a:noFill/>
          <a:ln w="9525">
            <a:noFill/>
            <a:miter lim="800000"/>
            <a:headEnd/>
            <a:tailEnd/>
          </a:ln>
        </p:spPr>
      </p:pic>
      <p:sp>
        <p:nvSpPr>
          <p:cNvPr id="25635" name="Line 28"/>
          <p:cNvSpPr>
            <a:spLocks noChangeShapeType="1"/>
          </p:cNvSpPr>
          <p:nvPr/>
        </p:nvSpPr>
        <p:spPr bwMode="auto">
          <a:xfrm flipH="1" flipV="1">
            <a:off x="6400800" y="4191000"/>
            <a:ext cx="76200" cy="762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5636" name="Line 28"/>
          <p:cNvSpPr>
            <a:spLocks noChangeShapeType="1"/>
          </p:cNvSpPr>
          <p:nvPr/>
        </p:nvSpPr>
        <p:spPr bwMode="auto">
          <a:xfrm flipH="1" flipV="1">
            <a:off x="6400800" y="4191000"/>
            <a:ext cx="762000" cy="762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5637" name="Line 28"/>
          <p:cNvSpPr>
            <a:spLocks noChangeShapeType="1"/>
          </p:cNvSpPr>
          <p:nvPr/>
        </p:nvSpPr>
        <p:spPr bwMode="auto">
          <a:xfrm flipH="1" flipV="1">
            <a:off x="6400800" y="4191000"/>
            <a:ext cx="1524000" cy="762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5638" name="Line 28"/>
          <p:cNvSpPr>
            <a:spLocks noChangeShapeType="1"/>
          </p:cNvSpPr>
          <p:nvPr/>
        </p:nvSpPr>
        <p:spPr bwMode="auto">
          <a:xfrm flipH="1" flipV="1">
            <a:off x="7848600" y="4191000"/>
            <a:ext cx="76200" cy="762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5639" name="Line 28"/>
          <p:cNvSpPr>
            <a:spLocks noChangeShapeType="1"/>
          </p:cNvSpPr>
          <p:nvPr/>
        </p:nvSpPr>
        <p:spPr bwMode="auto">
          <a:xfrm flipV="1">
            <a:off x="7162800" y="4216400"/>
            <a:ext cx="685800" cy="736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5640" name="Line 28"/>
          <p:cNvSpPr>
            <a:spLocks noChangeShapeType="1"/>
          </p:cNvSpPr>
          <p:nvPr/>
        </p:nvSpPr>
        <p:spPr bwMode="auto">
          <a:xfrm flipV="1">
            <a:off x="6477000" y="4216400"/>
            <a:ext cx="1371600" cy="7366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25641"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72200" y="4876800"/>
            <a:ext cx="660400" cy="301625"/>
          </a:xfrm>
          <a:prstGeom prst="rect">
            <a:avLst/>
          </a:prstGeom>
          <a:noFill/>
          <a:ln w="9525">
            <a:noFill/>
            <a:miter lim="800000"/>
            <a:headEnd/>
            <a:tailEnd/>
          </a:ln>
        </p:spPr>
      </p:pic>
      <p:pic>
        <p:nvPicPr>
          <p:cNvPr id="25642" name="Picture 40" descr="server"/>
          <p:cNvPicPr>
            <a:picLocks noChangeAspect="1" noChangeArrowheads="1"/>
          </p:cNvPicPr>
          <p:nvPr/>
        </p:nvPicPr>
        <p:blipFill>
          <a:blip r:embed="rId5"/>
          <a:srcRect/>
          <a:stretch>
            <a:fillRect/>
          </a:stretch>
        </p:blipFill>
        <p:spPr bwMode="auto">
          <a:xfrm>
            <a:off x="7010400" y="4724400"/>
            <a:ext cx="338138" cy="534988"/>
          </a:xfrm>
          <a:prstGeom prst="rect">
            <a:avLst/>
          </a:prstGeom>
          <a:noFill/>
          <a:ln w="9525">
            <a:noFill/>
            <a:miter lim="800000"/>
            <a:headEnd/>
            <a:tailEnd/>
          </a:ln>
        </p:spPr>
      </p:pic>
      <p:grpSp>
        <p:nvGrpSpPr>
          <p:cNvPr id="25643" name="Group 41"/>
          <p:cNvGrpSpPr>
            <a:grpSpLocks/>
          </p:cNvGrpSpPr>
          <p:nvPr/>
        </p:nvGrpSpPr>
        <p:grpSpPr bwMode="auto">
          <a:xfrm>
            <a:off x="7620000" y="4800600"/>
            <a:ext cx="630238" cy="474663"/>
            <a:chOff x="3168" y="2976"/>
            <a:chExt cx="397" cy="299"/>
          </a:xfrm>
        </p:grpSpPr>
        <p:pic>
          <p:nvPicPr>
            <p:cNvPr id="25652" name="Picture 42" descr="hub"/>
            <p:cNvPicPr>
              <a:picLocks noChangeAspect="1" noChangeArrowheads="1"/>
            </p:cNvPicPr>
            <p:nvPr/>
          </p:nvPicPr>
          <p:blipFill>
            <a:blip r:embed="rId6"/>
            <a:srcRect/>
            <a:stretch>
              <a:fillRect/>
            </a:stretch>
          </p:blipFill>
          <p:spPr bwMode="auto">
            <a:xfrm>
              <a:off x="3168" y="2976"/>
              <a:ext cx="397" cy="299"/>
            </a:xfrm>
            <a:prstGeom prst="rect">
              <a:avLst/>
            </a:prstGeom>
            <a:noFill/>
            <a:ln w="9525">
              <a:noFill/>
              <a:miter lim="800000"/>
              <a:headEnd/>
              <a:tailEnd/>
            </a:ln>
          </p:spPr>
        </p:pic>
        <p:pic>
          <p:nvPicPr>
            <p:cNvPr id="25653" name="Picture 43" descr="sfs-7000"/>
            <p:cNvPicPr>
              <a:picLocks noChangeAspect="1" noChangeArrowheads="1"/>
            </p:cNvPicPr>
            <p:nvPr/>
          </p:nvPicPr>
          <p:blipFill>
            <a:blip r:embed="rId7"/>
            <a:srcRect/>
            <a:stretch>
              <a:fillRect/>
            </a:stretch>
          </p:blipFill>
          <p:spPr bwMode="auto">
            <a:xfrm>
              <a:off x="3385" y="3016"/>
              <a:ext cx="104" cy="126"/>
            </a:xfrm>
            <a:prstGeom prst="rect">
              <a:avLst/>
            </a:prstGeom>
            <a:noFill/>
            <a:ln w="9525">
              <a:noFill/>
              <a:miter lim="800000"/>
              <a:headEnd/>
              <a:tailEnd/>
            </a:ln>
          </p:spPr>
        </p:pic>
      </p:grpSp>
      <p:pic>
        <p:nvPicPr>
          <p:cNvPr id="25644"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32513" y="3990975"/>
            <a:ext cx="660400" cy="301625"/>
          </a:xfrm>
          <a:prstGeom prst="rect">
            <a:avLst/>
          </a:prstGeom>
          <a:noFill/>
          <a:ln w="9525">
            <a:noFill/>
            <a:miter lim="800000"/>
            <a:headEnd/>
            <a:tailEnd/>
          </a:ln>
        </p:spPr>
      </p:pic>
      <p:pic>
        <p:nvPicPr>
          <p:cNvPr id="25645"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37450" y="3990975"/>
            <a:ext cx="660400" cy="301625"/>
          </a:xfrm>
          <a:prstGeom prst="rect">
            <a:avLst/>
          </a:prstGeom>
          <a:noFill/>
          <a:ln w="9525">
            <a:noFill/>
            <a:miter lim="800000"/>
            <a:headEnd/>
            <a:tailEnd/>
          </a:ln>
        </p:spPr>
      </p:pic>
      <p:sp>
        <p:nvSpPr>
          <p:cNvPr id="25646" name="TextBox 52"/>
          <p:cNvSpPr txBox="1">
            <a:spLocks noChangeArrowheads="1"/>
          </p:cNvSpPr>
          <p:nvPr/>
        </p:nvSpPr>
        <p:spPr bwMode="auto">
          <a:xfrm>
            <a:off x="5105400" y="2667000"/>
            <a:ext cx="990600" cy="534988"/>
          </a:xfrm>
          <a:prstGeom prst="rect">
            <a:avLst/>
          </a:prstGeom>
          <a:noFill/>
          <a:ln w="9525">
            <a:noFill/>
            <a:miter lim="800000"/>
            <a:headEnd/>
            <a:tailEnd/>
          </a:ln>
        </p:spPr>
        <p:txBody>
          <a:bodyPr>
            <a:spAutoFit/>
          </a:bodyPr>
          <a:lstStyle/>
          <a:p>
            <a:pPr algn="ctr" eaLnBrk="0" hangingPunct="0">
              <a:lnSpc>
                <a:spcPct val="90000"/>
              </a:lnSpc>
            </a:pPr>
            <a:r>
              <a:rPr lang="en-US" sz="1600" b="1"/>
              <a:t>Nexus 7000</a:t>
            </a:r>
          </a:p>
        </p:txBody>
      </p:sp>
      <p:sp>
        <p:nvSpPr>
          <p:cNvPr id="25647" name="TextBox 53"/>
          <p:cNvSpPr txBox="1">
            <a:spLocks noChangeArrowheads="1"/>
          </p:cNvSpPr>
          <p:nvPr/>
        </p:nvSpPr>
        <p:spPr bwMode="auto">
          <a:xfrm>
            <a:off x="5105400" y="3886200"/>
            <a:ext cx="990600" cy="534988"/>
          </a:xfrm>
          <a:prstGeom prst="rect">
            <a:avLst/>
          </a:prstGeom>
          <a:noFill/>
          <a:ln w="9525">
            <a:noFill/>
            <a:miter lim="800000"/>
            <a:headEnd/>
            <a:tailEnd/>
          </a:ln>
        </p:spPr>
        <p:txBody>
          <a:bodyPr>
            <a:spAutoFit/>
          </a:bodyPr>
          <a:lstStyle/>
          <a:p>
            <a:pPr algn="ctr" eaLnBrk="0" hangingPunct="0">
              <a:lnSpc>
                <a:spcPct val="90000"/>
              </a:lnSpc>
            </a:pPr>
            <a:r>
              <a:rPr lang="en-US" sz="1600" b="1"/>
              <a:t>Nexus 5000</a:t>
            </a:r>
          </a:p>
        </p:txBody>
      </p:sp>
      <p:sp>
        <p:nvSpPr>
          <p:cNvPr id="55" name="Oval 108"/>
          <p:cNvSpPr>
            <a:spLocks noChangeArrowheads="1"/>
          </p:cNvSpPr>
          <p:nvPr/>
        </p:nvSpPr>
        <p:spPr bwMode="auto">
          <a:xfrm>
            <a:off x="6248400" y="3581400"/>
            <a:ext cx="198120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5649" name="TextBox 55"/>
          <p:cNvSpPr txBox="1">
            <a:spLocks noChangeArrowheads="1"/>
          </p:cNvSpPr>
          <p:nvPr/>
        </p:nvSpPr>
        <p:spPr bwMode="auto">
          <a:xfrm>
            <a:off x="4648200" y="5715000"/>
            <a:ext cx="4267200" cy="646113"/>
          </a:xfrm>
          <a:prstGeom prst="rect">
            <a:avLst/>
          </a:prstGeom>
          <a:noFill/>
          <a:ln w="9525">
            <a:noFill/>
            <a:miter lim="800000"/>
            <a:headEnd/>
            <a:tailEnd/>
          </a:ln>
        </p:spPr>
        <p:txBody>
          <a:bodyPr>
            <a:spAutoFit/>
          </a:bodyPr>
          <a:lstStyle/>
          <a:p>
            <a:pPr eaLnBrk="0" hangingPunct="0">
              <a:lnSpc>
                <a:spcPct val="90000"/>
              </a:lnSpc>
            </a:pPr>
            <a:r>
              <a:rPr lang="en-US" b="1">
                <a:solidFill>
                  <a:srgbClr val="0070C0"/>
                </a:solidFill>
              </a:rPr>
              <a:t>* </a:t>
            </a:r>
            <a:r>
              <a:rPr lang="en-US" sz="1600"/>
              <a:t>Possible with any device supporting vPC/MCEC and 8-way active port-channels</a:t>
            </a:r>
          </a:p>
        </p:txBody>
      </p:sp>
      <p:sp>
        <p:nvSpPr>
          <p:cNvPr id="25650" name="TextBox 56"/>
          <p:cNvSpPr txBox="1">
            <a:spLocks noChangeArrowheads="1"/>
          </p:cNvSpPr>
          <p:nvPr/>
        </p:nvSpPr>
        <p:spPr bwMode="auto">
          <a:xfrm>
            <a:off x="4724400" y="3352800"/>
            <a:ext cx="1524000" cy="539750"/>
          </a:xfrm>
          <a:prstGeom prst="rect">
            <a:avLst/>
          </a:prstGeom>
          <a:noFill/>
          <a:ln w="9525">
            <a:noFill/>
            <a:miter lim="800000"/>
            <a:headEnd/>
            <a:tailEnd/>
          </a:ln>
        </p:spPr>
        <p:txBody>
          <a:bodyPr>
            <a:spAutoFit/>
          </a:bodyPr>
          <a:lstStyle/>
          <a:p>
            <a:pPr algn="ctr" eaLnBrk="0" hangingPunct="0">
              <a:lnSpc>
                <a:spcPct val="90000"/>
              </a:lnSpc>
            </a:pPr>
            <a:r>
              <a:rPr lang="en-US" sz="1600" b="1"/>
              <a:t>16-way port channel</a:t>
            </a:r>
          </a:p>
        </p:txBody>
      </p:sp>
      <p:sp>
        <p:nvSpPr>
          <p:cNvPr id="25651" name="Title 53"/>
          <p:cNvSpPr>
            <a:spLocks noGrp="1"/>
          </p:cNvSpPr>
          <p:nvPr>
            <p:ph type="title"/>
          </p:nvPr>
        </p:nvSpPr>
        <p:spPr/>
        <p:txBody>
          <a:bodyPr/>
          <a:lstStyle/>
          <a:p>
            <a:r>
              <a:rPr lang="en-US" smtClean="0">
                <a:solidFill>
                  <a:srgbClr val="0183B7"/>
                </a:solidFill>
              </a:rPr>
              <a:t>Attaching to a vPC Domain</a:t>
            </a:r>
            <a:br>
              <a:rPr lang="en-US" smtClean="0">
                <a:solidFill>
                  <a:srgbClr val="0183B7"/>
                </a:solidFill>
              </a:rPr>
            </a:br>
            <a:r>
              <a:rPr lang="en-US" sz="2400" smtClean="0">
                <a:solidFill>
                  <a:srgbClr val="000000"/>
                </a:solidFill>
              </a:rPr>
              <a:t>16-way Port-Channel (1 of 2)</a:t>
            </a: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3" grpId="0" animBg="1"/>
      <p:bldP spid="2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36"/>
          <p:cNvSpPr>
            <a:spLocks noChangeShapeType="1"/>
          </p:cNvSpPr>
          <p:nvPr/>
        </p:nvSpPr>
        <p:spPr bwMode="auto">
          <a:xfrm flipH="1">
            <a:off x="7162800" y="3200400"/>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27" name="Line 32"/>
          <p:cNvSpPr>
            <a:spLocks noChangeShapeType="1"/>
          </p:cNvSpPr>
          <p:nvPr/>
        </p:nvSpPr>
        <p:spPr bwMode="auto">
          <a:xfrm>
            <a:off x="6477000" y="3200400"/>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28" name="Line 36"/>
          <p:cNvSpPr>
            <a:spLocks noChangeShapeType="1"/>
          </p:cNvSpPr>
          <p:nvPr/>
        </p:nvSpPr>
        <p:spPr bwMode="auto">
          <a:xfrm flipH="1">
            <a:off x="7162800" y="3124200"/>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29" name="Line 32"/>
          <p:cNvSpPr>
            <a:spLocks noChangeShapeType="1"/>
          </p:cNvSpPr>
          <p:nvPr/>
        </p:nvSpPr>
        <p:spPr bwMode="auto">
          <a:xfrm>
            <a:off x="6477000" y="3124200"/>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30" name="Line 36"/>
          <p:cNvSpPr>
            <a:spLocks noChangeShapeType="1"/>
          </p:cNvSpPr>
          <p:nvPr/>
        </p:nvSpPr>
        <p:spPr bwMode="auto">
          <a:xfrm flipH="1">
            <a:off x="7162800" y="3048000"/>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31" name="Line 32"/>
          <p:cNvSpPr>
            <a:spLocks noChangeShapeType="1"/>
          </p:cNvSpPr>
          <p:nvPr/>
        </p:nvSpPr>
        <p:spPr bwMode="auto">
          <a:xfrm>
            <a:off x="6477000" y="3048000"/>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32" name="Line 36"/>
          <p:cNvSpPr>
            <a:spLocks noChangeShapeType="1"/>
          </p:cNvSpPr>
          <p:nvPr/>
        </p:nvSpPr>
        <p:spPr bwMode="auto">
          <a:xfrm flipH="1">
            <a:off x="7162800" y="2971800"/>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33" name="Line 32"/>
          <p:cNvSpPr>
            <a:spLocks noChangeShapeType="1"/>
          </p:cNvSpPr>
          <p:nvPr/>
        </p:nvSpPr>
        <p:spPr bwMode="auto">
          <a:xfrm>
            <a:off x="6477000" y="2971800"/>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34" name="Line 36"/>
          <p:cNvSpPr>
            <a:spLocks noChangeShapeType="1"/>
          </p:cNvSpPr>
          <p:nvPr/>
        </p:nvSpPr>
        <p:spPr bwMode="auto">
          <a:xfrm flipH="1">
            <a:off x="7467600" y="3195638"/>
            <a:ext cx="609600" cy="8128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35" name="Line 36"/>
          <p:cNvSpPr>
            <a:spLocks noChangeShapeType="1"/>
          </p:cNvSpPr>
          <p:nvPr/>
        </p:nvSpPr>
        <p:spPr bwMode="auto">
          <a:xfrm flipH="1">
            <a:off x="7386638" y="3221038"/>
            <a:ext cx="614362" cy="817562"/>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36" name="Line 36"/>
          <p:cNvSpPr>
            <a:spLocks noChangeShapeType="1"/>
          </p:cNvSpPr>
          <p:nvPr/>
        </p:nvSpPr>
        <p:spPr bwMode="auto">
          <a:xfrm flipH="1">
            <a:off x="7315200" y="3144838"/>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37" name="Line 36"/>
          <p:cNvSpPr>
            <a:spLocks noChangeShapeType="1"/>
          </p:cNvSpPr>
          <p:nvPr/>
        </p:nvSpPr>
        <p:spPr bwMode="auto">
          <a:xfrm flipH="1">
            <a:off x="7315200" y="3068638"/>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38" name="Line 32"/>
          <p:cNvSpPr>
            <a:spLocks noChangeShapeType="1"/>
          </p:cNvSpPr>
          <p:nvPr/>
        </p:nvSpPr>
        <p:spPr bwMode="auto">
          <a:xfrm>
            <a:off x="6248400" y="3194050"/>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39" name="Line 32"/>
          <p:cNvSpPr>
            <a:spLocks noChangeShapeType="1"/>
          </p:cNvSpPr>
          <p:nvPr/>
        </p:nvSpPr>
        <p:spPr bwMode="auto">
          <a:xfrm>
            <a:off x="6253163" y="3124200"/>
            <a:ext cx="681037" cy="90805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40" name="Line 32"/>
          <p:cNvSpPr>
            <a:spLocks noChangeShapeType="1"/>
          </p:cNvSpPr>
          <p:nvPr/>
        </p:nvSpPr>
        <p:spPr bwMode="auto">
          <a:xfrm>
            <a:off x="6367463" y="3200400"/>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26641" name="Line 32"/>
          <p:cNvSpPr>
            <a:spLocks noChangeShapeType="1"/>
          </p:cNvSpPr>
          <p:nvPr/>
        </p:nvSpPr>
        <p:spPr bwMode="auto">
          <a:xfrm>
            <a:off x="6367463" y="3124200"/>
            <a:ext cx="685800" cy="914400"/>
          </a:xfrm>
          <a:prstGeom prst="line">
            <a:avLst/>
          </a:prstGeom>
          <a:noFill/>
          <a:ln w="19050">
            <a:solidFill>
              <a:srgbClr val="A0C02A"/>
            </a:solidFill>
            <a:round/>
            <a:headEnd/>
            <a:tailEnd/>
          </a:ln>
        </p:spPr>
        <p:txBody>
          <a:bodyPr wrap="none" lIns="73025" tIns="36511" rIns="73025" bIns="36511" anchor="ctr"/>
          <a:lstStyle/>
          <a:p>
            <a:endParaRPr lang="en-US"/>
          </a:p>
        </p:txBody>
      </p:sp>
      <p:sp>
        <p:nvSpPr>
          <p:cNvPr id="3" name="Content Placeholder 2"/>
          <p:cNvSpPr>
            <a:spLocks noGrp="1"/>
          </p:cNvSpPr>
          <p:nvPr>
            <p:ph idx="1"/>
          </p:nvPr>
        </p:nvSpPr>
        <p:spPr>
          <a:xfrm>
            <a:off x="381000" y="1600200"/>
            <a:ext cx="3886200" cy="4848225"/>
          </a:xfrm>
        </p:spPr>
        <p:txBody>
          <a:bodyPr>
            <a:normAutofit fontScale="85000" lnSpcReduction="10000"/>
          </a:bodyPr>
          <a:lstStyle/>
          <a:p>
            <a:pPr eaLnBrk="1" hangingPunct="1">
              <a:defRPr/>
            </a:pPr>
            <a:r>
              <a:rPr lang="en-US" dirty="0"/>
              <a:t>16 active ports between 8 active port-channel devices and 16 active port-channel devices?</a:t>
            </a:r>
          </a:p>
          <a:p>
            <a:pPr eaLnBrk="1" hangingPunct="1">
              <a:defRPr/>
            </a:pPr>
            <a:r>
              <a:rPr lang="en-US" dirty="0"/>
              <a:t>vPC peer side load-balancing is LOCAL to the peer</a:t>
            </a:r>
          </a:p>
          <a:p>
            <a:pPr eaLnBrk="1" hangingPunct="1">
              <a:defRPr/>
            </a:pPr>
            <a:r>
              <a:rPr lang="en-US" dirty="0"/>
              <a:t>Each vPC peer has only 8 active links, but the pair has 16 active load balanced links to the downstream device supporting 16 active ports</a:t>
            </a:r>
          </a:p>
          <a:p>
            <a:pPr eaLnBrk="1" hangingPunct="1">
              <a:defRPr/>
            </a:pPr>
            <a:r>
              <a:rPr lang="en-US" dirty="0"/>
              <a:t>D-series N7000 line cards will also support 16 way active port-channel load balancing, providing for a potential 32 way vPC port channel! </a:t>
            </a:r>
          </a:p>
          <a:p>
            <a:pPr eaLnBrk="1" hangingPunct="1">
              <a:defRPr/>
            </a:pPr>
            <a:endParaRPr lang="en-US" dirty="0"/>
          </a:p>
        </p:txBody>
      </p:sp>
      <p:sp>
        <p:nvSpPr>
          <p:cNvPr id="26643" name="Rectangle 26"/>
          <p:cNvSpPr>
            <a:spLocks noChangeArrowheads="1"/>
          </p:cNvSpPr>
          <p:nvPr/>
        </p:nvSpPr>
        <p:spPr bwMode="auto">
          <a:xfrm>
            <a:off x="6096000" y="2438400"/>
            <a:ext cx="2209800" cy="9144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26644" name="Line 28"/>
          <p:cNvSpPr>
            <a:spLocks noChangeShapeType="1"/>
          </p:cNvSpPr>
          <p:nvPr/>
        </p:nvSpPr>
        <p:spPr bwMode="auto">
          <a:xfrm flipH="1">
            <a:off x="6699250" y="28194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6645" name="Line 30"/>
          <p:cNvSpPr>
            <a:spLocks noChangeShapeType="1"/>
          </p:cNvSpPr>
          <p:nvPr/>
        </p:nvSpPr>
        <p:spPr bwMode="auto">
          <a:xfrm flipH="1">
            <a:off x="6705600" y="26670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26646" name="Line 28"/>
          <p:cNvSpPr>
            <a:spLocks noChangeShapeType="1"/>
          </p:cNvSpPr>
          <p:nvPr/>
        </p:nvSpPr>
        <p:spPr bwMode="auto">
          <a:xfrm flipH="1">
            <a:off x="6705600" y="28956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6647" name="Oval 108"/>
          <p:cNvSpPr>
            <a:spLocks noChangeArrowheads="1"/>
          </p:cNvSpPr>
          <p:nvPr/>
        </p:nvSpPr>
        <p:spPr bwMode="auto">
          <a:xfrm>
            <a:off x="7162800" y="27432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6648" name="Oval 108"/>
          <p:cNvSpPr>
            <a:spLocks noChangeArrowheads="1"/>
          </p:cNvSpPr>
          <p:nvPr/>
        </p:nvSpPr>
        <p:spPr bwMode="auto">
          <a:xfrm>
            <a:off x="6248400" y="3352800"/>
            <a:ext cx="182880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26649" name="Oval 108"/>
          <p:cNvSpPr>
            <a:spLocks noChangeArrowheads="1"/>
          </p:cNvSpPr>
          <p:nvPr/>
        </p:nvSpPr>
        <p:spPr bwMode="auto">
          <a:xfrm>
            <a:off x="6629400" y="3733800"/>
            <a:ext cx="114300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26650" name="Picture 124" descr="DC3 Icon"/>
          <p:cNvPicPr>
            <a:picLocks noChangeAspect="1" noChangeArrowheads="1"/>
          </p:cNvPicPr>
          <p:nvPr/>
        </p:nvPicPr>
        <p:blipFill>
          <a:blip r:embed="rId3"/>
          <a:srcRect/>
          <a:stretch>
            <a:fillRect/>
          </a:stretch>
        </p:blipFill>
        <p:spPr bwMode="auto">
          <a:xfrm>
            <a:off x="6165850" y="2514600"/>
            <a:ext cx="603250" cy="796925"/>
          </a:xfrm>
          <a:prstGeom prst="rect">
            <a:avLst/>
          </a:prstGeom>
          <a:noFill/>
          <a:ln w="9525">
            <a:noFill/>
            <a:miter lim="800000"/>
            <a:headEnd/>
            <a:tailEnd/>
          </a:ln>
        </p:spPr>
      </p:pic>
      <p:pic>
        <p:nvPicPr>
          <p:cNvPr id="26651" name="Picture 124" descr="DC3 Icon"/>
          <p:cNvPicPr>
            <a:picLocks noChangeAspect="1" noChangeArrowheads="1"/>
          </p:cNvPicPr>
          <p:nvPr/>
        </p:nvPicPr>
        <p:blipFill>
          <a:blip r:embed="rId3"/>
          <a:srcRect/>
          <a:stretch>
            <a:fillRect/>
          </a:stretch>
        </p:blipFill>
        <p:spPr bwMode="auto">
          <a:xfrm>
            <a:off x="7620000" y="2514600"/>
            <a:ext cx="603250" cy="796925"/>
          </a:xfrm>
          <a:prstGeom prst="rect">
            <a:avLst/>
          </a:prstGeom>
          <a:noFill/>
          <a:ln w="9525">
            <a:noFill/>
            <a:miter lim="800000"/>
            <a:headEnd/>
            <a:tailEnd/>
          </a:ln>
        </p:spPr>
      </p:pic>
      <p:sp>
        <p:nvSpPr>
          <p:cNvPr id="26652" name="Line 28"/>
          <p:cNvSpPr>
            <a:spLocks noChangeShapeType="1"/>
          </p:cNvSpPr>
          <p:nvPr/>
        </p:nvSpPr>
        <p:spPr bwMode="auto">
          <a:xfrm flipV="1">
            <a:off x="6477000" y="4038600"/>
            <a:ext cx="533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6653" name="Line 28"/>
          <p:cNvSpPr>
            <a:spLocks noChangeShapeType="1"/>
          </p:cNvSpPr>
          <p:nvPr/>
        </p:nvSpPr>
        <p:spPr bwMode="auto">
          <a:xfrm flipH="1" flipV="1">
            <a:off x="7391400" y="4038600"/>
            <a:ext cx="533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6654" name="Line 28"/>
          <p:cNvSpPr>
            <a:spLocks noChangeShapeType="1"/>
          </p:cNvSpPr>
          <p:nvPr/>
        </p:nvSpPr>
        <p:spPr bwMode="auto">
          <a:xfrm flipV="1">
            <a:off x="7129463" y="4114800"/>
            <a:ext cx="0" cy="8382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6655" name="TextBox 52"/>
          <p:cNvSpPr txBox="1">
            <a:spLocks noChangeArrowheads="1"/>
          </p:cNvSpPr>
          <p:nvPr/>
        </p:nvSpPr>
        <p:spPr bwMode="auto">
          <a:xfrm>
            <a:off x="5105400" y="2667000"/>
            <a:ext cx="990600" cy="534988"/>
          </a:xfrm>
          <a:prstGeom prst="rect">
            <a:avLst/>
          </a:prstGeom>
          <a:noFill/>
          <a:ln w="9525">
            <a:noFill/>
            <a:miter lim="800000"/>
            <a:headEnd/>
            <a:tailEnd/>
          </a:ln>
        </p:spPr>
        <p:txBody>
          <a:bodyPr>
            <a:spAutoFit/>
          </a:bodyPr>
          <a:lstStyle/>
          <a:p>
            <a:pPr algn="ctr" eaLnBrk="0" hangingPunct="0">
              <a:lnSpc>
                <a:spcPct val="90000"/>
              </a:lnSpc>
            </a:pPr>
            <a:r>
              <a:rPr lang="en-US" sz="1600" b="1"/>
              <a:t>Nexus 7000</a:t>
            </a:r>
          </a:p>
        </p:txBody>
      </p:sp>
      <p:sp>
        <p:nvSpPr>
          <p:cNvPr id="26656" name="TextBox 53"/>
          <p:cNvSpPr txBox="1">
            <a:spLocks noChangeArrowheads="1"/>
          </p:cNvSpPr>
          <p:nvPr/>
        </p:nvSpPr>
        <p:spPr bwMode="auto">
          <a:xfrm>
            <a:off x="5105400" y="3810000"/>
            <a:ext cx="990600" cy="534988"/>
          </a:xfrm>
          <a:prstGeom prst="rect">
            <a:avLst/>
          </a:prstGeom>
          <a:noFill/>
          <a:ln w="9525">
            <a:noFill/>
            <a:miter lim="800000"/>
            <a:headEnd/>
            <a:tailEnd/>
          </a:ln>
        </p:spPr>
        <p:txBody>
          <a:bodyPr>
            <a:spAutoFit/>
          </a:bodyPr>
          <a:lstStyle/>
          <a:p>
            <a:pPr algn="ctr" eaLnBrk="0" hangingPunct="0">
              <a:lnSpc>
                <a:spcPct val="90000"/>
              </a:lnSpc>
            </a:pPr>
            <a:r>
              <a:rPr lang="en-US" sz="1600" b="1"/>
              <a:t>Nexus 5000</a:t>
            </a:r>
          </a:p>
        </p:txBody>
      </p:sp>
      <p:sp>
        <p:nvSpPr>
          <p:cNvPr id="26657" name="TextBox 55"/>
          <p:cNvSpPr txBox="1">
            <a:spLocks noChangeArrowheads="1"/>
          </p:cNvSpPr>
          <p:nvPr/>
        </p:nvSpPr>
        <p:spPr bwMode="auto">
          <a:xfrm>
            <a:off x="5334000" y="5562600"/>
            <a:ext cx="3429000" cy="757238"/>
          </a:xfrm>
          <a:prstGeom prst="rect">
            <a:avLst/>
          </a:prstGeom>
          <a:noFill/>
          <a:ln w="9525">
            <a:noFill/>
            <a:miter lim="800000"/>
            <a:headEnd/>
            <a:tailEnd/>
          </a:ln>
        </p:spPr>
        <p:txBody>
          <a:bodyPr>
            <a:spAutoFit/>
          </a:bodyPr>
          <a:lstStyle/>
          <a:p>
            <a:pPr eaLnBrk="0" hangingPunct="0">
              <a:lnSpc>
                <a:spcPct val="90000"/>
              </a:lnSpc>
            </a:pPr>
            <a:r>
              <a:rPr lang="en-US" sz="1600"/>
              <a:t>Nexus 5000 16-port port-channel support introduced in 4.1(3)N1(1a) release</a:t>
            </a:r>
          </a:p>
        </p:txBody>
      </p:sp>
      <p:sp>
        <p:nvSpPr>
          <p:cNvPr id="26658" name="TextBox 56"/>
          <p:cNvSpPr txBox="1">
            <a:spLocks noChangeArrowheads="1"/>
          </p:cNvSpPr>
          <p:nvPr/>
        </p:nvSpPr>
        <p:spPr bwMode="auto">
          <a:xfrm>
            <a:off x="4267200" y="3429000"/>
            <a:ext cx="2286000" cy="314325"/>
          </a:xfrm>
          <a:prstGeom prst="rect">
            <a:avLst/>
          </a:prstGeom>
          <a:noFill/>
          <a:ln w="9525">
            <a:noFill/>
            <a:miter lim="800000"/>
            <a:headEnd/>
            <a:tailEnd/>
          </a:ln>
        </p:spPr>
        <p:txBody>
          <a:bodyPr>
            <a:spAutoFit/>
          </a:bodyPr>
          <a:lstStyle/>
          <a:p>
            <a:pPr algn="ctr" eaLnBrk="0" hangingPunct="0">
              <a:lnSpc>
                <a:spcPct val="90000"/>
              </a:lnSpc>
            </a:pPr>
            <a:r>
              <a:rPr lang="en-US" sz="1600" b="1"/>
              <a:t>16-port port-channel</a:t>
            </a:r>
          </a:p>
        </p:txBody>
      </p:sp>
      <p:sp>
        <p:nvSpPr>
          <p:cNvPr id="26659" name="Line 28"/>
          <p:cNvSpPr>
            <a:spLocks noChangeShapeType="1"/>
          </p:cNvSpPr>
          <p:nvPr/>
        </p:nvSpPr>
        <p:spPr bwMode="auto">
          <a:xfrm flipV="1">
            <a:off x="6553200" y="4038600"/>
            <a:ext cx="533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6660" name="Line 28"/>
          <p:cNvSpPr>
            <a:spLocks noChangeShapeType="1"/>
          </p:cNvSpPr>
          <p:nvPr/>
        </p:nvSpPr>
        <p:spPr bwMode="auto">
          <a:xfrm flipV="1">
            <a:off x="6553200" y="4103688"/>
            <a:ext cx="533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6661" name="Line 28"/>
          <p:cNvSpPr>
            <a:spLocks noChangeShapeType="1"/>
          </p:cNvSpPr>
          <p:nvPr/>
        </p:nvSpPr>
        <p:spPr bwMode="auto">
          <a:xfrm flipV="1">
            <a:off x="6477000" y="4103688"/>
            <a:ext cx="5334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26662"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72200" y="4876800"/>
            <a:ext cx="660400" cy="301625"/>
          </a:xfrm>
          <a:prstGeom prst="rect">
            <a:avLst/>
          </a:prstGeom>
          <a:noFill/>
          <a:ln w="9525">
            <a:noFill/>
            <a:miter lim="800000"/>
            <a:headEnd/>
            <a:tailEnd/>
          </a:ln>
        </p:spPr>
      </p:pic>
      <p:sp>
        <p:nvSpPr>
          <p:cNvPr id="26663" name="Line 28"/>
          <p:cNvSpPr>
            <a:spLocks noChangeShapeType="1"/>
          </p:cNvSpPr>
          <p:nvPr/>
        </p:nvSpPr>
        <p:spPr bwMode="auto">
          <a:xfrm flipV="1">
            <a:off x="7172325" y="4103688"/>
            <a:ext cx="0" cy="8382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6664" name="Line 28"/>
          <p:cNvSpPr>
            <a:spLocks noChangeShapeType="1"/>
          </p:cNvSpPr>
          <p:nvPr/>
        </p:nvSpPr>
        <p:spPr bwMode="auto">
          <a:xfrm flipV="1">
            <a:off x="7086600" y="4114800"/>
            <a:ext cx="0" cy="8382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6665" name="Line 28"/>
          <p:cNvSpPr>
            <a:spLocks noChangeShapeType="1"/>
          </p:cNvSpPr>
          <p:nvPr/>
        </p:nvSpPr>
        <p:spPr bwMode="auto">
          <a:xfrm flipV="1">
            <a:off x="7213600" y="4038600"/>
            <a:ext cx="0" cy="8382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26666" name="Picture 40" descr="server"/>
          <p:cNvPicPr>
            <a:picLocks noChangeAspect="1" noChangeArrowheads="1"/>
          </p:cNvPicPr>
          <p:nvPr/>
        </p:nvPicPr>
        <p:blipFill>
          <a:blip r:embed="rId5"/>
          <a:srcRect/>
          <a:stretch>
            <a:fillRect/>
          </a:stretch>
        </p:blipFill>
        <p:spPr bwMode="auto">
          <a:xfrm>
            <a:off x="7010400" y="4724400"/>
            <a:ext cx="338138" cy="534988"/>
          </a:xfrm>
          <a:prstGeom prst="rect">
            <a:avLst/>
          </a:prstGeom>
          <a:noFill/>
          <a:ln w="9525">
            <a:noFill/>
            <a:miter lim="800000"/>
            <a:headEnd/>
            <a:tailEnd/>
          </a:ln>
        </p:spPr>
      </p:pic>
      <p:sp>
        <p:nvSpPr>
          <p:cNvPr id="26667" name="Line 28"/>
          <p:cNvSpPr>
            <a:spLocks noChangeShapeType="1"/>
          </p:cNvSpPr>
          <p:nvPr/>
        </p:nvSpPr>
        <p:spPr bwMode="auto">
          <a:xfrm flipH="1" flipV="1">
            <a:off x="7435850" y="4038600"/>
            <a:ext cx="533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6668" name="Line 28"/>
          <p:cNvSpPr>
            <a:spLocks noChangeShapeType="1"/>
          </p:cNvSpPr>
          <p:nvPr/>
        </p:nvSpPr>
        <p:spPr bwMode="auto">
          <a:xfrm flipH="1" flipV="1">
            <a:off x="7358063" y="4059238"/>
            <a:ext cx="533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26669" name="Line 28"/>
          <p:cNvSpPr>
            <a:spLocks noChangeShapeType="1"/>
          </p:cNvSpPr>
          <p:nvPr/>
        </p:nvSpPr>
        <p:spPr bwMode="auto">
          <a:xfrm flipH="1" flipV="1">
            <a:off x="7434263" y="3962400"/>
            <a:ext cx="533400" cy="914400"/>
          </a:xfrm>
          <a:prstGeom prst="line">
            <a:avLst/>
          </a:prstGeom>
          <a:noFill/>
          <a:ln w="28575">
            <a:solidFill>
              <a:srgbClr val="666699"/>
            </a:solidFill>
            <a:round/>
            <a:headEnd/>
            <a:tailEnd/>
          </a:ln>
        </p:spPr>
        <p:txBody>
          <a:bodyPr wrap="none" lIns="73025" tIns="36511" rIns="73025" bIns="36511" anchor="ctr"/>
          <a:lstStyle/>
          <a:p>
            <a:endParaRPr lang="en-US"/>
          </a:p>
        </p:txBody>
      </p:sp>
      <p:grpSp>
        <p:nvGrpSpPr>
          <p:cNvPr id="26670" name="Group 41"/>
          <p:cNvGrpSpPr>
            <a:grpSpLocks/>
          </p:cNvGrpSpPr>
          <p:nvPr/>
        </p:nvGrpSpPr>
        <p:grpSpPr bwMode="auto">
          <a:xfrm>
            <a:off x="7620000" y="4800600"/>
            <a:ext cx="630238" cy="474663"/>
            <a:chOff x="3168" y="2976"/>
            <a:chExt cx="397" cy="299"/>
          </a:xfrm>
        </p:grpSpPr>
        <p:pic>
          <p:nvPicPr>
            <p:cNvPr id="26673" name="Picture 42" descr="hub"/>
            <p:cNvPicPr>
              <a:picLocks noChangeAspect="1" noChangeArrowheads="1"/>
            </p:cNvPicPr>
            <p:nvPr/>
          </p:nvPicPr>
          <p:blipFill>
            <a:blip r:embed="rId6"/>
            <a:srcRect/>
            <a:stretch>
              <a:fillRect/>
            </a:stretch>
          </p:blipFill>
          <p:spPr bwMode="auto">
            <a:xfrm>
              <a:off x="3168" y="2976"/>
              <a:ext cx="397" cy="299"/>
            </a:xfrm>
            <a:prstGeom prst="rect">
              <a:avLst/>
            </a:prstGeom>
            <a:noFill/>
            <a:ln w="9525">
              <a:noFill/>
              <a:miter lim="800000"/>
              <a:headEnd/>
              <a:tailEnd/>
            </a:ln>
          </p:spPr>
        </p:pic>
        <p:pic>
          <p:nvPicPr>
            <p:cNvPr id="26674" name="Picture 43" descr="sfs-7000"/>
            <p:cNvPicPr>
              <a:picLocks noChangeAspect="1" noChangeArrowheads="1"/>
            </p:cNvPicPr>
            <p:nvPr/>
          </p:nvPicPr>
          <p:blipFill>
            <a:blip r:embed="rId7"/>
            <a:srcRect/>
            <a:stretch>
              <a:fillRect/>
            </a:stretch>
          </p:blipFill>
          <p:spPr bwMode="auto">
            <a:xfrm>
              <a:off x="3385" y="3016"/>
              <a:ext cx="104" cy="126"/>
            </a:xfrm>
            <a:prstGeom prst="rect">
              <a:avLst/>
            </a:prstGeom>
            <a:noFill/>
            <a:ln w="9525">
              <a:noFill/>
              <a:miter lim="800000"/>
              <a:headEnd/>
              <a:tailEnd/>
            </a:ln>
          </p:spPr>
        </p:pic>
      </p:grpSp>
      <p:pic>
        <p:nvPicPr>
          <p:cNvPr id="26671"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83400" y="3810000"/>
            <a:ext cx="660400" cy="301625"/>
          </a:xfrm>
          <a:prstGeom prst="rect">
            <a:avLst/>
          </a:prstGeom>
          <a:noFill/>
          <a:ln w="9525">
            <a:noFill/>
            <a:miter lim="800000"/>
            <a:headEnd/>
            <a:tailEnd/>
          </a:ln>
        </p:spPr>
      </p:pic>
      <p:sp>
        <p:nvSpPr>
          <p:cNvPr id="26672" name="Title 50"/>
          <p:cNvSpPr>
            <a:spLocks noGrp="1"/>
          </p:cNvSpPr>
          <p:nvPr>
            <p:ph type="title"/>
          </p:nvPr>
        </p:nvSpPr>
        <p:spPr/>
        <p:txBody>
          <a:bodyPr/>
          <a:lstStyle/>
          <a:p>
            <a:r>
              <a:rPr lang="en-US" smtClean="0">
                <a:solidFill>
                  <a:srgbClr val="0183B7"/>
                </a:solidFill>
              </a:rPr>
              <a:t>Attaching to a vPC Domain</a:t>
            </a:r>
            <a:br>
              <a:rPr lang="en-US" smtClean="0">
                <a:solidFill>
                  <a:srgbClr val="0183B7"/>
                </a:solidFill>
              </a:rPr>
            </a:br>
            <a:r>
              <a:rPr lang="en-US" sz="2400" smtClean="0">
                <a:solidFill>
                  <a:srgbClr val="000000"/>
                </a:solidFill>
              </a:rPr>
              <a:t>16-way Port-Channel (2 of 2)</a:t>
            </a:r>
            <a:endParaRPr lang="en-US" smtClean="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ea typeface="+mn-ea"/>
                <a:cs typeface="+mn-cs"/>
              </a:rPr>
              <a:t>Attaching to a vPC domain</a:t>
            </a:r>
            <a:endParaRPr lang="en-US" sz="1600" dirty="0"/>
          </a:p>
          <a:p>
            <a:pPr lvl="1">
              <a:buClr>
                <a:schemeClr val="accent1"/>
              </a:buClr>
              <a:buFont typeface="Wingdings" pitchFamily="2" charset="2"/>
              <a:buChar char="ü"/>
              <a:defRPr/>
            </a:pPr>
            <a:r>
              <a:rPr lang="en-US" sz="1600" dirty="0">
                <a:solidFill>
                  <a:schemeClr val="tx2"/>
                </a:solidFill>
                <a:ea typeface="+mn-ea"/>
                <a:cs typeface="+mn-cs"/>
              </a:rPr>
              <a:t>Layer 3 and vPC</a:t>
            </a:r>
            <a:endParaRPr lang="en-US" sz="1600" dirty="0">
              <a:solidFill>
                <a:schemeClr val="tx2"/>
              </a:solidFill>
            </a:endParaRPr>
          </a:p>
          <a:p>
            <a:pPr lvl="1">
              <a:buClr>
                <a:schemeClr val="accent1"/>
              </a:buClr>
              <a:buFont typeface="Wingdings" pitchFamily="2" charset="2"/>
              <a:buChar char="ü"/>
              <a:defRPr/>
            </a:pPr>
            <a:r>
              <a:rPr lang="en-US" sz="1600" dirty="0">
                <a:ea typeface="+mn-ea"/>
                <a:cs typeface="+mn-cs"/>
              </a:rPr>
              <a:t>Spanning Tree Recommendations</a:t>
            </a:r>
            <a:endParaRPr lang="en-US" sz="1600" dirty="0"/>
          </a:p>
          <a:p>
            <a:pPr lvl="1">
              <a:buClr>
                <a:schemeClr val="accent1"/>
              </a:buClr>
              <a:buFont typeface="Wingdings" pitchFamily="2" charset="2"/>
              <a:buChar char="ü"/>
              <a:defRPr/>
            </a:pPr>
            <a:r>
              <a:rPr lang="en-US" sz="1600" dirty="0">
                <a:ea typeface="+mn-ea"/>
                <a:cs typeface="+mn-cs"/>
              </a:rPr>
              <a:t>Data Center Interconnect (&amp; Encryption)</a:t>
            </a:r>
            <a:endParaRPr lang="en-US" sz="1600" dirty="0"/>
          </a:p>
          <a:p>
            <a:pPr lvl="1">
              <a:buClr>
                <a:schemeClr val="accent1"/>
              </a:buClr>
              <a:buFont typeface="Wingdings" pitchFamily="2" charset="2"/>
              <a:buChar char="ü"/>
              <a:defRPr/>
            </a:pPr>
            <a:r>
              <a:rPr lang="en-US" sz="1600" dirty="0">
                <a:ea typeface="+mn-ea"/>
                <a:cs typeface="+mn-cs"/>
              </a:rPr>
              <a:t>HSRP with </a:t>
            </a:r>
            <a:r>
              <a:rPr lang="en-US" sz="1600" dirty="0" smtClean="0">
                <a:ea typeface="+mn-ea"/>
                <a:cs typeface="+mn-cs"/>
              </a:rPr>
              <a:t>vPC</a:t>
            </a:r>
          </a:p>
          <a:p>
            <a:pPr lvl="1">
              <a:buClr>
                <a:schemeClr val="accent1"/>
              </a:buClr>
              <a:buFont typeface="Wingdings" pitchFamily="2" charset="2"/>
              <a:buChar char="ü"/>
              <a:defRPr/>
            </a:pPr>
            <a:r>
              <a:rPr lang="en-US" sz="1600" dirty="0" smtClean="0"/>
              <a:t>vPC and Services</a:t>
            </a:r>
            <a:endParaRPr lang="en-US" sz="1600" dirty="0"/>
          </a:p>
          <a:p>
            <a:pPr lvl="1">
              <a:buClr>
                <a:schemeClr val="accent1"/>
              </a:buClr>
              <a:buFont typeface="Wingdings" pitchFamily="2" charset="2"/>
              <a:buChar char="ü"/>
              <a:defRPr/>
            </a:pPr>
            <a:r>
              <a:rPr lang="en-US" sz="1600" dirty="0">
                <a:ea typeface="+mn-ea"/>
                <a:cs typeface="+mn-cs"/>
              </a:rPr>
              <a:t>vPC latest </a:t>
            </a:r>
            <a:r>
              <a:rPr lang="en-US" sz="1600" dirty="0"/>
              <a:t>e</a:t>
            </a:r>
            <a:r>
              <a:rPr lang="en-US" sz="1600" dirty="0">
                <a:ea typeface="+mn-ea"/>
                <a:cs typeface="+mn-cs"/>
              </a:rPr>
              <a:t>nhancements</a:t>
            </a:r>
            <a:endParaRPr lang="en-US" sz="1600" dirty="0"/>
          </a:p>
          <a:p>
            <a:pPr lvl="1">
              <a:buClr>
                <a:schemeClr val="accent1"/>
              </a:buClr>
              <a:buFont typeface="Wingdings" pitchFamily="2" charset="2"/>
              <a:buChar char="ü"/>
              <a:defRPr/>
            </a:pPr>
            <a:r>
              <a:rPr lang="en-US" sz="1600" dirty="0">
                <a:ea typeface="+mn-ea"/>
                <a:cs typeface="+mn-cs"/>
              </a:rPr>
              <a:t>ISSU</a:t>
            </a:r>
            <a:endParaRPr lang="en-US" sz="1600" dirty="0"/>
          </a:p>
          <a:p>
            <a:pPr>
              <a:defRPr/>
            </a:pPr>
            <a:r>
              <a:rPr lang="en-US" sz="2000" dirty="0"/>
              <a:t>Convergence and Scalability</a:t>
            </a:r>
          </a:p>
          <a:p>
            <a:pPr>
              <a:defRPr/>
            </a:pPr>
            <a:r>
              <a:rPr lang="en-US" sz="2000" dirty="0"/>
              <a:t>vPC Hands-on Lab Information</a:t>
            </a:r>
          </a:p>
          <a:p>
            <a:pPr>
              <a:defRPr/>
            </a:pPr>
            <a:r>
              <a:rPr lang="en-US" sz="2000" dirty="0" smtClean="0"/>
              <a:t>Reference Material</a:t>
            </a:r>
            <a:endParaRPr lang="en-US" sz="2000"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Straight Connector 2"/>
          <p:cNvCxnSpPr>
            <a:cxnSpLocks noChangeShapeType="1"/>
          </p:cNvCxnSpPr>
          <p:nvPr/>
        </p:nvCxnSpPr>
        <p:spPr bwMode="auto">
          <a:xfrm>
            <a:off x="1641475" y="4718050"/>
            <a:ext cx="1371600" cy="1588"/>
          </a:xfrm>
          <a:prstGeom prst="line">
            <a:avLst/>
          </a:prstGeom>
          <a:noFill/>
          <a:ln w="28575" algn="ctr">
            <a:solidFill>
              <a:schemeClr val="tx2"/>
            </a:solidFill>
            <a:round/>
            <a:headEnd/>
            <a:tailEnd/>
          </a:ln>
        </p:spPr>
      </p:cxnSp>
      <p:cxnSp>
        <p:nvCxnSpPr>
          <p:cNvPr id="28675" name="Straight Connector 3"/>
          <p:cNvCxnSpPr>
            <a:cxnSpLocks noChangeShapeType="1"/>
          </p:cNvCxnSpPr>
          <p:nvPr/>
        </p:nvCxnSpPr>
        <p:spPr bwMode="auto">
          <a:xfrm>
            <a:off x="1641475" y="4870450"/>
            <a:ext cx="1371600" cy="1588"/>
          </a:xfrm>
          <a:prstGeom prst="line">
            <a:avLst/>
          </a:prstGeom>
          <a:noFill/>
          <a:ln w="28575" algn="ctr">
            <a:solidFill>
              <a:schemeClr val="tx2"/>
            </a:solidFill>
            <a:round/>
            <a:headEnd/>
            <a:tailEnd/>
          </a:ln>
        </p:spPr>
      </p:cxnSp>
      <p:sp>
        <p:nvSpPr>
          <p:cNvPr id="28676" name="Oval 4"/>
          <p:cNvSpPr>
            <a:spLocks noChangeArrowheads="1"/>
          </p:cNvSpPr>
          <p:nvPr/>
        </p:nvSpPr>
        <p:spPr bwMode="auto">
          <a:xfrm>
            <a:off x="2251075" y="4641850"/>
            <a:ext cx="152400" cy="304800"/>
          </a:xfrm>
          <a:prstGeom prst="ellipse">
            <a:avLst/>
          </a:prstGeom>
          <a:noFill/>
          <a:ln w="28575" algn="ctr">
            <a:solidFill>
              <a:schemeClr val="accent1"/>
            </a:solidFill>
            <a:round/>
            <a:headEnd/>
            <a:tailEnd/>
          </a:ln>
        </p:spPr>
        <p:txBody>
          <a:bodyPr wrap="none" lIns="82124" tIns="41061" rIns="82124" bIns="41061" anchor="ctr">
            <a:spAutoFit/>
          </a:bodyPr>
          <a:lstStyle/>
          <a:p>
            <a:pPr algn="ctr" defTabSz="814388" eaLnBrk="0" hangingPunct="0">
              <a:lnSpc>
                <a:spcPct val="90000"/>
              </a:lnSpc>
            </a:pPr>
            <a:endParaRPr lang="en-US"/>
          </a:p>
        </p:txBody>
      </p:sp>
      <p:grpSp>
        <p:nvGrpSpPr>
          <p:cNvPr id="28677" name="Group 47"/>
          <p:cNvGrpSpPr>
            <a:grpSpLocks/>
          </p:cNvGrpSpPr>
          <p:nvPr/>
        </p:nvGrpSpPr>
        <p:grpSpPr bwMode="auto">
          <a:xfrm>
            <a:off x="1412875" y="5175250"/>
            <a:ext cx="1752600" cy="381000"/>
            <a:chOff x="1447800" y="2971800"/>
            <a:chExt cx="1752600" cy="914400"/>
          </a:xfrm>
        </p:grpSpPr>
        <p:cxnSp>
          <p:nvCxnSpPr>
            <p:cNvPr id="28725" name="Straight Connector 8"/>
            <p:cNvCxnSpPr>
              <a:cxnSpLocks noChangeShapeType="1"/>
            </p:cNvCxnSpPr>
            <p:nvPr/>
          </p:nvCxnSpPr>
          <p:spPr bwMode="auto">
            <a:xfrm rot="5400000" flipH="1" flipV="1">
              <a:off x="2362200" y="3048000"/>
              <a:ext cx="914400" cy="762000"/>
            </a:xfrm>
            <a:prstGeom prst="line">
              <a:avLst/>
            </a:prstGeom>
            <a:noFill/>
            <a:ln w="28575" cap="rnd" algn="ctr">
              <a:solidFill>
                <a:schemeClr val="tx2"/>
              </a:solidFill>
              <a:round/>
              <a:headEnd/>
              <a:tailEnd/>
            </a:ln>
          </p:spPr>
        </p:cxnSp>
        <p:cxnSp>
          <p:nvCxnSpPr>
            <p:cNvPr id="28726" name="Straight Connector 9"/>
            <p:cNvCxnSpPr>
              <a:cxnSpLocks noChangeShapeType="1"/>
            </p:cNvCxnSpPr>
            <p:nvPr/>
          </p:nvCxnSpPr>
          <p:spPr bwMode="auto">
            <a:xfrm rot="16200000" flipV="1">
              <a:off x="1371600" y="3048000"/>
              <a:ext cx="914400" cy="762000"/>
            </a:xfrm>
            <a:prstGeom prst="line">
              <a:avLst/>
            </a:prstGeom>
            <a:noFill/>
            <a:ln w="28575" cap="rnd" algn="ctr">
              <a:solidFill>
                <a:schemeClr val="tx2"/>
              </a:solidFill>
              <a:round/>
              <a:headEnd/>
              <a:tailEnd/>
            </a:ln>
          </p:spPr>
        </p:cxnSp>
      </p:grpSp>
      <p:grpSp>
        <p:nvGrpSpPr>
          <p:cNvPr id="28678" name="Group 84"/>
          <p:cNvGrpSpPr>
            <a:grpSpLocks/>
          </p:cNvGrpSpPr>
          <p:nvPr/>
        </p:nvGrpSpPr>
        <p:grpSpPr bwMode="auto">
          <a:xfrm>
            <a:off x="2098675" y="5556250"/>
            <a:ext cx="381000" cy="412750"/>
            <a:chOff x="2203269" y="5073546"/>
            <a:chExt cx="381000" cy="914400"/>
          </a:xfrm>
        </p:grpSpPr>
        <p:cxnSp>
          <p:nvCxnSpPr>
            <p:cNvPr id="28722" name="Straight Connector 5"/>
            <p:cNvCxnSpPr>
              <a:cxnSpLocks noChangeShapeType="1"/>
            </p:cNvCxnSpPr>
            <p:nvPr/>
          </p:nvCxnSpPr>
          <p:spPr bwMode="auto">
            <a:xfrm rot="5400000" flipH="1" flipV="1">
              <a:off x="1822269" y="5529952"/>
              <a:ext cx="914400" cy="1588"/>
            </a:xfrm>
            <a:prstGeom prst="line">
              <a:avLst/>
            </a:prstGeom>
            <a:noFill/>
            <a:ln w="28575" cap="rnd" algn="ctr">
              <a:solidFill>
                <a:schemeClr val="tx2"/>
              </a:solidFill>
              <a:round/>
              <a:headEnd/>
              <a:tailEnd/>
            </a:ln>
          </p:spPr>
        </p:cxnSp>
        <p:cxnSp>
          <p:nvCxnSpPr>
            <p:cNvPr id="28723" name="Straight Connector 6"/>
            <p:cNvCxnSpPr>
              <a:cxnSpLocks noChangeShapeType="1"/>
            </p:cNvCxnSpPr>
            <p:nvPr/>
          </p:nvCxnSpPr>
          <p:spPr bwMode="auto">
            <a:xfrm rot="5400000" flipH="1" flipV="1">
              <a:off x="2051663" y="5529952"/>
              <a:ext cx="914400" cy="1588"/>
            </a:xfrm>
            <a:prstGeom prst="line">
              <a:avLst/>
            </a:prstGeom>
            <a:noFill/>
            <a:ln w="28575" cap="rnd" algn="ctr">
              <a:solidFill>
                <a:schemeClr val="tx2"/>
              </a:solidFill>
              <a:round/>
              <a:headEnd/>
              <a:tailEnd/>
            </a:ln>
          </p:spPr>
        </p:cxnSp>
        <p:sp>
          <p:nvSpPr>
            <p:cNvPr id="28724" name="Oval 10"/>
            <p:cNvSpPr>
              <a:spLocks noChangeArrowheads="1"/>
            </p:cNvSpPr>
            <p:nvPr/>
          </p:nvSpPr>
          <p:spPr bwMode="auto">
            <a:xfrm rot="5400000">
              <a:off x="2317569" y="5317682"/>
              <a:ext cx="152400" cy="381000"/>
            </a:xfrm>
            <a:prstGeom prst="ellipse">
              <a:avLst/>
            </a:prstGeom>
            <a:noFill/>
            <a:ln w="2857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a:p>
          </p:txBody>
        </p:sp>
      </p:grpSp>
      <p:pic>
        <p:nvPicPr>
          <p:cNvPr id="28679" name="Picture 31"/>
          <p:cNvPicPr>
            <a:picLocks noChangeAspect="1" noChangeArrowheads="1"/>
          </p:cNvPicPr>
          <p:nvPr/>
        </p:nvPicPr>
        <p:blipFill>
          <a:blip r:embed="rId3"/>
          <a:srcRect/>
          <a:stretch>
            <a:fillRect/>
          </a:stretch>
        </p:blipFill>
        <p:spPr bwMode="auto">
          <a:xfrm>
            <a:off x="1920875" y="5930900"/>
            <a:ext cx="701675" cy="693738"/>
          </a:xfrm>
          <a:prstGeom prst="rect">
            <a:avLst/>
          </a:prstGeom>
          <a:noFill/>
          <a:ln w="9525">
            <a:noFill/>
            <a:miter lim="800000"/>
            <a:headEnd/>
            <a:tailEnd/>
          </a:ln>
        </p:spPr>
      </p:pic>
      <p:sp>
        <p:nvSpPr>
          <p:cNvPr id="28680" name="TextBox 12"/>
          <p:cNvSpPr txBox="1">
            <a:spLocks noChangeArrowheads="1"/>
          </p:cNvSpPr>
          <p:nvPr/>
        </p:nvSpPr>
        <p:spPr bwMode="auto">
          <a:xfrm>
            <a:off x="2679700" y="6367463"/>
            <a:ext cx="762000" cy="307975"/>
          </a:xfrm>
          <a:prstGeom prst="rect">
            <a:avLst/>
          </a:prstGeom>
          <a:noFill/>
          <a:ln w="9525">
            <a:noFill/>
            <a:miter lim="800000"/>
            <a:headEnd/>
            <a:tailEnd/>
          </a:ln>
        </p:spPr>
        <p:txBody>
          <a:bodyPr wrap="none">
            <a:spAutoFit/>
          </a:bodyPr>
          <a:lstStyle/>
          <a:p>
            <a:pPr algn="ctr" eaLnBrk="0" hangingPunct="0">
              <a:lnSpc>
                <a:spcPct val="90000"/>
              </a:lnSpc>
            </a:pPr>
            <a:r>
              <a:rPr lang="en-US" sz="1400"/>
              <a:t>Router</a:t>
            </a:r>
          </a:p>
        </p:txBody>
      </p:sp>
      <p:sp>
        <p:nvSpPr>
          <p:cNvPr id="28681" name="TextBox 13"/>
          <p:cNvSpPr txBox="1">
            <a:spLocks noChangeArrowheads="1"/>
          </p:cNvSpPr>
          <p:nvPr/>
        </p:nvSpPr>
        <p:spPr bwMode="auto">
          <a:xfrm>
            <a:off x="1031875" y="5251450"/>
            <a:ext cx="473075" cy="285750"/>
          </a:xfrm>
          <a:prstGeom prst="rect">
            <a:avLst/>
          </a:prstGeom>
          <a:noFill/>
          <a:ln w="9525">
            <a:noFill/>
            <a:miter lim="800000"/>
            <a:headEnd/>
            <a:tailEnd/>
          </a:ln>
        </p:spPr>
        <p:txBody>
          <a:bodyPr wrap="none">
            <a:spAutoFit/>
          </a:bodyPr>
          <a:lstStyle/>
          <a:p>
            <a:pPr algn="ctr" eaLnBrk="0" hangingPunct="0">
              <a:lnSpc>
                <a:spcPct val="90000"/>
              </a:lnSpc>
            </a:pPr>
            <a:r>
              <a:rPr lang="en-US" sz="1400"/>
              <a:t>7k1</a:t>
            </a:r>
          </a:p>
        </p:txBody>
      </p:sp>
      <p:sp>
        <p:nvSpPr>
          <p:cNvPr id="28682" name="TextBox 14"/>
          <p:cNvSpPr txBox="1">
            <a:spLocks noChangeArrowheads="1"/>
          </p:cNvSpPr>
          <p:nvPr/>
        </p:nvSpPr>
        <p:spPr bwMode="auto">
          <a:xfrm>
            <a:off x="3089275" y="5251450"/>
            <a:ext cx="473075" cy="285750"/>
          </a:xfrm>
          <a:prstGeom prst="rect">
            <a:avLst/>
          </a:prstGeom>
          <a:noFill/>
          <a:ln w="9525">
            <a:noFill/>
            <a:miter lim="800000"/>
            <a:headEnd/>
            <a:tailEnd/>
          </a:ln>
        </p:spPr>
        <p:txBody>
          <a:bodyPr wrap="none">
            <a:spAutoFit/>
          </a:bodyPr>
          <a:lstStyle/>
          <a:p>
            <a:pPr algn="ctr" eaLnBrk="0" hangingPunct="0">
              <a:lnSpc>
                <a:spcPct val="90000"/>
              </a:lnSpc>
            </a:pPr>
            <a:r>
              <a:rPr lang="en-US" sz="1400"/>
              <a:t>7k2</a:t>
            </a:r>
          </a:p>
        </p:txBody>
      </p:sp>
      <p:grpSp>
        <p:nvGrpSpPr>
          <p:cNvPr id="28683" name="Group 75"/>
          <p:cNvGrpSpPr>
            <a:grpSpLocks/>
          </p:cNvGrpSpPr>
          <p:nvPr/>
        </p:nvGrpSpPr>
        <p:grpSpPr bwMode="auto">
          <a:xfrm flipV="1">
            <a:off x="1412875" y="3709988"/>
            <a:ext cx="2074863" cy="627062"/>
            <a:chOff x="6324600" y="761206"/>
            <a:chExt cx="1752600" cy="1296194"/>
          </a:xfrm>
        </p:grpSpPr>
        <p:cxnSp>
          <p:nvCxnSpPr>
            <p:cNvPr id="28716" name="Straight Connector 16"/>
            <p:cNvCxnSpPr>
              <a:cxnSpLocks noChangeShapeType="1"/>
            </p:cNvCxnSpPr>
            <p:nvPr/>
          </p:nvCxnSpPr>
          <p:spPr bwMode="auto">
            <a:xfrm rot="5400000" flipH="1" flipV="1">
              <a:off x="6629400" y="1599406"/>
              <a:ext cx="914400" cy="1588"/>
            </a:xfrm>
            <a:prstGeom prst="line">
              <a:avLst/>
            </a:prstGeom>
            <a:noFill/>
            <a:ln w="28575" cap="rnd" algn="ctr">
              <a:solidFill>
                <a:schemeClr val="tx2"/>
              </a:solidFill>
              <a:round/>
              <a:headEnd/>
              <a:tailEnd/>
            </a:ln>
          </p:spPr>
        </p:cxnSp>
        <p:cxnSp>
          <p:nvCxnSpPr>
            <p:cNvPr id="28717" name="Straight Connector 17"/>
            <p:cNvCxnSpPr>
              <a:cxnSpLocks noChangeShapeType="1"/>
            </p:cNvCxnSpPr>
            <p:nvPr/>
          </p:nvCxnSpPr>
          <p:spPr bwMode="auto">
            <a:xfrm rot="5400000" flipH="1" flipV="1">
              <a:off x="6858794" y="1599406"/>
              <a:ext cx="914400" cy="1588"/>
            </a:xfrm>
            <a:prstGeom prst="line">
              <a:avLst/>
            </a:prstGeom>
            <a:noFill/>
            <a:ln w="28575" cap="rnd" algn="ctr">
              <a:solidFill>
                <a:schemeClr val="tx2"/>
              </a:solidFill>
              <a:round/>
              <a:headEnd/>
              <a:tailEnd/>
            </a:ln>
          </p:spPr>
        </p:cxnSp>
        <p:grpSp>
          <p:nvGrpSpPr>
            <p:cNvPr id="28718" name="Group 47"/>
            <p:cNvGrpSpPr>
              <a:grpSpLocks/>
            </p:cNvGrpSpPr>
            <p:nvPr/>
          </p:nvGrpSpPr>
          <p:grpSpPr bwMode="auto">
            <a:xfrm>
              <a:off x="6324600" y="761206"/>
              <a:ext cx="1752600" cy="381000"/>
              <a:chOff x="1447800" y="2971800"/>
              <a:chExt cx="1752600" cy="914400"/>
            </a:xfrm>
          </p:grpSpPr>
          <p:cxnSp>
            <p:nvCxnSpPr>
              <p:cNvPr id="28720" name="Straight Connector 20"/>
              <p:cNvCxnSpPr>
                <a:cxnSpLocks noChangeShapeType="1"/>
              </p:cNvCxnSpPr>
              <p:nvPr/>
            </p:nvCxnSpPr>
            <p:spPr bwMode="auto">
              <a:xfrm rot="5400000" flipH="1" flipV="1">
                <a:off x="2362200" y="3048000"/>
                <a:ext cx="914400" cy="762000"/>
              </a:xfrm>
              <a:prstGeom prst="line">
                <a:avLst/>
              </a:prstGeom>
              <a:noFill/>
              <a:ln w="28575" cap="rnd" algn="ctr">
                <a:solidFill>
                  <a:schemeClr val="tx2"/>
                </a:solidFill>
                <a:round/>
                <a:headEnd/>
                <a:tailEnd/>
              </a:ln>
            </p:spPr>
          </p:cxnSp>
          <p:cxnSp>
            <p:nvCxnSpPr>
              <p:cNvPr id="28721" name="Straight Connector 21"/>
              <p:cNvCxnSpPr>
                <a:cxnSpLocks noChangeShapeType="1"/>
              </p:cNvCxnSpPr>
              <p:nvPr/>
            </p:nvCxnSpPr>
            <p:spPr bwMode="auto">
              <a:xfrm rot="16200000" flipV="1">
                <a:off x="1371600" y="3048000"/>
                <a:ext cx="914400" cy="762000"/>
              </a:xfrm>
              <a:prstGeom prst="line">
                <a:avLst/>
              </a:prstGeom>
              <a:noFill/>
              <a:ln w="28575" cap="rnd" algn="ctr">
                <a:solidFill>
                  <a:schemeClr val="tx2"/>
                </a:solidFill>
                <a:round/>
                <a:headEnd/>
                <a:tailEnd/>
              </a:ln>
            </p:spPr>
          </p:cxnSp>
        </p:grpSp>
        <p:sp>
          <p:nvSpPr>
            <p:cNvPr id="28719" name="Oval 19"/>
            <p:cNvSpPr>
              <a:spLocks noChangeArrowheads="1"/>
            </p:cNvSpPr>
            <p:nvPr/>
          </p:nvSpPr>
          <p:spPr bwMode="auto">
            <a:xfrm rot="5400000">
              <a:off x="7124700" y="1256506"/>
              <a:ext cx="152400" cy="381000"/>
            </a:xfrm>
            <a:prstGeom prst="ellipse">
              <a:avLst/>
            </a:prstGeom>
            <a:noFill/>
            <a:ln w="2857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a:p>
          </p:txBody>
        </p:sp>
      </p:grpSp>
      <p:pic>
        <p:nvPicPr>
          <p:cNvPr id="28684" name="Picture 41"/>
          <p:cNvPicPr>
            <a:picLocks noChangeAspect="1" noChangeArrowheads="1"/>
          </p:cNvPicPr>
          <p:nvPr/>
        </p:nvPicPr>
        <p:blipFill>
          <a:blip r:embed="rId4"/>
          <a:srcRect/>
          <a:stretch>
            <a:fillRect/>
          </a:stretch>
        </p:blipFill>
        <p:spPr bwMode="auto">
          <a:xfrm>
            <a:off x="1963738" y="3284538"/>
            <a:ext cx="1066800" cy="457200"/>
          </a:xfrm>
          <a:prstGeom prst="rect">
            <a:avLst/>
          </a:prstGeom>
          <a:noFill/>
          <a:ln w="9525">
            <a:noFill/>
            <a:miter lim="800000"/>
            <a:headEnd/>
            <a:tailEnd/>
          </a:ln>
        </p:spPr>
      </p:pic>
      <p:sp>
        <p:nvSpPr>
          <p:cNvPr id="28685" name="TextBox 25"/>
          <p:cNvSpPr txBox="1">
            <a:spLocks noChangeArrowheads="1"/>
          </p:cNvSpPr>
          <p:nvPr/>
        </p:nvSpPr>
        <p:spPr bwMode="auto">
          <a:xfrm>
            <a:off x="3098800" y="3416300"/>
            <a:ext cx="762000" cy="307975"/>
          </a:xfrm>
          <a:prstGeom prst="rect">
            <a:avLst/>
          </a:prstGeom>
          <a:noFill/>
          <a:ln w="9525">
            <a:noFill/>
            <a:miter lim="800000"/>
            <a:headEnd/>
            <a:tailEnd/>
          </a:ln>
        </p:spPr>
        <p:txBody>
          <a:bodyPr wrap="none">
            <a:spAutoFit/>
          </a:bodyPr>
          <a:lstStyle/>
          <a:p>
            <a:pPr algn="ctr" eaLnBrk="0" hangingPunct="0">
              <a:lnSpc>
                <a:spcPct val="90000"/>
              </a:lnSpc>
            </a:pPr>
            <a:r>
              <a:rPr lang="en-US" sz="1400"/>
              <a:t>Switch</a:t>
            </a:r>
          </a:p>
        </p:txBody>
      </p:sp>
      <p:sp>
        <p:nvSpPr>
          <p:cNvPr id="28686" name="TextBox 26"/>
          <p:cNvSpPr txBox="1">
            <a:spLocks noChangeArrowheads="1"/>
          </p:cNvSpPr>
          <p:nvPr/>
        </p:nvSpPr>
        <p:spPr bwMode="auto">
          <a:xfrm>
            <a:off x="2544763" y="5616575"/>
            <a:ext cx="503237" cy="287338"/>
          </a:xfrm>
          <a:prstGeom prst="rect">
            <a:avLst/>
          </a:prstGeom>
          <a:noFill/>
          <a:ln w="9525">
            <a:noFill/>
            <a:miter lim="800000"/>
            <a:headEnd/>
            <a:tailEnd/>
          </a:ln>
        </p:spPr>
        <p:txBody>
          <a:bodyPr wrap="none">
            <a:spAutoFit/>
          </a:bodyPr>
          <a:lstStyle/>
          <a:p>
            <a:pPr algn="ctr" eaLnBrk="0" hangingPunct="0">
              <a:lnSpc>
                <a:spcPct val="90000"/>
              </a:lnSpc>
            </a:pPr>
            <a:r>
              <a:rPr lang="en-US" sz="1400"/>
              <a:t>Po1</a:t>
            </a:r>
          </a:p>
        </p:txBody>
      </p:sp>
      <p:sp>
        <p:nvSpPr>
          <p:cNvPr id="28687" name="TextBox 27"/>
          <p:cNvSpPr txBox="1">
            <a:spLocks noChangeArrowheads="1"/>
          </p:cNvSpPr>
          <p:nvPr/>
        </p:nvSpPr>
        <p:spPr bwMode="auto">
          <a:xfrm>
            <a:off x="2689225" y="3798888"/>
            <a:ext cx="503238" cy="285750"/>
          </a:xfrm>
          <a:prstGeom prst="rect">
            <a:avLst/>
          </a:prstGeom>
          <a:noFill/>
          <a:ln w="9525">
            <a:noFill/>
            <a:miter lim="800000"/>
            <a:headEnd/>
            <a:tailEnd/>
          </a:ln>
        </p:spPr>
        <p:txBody>
          <a:bodyPr wrap="none">
            <a:spAutoFit/>
          </a:bodyPr>
          <a:lstStyle/>
          <a:p>
            <a:pPr algn="ctr" eaLnBrk="0" hangingPunct="0">
              <a:lnSpc>
                <a:spcPct val="90000"/>
              </a:lnSpc>
            </a:pPr>
            <a:r>
              <a:rPr lang="en-US" sz="1400"/>
              <a:t>Po2</a:t>
            </a:r>
          </a:p>
        </p:txBody>
      </p:sp>
      <p:cxnSp>
        <p:nvCxnSpPr>
          <p:cNvPr id="28688" name="Straight Arrow Connector 28"/>
          <p:cNvCxnSpPr>
            <a:cxnSpLocks noChangeShapeType="1"/>
          </p:cNvCxnSpPr>
          <p:nvPr/>
        </p:nvCxnSpPr>
        <p:spPr bwMode="auto">
          <a:xfrm rot="10800000">
            <a:off x="1946275" y="4565650"/>
            <a:ext cx="609600" cy="1588"/>
          </a:xfrm>
          <a:prstGeom prst="straightConnector1">
            <a:avLst/>
          </a:prstGeom>
          <a:noFill/>
          <a:ln w="38100" algn="ctr">
            <a:solidFill>
              <a:schemeClr val="tx1"/>
            </a:solidFill>
            <a:round/>
            <a:headEnd/>
            <a:tailEnd type="arrow" w="med" len="med"/>
          </a:ln>
        </p:spPr>
      </p:cxnSp>
      <p:pic>
        <p:nvPicPr>
          <p:cNvPr id="27674" name="Picture 4" descr="C:\Documents and Settings\rmari\Local Settings\Temporary Internet Files\Content.IE5\GXQEDLIU\MCj04419640000[1].wmf"/>
          <p:cNvPicPr>
            <a:picLocks noChangeAspect="1" noChangeArrowheads="1"/>
          </p:cNvPicPr>
          <p:nvPr/>
        </p:nvPicPr>
        <p:blipFill>
          <a:blip r:embed="rId5"/>
          <a:srcRect/>
          <a:stretch>
            <a:fillRect/>
          </a:stretch>
        </p:blipFill>
        <p:spPr bwMode="auto">
          <a:xfrm>
            <a:off x="3900488" y="4454525"/>
            <a:ext cx="1762125" cy="550863"/>
          </a:xfrm>
          <a:prstGeom prst="rect">
            <a:avLst/>
          </a:prstGeom>
          <a:noFill/>
          <a:ln w="9525">
            <a:noFill/>
            <a:miter lim="800000"/>
            <a:headEnd/>
            <a:tailEnd/>
          </a:ln>
        </p:spPr>
      </p:pic>
      <p:pic>
        <p:nvPicPr>
          <p:cNvPr id="27675" name="Picture 8" descr="C:\Documents and Settings\rmari\Local Settings\Temporary Internet Files\Content.IE5\6DXI72T4\MCj04325380000[1].png"/>
          <p:cNvPicPr>
            <a:picLocks noChangeAspect="1" noChangeArrowheads="1"/>
          </p:cNvPicPr>
          <p:nvPr/>
        </p:nvPicPr>
        <p:blipFill>
          <a:blip r:embed="rId6"/>
          <a:srcRect/>
          <a:stretch>
            <a:fillRect/>
          </a:stretch>
        </p:blipFill>
        <p:spPr bwMode="auto">
          <a:xfrm rot="5853004">
            <a:off x="1663700" y="4957763"/>
            <a:ext cx="1182687" cy="1163638"/>
          </a:xfrm>
          <a:prstGeom prst="rect">
            <a:avLst/>
          </a:prstGeom>
          <a:noFill/>
          <a:ln w="9525">
            <a:noFill/>
            <a:miter lim="800000"/>
            <a:headEnd/>
            <a:tailEnd/>
          </a:ln>
        </p:spPr>
      </p:pic>
      <p:sp>
        <p:nvSpPr>
          <p:cNvPr id="28691" name="Content Placeholder 5"/>
          <p:cNvSpPr>
            <a:spLocks noGrp="1"/>
          </p:cNvSpPr>
          <p:nvPr>
            <p:ph sz="half" idx="1"/>
          </p:nvPr>
        </p:nvSpPr>
        <p:spPr>
          <a:xfrm>
            <a:off x="152400" y="1309688"/>
            <a:ext cx="8726488" cy="1357312"/>
          </a:xfrm>
        </p:spPr>
        <p:txBody>
          <a:bodyPr/>
          <a:lstStyle/>
          <a:p>
            <a:pPr eaLnBrk="1" hangingPunct="1"/>
            <a:r>
              <a:rPr lang="en-US" sz="1800" smtClean="0">
                <a:ea typeface="MS PGothic" pitchFamily="34" charset="-128"/>
              </a:rPr>
              <a:t>Use separate L3 links to hook up routers to a vPC domain is still standing.</a:t>
            </a:r>
          </a:p>
          <a:p>
            <a:pPr eaLnBrk="1" hangingPunct="1"/>
            <a:r>
              <a:rPr lang="en-US" sz="1800" smtClean="0">
                <a:ea typeface="MS PGothic" pitchFamily="34" charset="-128"/>
              </a:rPr>
              <a:t>Don’t use L2 port channel to attach routers to a vPC domain unless you can statically route to HSRP address</a:t>
            </a:r>
          </a:p>
          <a:p>
            <a:pPr eaLnBrk="1" hangingPunct="1"/>
            <a:r>
              <a:rPr lang="en-US" sz="1800" smtClean="0">
                <a:ea typeface="MS PGothic" pitchFamily="34" charset="-128"/>
              </a:rPr>
              <a:t>If both, routed and bridged traffic is required, use individual L3 links for routed traffic and L2 port-channel for bridged traffic</a:t>
            </a:r>
          </a:p>
        </p:txBody>
      </p:sp>
      <p:pic>
        <p:nvPicPr>
          <p:cNvPr id="28692" name="Picture 3"/>
          <p:cNvPicPr>
            <a:picLocks noChangeAspect="1" noChangeArrowheads="1"/>
          </p:cNvPicPr>
          <p:nvPr/>
        </p:nvPicPr>
        <p:blipFill>
          <a:blip r:embed="rId7"/>
          <a:srcRect/>
          <a:stretch>
            <a:fillRect/>
          </a:stretch>
        </p:blipFill>
        <p:spPr bwMode="auto">
          <a:xfrm>
            <a:off x="2979738" y="4259263"/>
            <a:ext cx="700087" cy="981075"/>
          </a:xfrm>
          <a:prstGeom prst="rect">
            <a:avLst/>
          </a:prstGeom>
          <a:noFill/>
          <a:ln w="9525">
            <a:noFill/>
            <a:miter lim="800000"/>
            <a:headEnd/>
            <a:tailEnd/>
          </a:ln>
        </p:spPr>
      </p:pic>
      <p:pic>
        <p:nvPicPr>
          <p:cNvPr id="28693" name="Picture 3"/>
          <p:cNvPicPr>
            <a:picLocks noChangeAspect="1" noChangeArrowheads="1"/>
          </p:cNvPicPr>
          <p:nvPr/>
        </p:nvPicPr>
        <p:blipFill>
          <a:blip r:embed="rId7"/>
          <a:srcRect/>
          <a:stretch>
            <a:fillRect/>
          </a:stretch>
        </p:blipFill>
        <p:spPr bwMode="auto">
          <a:xfrm>
            <a:off x="1019175" y="4286250"/>
            <a:ext cx="700088" cy="981075"/>
          </a:xfrm>
          <a:prstGeom prst="rect">
            <a:avLst/>
          </a:prstGeom>
          <a:noFill/>
          <a:ln w="9525">
            <a:noFill/>
            <a:miter lim="800000"/>
            <a:headEnd/>
            <a:tailEnd/>
          </a:ln>
        </p:spPr>
      </p:pic>
      <p:grpSp>
        <p:nvGrpSpPr>
          <p:cNvPr id="6" name="Group 53"/>
          <p:cNvGrpSpPr>
            <a:grpSpLocks/>
          </p:cNvGrpSpPr>
          <p:nvPr/>
        </p:nvGrpSpPr>
        <p:grpSpPr bwMode="auto">
          <a:xfrm>
            <a:off x="5840413" y="3403600"/>
            <a:ext cx="2697162" cy="3246438"/>
            <a:chOff x="5840413" y="3403600"/>
            <a:chExt cx="2697162" cy="3246438"/>
          </a:xfrm>
        </p:grpSpPr>
        <p:cxnSp>
          <p:nvCxnSpPr>
            <p:cNvPr id="28696" name="Straight Connector 29"/>
            <p:cNvCxnSpPr>
              <a:cxnSpLocks noChangeShapeType="1"/>
            </p:cNvCxnSpPr>
            <p:nvPr/>
          </p:nvCxnSpPr>
          <p:spPr bwMode="auto">
            <a:xfrm>
              <a:off x="6408738" y="4795838"/>
              <a:ext cx="1371600" cy="1587"/>
            </a:xfrm>
            <a:prstGeom prst="line">
              <a:avLst/>
            </a:prstGeom>
            <a:noFill/>
            <a:ln w="28575" algn="ctr">
              <a:solidFill>
                <a:schemeClr val="tx2"/>
              </a:solidFill>
              <a:round/>
              <a:headEnd/>
              <a:tailEnd/>
            </a:ln>
          </p:spPr>
        </p:cxnSp>
        <p:cxnSp>
          <p:nvCxnSpPr>
            <p:cNvPr id="28697" name="Straight Connector 30"/>
            <p:cNvCxnSpPr>
              <a:cxnSpLocks noChangeShapeType="1"/>
            </p:cNvCxnSpPr>
            <p:nvPr/>
          </p:nvCxnSpPr>
          <p:spPr bwMode="auto">
            <a:xfrm>
              <a:off x="6408738" y="4948238"/>
              <a:ext cx="1371600" cy="3175"/>
            </a:xfrm>
            <a:prstGeom prst="line">
              <a:avLst/>
            </a:prstGeom>
            <a:noFill/>
            <a:ln w="28575" algn="ctr">
              <a:solidFill>
                <a:schemeClr val="tx2"/>
              </a:solidFill>
              <a:round/>
              <a:headEnd/>
              <a:tailEnd/>
            </a:ln>
          </p:spPr>
        </p:cxnSp>
        <p:sp>
          <p:nvSpPr>
            <p:cNvPr id="28698" name="Oval 31"/>
            <p:cNvSpPr>
              <a:spLocks noChangeArrowheads="1"/>
            </p:cNvSpPr>
            <p:nvPr/>
          </p:nvSpPr>
          <p:spPr bwMode="auto">
            <a:xfrm>
              <a:off x="7018338" y="4719638"/>
              <a:ext cx="152400" cy="304800"/>
            </a:xfrm>
            <a:prstGeom prst="ellipse">
              <a:avLst/>
            </a:prstGeom>
            <a:noFill/>
            <a:ln w="28575" algn="ctr">
              <a:solidFill>
                <a:schemeClr val="accent1"/>
              </a:solidFill>
              <a:round/>
              <a:headEnd/>
              <a:tailEnd/>
            </a:ln>
          </p:spPr>
          <p:txBody>
            <a:bodyPr wrap="none" lIns="82124" tIns="41061" rIns="82124" bIns="41061" anchor="ctr">
              <a:spAutoFit/>
            </a:bodyPr>
            <a:lstStyle/>
            <a:p>
              <a:pPr algn="ctr" defTabSz="814388" eaLnBrk="0" hangingPunct="0">
                <a:lnSpc>
                  <a:spcPct val="90000"/>
                </a:lnSpc>
              </a:pPr>
              <a:endParaRPr lang="en-US"/>
            </a:p>
          </p:txBody>
        </p:sp>
        <p:cxnSp>
          <p:nvCxnSpPr>
            <p:cNvPr id="28699" name="Straight Connector 32"/>
            <p:cNvCxnSpPr>
              <a:cxnSpLocks noChangeShapeType="1"/>
            </p:cNvCxnSpPr>
            <p:nvPr/>
          </p:nvCxnSpPr>
          <p:spPr bwMode="auto">
            <a:xfrm rot="16200000" flipV="1">
              <a:off x="6170613" y="5373688"/>
              <a:ext cx="654050" cy="565150"/>
            </a:xfrm>
            <a:prstGeom prst="line">
              <a:avLst/>
            </a:prstGeom>
            <a:noFill/>
            <a:ln w="28575" cap="rnd" algn="ctr">
              <a:solidFill>
                <a:schemeClr val="accent2"/>
              </a:solidFill>
              <a:round/>
              <a:headEnd/>
              <a:tailEnd/>
            </a:ln>
          </p:spPr>
        </p:cxnSp>
        <p:cxnSp>
          <p:nvCxnSpPr>
            <p:cNvPr id="28700" name="Straight Connector 33"/>
            <p:cNvCxnSpPr>
              <a:cxnSpLocks noChangeShapeType="1"/>
            </p:cNvCxnSpPr>
            <p:nvPr/>
          </p:nvCxnSpPr>
          <p:spPr bwMode="auto">
            <a:xfrm rot="5400000" flipH="1" flipV="1">
              <a:off x="7379495" y="5330031"/>
              <a:ext cx="588962" cy="587375"/>
            </a:xfrm>
            <a:prstGeom prst="line">
              <a:avLst/>
            </a:prstGeom>
            <a:noFill/>
            <a:ln w="28575" cap="rnd" algn="ctr">
              <a:solidFill>
                <a:schemeClr val="accent2"/>
              </a:solidFill>
              <a:round/>
              <a:headEnd/>
              <a:tailEnd/>
            </a:ln>
          </p:spPr>
        </p:cxnSp>
        <p:pic>
          <p:nvPicPr>
            <p:cNvPr id="28701" name="Picture 31"/>
            <p:cNvPicPr>
              <a:picLocks noChangeAspect="1" noChangeArrowheads="1"/>
            </p:cNvPicPr>
            <p:nvPr/>
          </p:nvPicPr>
          <p:blipFill>
            <a:blip r:embed="rId3"/>
            <a:srcRect/>
            <a:stretch>
              <a:fillRect/>
            </a:stretch>
          </p:blipFill>
          <p:spPr bwMode="auto">
            <a:xfrm>
              <a:off x="6740525" y="5878513"/>
              <a:ext cx="703263" cy="693737"/>
            </a:xfrm>
            <a:prstGeom prst="rect">
              <a:avLst/>
            </a:prstGeom>
            <a:noFill/>
            <a:ln w="9525">
              <a:noFill/>
              <a:miter lim="800000"/>
              <a:headEnd/>
              <a:tailEnd/>
            </a:ln>
          </p:spPr>
        </p:pic>
        <p:sp>
          <p:nvSpPr>
            <p:cNvPr id="28702" name="TextBox 35"/>
            <p:cNvSpPr txBox="1">
              <a:spLocks noChangeArrowheads="1"/>
            </p:cNvSpPr>
            <p:nvPr/>
          </p:nvSpPr>
          <p:spPr bwMode="auto">
            <a:xfrm>
              <a:off x="7507288" y="6342063"/>
              <a:ext cx="762000" cy="307975"/>
            </a:xfrm>
            <a:prstGeom prst="rect">
              <a:avLst/>
            </a:prstGeom>
            <a:noFill/>
            <a:ln w="9525">
              <a:noFill/>
              <a:miter lim="800000"/>
              <a:headEnd/>
              <a:tailEnd/>
            </a:ln>
          </p:spPr>
          <p:txBody>
            <a:bodyPr wrap="none">
              <a:spAutoFit/>
            </a:bodyPr>
            <a:lstStyle/>
            <a:p>
              <a:pPr algn="ctr" eaLnBrk="0" hangingPunct="0">
                <a:lnSpc>
                  <a:spcPct val="90000"/>
                </a:lnSpc>
              </a:pPr>
              <a:r>
                <a:rPr lang="en-US" sz="1400"/>
                <a:t>Router</a:t>
              </a:r>
            </a:p>
          </p:txBody>
        </p:sp>
        <p:pic>
          <p:nvPicPr>
            <p:cNvPr id="28703" name="Picture 41"/>
            <p:cNvPicPr>
              <a:picLocks noChangeAspect="1" noChangeArrowheads="1"/>
            </p:cNvPicPr>
            <p:nvPr/>
          </p:nvPicPr>
          <p:blipFill>
            <a:blip r:embed="rId4"/>
            <a:srcRect/>
            <a:stretch>
              <a:fillRect/>
            </a:stretch>
          </p:blipFill>
          <p:spPr bwMode="auto">
            <a:xfrm>
              <a:off x="6705600" y="3403600"/>
              <a:ext cx="1066800" cy="455613"/>
            </a:xfrm>
            <a:prstGeom prst="rect">
              <a:avLst/>
            </a:prstGeom>
            <a:noFill/>
            <a:ln w="9525">
              <a:noFill/>
              <a:miter lim="800000"/>
              <a:headEnd/>
              <a:tailEnd/>
            </a:ln>
          </p:spPr>
        </p:pic>
        <p:sp>
          <p:nvSpPr>
            <p:cNvPr id="28704" name="TextBox 44"/>
            <p:cNvSpPr txBox="1">
              <a:spLocks noChangeArrowheads="1"/>
            </p:cNvSpPr>
            <p:nvPr/>
          </p:nvSpPr>
          <p:spPr bwMode="auto">
            <a:xfrm>
              <a:off x="7775575" y="3429000"/>
              <a:ext cx="762000" cy="307975"/>
            </a:xfrm>
            <a:prstGeom prst="rect">
              <a:avLst/>
            </a:prstGeom>
            <a:noFill/>
            <a:ln w="9525">
              <a:noFill/>
              <a:miter lim="800000"/>
              <a:headEnd/>
              <a:tailEnd/>
            </a:ln>
          </p:spPr>
          <p:txBody>
            <a:bodyPr wrap="none">
              <a:spAutoFit/>
            </a:bodyPr>
            <a:lstStyle/>
            <a:p>
              <a:pPr algn="ctr" eaLnBrk="0" hangingPunct="0">
                <a:lnSpc>
                  <a:spcPct val="90000"/>
                </a:lnSpc>
              </a:pPr>
              <a:r>
                <a:rPr lang="en-US" sz="1400"/>
                <a:t>Switch</a:t>
              </a:r>
            </a:p>
          </p:txBody>
        </p:sp>
        <p:sp>
          <p:nvSpPr>
            <p:cNvPr id="28705" name="TextBox 56"/>
            <p:cNvSpPr txBox="1">
              <a:spLocks noChangeArrowheads="1"/>
            </p:cNvSpPr>
            <p:nvPr/>
          </p:nvSpPr>
          <p:spPr bwMode="auto">
            <a:xfrm>
              <a:off x="6594475" y="5408613"/>
              <a:ext cx="962025" cy="286232"/>
            </a:xfrm>
            <a:prstGeom prst="rect">
              <a:avLst/>
            </a:prstGeom>
            <a:noFill/>
            <a:ln w="9525">
              <a:noFill/>
              <a:miter lim="800000"/>
              <a:headEnd/>
              <a:tailEnd/>
            </a:ln>
          </p:spPr>
          <p:txBody>
            <a:bodyPr>
              <a:spAutoFit/>
            </a:bodyPr>
            <a:lstStyle/>
            <a:p>
              <a:pPr algn="ctr" eaLnBrk="0" hangingPunct="0">
                <a:lnSpc>
                  <a:spcPct val="90000"/>
                </a:lnSpc>
              </a:pPr>
              <a:r>
                <a:rPr lang="en-US" sz="1400" b="1"/>
                <a:t>L3 ECMP</a:t>
              </a:r>
            </a:p>
          </p:txBody>
        </p:sp>
        <p:pic>
          <p:nvPicPr>
            <p:cNvPr id="28706" name="Picture 3"/>
            <p:cNvPicPr>
              <a:picLocks noChangeAspect="1" noChangeArrowheads="1"/>
            </p:cNvPicPr>
            <p:nvPr/>
          </p:nvPicPr>
          <p:blipFill>
            <a:blip r:embed="rId7"/>
            <a:srcRect/>
            <a:stretch>
              <a:fillRect/>
            </a:stretch>
          </p:blipFill>
          <p:spPr bwMode="auto">
            <a:xfrm>
              <a:off x="5840413" y="4364038"/>
              <a:ext cx="700087" cy="981075"/>
            </a:xfrm>
            <a:prstGeom prst="rect">
              <a:avLst/>
            </a:prstGeom>
            <a:noFill/>
            <a:ln w="9525">
              <a:noFill/>
              <a:miter lim="800000"/>
              <a:headEnd/>
              <a:tailEnd/>
            </a:ln>
          </p:spPr>
        </p:pic>
        <p:pic>
          <p:nvPicPr>
            <p:cNvPr id="28707" name="Picture 3"/>
            <p:cNvPicPr>
              <a:picLocks noChangeAspect="1" noChangeArrowheads="1"/>
            </p:cNvPicPr>
            <p:nvPr/>
          </p:nvPicPr>
          <p:blipFill>
            <a:blip r:embed="rId7"/>
            <a:srcRect/>
            <a:stretch>
              <a:fillRect/>
            </a:stretch>
          </p:blipFill>
          <p:spPr bwMode="auto">
            <a:xfrm>
              <a:off x="7799388" y="4391025"/>
              <a:ext cx="700087" cy="981075"/>
            </a:xfrm>
            <a:prstGeom prst="rect">
              <a:avLst/>
            </a:prstGeom>
            <a:noFill/>
            <a:ln w="9525">
              <a:noFill/>
              <a:miter lim="800000"/>
              <a:headEnd/>
              <a:tailEnd/>
            </a:ln>
          </p:spPr>
        </p:pic>
        <p:grpSp>
          <p:nvGrpSpPr>
            <p:cNvPr id="28708" name="Group 75"/>
            <p:cNvGrpSpPr>
              <a:grpSpLocks/>
            </p:cNvGrpSpPr>
            <p:nvPr/>
          </p:nvGrpSpPr>
          <p:grpSpPr bwMode="auto">
            <a:xfrm flipV="1">
              <a:off x="6284913" y="3787775"/>
              <a:ext cx="1827212" cy="628650"/>
              <a:chOff x="6324600" y="761206"/>
              <a:chExt cx="1752600" cy="1296194"/>
            </a:xfrm>
          </p:grpSpPr>
          <p:cxnSp>
            <p:nvCxnSpPr>
              <p:cNvPr id="28710" name="Straight Connector 70"/>
              <p:cNvCxnSpPr>
                <a:cxnSpLocks noChangeShapeType="1"/>
              </p:cNvCxnSpPr>
              <p:nvPr/>
            </p:nvCxnSpPr>
            <p:spPr bwMode="auto">
              <a:xfrm rot="5400000" flipH="1" flipV="1">
                <a:off x="6629400" y="1599406"/>
                <a:ext cx="914400" cy="1588"/>
              </a:xfrm>
              <a:prstGeom prst="line">
                <a:avLst/>
              </a:prstGeom>
              <a:noFill/>
              <a:ln w="28575" cap="rnd" algn="ctr">
                <a:solidFill>
                  <a:schemeClr val="tx2"/>
                </a:solidFill>
                <a:round/>
                <a:headEnd/>
                <a:tailEnd/>
              </a:ln>
            </p:spPr>
          </p:cxnSp>
          <p:cxnSp>
            <p:nvCxnSpPr>
              <p:cNvPr id="28711" name="Straight Connector 71"/>
              <p:cNvCxnSpPr>
                <a:cxnSpLocks noChangeShapeType="1"/>
              </p:cNvCxnSpPr>
              <p:nvPr/>
            </p:nvCxnSpPr>
            <p:spPr bwMode="auto">
              <a:xfrm rot="5400000" flipH="1" flipV="1">
                <a:off x="6858794" y="1599406"/>
                <a:ext cx="914400" cy="1588"/>
              </a:xfrm>
              <a:prstGeom prst="line">
                <a:avLst/>
              </a:prstGeom>
              <a:noFill/>
              <a:ln w="28575" cap="rnd" algn="ctr">
                <a:solidFill>
                  <a:schemeClr val="tx2"/>
                </a:solidFill>
                <a:round/>
                <a:headEnd/>
                <a:tailEnd/>
              </a:ln>
            </p:spPr>
          </p:cxnSp>
          <p:grpSp>
            <p:nvGrpSpPr>
              <p:cNvPr id="28712" name="Group 47"/>
              <p:cNvGrpSpPr>
                <a:grpSpLocks/>
              </p:cNvGrpSpPr>
              <p:nvPr/>
            </p:nvGrpSpPr>
            <p:grpSpPr bwMode="auto">
              <a:xfrm>
                <a:off x="6324600" y="761206"/>
                <a:ext cx="1752600" cy="381000"/>
                <a:chOff x="1447800" y="2971800"/>
                <a:chExt cx="1752600" cy="914400"/>
              </a:xfrm>
            </p:grpSpPr>
            <p:cxnSp>
              <p:nvCxnSpPr>
                <p:cNvPr id="28714" name="Straight Connector 74"/>
                <p:cNvCxnSpPr>
                  <a:cxnSpLocks noChangeShapeType="1"/>
                </p:cNvCxnSpPr>
                <p:nvPr/>
              </p:nvCxnSpPr>
              <p:spPr bwMode="auto">
                <a:xfrm rot="5400000" flipH="1" flipV="1">
                  <a:off x="2362200" y="3048000"/>
                  <a:ext cx="914400" cy="762000"/>
                </a:xfrm>
                <a:prstGeom prst="line">
                  <a:avLst/>
                </a:prstGeom>
                <a:noFill/>
                <a:ln w="28575" cap="rnd" algn="ctr">
                  <a:solidFill>
                    <a:schemeClr val="tx2"/>
                  </a:solidFill>
                  <a:round/>
                  <a:headEnd/>
                  <a:tailEnd/>
                </a:ln>
              </p:spPr>
            </p:cxnSp>
            <p:cxnSp>
              <p:nvCxnSpPr>
                <p:cNvPr id="28715" name="Straight Connector 75"/>
                <p:cNvCxnSpPr>
                  <a:cxnSpLocks noChangeShapeType="1"/>
                </p:cNvCxnSpPr>
                <p:nvPr/>
              </p:nvCxnSpPr>
              <p:spPr bwMode="auto">
                <a:xfrm rot="16200000" flipV="1">
                  <a:off x="1371600" y="3048000"/>
                  <a:ext cx="914400" cy="762000"/>
                </a:xfrm>
                <a:prstGeom prst="line">
                  <a:avLst/>
                </a:prstGeom>
                <a:noFill/>
                <a:ln w="28575" cap="rnd" algn="ctr">
                  <a:solidFill>
                    <a:schemeClr val="tx2"/>
                  </a:solidFill>
                  <a:round/>
                  <a:headEnd/>
                  <a:tailEnd/>
                </a:ln>
              </p:spPr>
            </p:cxnSp>
          </p:grpSp>
          <p:sp>
            <p:nvSpPr>
              <p:cNvPr id="28713" name="Oval 73"/>
              <p:cNvSpPr>
                <a:spLocks noChangeArrowheads="1"/>
              </p:cNvSpPr>
              <p:nvPr/>
            </p:nvSpPr>
            <p:spPr bwMode="auto">
              <a:xfrm rot="5400000">
                <a:off x="7124700" y="1256506"/>
                <a:ext cx="152400" cy="381000"/>
              </a:xfrm>
              <a:prstGeom prst="ellipse">
                <a:avLst/>
              </a:prstGeom>
              <a:noFill/>
              <a:ln w="2857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a:p>
            </p:txBody>
          </p:sp>
        </p:grpSp>
        <p:sp>
          <p:nvSpPr>
            <p:cNvPr id="28709" name="TextBox 85"/>
            <p:cNvSpPr txBox="1">
              <a:spLocks noChangeArrowheads="1"/>
            </p:cNvSpPr>
            <p:nvPr/>
          </p:nvSpPr>
          <p:spPr bwMode="auto">
            <a:xfrm>
              <a:off x="7443788" y="3838575"/>
              <a:ext cx="503237" cy="285750"/>
            </a:xfrm>
            <a:prstGeom prst="rect">
              <a:avLst/>
            </a:prstGeom>
            <a:noFill/>
            <a:ln w="9525">
              <a:noFill/>
              <a:miter lim="800000"/>
              <a:headEnd/>
              <a:tailEnd/>
            </a:ln>
          </p:spPr>
          <p:txBody>
            <a:bodyPr wrap="none">
              <a:spAutoFit/>
            </a:bodyPr>
            <a:lstStyle/>
            <a:p>
              <a:pPr algn="ctr" eaLnBrk="0" hangingPunct="0">
                <a:lnSpc>
                  <a:spcPct val="90000"/>
                </a:lnSpc>
              </a:pPr>
              <a:r>
                <a:rPr lang="en-US" sz="1400"/>
                <a:t>Po2</a:t>
              </a:r>
            </a:p>
          </p:txBody>
        </p:sp>
      </p:grpSp>
      <p:sp>
        <p:nvSpPr>
          <p:cNvPr id="28695" name="Title 53"/>
          <p:cNvSpPr>
            <a:spLocks noGrp="1"/>
          </p:cNvSpPr>
          <p:nvPr>
            <p:ph type="title"/>
          </p:nvPr>
        </p:nvSpPr>
        <p:spPr/>
        <p:txBody>
          <a:bodyPr/>
          <a:lstStyle/>
          <a:p>
            <a:r>
              <a:rPr lang="en-US" smtClean="0">
                <a:solidFill>
                  <a:srgbClr val="0183B7"/>
                </a:solidFill>
                <a:ea typeface="MS PGothic" pitchFamily="34" charset="-128"/>
              </a:rPr>
              <a:t>Layer 3 and vPC</a:t>
            </a:r>
            <a:br>
              <a:rPr lang="en-US" smtClean="0">
                <a:solidFill>
                  <a:srgbClr val="0183B7"/>
                </a:solidFill>
                <a:ea typeface="MS PGothic" pitchFamily="34" charset="-128"/>
              </a:rPr>
            </a:br>
            <a:r>
              <a:rPr lang="en-US" sz="2400" smtClean="0">
                <a:solidFill>
                  <a:srgbClr val="000000"/>
                </a:solidFill>
                <a:ea typeface="MS PGothic" pitchFamily="34" charset="-128"/>
              </a:rPr>
              <a:t>Recommendations</a:t>
            </a: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75"/>
                                        </p:tgtEl>
                                        <p:attrNameLst>
                                          <p:attrName>style.visibility</p:attrName>
                                        </p:attrNameLst>
                                      </p:cBhvr>
                                      <p:to>
                                        <p:strVal val="visible"/>
                                      </p:to>
                                    </p:set>
                                    <p:animEffect transition="in" filter="blinds(horizontal)">
                                      <p:cBhvr>
                                        <p:cTn id="7" dur="500"/>
                                        <p:tgtEl>
                                          <p:spTgt spid="276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74"/>
                                        </p:tgtEl>
                                        <p:attrNameLst>
                                          <p:attrName>style.visibility</p:attrName>
                                        </p:attrNameLst>
                                      </p:cBhvr>
                                      <p:to>
                                        <p:strVal val="visible"/>
                                      </p:to>
                                    </p:set>
                                    <p:animEffect transition="in" filter="blinds(horizontal)">
                                      <p:cBhvr>
                                        <p:cTn id="12" dur="500"/>
                                        <p:tgtEl>
                                          <p:spTgt spid="276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48"/>
          <p:cNvGrpSpPr>
            <a:grpSpLocks/>
          </p:cNvGrpSpPr>
          <p:nvPr/>
        </p:nvGrpSpPr>
        <p:grpSpPr bwMode="auto">
          <a:xfrm>
            <a:off x="457200" y="2362200"/>
            <a:ext cx="2428875" cy="2598738"/>
            <a:chOff x="1143000" y="2057400"/>
            <a:chExt cx="2429487" cy="2598758"/>
          </a:xfrm>
        </p:grpSpPr>
        <p:cxnSp>
          <p:nvCxnSpPr>
            <p:cNvPr id="29733" name="Straight Connector 8"/>
            <p:cNvCxnSpPr>
              <a:cxnSpLocks noChangeShapeType="1"/>
            </p:cNvCxnSpPr>
            <p:nvPr/>
          </p:nvCxnSpPr>
          <p:spPr bwMode="auto">
            <a:xfrm>
              <a:off x="1676400" y="2514600"/>
              <a:ext cx="1371600" cy="1787"/>
            </a:xfrm>
            <a:prstGeom prst="line">
              <a:avLst/>
            </a:prstGeom>
            <a:noFill/>
            <a:ln w="28575" algn="ctr">
              <a:solidFill>
                <a:schemeClr val="tx2"/>
              </a:solidFill>
              <a:round/>
              <a:headEnd/>
              <a:tailEnd/>
            </a:ln>
          </p:spPr>
        </p:cxnSp>
        <p:cxnSp>
          <p:nvCxnSpPr>
            <p:cNvPr id="29734" name="Straight Connector 10"/>
            <p:cNvCxnSpPr>
              <a:cxnSpLocks noChangeShapeType="1"/>
            </p:cNvCxnSpPr>
            <p:nvPr/>
          </p:nvCxnSpPr>
          <p:spPr bwMode="auto">
            <a:xfrm>
              <a:off x="1676400" y="2667199"/>
              <a:ext cx="1371600" cy="1787"/>
            </a:xfrm>
            <a:prstGeom prst="line">
              <a:avLst/>
            </a:prstGeom>
            <a:noFill/>
            <a:ln w="28575" algn="ctr">
              <a:solidFill>
                <a:schemeClr val="tx2"/>
              </a:solidFill>
              <a:round/>
              <a:headEnd/>
              <a:tailEnd/>
            </a:ln>
          </p:spPr>
        </p:cxnSp>
        <p:sp>
          <p:nvSpPr>
            <p:cNvPr id="29735" name="Oval 11"/>
            <p:cNvSpPr>
              <a:spLocks noChangeArrowheads="1"/>
            </p:cNvSpPr>
            <p:nvPr/>
          </p:nvSpPr>
          <p:spPr bwMode="auto">
            <a:xfrm>
              <a:off x="2286000" y="2438400"/>
              <a:ext cx="152400" cy="304800"/>
            </a:xfrm>
            <a:prstGeom prst="ellipse">
              <a:avLst/>
            </a:prstGeom>
            <a:noFill/>
            <a:ln w="28575" algn="ctr">
              <a:solidFill>
                <a:schemeClr val="accent1"/>
              </a:solidFill>
              <a:round/>
              <a:headEnd/>
              <a:tailEnd/>
            </a:ln>
          </p:spPr>
          <p:txBody>
            <a:bodyPr wrap="none" lIns="82124" tIns="41061" rIns="82124" bIns="41061" anchor="ctr">
              <a:spAutoFit/>
            </a:bodyPr>
            <a:lstStyle/>
            <a:p>
              <a:pPr algn="ctr" defTabSz="814388" eaLnBrk="0" hangingPunct="0">
                <a:lnSpc>
                  <a:spcPct val="90000"/>
                </a:lnSpc>
              </a:pPr>
              <a:endParaRPr lang="en-US"/>
            </a:p>
          </p:txBody>
        </p:sp>
        <p:cxnSp>
          <p:nvCxnSpPr>
            <p:cNvPr id="29736" name="Straight Connector 16"/>
            <p:cNvCxnSpPr>
              <a:cxnSpLocks noChangeShapeType="1"/>
            </p:cNvCxnSpPr>
            <p:nvPr/>
          </p:nvCxnSpPr>
          <p:spPr bwMode="auto">
            <a:xfrm rot="5400000" flipH="1" flipV="1">
              <a:off x="1752600" y="3810000"/>
              <a:ext cx="914400" cy="1588"/>
            </a:xfrm>
            <a:prstGeom prst="line">
              <a:avLst/>
            </a:prstGeom>
            <a:noFill/>
            <a:ln w="28575" cap="rnd" algn="ctr">
              <a:solidFill>
                <a:schemeClr val="tx2"/>
              </a:solidFill>
              <a:round/>
              <a:headEnd/>
              <a:tailEnd/>
            </a:ln>
          </p:spPr>
        </p:cxnSp>
        <p:cxnSp>
          <p:nvCxnSpPr>
            <p:cNvPr id="29737" name="Straight Connector 17"/>
            <p:cNvCxnSpPr>
              <a:cxnSpLocks noChangeShapeType="1"/>
            </p:cNvCxnSpPr>
            <p:nvPr/>
          </p:nvCxnSpPr>
          <p:spPr bwMode="auto">
            <a:xfrm rot="5400000" flipH="1" flipV="1">
              <a:off x="1981994" y="3810000"/>
              <a:ext cx="914400" cy="1588"/>
            </a:xfrm>
            <a:prstGeom prst="line">
              <a:avLst/>
            </a:prstGeom>
            <a:noFill/>
            <a:ln w="28575" cap="rnd" algn="ctr">
              <a:solidFill>
                <a:schemeClr val="tx2"/>
              </a:solidFill>
              <a:round/>
              <a:headEnd/>
              <a:tailEnd/>
            </a:ln>
          </p:spPr>
        </p:cxnSp>
        <p:grpSp>
          <p:nvGrpSpPr>
            <p:cNvPr id="29738" name="Group 47"/>
            <p:cNvGrpSpPr>
              <a:grpSpLocks/>
            </p:cNvGrpSpPr>
            <p:nvPr/>
          </p:nvGrpSpPr>
          <p:grpSpPr bwMode="auto">
            <a:xfrm>
              <a:off x="1447800" y="2971800"/>
              <a:ext cx="1752600" cy="381000"/>
              <a:chOff x="1447800" y="2971800"/>
              <a:chExt cx="1752600" cy="914400"/>
            </a:xfrm>
          </p:grpSpPr>
          <p:cxnSp>
            <p:nvCxnSpPr>
              <p:cNvPr id="29743" name="Straight Connector 18"/>
              <p:cNvCxnSpPr>
                <a:cxnSpLocks noChangeShapeType="1"/>
              </p:cNvCxnSpPr>
              <p:nvPr/>
            </p:nvCxnSpPr>
            <p:spPr bwMode="auto">
              <a:xfrm rot="5400000" flipH="1" flipV="1">
                <a:off x="2362200" y="3048000"/>
                <a:ext cx="914400" cy="762000"/>
              </a:xfrm>
              <a:prstGeom prst="line">
                <a:avLst/>
              </a:prstGeom>
              <a:noFill/>
              <a:ln w="28575" cap="rnd" algn="ctr">
                <a:solidFill>
                  <a:schemeClr val="tx2"/>
                </a:solidFill>
                <a:round/>
                <a:headEnd/>
                <a:tailEnd/>
              </a:ln>
            </p:spPr>
          </p:cxnSp>
          <p:cxnSp>
            <p:nvCxnSpPr>
              <p:cNvPr id="29744" name="Straight Connector 21"/>
              <p:cNvCxnSpPr>
                <a:cxnSpLocks noChangeShapeType="1"/>
              </p:cNvCxnSpPr>
              <p:nvPr/>
            </p:nvCxnSpPr>
            <p:spPr bwMode="auto">
              <a:xfrm rot="16200000" flipV="1">
                <a:off x="1371600" y="3048000"/>
                <a:ext cx="914400" cy="762000"/>
              </a:xfrm>
              <a:prstGeom prst="line">
                <a:avLst/>
              </a:prstGeom>
              <a:noFill/>
              <a:ln w="28575" cap="rnd" algn="ctr">
                <a:solidFill>
                  <a:schemeClr val="tx2"/>
                </a:solidFill>
                <a:round/>
                <a:headEnd/>
                <a:tailEnd/>
              </a:ln>
            </p:spPr>
          </p:cxnSp>
        </p:grpSp>
        <p:sp>
          <p:nvSpPr>
            <p:cNvPr id="29739" name="Oval 22"/>
            <p:cNvSpPr>
              <a:spLocks noChangeArrowheads="1"/>
            </p:cNvSpPr>
            <p:nvPr/>
          </p:nvSpPr>
          <p:spPr bwMode="auto">
            <a:xfrm rot="5400000">
              <a:off x="2247900" y="3467100"/>
              <a:ext cx="152400" cy="381000"/>
            </a:xfrm>
            <a:prstGeom prst="ellipse">
              <a:avLst/>
            </a:prstGeom>
            <a:noFill/>
            <a:ln w="2857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a:p>
          </p:txBody>
        </p:sp>
        <p:pic>
          <p:nvPicPr>
            <p:cNvPr id="29740" name="Picture 212"/>
            <p:cNvPicPr>
              <a:picLocks noChangeAspect="1" noChangeArrowheads="1"/>
            </p:cNvPicPr>
            <p:nvPr/>
          </p:nvPicPr>
          <p:blipFill>
            <a:blip r:embed="rId3"/>
            <a:srcRect/>
            <a:stretch>
              <a:fillRect/>
            </a:stretch>
          </p:blipFill>
          <p:spPr bwMode="auto">
            <a:xfrm>
              <a:off x="1143000" y="2057400"/>
              <a:ext cx="676887" cy="989947"/>
            </a:xfrm>
            <a:prstGeom prst="rect">
              <a:avLst/>
            </a:prstGeom>
            <a:noFill/>
            <a:ln w="9525" algn="ctr">
              <a:noFill/>
              <a:miter lim="800000"/>
              <a:headEnd/>
              <a:tailEnd/>
            </a:ln>
          </p:spPr>
        </p:pic>
        <p:pic>
          <p:nvPicPr>
            <p:cNvPr id="29741" name="Picture 212"/>
            <p:cNvPicPr>
              <a:picLocks noChangeAspect="1" noChangeArrowheads="1"/>
            </p:cNvPicPr>
            <p:nvPr/>
          </p:nvPicPr>
          <p:blipFill>
            <a:blip r:embed="rId3"/>
            <a:srcRect/>
            <a:stretch>
              <a:fillRect/>
            </a:stretch>
          </p:blipFill>
          <p:spPr bwMode="auto">
            <a:xfrm>
              <a:off x="2895600" y="2057400"/>
              <a:ext cx="676887" cy="989947"/>
            </a:xfrm>
            <a:prstGeom prst="rect">
              <a:avLst/>
            </a:prstGeom>
            <a:noFill/>
            <a:ln w="9525" algn="ctr">
              <a:noFill/>
              <a:miter lim="800000"/>
              <a:headEnd/>
              <a:tailEnd/>
            </a:ln>
          </p:spPr>
        </p:pic>
        <p:pic>
          <p:nvPicPr>
            <p:cNvPr id="29742" name="Picture 31"/>
            <p:cNvPicPr>
              <a:picLocks noChangeAspect="1" noChangeArrowheads="1"/>
            </p:cNvPicPr>
            <p:nvPr/>
          </p:nvPicPr>
          <p:blipFill>
            <a:blip r:embed="rId4"/>
            <a:srcRect/>
            <a:stretch>
              <a:fillRect/>
            </a:stretch>
          </p:blipFill>
          <p:spPr bwMode="auto">
            <a:xfrm>
              <a:off x="1981200" y="3962400"/>
              <a:ext cx="703058" cy="693758"/>
            </a:xfrm>
            <a:prstGeom prst="rect">
              <a:avLst/>
            </a:prstGeom>
            <a:noFill/>
            <a:ln w="9525">
              <a:noFill/>
              <a:miter lim="800000"/>
              <a:headEnd/>
              <a:tailEnd/>
            </a:ln>
          </p:spPr>
        </p:pic>
      </p:grpSp>
      <p:cxnSp>
        <p:nvCxnSpPr>
          <p:cNvPr id="29699" name="Straight Connector 23"/>
          <p:cNvCxnSpPr>
            <a:cxnSpLocks noChangeShapeType="1"/>
          </p:cNvCxnSpPr>
          <p:nvPr/>
        </p:nvCxnSpPr>
        <p:spPr bwMode="auto">
          <a:xfrm>
            <a:off x="6400800" y="3733800"/>
            <a:ext cx="2438400" cy="3175"/>
          </a:xfrm>
          <a:prstGeom prst="line">
            <a:avLst/>
          </a:prstGeom>
          <a:noFill/>
          <a:ln w="28575" algn="ctr">
            <a:solidFill>
              <a:schemeClr val="tx2"/>
            </a:solidFill>
            <a:round/>
            <a:headEnd/>
            <a:tailEnd/>
          </a:ln>
        </p:spPr>
      </p:cxnSp>
      <p:cxnSp>
        <p:nvCxnSpPr>
          <p:cNvPr id="29700" name="Straight Connector 28"/>
          <p:cNvCxnSpPr>
            <a:cxnSpLocks noChangeShapeType="1"/>
          </p:cNvCxnSpPr>
          <p:nvPr/>
        </p:nvCxnSpPr>
        <p:spPr bwMode="auto">
          <a:xfrm rot="5400000" flipH="1" flipV="1">
            <a:off x="6325394" y="3733006"/>
            <a:ext cx="152400" cy="1588"/>
          </a:xfrm>
          <a:prstGeom prst="line">
            <a:avLst/>
          </a:prstGeom>
          <a:noFill/>
          <a:ln w="28575" cap="rnd" algn="ctr">
            <a:solidFill>
              <a:schemeClr val="tx2"/>
            </a:solidFill>
            <a:round/>
            <a:headEnd/>
            <a:tailEnd/>
          </a:ln>
        </p:spPr>
      </p:cxnSp>
      <p:cxnSp>
        <p:nvCxnSpPr>
          <p:cNvPr id="29701" name="Straight Connector 33"/>
          <p:cNvCxnSpPr>
            <a:cxnSpLocks noChangeShapeType="1"/>
          </p:cNvCxnSpPr>
          <p:nvPr/>
        </p:nvCxnSpPr>
        <p:spPr bwMode="auto">
          <a:xfrm rot="5400000" flipH="1" flipV="1">
            <a:off x="8763794" y="3733006"/>
            <a:ext cx="152400" cy="1588"/>
          </a:xfrm>
          <a:prstGeom prst="line">
            <a:avLst/>
          </a:prstGeom>
          <a:noFill/>
          <a:ln w="28575" cap="rnd" algn="ctr">
            <a:solidFill>
              <a:schemeClr val="tx2"/>
            </a:solidFill>
            <a:round/>
            <a:headEnd/>
            <a:tailEnd/>
          </a:ln>
        </p:spPr>
      </p:cxnSp>
      <p:cxnSp>
        <p:nvCxnSpPr>
          <p:cNvPr id="29702" name="Straight Connector 37"/>
          <p:cNvCxnSpPr>
            <a:cxnSpLocks noChangeShapeType="1"/>
          </p:cNvCxnSpPr>
          <p:nvPr/>
        </p:nvCxnSpPr>
        <p:spPr bwMode="auto">
          <a:xfrm rot="5400000" flipH="1" flipV="1">
            <a:off x="6650832" y="3504406"/>
            <a:ext cx="457200" cy="1587"/>
          </a:xfrm>
          <a:prstGeom prst="line">
            <a:avLst/>
          </a:prstGeom>
          <a:noFill/>
          <a:ln w="28575" cap="rnd" algn="ctr">
            <a:solidFill>
              <a:schemeClr val="tx2"/>
            </a:solidFill>
            <a:round/>
            <a:headEnd/>
            <a:tailEnd/>
          </a:ln>
        </p:spPr>
      </p:cxnSp>
      <p:cxnSp>
        <p:nvCxnSpPr>
          <p:cNvPr id="29703" name="Straight Connector 38"/>
          <p:cNvCxnSpPr>
            <a:cxnSpLocks noChangeShapeType="1"/>
          </p:cNvCxnSpPr>
          <p:nvPr/>
        </p:nvCxnSpPr>
        <p:spPr bwMode="auto">
          <a:xfrm rot="5400000" flipH="1" flipV="1">
            <a:off x="8098632" y="3504406"/>
            <a:ext cx="457200" cy="1587"/>
          </a:xfrm>
          <a:prstGeom prst="line">
            <a:avLst/>
          </a:prstGeom>
          <a:noFill/>
          <a:ln w="28575" cap="rnd" algn="ctr">
            <a:solidFill>
              <a:schemeClr val="tx2"/>
            </a:solidFill>
            <a:round/>
            <a:headEnd/>
            <a:tailEnd/>
          </a:ln>
        </p:spPr>
      </p:cxnSp>
      <p:grpSp>
        <p:nvGrpSpPr>
          <p:cNvPr id="29704" name="Group 44"/>
          <p:cNvGrpSpPr>
            <a:grpSpLocks/>
          </p:cNvGrpSpPr>
          <p:nvPr/>
        </p:nvGrpSpPr>
        <p:grpSpPr bwMode="auto">
          <a:xfrm>
            <a:off x="7294563" y="3733800"/>
            <a:ext cx="650875" cy="763588"/>
            <a:chOff x="5486400" y="3810000"/>
            <a:chExt cx="651130" cy="764152"/>
          </a:xfrm>
        </p:grpSpPr>
        <p:cxnSp>
          <p:nvCxnSpPr>
            <p:cNvPr id="29731" name="Straight Connector 39"/>
            <p:cNvCxnSpPr>
              <a:cxnSpLocks noChangeShapeType="1"/>
            </p:cNvCxnSpPr>
            <p:nvPr/>
          </p:nvCxnSpPr>
          <p:spPr bwMode="auto">
            <a:xfrm rot="5400000" flipH="1" flipV="1">
              <a:off x="5583365" y="4038203"/>
              <a:ext cx="457200" cy="794"/>
            </a:xfrm>
            <a:prstGeom prst="line">
              <a:avLst/>
            </a:prstGeom>
            <a:noFill/>
            <a:ln w="28575" cap="rnd" algn="ctr">
              <a:solidFill>
                <a:schemeClr val="tx2"/>
              </a:solidFill>
              <a:round/>
              <a:headEnd/>
              <a:tailEnd/>
            </a:ln>
          </p:spPr>
        </p:cxnSp>
        <p:pic>
          <p:nvPicPr>
            <p:cNvPr id="29732" name="Picture 37"/>
            <p:cNvPicPr>
              <a:picLocks noChangeArrowheads="1"/>
            </p:cNvPicPr>
            <p:nvPr/>
          </p:nvPicPr>
          <p:blipFill>
            <a:blip r:embed="rId5"/>
            <a:srcRect/>
            <a:stretch>
              <a:fillRect/>
            </a:stretch>
          </p:blipFill>
          <p:spPr bwMode="auto">
            <a:xfrm>
              <a:off x="5486400" y="4191000"/>
              <a:ext cx="651130" cy="383152"/>
            </a:xfrm>
            <a:prstGeom prst="rect">
              <a:avLst/>
            </a:prstGeom>
            <a:noFill/>
            <a:ln w="9525">
              <a:noFill/>
              <a:miter lim="800000"/>
              <a:headEnd/>
              <a:tailEnd/>
            </a:ln>
          </p:spPr>
        </p:pic>
      </p:grpSp>
      <p:pic>
        <p:nvPicPr>
          <p:cNvPr id="29705" name="Picture 37"/>
          <p:cNvPicPr>
            <a:picLocks noChangeArrowheads="1"/>
          </p:cNvPicPr>
          <p:nvPr/>
        </p:nvPicPr>
        <p:blipFill>
          <a:blip r:embed="rId5"/>
          <a:srcRect/>
          <a:stretch>
            <a:fillRect/>
          </a:stretch>
        </p:blipFill>
        <p:spPr bwMode="auto">
          <a:xfrm>
            <a:off x="6553200" y="2971800"/>
            <a:ext cx="650875" cy="382588"/>
          </a:xfrm>
          <a:prstGeom prst="rect">
            <a:avLst/>
          </a:prstGeom>
          <a:noFill/>
          <a:ln w="9525">
            <a:noFill/>
            <a:miter lim="800000"/>
            <a:headEnd/>
            <a:tailEnd/>
          </a:ln>
        </p:spPr>
      </p:pic>
      <p:pic>
        <p:nvPicPr>
          <p:cNvPr id="29706" name="Picture 37"/>
          <p:cNvPicPr>
            <a:picLocks noChangeArrowheads="1"/>
          </p:cNvPicPr>
          <p:nvPr/>
        </p:nvPicPr>
        <p:blipFill>
          <a:blip r:embed="rId5"/>
          <a:srcRect/>
          <a:stretch>
            <a:fillRect/>
          </a:stretch>
        </p:blipFill>
        <p:spPr bwMode="auto">
          <a:xfrm>
            <a:off x="8001000" y="2971800"/>
            <a:ext cx="650875" cy="382588"/>
          </a:xfrm>
          <a:prstGeom prst="rect">
            <a:avLst/>
          </a:prstGeom>
          <a:noFill/>
          <a:ln w="9525">
            <a:noFill/>
            <a:miter lim="800000"/>
            <a:headEnd/>
            <a:tailEnd/>
          </a:ln>
        </p:spPr>
      </p:pic>
      <p:cxnSp>
        <p:nvCxnSpPr>
          <p:cNvPr id="29707" name="Straight Connector 49"/>
          <p:cNvCxnSpPr>
            <a:cxnSpLocks noChangeShapeType="1"/>
          </p:cNvCxnSpPr>
          <p:nvPr/>
        </p:nvCxnSpPr>
        <p:spPr bwMode="auto">
          <a:xfrm rot="5400000" flipH="1" flipV="1">
            <a:off x="3698082" y="3693318"/>
            <a:ext cx="1447800" cy="4763"/>
          </a:xfrm>
          <a:prstGeom prst="line">
            <a:avLst/>
          </a:prstGeom>
          <a:noFill/>
          <a:ln w="28575" cap="rnd" algn="ctr">
            <a:solidFill>
              <a:schemeClr val="tx2"/>
            </a:solidFill>
            <a:round/>
            <a:headEnd/>
            <a:tailEnd/>
          </a:ln>
        </p:spPr>
      </p:cxnSp>
      <p:cxnSp>
        <p:nvCxnSpPr>
          <p:cNvPr id="29708" name="Straight Connector 51"/>
          <p:cNvCxnSpPr>
            <a:cxnSpLocks noChangeShapeType="1"/>
          </p:cNvCxnSpPr>
          <p:nvPr/>
        </p:nvCxnSpPr>
        <p:spPr bwMode="auto">
          <a:xfrm rot="5400000" flipH="1" flipV="1">
            <a:off x="3926682" y="3693318"/>
            <a:ext cx="1447800" cy="4763"/>
          </a:xfrm>
          <a:prstGeom prst="line">
            <a:avLst/>
          </a:prstGeom>
          <a:noFill/>
          <a:ln w="28575" cap="rnd" algn="ctr">
            <a:solidFill>
              <a:schemeClr val="tx2"/>
            </a:solidFill>
            <a:round/>
            <a:headEnd/>
            <a:tailEnd/>
          </a:ln>
        </p:spPr>
      </p:cxnSp>
      <p:pic>
        <p:nvPicPr>
          <p:cNvPr id="29709" name="Picture 41"/>
          <p:cNvPicPr>
            <a:picLocks noChangeAspect="1" noChangeArrowheads="1"/>
          </p:cNvPicPr>
          <p:nvPr/>
        </p:nvPicPr>
        <p:blipFill>
          <a:blip r:embed="rId6"/>
          <a:srcRect/>
          <a:stretch>
            <a:fillRect/>
          </a:stretch>
        </p:blipFill>
        <p:spPr bwMode="auto">
          <a:xfrm>
            <a:off x="4038600" y="2590800"/>
            <a:ext cx="1066800" cy="455613"/>
          </a:xfrm>
          <a:prstGeom prst="rect">
            <a:avLst/>
          </a:prstGeom>
          <a:noFill/>
          <a:ln w="9525">
            <a:noFill/>
            <a:miter lim="800000"/>
            <a:headEnd/>
            <a:tailEnd/>
          </a:ln>
        </p:spPr>
      </p:pic>
      <p:pic>
        <p:nvPicPr>
          <p:cNvPr id="29710" name="Picture 41"/>
          <p:cNvPicPr>
            <a:picLocks noChangeAspect="1" noChangeArrowheads="1"/>
          </p:cNvPicPr>
          <p:nvPr/>
        </p:nvPicPr>
        <p:blipFill>
          <a:blip r:embed="rId6"/>
          <a:srcRect/>
          <a:stretch>
            <a:fillRect/>
          </a:stretch>
        </p:blipFill>
        <p:spPr bwMode="auto">
          <a:xfrm>
            <a:off x="4038600" y="4343400"/>
            <a:ext cx="1066800" cy="455613"/>
          </a:xfrm>
          <a:prstGeom prst="rect">
            <a:avLst/>
          </a:prstGeom>
          <a:noFill/>
          <a:ln w="9525">
            <a:noFill/>
            <a:miter lim="800000"/>
            <a:headEnd/>
            <a:tailEnd/>
          </a:ln>
        </p:spPr>
      </p:pic>
      <p:sp>
        <p:nvSpPr>
          <p:cNvPr id="29711" name="Oval 52"/>
          <p:cNvSpPr>
            <a:spLocks noChangeArrowheads="1"/>
          </p:cNvSpPr>
          <p:nvPr/>
        </p:nvSpPr>
        <p:spPr bwMode="auto">
          <a:xfrm rot="5400000">
            <a:off x="4457700" y="3467100"/>
            <a:ext cx="152400" cy="381000"/>
          </a:xfrm>
          <a:prstGeom prst="ellipse">
            <a:avLst/>
          </a:prstGeom>
          <a:noFill/>
          <a:ln w="2857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29712" name="TextBox 53"/>
          <p:cNvSpPr txBox="1">
            <a:spLocks noChangeArrowheads="1"/>
          </p:cNvSpPr>
          <p:nvPr/>
        </p:nvSpPr>
        <p:spPr bwMode="auto">
          <a:xfrm>
            <a:off x="1066800" y="1839913"/>
            <a:ext cx="1146175" cy="342900"/>
          </a:xfrm>
          <a:prstGeom prst="rect">
            <a:avLst/>
          </a:prstGeom>
          <a:noFill/>
          <a:ln w="9525">
            <a:noFill/>
            <a:miter lim="800000"/>
            <a:headEnd/>
            <a:tailEnd/>
          </a:ln>
        </p:spPr>
        <p:txBody>
          <a:bodyPr wrap="none">
            <a:spAutoFit/>
          </a:bodyPr>
          <a:lstStyle/>
          <a:p>
            <a:pPr algn="ctr" eaLnBrk="0" hangingPunct="0">
              <a:lnSpc>
                <a:spcPct val="90000"/>
              </a:lnSpc>
            </a:pPr>
            <a:r>
              <a:rPr lang="en-US" sz="1800"/>
              <a:t>vPC view</a:t>
            </a:r>
          </a:p>
        </p:txBody>
      </p:sp>
      <p:sp>
        <p:nvSpPr>
          <p:cNvPr id="29713" name="TextBox 54"/>
          <p:cNvSpPr txBox="1">
            <a:spLocks noChangeArrowheads="1"/>
          </p:cNvSpPr>
          <p:nvPr/>
        </p:nvSpPr>
        <p:spPr bwMode="auto">
          <a:xfrm>
            <a:off x="3657600" y="1839913"/>
            <a:ext cx="1890713" cy="342900"/>
          </a:xfrm>
          <a:prstGeom prst="rect">
            <a:avLst/>
          </a:prstGeom>
          <a:noFill/>
          <a:ln w="9525">
            <a:noFill/>
            <a:miter lim="800000"/>
            <a:headEnd/>
            <a:tailEnd/>
          </a:ln>
        </p:spPr>
        <p:txBody>
          <a:bodyPr wrap="none">
            <a:spAutoFit/>
          </a:bodyPr>
          <a:lstStyle/>
          <a:p>
            <a:pPr algn="ctr" eaLnBrk="0" hangingPunct="0">
              <a:lnSpc>
                <a:spcPct val="90000"/>
              </a:lnSpc>
            </a:pPr>
            <a:r>
              <a:rPr lang="en-US" sz="1800"/>
              <a:t>Layer 2 topology</a:t>
            </a:r>
          </a:p>
        </p:txBody>
      </p:sp>
      <p:sp>
        <p:nvSpPr>
          <p:cNvPr id="29714" name="TextBox 55"/>
          <p:cNvSpPr txBox="1">
            <a:spLocks noChangeArrowheads="1"/>
          </p:cNvSpPr>
          <p:nvPr/>
        </p:nvSpPr>
        <p:spPr bwMode="auto">
          <a:xfrm>
            <a:off x="6643688" y="1839913"/>
            <a:ext cx="1890712" cy="342900"/>
          </a:xfrm>
          <a:prstGeom prst="rect">
            <a:avLst/>
          </a:prstGeom>
          <a:noFill/>
          <a:ln w="9525">
            <a:noFill/>
            <a:miter lim="800000"/>
            <a:headEnd/>
            <a:tailEnd/>
          </a:ln>
        </p:spPr>
        <p:txBody>
          <a:bodyPr wrap="none">
            <a:spAutoFit/>
          </a:bodyPr>
          <a:lstStyle/>
          <a:p>
            <a:pPr algn="ctr" eaLnBrk="0" hangingPunct="0">
              <a:lnSpc>
                <a:spcPct val="90000"/>
              </a:lnSpc>
            </a:pPr>
            <a:r>
              <a:rPr lang="en-US" sz="1800"/>
              <a:t>Layer 3 topology</a:t>
            </a:r>
          </a:p>
        </p:txBody>
      </p:sp>
      <p:cxnSp>
        <p:nvCxnSpPr>
          <p:cNvPr id="29715" name="Straight Connector 57"/>
          <p:cNvCxnSpPr>
            <a:cxnSpLocks noChangeShapeType="1"/>
          </p:cNvCxnSpPr>
          <p:nvPr/>
        </p:nvCxnSpPr>
        <p:spPr bwMode="auto">
          <a:xfrm rot="5400000">
            <a:off x="1791494" y="3696494"/>
            <a:ext cx="2971800" cy="1588"/>
          </a:xfrm>
          <a:prstGeom prst="line">
            <a:avLst/>
          </a:prstGeom>
          <a:noFill/>
          <a:ln w="9525" algn="ctr">
            <a:solidFill>
              <a:schemeClr val="tx1"/>
            </a:solidFill>
            <a:round/>
            <a:headEnd/>
            <a:tailEnd/>
          </a:ln>
        </p:spPr>
      </p:cxnSp>
      <p:cxnSp>
        <p:nvCxnSpPr>
          <p:cNvPr id="29716" name="Straight Connector 58"/>
          <p:cNvCxnSpPr>
            <a:cxnSpLocks noChangeShapeType="1"/>
          </p:cNvCxnSpPr>
          <p:nvPr/>
        </p:nvCxnSpPr>
        <p:spPr bwMode="auto">
          <a:xfrm rot="5400000">
            <a:off x="4458494" y="3696494"/>
            <a:ext cx="2971800" cy="1588"/>
          </a:xfrm>
          <a:prstGeom prst="line">
            <a:avLst/>
          </a:prstGeom>
          <a:noFill/>
          <a:ln w="9525" algn="ctr">
            <a:solidFill>
              <a:schemeClr val="tx1"/>
            </a:solidFill>
            <a:round/>
            <a:headEnd/>
            <a:tailEnd/>
          </a:ln>
        </p:spPr>
      </p:cxnSp>
      <p:sp>
        <p:nvSpPr>
          <p:cNvPr id="29717" name="TextBox 59"/>
          <p:cNvSpPr txBox="1">
            <a:spLocks noChangeArrowheads="1"/>
          </p:cNvSpPr>
          <p:nvPr/>
        </p:nvSpPr>
        <p:spPr bwMode="auto">
          <a:xfrm>
            <a:off x="3276600" y="5257800"/>
            <a:ext cx="2667000" cy="1089025"/>
          </a:xfrm>
          <a:prstGeom prst="rect">
            <a:avLst/>
          </a:prstGeom>
          <a:noFill/>
          <a:ln w="9525">
            <a:noFill/>
            <a:miter lim="800000"/>
            <a:headEnd/>
            <a:tailEnd/>
          </a:ln>
        </p:spPr>
        <p:txBody>
          <a:bodyPr>
            <a:spAutoFit/>
          </a:bodyPr>
          <a:lstStyle/>
          <a:p>
            <a:pPr algn="ctr" eaLnBrk="0" hangingPunct="0">
              <a:lnSpc>
                <a:spcPct val="90000"/>
              </a:lnSpc>
            </a:pPr>
            <a:r>
              <a:rPr lang="en-US" sz="1800"/>
              <a:t>Port-channel looks like a single L2 pipe. Hashing will decide which link to chose</a:t>
            </a:r>
          </a:p>
        </p:txBody>
      </p:sp>
      <p:sp>
        <p:nvSpPr>
          <p:cNvPr id="29718" name="TextBox 60"/>
          <p:cNvSpPr txBox="1">
            <a:spLocks noChangeArrowheads="1"/>
          </p:cNvSpPr>
          <p:nvPr/>
        </p:nvSpPr>
        <p:spPr bwMode="auto">
          <a:xfrm>
            <a:off x="6248400" y="5257800"/>
            <a:ext cx="2667000" cy="590550"/>
          </a:xfrm>
          <a:prstGeom prst="rect">
            <a:avLst/>
          </a:prstGeom>
          <a:noFill/>
          <a:ln w="9525">
            <a:noFill/>
            <a:miter lim="800000"/>
            <a:headEnd/>
            <a:tailEnd/>
          </a:ln>
        </p:spPr>
        <p:txBody>
          <a:bodyPr>
            <a:spAutoFit/>
          </a:bodyPr>
          <a:lstStyle/>
          <a:p>
            <a:pPr algn="ctr" eaLnBrk="0" hangingPunct="0">
              <a:lnSpc>
                <a:spcPct val="90000"/>
              </a:lnSpc>
            </a:pPr>
            <a:r>
              <a:rPr lang="en-US" sz="1800"/>
              <a:t>Layer 3 will use ECMP for northbound traffic</a:t>
            </a:r>
          </a:p>
        </p:txBody>
      </p:sp>
      <p:cxnSp>
        <p:nvCxnSpPr>
          <p:cNvPr id="29719" name="Straight Arrow Connector 62"/>
          <p:cNvCxnSpPr>
            <a:cxnSpLocks noChangeShapeType="1"/>
          </p:cNvCxnSpPr>
          <p:nvPr/>
        </p:nvCxnSpPr>
        <p:spPr bwMode="auto">
          <a:xfrm rot="16200000" flipV="1">
            <a:off x="6959600" y="3530600"/>
            <a:ext cx="609600" cy="406400"/>
          </a:xfrm>
          <a:prstGeom prst="straightConnector1">
            <a:avLst/>
          </a:prstGeom>
          <a:noFill/>
          <a:ln w="12700" algn="ctr">
            <a:solidFill>
              <a:schemeClr val="tx1"/>
            </a:solidFill>
            <a:round/>
            <a:headEnd/>
            <a:tailEnd type="arrow" w="med" len="med"/>
          </a:ln>
        </p:spPr>
      </p:cxnSp>
      <p:cxnSp>
        <p:nvCxnSpPr>
          <p:cNvPr id="29720" name="Straight Arrow Connector 63"/>
          <p:cNvCxnSpPr>
            <a:cxnSpLocks noChangeShapeType="1"/>
          </p:cNvCxnSpPr>
          <p:nvPr/>
        </p:nvCxnSpPr>
        <p:spPr bwMode="auto">
          <a:xfrm rot="5400000" flipH="1" flipV="1">
            <a:off x="7670800" y="3530600"/>
            <a:ext cx="609600" cy="406400"/>
          </a:xfrm>
          <a:prstGeom prst="straightConnector1">
            <a:avLst/>
          </a:prstGeom>
          <a:noFill/>
          <a:ln w="12700" algn="ctr">
            <a:solidFill>
              <a:schemeClr val="tx1"/>
            </a:solidFill>
            <a:round/>
            <a:headEnd/>
            <a:tailEnd type="arrow" w="med" len="med"/>
          </a:ln>
        </p:spPr>
      </p:cxnSp>
      <p:sp>
        <p:nvSpPr>
          <p:cNvPr id="29721" name="TextBox 69"/>
          <p:cNvSpPr txBox="1">
            <a:spLocks noChangeArrowheads="1"/>
          </p:cNvSpPr>
          <p:nvPr/>
        </p:nvSpPr>
        <p:spPr bwMode="auto">
          <a:xfrm>
            <a:off x="533400" y="3352800"/>
            <a:ext cx="473075" cy="285750"/>
          </a:xfrm>
          <a:prstGeom prst="rect">
            <a:avLst/>
          </a:prstGeom>
          <a:noFill/>
          <a:ln w="9525">
            <a:noFill/>
            <a:miter lim="800000"/>
            <a:headEnd/>
            <a:tailEnd/>
          </a:ln>
        </p:spPr>
        <p:txBody>
          <a:bodyPr wrap="none">
            <a:spAutoFit/>
          </a:bodyPr>
          <a:lstStyle/>
          <a:p>
            <a:pPr algn="ctr" eaLnBrk="0" hangingPunct="0">
              <a:lnSpc>
                <a:spcPct val="90000"/>
              </a:lnSpc>
            </a:pPr>
            <a:r>
              <a:rPr lang="en-US" sz="1400"/>
              <a:t>7k1</a:t>
            </a:r>
          </a:p>
        </p:txBody>
      </p:sp>
      <p:sp>
        <p:nvSpPr>
          <p:cNvPr id="29722" name="TextBox 70"/>
          <p:cNvSpPr txBox="1">
            <a:spLocks noChangeArrowheads="1"/>
          </p:cNvSpPr>
          <p:nvPr/>
        </p:nvSpPr>
        <p:spPr bwMode="auto">
          <a:xfrm>
            <a:off x="2286000" y="3352800"/>
            <a:ext cx="473075" cy="285750"/>
          </a:xfrm>
          <a:prstGeom prst="rect">
            <a:avLst/>
          </a:prstGeom>
          <a:noFill/>
          <a:ln w="9525">
            <a:noFill/>
            <a:miter lim="800000"/>
            <a:headEnd/>
            <a:tailEnd/>
          </a:ln>
        </p:spPr>
        <p:txBody>
          <a:bodyPr wrap="none">
            <a:spAutoFit/>
          </a:bodyPr>
          <a:lstStyle/>
          <a:p>
            <a:pPr algn="ctr" eaLnBrk="0" hangingPunct="0">
              <a:lnSpc>
                <a:spcPct val="90000"/>
              </a:lnSpc>
            </a:pPr>
            <a:r>
              <a:rPr lang="en-US" sz="1400"/>
              <a:t>7k2</a:t>
            </a:r>
          </a:p>
        </p:txBody>
      </p:sp>
      <p:sp>
        <p:nvSpPr>
          <p:cNvPr id="29723" name="TextBox 71"/>
          <p:cNvSpPr txBox="1">
            <a:spLocks noChangeArrowheads="1"/>
          </p:cNvSpPr>
          <p:nvPr/>
        </p:nvSpPr>
        <p:spPr bwMode="auto">
          <a:xfrm>
            <a:off x="1447800" y="4953000"/>
            <a:ext cx="314325" cy="285750"/>
          </a:xfrm>
          <a:prstGeom prst="rect">
            <a:avLst/>
          </a:prstGeom>
          <a:noFill/>
          <a:ln w="9525">
            <a:noFill/>
            <a:miter lim="800000"/>
            <a:headEnd/>
            <a:tailEnd/>
          </a:ln>
        </p:spPr>
        <p:txBody>
          <a:bodyPr wrap="none">
            <a:spAutoFit/>
          </a:bodyPr>
          <a:lstStyle/>
          <a:p>
            <a:pPr algn="ctr" eaLnBrk="0" hangingPunct="0">
              <a:lnSpc>
                <a:spcPct val="90000"/>
              </a:lnSpc>
            </a:pPr>
            <a:r>
              <a:rPr lang="en-US" sz="1400"/>
              <a:t>R</a:t>
            </a:r>
          </a:p>
        </p:txBody>
      </p:sp>
      <p:sp>
        <p:nvSpPr>
          <p:cNvPr id="29724" name="TextBox 72"/>
          <p:cNvSpPr txBox="1">
            <a:spLocks noChangeArrowheads="1"/>
          </p:cNvSpPr>
          <p:nvPr/>
        </p:nvSpPr>
        <p:spPr bwMode="auto">
          <a:xfrm>
            <a:off x="6400800" y="3276600"/>
            <a:ext cx="473075" cy="285750"/>
          </a:xfrm>
          <a:prstGeom prst="rect">
            <a:avLst/>
          </a:prstGeom>
          <a:noFill/>
          <a:ln w="9525">
            <a:noFill/>
            <a:miter lim="800000"/>
            <a:headEnd/>
            <a:tailEnd/>
          </a:ln>
        </p:spPr>
        <p:txBody>
          <a:bodyPr wrap="none">
            <a:spAutoFit/>
          </a:bodyPr>
          <a:lstStyle/>
          <a:p>
            <a:pPr algn="ctr" eaLnBrk="0" hangingPunct="0">
              <a:lnSpc>
                <a:spcPct val="90000"/>
              </a:lnSpc>
            </a:pPr>
            <a:r>
              <a:rPr lang="en-US" sz="1400"/>
              <a:t>7k1</a:t>
            </a:r>
          </a:p>
        </p:txBody>
      </p:sp>
      <p:sp>
        <p:nvSpPr>
          <p:cNvPr id="29725" name="TextBox 73"/>
          <p:cNvSpPr txBox="1">
            <a:spLocks noChangeArrowheads="1"/>
          </p:cNvSpPr>
          <p:nvPr/>
        </p:nvSpPr>
        <p:spPr bwMode="auto">
          <a:xfrm>
            <a:off x="8382000" y="3276600"/>
            <a:ext cx="473075" cy="285750"/>
          </a:xfrm>
          <a:prstGeom prst="rect">
            <a:avLst/>
          </a:prstGeom>
          <a:noFill/>
          <a:ln w="9525">
            <a:noFill/>
            <a:miter lim="800000"/>
            <a:headEnd/>
            <a:tailEnd/>
          </a:ln>
        </p:spPr>
        <p:txBody>
          <a:bodyPr wrap="none">
            <a:spAutoFit/>
          </a:bodyPr>
          <a:lstStyle/>
          <a:p>
            <a:pPr algn="ctr" eaLnBrk="0" hangingPunct="0">
              <a:lnSpc>
                <a:spcPct val="90000"/>
              </a:lnSpc>
            </a:pPr>
            <a:r>
              <a:rPr lang="en-US" sz="1400"/>
              <a:t>7k2</a:t>
            </a:r>
          </a:p>
        </p:txBody>
      </p:sp>
      <p:sp>
        <p:nvSpPr>
          <p:cNvPr id="29726" name="TextBox 74"/>
          <p:cNvSpPr txBox="1">
            <a:spLocks noChangeArrowheads="1"/>
          </p:cNvSpPr>
          <p:nvPr/>
        </p:nvSpPr>
        <p:spPr bwMode="auto">
          <a:xfrm>
            <a:off x="7467600" y="4495800"/>
            <a:ext cx="314325" cy="285750"/>
          </a:xfrm>
          <a:prstGeom prst="rect">
            <a:avLst/>
          </a:prstGeom>
          <a:noFill/>
          <a:ln w="9525">
            <a:noFill/>
            <a:miter lim="800000"/>
            <a:headEnd/>
            <a:tailEnd/>
          </a:ln>
        </p:spPr>
        <p:txBody>
          <a:bodyPr wrap="none">
            <a:spAutoFit/>
          </a:bodyPr>
          <a:lstStyle/>
          <a:p>
            <a:pPr algn="ctr" eaLnBrk="0" hangingPunct="0">
              <a:lnSpc>
                <a:spcPct val="90000"/>
              </a:lnSpc>
            </a:pPr>
            <a:r>
              <a:rPr lang="en-US" sz="1400"/>
              <a:t>R</a:t>
            </a:r>
          </a:p>
        </p:txBody>
      </p:sp>
      <p:sp>
        <p:nvSpPr>
          <p:cNvPr id="29727" name="TextBox 75"/>
          <p:cNvSpPr txBox="1">
            <a:spLocks noChangeArrowheads="1"/>
          </p:cNvSpPr>
          <p:nvPr/>
        </p:nvSpPr>
        <p:spPr bwMode="auto">
          <a:xfrm>
            <a:off x="4724400" y="3048000"/>
            <a:ext cx="763588" cy="285750"/>
          </a:xfrm>
          <a:prstGeom prst="rect">
            <a:avLst/>
          </a:prstGeom>
          <a:noFill/>
          <a:ln w="9525">
            <a:noFill/>
            <a:miter lim="800000"/>
            <a:headEnd/>
            <a:tailEnd/>
          </a:ln>
        </p:spPr>
        <p:txBody>
          <a:bodyPr wrap="none">
            <a:spAutoFit/>
          </a:bodyPr>
          <a:lstStyle/>
          <a:p>
            <a:pPr algn="ctr" eaLnBrk="0" hangingPunct="0">
              <a:lnSpc>
                <a:spcPct val="90000"/>
              </a:lnSpc>
            </a:pPr>
            <a:r>
              <a:rPr lang="en-US" sz="1400"/>
              <a:t>7k vPC</a:t>
            </a:r>
          </a:p>
        </p:txBody>
      </p:sp>
      <p:sp>
        <p:nvSpPr>
          <p:cNvPr id="29728" name="TextBox 76"/>
          <p:cNvSpPr txBox="1">
            <a:spLocks noChangeArrowheads="1"/>
          </p:cNvSpPr>
          <p:nvPr/>
        </p:nvSpPr>
        <p:spPr bwMode="auto">
          <a:xfrm>
            <a:off x="4343400" y="4800600"/>
            <a:ext cx="314325" cy="285750"/>
          </a:xfrm>
          <a:prstGeom prst="rect">
            <a:avLst/>
          </a:prstGeom>
          <a:noFill/>
          <a:ln w="9525">
            <a:noFill/>
            <a:miter lim="800000"/>
            <a:headEnd/>
            <a:tailEnd/>
          </a:ln>
        </p:spPr>
        <p:txBody>
          <a:bodyPr wrap="none">
            <a:spAutoFit/>
          </a:bodyPr>
          <a:lstStyle/>
          <a:p>
            <a:pPr algn="ctr" eaLnBrk="0" hangingPunct="0">
              <a:lnSpc>
                <a:spcPct val="90000"/>
              </a:lnSpc>
            </a:pPr>
            <a:r>
              <a:rPr lang="en-US" sz="1400"/>
              <a:t>R</a:t>
            </a:r>
          </a:p>
        </p:txBody>
      </p:sp>
      <p:sp>
        <p:nvSpPr>
          <p:cNvPr id="29729" name="TextBox 78"/>
          <p:cNvSpPr txBox="1">
            <a:spLocks noChangeArrowheads="1"/>
          </p:cNvSpPr>
          <p:nvPr/>
        </p:nvSpPr>
        <p:spPr bwMode="auto">
          <a:xfrm>
            <a:off x="381000" y="5257800"/>
            <a:ext cx="2667000" cy="839788"/>
          </a:xfrm>
          <a:prstGeom prst="rect">
            <a:avLst/>
          </a:prstGeom>
          <a:noFill/>
          <a:ln w="9525">
            <a:noFill/>
            <a:miter lim="800000"/>
            <a:headEnd/>
            <a:tailEnd/>
          </a:ln>
        </p:spPr>
        <p:txBody>
          <a:bodyPr>
            <a:spAutoFit/>
          </a:bodyPr>
          <a:lstStyle/>
          <a:p>
            <a:pPr algn="ctr" eaLnBrk="0" hangingPunct="0">
              <a:lnSpc>
                <a:spcPct val="90000"/>
              </a:lnSpc>
            </a:pPr>
            <a:r>
              <a:rPr lang="en-US" sz="1800"/>
              <a:t>R could be any router, L3 switch or VSS building a port-channel</a:t>
            </a:r>
          </a:p>
        </p:txBody>
      </p:sp>
      <p:sp>
        <p:nvSpPr>
          <p:cNvPr id="29730" name="Title 49"/>
          <p:cNvSpPr>
            <a:spLocks noGrp="1"/>
          </p:cNvSpPr>
          <p:nvPr>
            <p:ph type="title"/>
          </p:nvPr>
        </p:nvSpPr>
        <p:spPr/>
        <p:txBody>
          <a:bodyPr/>
          <a:lstStyle/>
          <a:p>
            <a:r>
              <a:rPr lang="en-US" smtClean="0">
                <a:solidFill>
                  <a:srgbClr val="0183B7"/>
                </a:solidFill>
                <a:ea typeface="MS PGothic" pitchFamily="34" charset="-128"/>
              </a:rPr>
              <a:t>Layer 3 and vPC</a:t>
            </a:r>
            <a:br>
              <a:rPr lang="en-US" smtClean="0">
                <a:solidFill>
                  <a:srgbClr val="0183B7"/>
                </a:solidFill>
                <a:ea typeface="MS PGothic" pitchFamily="34" charset="-128"/>
              </a:rPr>
            </a:br>
            <a:r>
              <a:rPr lang="en-US" sz="2400" smtClean="0">
                <a:solidFill>
                  <a:srgbClr val="000000"/>
                </a:solidFill>
                <a:ea typeface="MS PGothic" pitchFamily="34" charset="-128"/>
              </a:rPr>
              <a:t>What can happen… (1 of 3)</a:t>
            </a:r>
            <a:endParaRPr lang="en-US" smtClean="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43"/>
          <p:cNvSpPr>
            <a:spLocks noGrp="1"/>
          </p:cNvSpPr>
          <p:nvPr>
            <p:ph sz="half" idx="1"/>
          </p:nvPr>
        </p:nvSpPr>
        <p:spPr>
          <a:xfrm>
            <a:off x="655638" y="1520825"/>
            <a:ext cx="4678362" cy="3571875"/>
          </a:xfrm>
        </p:spPr>
        <p:txBody>
          <a:bodyPr/>
          <a:lstStyle/>
          <a:p>
            <a:pPr marL="285750" indent="-285750" eaLnBrk="1" hangingPunct="1">
              <a:buFont typeface="Arial" pitchFamily="34" charset="0"/>
              <a:buAutoNum type="arabicParenR"/>
            </a:pPr>
            <a:r>
              <a:rPr lang="en-US" sz="1800" smtClean="0"/>
              <a:t>Packet arrives at R</a:t>
            </a:r>
          </a:p>
          <a:p>
            <a:pPr marL="285750" indent="-285750" eaLnBrk="1" hangingPunct="1">
              <a:buFont typeface="Arial" pitchFamily="34" charset="0"/>
              <a:buAutoNum type="arabicParenR"/>
            </a:pPr>
            <a:r>
              <a:rPr lang="en-US" sz="1800" smtClean="0"/>
              <a:t>R does lookup in routing table and sees 2 equal paths going north (to 7k1 &amp; 7k2)</a:t>
            </a:r>
          </a:p>
          <a:p>
            <a:pPr marL="285750" indent="-285750" eaLnBrk="1" hangingPunct="1">
              <a:buFont typeface="Arial" pitchFamily="34" charset="0"/>
              <a:buAutoNum type="arabicParenR"/>
            </a:pPr>
            <a:r>
              <a:rPr lang="en-US" sz="1800" smtClean="0"/>
              <a:t>Assume it chooses 7k1 (ECMP decision)</a:t>
            </a:r>
          </a:p>
          <a:p>
            <a:pPr marL="285750" indent="-285750" eaLnBrk="1" hangingPunct="1">
              <a:buFont typeface="Arial" pitchFamily="34" charset="0"/>
              <a:buAutoNum type="arabicParenR"/>
            </a:pPr>
            <a:r>
              <a:rPr lang="en-US" sz="1800" smtClean="0"/>
              <a:t>R now has rewrite information to which router it needs to go (router MAC 7k1 or 7k2)</a:t>
            </a:r>
          </a:p>
          <a:p>
            <a:pPr marL="285750" indent="-285750" eaLnBrk="1" hangingPunct="1">
              <a:buFont typeface="Arial" pitchFamily="34" charset="0"/>
              <a:buAutoNum type="arabicParenR"/>
            </a:pPr>
            <a:r>
              <a:rPr lang="en-US" sz="1800" smtClean="0"/>
              <a:t>L2 lookup happens and outgoing interface is port-channel 1</a:t>
            </a:r>
          </a:p>
          <a:p>
            <a:pPr marL="285750" indent="-285750" eaLnBrk="1" hangingPunct="1">
              <a:buFont typeface="Arial" pitchFamily="34" charset="0"/>
              <a:buAutoNum type="arabicParenR"/>
            </a:pPr>
            <a:r>
              <a:rPr lang="en-US" sz="1800" smtClean="0"/>
              <a:t>Hashing determines which port-channel member is chosen (say to 7k2)</a:t>
            </a:r>
          </a:p>
          <a:p>
            <a:pPr marL="285750" indent="-285750" eaLnBrk="1" hangingPunct="1">
              <a:buFont typeface="Arial" pitchFamily="34" charset="0"/>
              <a:buAutoNum type="arabicParenR"/>
            </a:pPr>
            <a:r>
              <a:rPr lang="en-US" sz="1800" smtClean="0"/>
              <a:t>Packet is sent to 7k2</a:t>
            </a:r>
          </a:p>
          <a:p>
            <a:pPr marL="285750" indent="-285750" eaLnBrk="1" hangingPunct="1">
              <a:buFont typeface="Arial" pitchFamily="34" charset="0"/>
              <a:buAutoNum type="arabicParenR"/>
            </a:pPr>
            <a:r>
              <a:rPr lang="en-US" sz="1800" smtClean="0"/>
              <a:t>7k2 sees that it needs to send it over the peer-link to 7k1 based on MAC address</a:t>
            </a:r>
          </a:p>
        </p:txBody>
      </p:sp>
      <p:cxnSp>
        <p:nvCxnSpPr>
          <p:cNvPr id="62" name="Straight Arrow Connector 61"/>
          <p:cNvCxnSpPr>
            <a:cxnSpLocks noChangeShapeType="1"/>
          </p:cNvCxnSpPr>
          <p:nvPr/>
        </p:nvCxnSpPr>
        <p:spPr bwMode="auto">
          <a:xfrm rot="5400000" flipH="1" flipV="1">
            <a:off x="6896101" y="5751512"/>
            <a:ext cx="533400" cy="3175"/>
          </a:xfrm>
          <a:prstGeom prst="straightConnector1">
            <a:avLst/>
          </a:prstGeom>
          <a:noFill/>
          <a:ln w="38100" algn="ctr">
            <a:solidFill>
              <a:schemeClr val="tx1"/>
            </a:solidFill>
            <a:round/>
            <a:headEnd/>
            <a:tailEnd type="arrow" w="med" len="med"/>
          </a:ln>
        </p:spPr>
      </p:cxnSp>
      <p:cxnSp>
        <p:nvCxnSpPr>
          <p:cNvPr id="30724" name="Straight Connector 8"/>
          <p:cNvCxnSpPr>
            <a:cxnSpLocks noChangeShapeType="1"/>
          </p:cNvCxnSpPr>
          <p:nvPr/>
        </p:nvCxnSpPr>
        <p:spPr bwMode="auto">
          <a:xfrm>
            <a:off x="6553200" y="3352800"/>
            <a:ext cx="1371600" cy="1588"/>
          </a:xfrm>
          <a:prstGeom prst="line">
            <a:avLst/>
          </a:prstGeom>
          <a:noFill/>
          <a:ln w="28575" algn="ctr">
            <a:solidFill>
              <a:schemeClr val="tx2"/>
            </a:solidFill>
            <a:round/>
            <a:headEnd/>
            <a:tailEnd/>
          </a:ln>
        </p:spPr>
      </p:cxnSp>
      <p:cxnSp>
        <p:nvCxnSpPr>
          <p:cNvPr id="30725" name="Straight Connector 10"/>
          <p:cNvCxnSpPr>
            <a:cxnSpLocks noChangeShapeType="1"/>
          </p:cNvCxnSpPr>
          <p:nvPr/>
        </p:nvCxnSpPr>
        <p:spPr bwMode="auto">
          <a:xfrm>
            <a:off x="6553200" y="3505200"/>
            <a:ext cx="1371600" cy="1588"/>
          </a:xfrm>
          <a:prstGeom prst="line">
            <a:avLst/>
          </a:prstGeom>
          <a:noFill/>
          <a:ln w="28575" algn="ctr">
            <a:solidFill>
              <a:schemeClr val="tx2"/>
            </a:solidFill>
            <a:round/>
            <a:headEnd/>
            <a:tailEnd/>
          </a:ln>
        </p:spPr>
      </p:cxnSp>
      <p:sp>
        <p:nvSpPr>
          <p:cNvPr id="30726" name="Oval 11"/>
          <p:cNvSpPr>
            <a:spLocks noChangeArrowheads="1"/>
          </p:cNvSpPr>
          <p:nvPr/>
        </p:nvSpPr>
        <p:spPr bwMode="auto">
          <a:xfrm>
            <a:off x="7162800" y="3276600"/>
            <a:ext cx="152400" cy="304800"/>
          </a:xfrm>
          <a:prstGeom prst="ellipse">
            <a:avLst/>
          </a:prstGeom>
          <a:noFill/>
          <a:ln w="28575" algn="ctr">
            <a:solidFill>
              <a:schemeClr val="accent1"/>
            </a:solidFill>
            <a:round/>
            <a:headEnd/>
            <a:tailEnd/>
          </a:ln>
        </p:spPr>
        <p:txBody>
          <a:bodyPr wrap="none" lIns="82124" tIns="41061" rIns="82124" bIns="41061" anchor="ctr">
            <a:spAutoFit/>
          </a:bodyPr>
          <a:lstStyle/>
          <a:p>
            <a:pPr algn="ctr" defTabSz="814388" eaLnBrk="0" hangingPunct="0">
              <a:lnSpc>
                <a:spcPct val="90000"/>
              </a:lnSpc>
            </a:pPr>
            <a:endParaRPr lang="en-US"/>
          </a:p>
        </p:txBody>
      </p:sp>
      <p:cxnSp>
        <p:nvCxnSpPr>
          <p:cNvPr id="30727" name="Straight Connector 16"/>
          <p:cNvCxnSpPr>
            <a:cxnSpLocks noChangeShapeType="1"/>
          </p:cNvCxnSpPr>
          <p:nvPr/>
        </p:nvCxnSpPr>
        <p:spPr bwMode="auto">
          <a:xfrm rot="5400000" flipH="1" flipV="1">
            <a:off x="6629401" y="4648200"/>
            <a:ext cx="914400" cy="3175"/>
          </a:xfrm>
          <a:prstGeom prst="line">
            <a:avLst/>
          </a:prstGeom>
          <a:noFill/>
          <a:ln w="28575" cap="rnd" algn="ctr">
            <a:solidFill>
              <a:schemeClr val="tx2"/>
            </a:solidFill>
            <a:round/>
            <a:headEnd/>
            <a:tailEnd/>
          </a:ln>
        </p:spPr>
      </p:cxnSp>
      <p:cxnSp>
        <p:nvCxnSpPr>
          <p:cNvPr id="30728" name="Straight Connector 17"/>
          <p:cNvCxnSpPr>
            <a:cxnSpLocks noChangeShapeType="1"/>
          </p:cNvCxnSpPr>
          <p:nvPr/>
        </p:nvCxnSpPr>
        <p:spPr bwMode="auto">
          <a:xfrm rot="5400000" flipH="1" flipV="1">
            <a:off x="6858794" y="4648994"/>
            <a:ext cx="914400" cy="1588"/>
          </a:xfrm>
          <a:prstGeom prst="line">
            <a:avLst/>
          </a:prstGeom>
          <a:noFill/>
          <a:ln w="28575" cap="rnd" algn="ctr">
            <a:solidFill>
              <a:schemeClr val="tx2"/>
            </a:solidFill>
            <a:round/>
            <a:headEnd/>
            <a:tailEnd/>
          </a:ln>
        </p:spPr>
      </p:cxnSp>
      <p:grpSp>
        <p:nvGrpSpPr>
          <p:cNvPr id="30729" name="Group 47"/>
          <p:cNvGrpSpPr>
            <a:grpSpLocks/>
          </p:cNvGrpSpPr>
          <p:nvPr/>
        </p:nvGrpSpPr>
        <p:grpSpPr bwMode="auto">
          <a:xfrm>
            <a:off x="6324600" y="3810000"/>
            <a:ext cx="1752600" cy="381000"/>
            <a:chOff x="1447800" y="2971800"/>
            <a:chExt cx="1752600" cy="914400"/>
          </a:xfrm>
        </p:grpSpPr>
        <p:cxnSp>
          <p:nvCxnSpPr>
            <p:cNvPr id="30750" name="Straight Connector 18"/>
            <p:cNvCxnSpPr>
              <a:cxnSpLocks noChangeShapeType="1"/>
            </p:cNvCxnSpPr>
            <p:nvPr/>
          </p:nvCxnSpPr>
          <p:spPr bwMode="auto">
            <a:xfrm rot="5400000" flipH="1" flipV="1">
              <a:off x="2362200" y="3048000"/>
              <a:ext cx="914400" cy="762000"/>
            </a:xfrm>
            <a:prstGeom prst="line">
              <a:avLst/>
            </a:prstGeom>
            <a:noFill/>
            <a:ln w="28575" cap="rnd" algn="ctr">
              <a:solidFill>
                <a:schemeClr val="tx2"/>
              </a:solidFill>
              <a:round/>
              <a:headEnd/>
              <a:tailEnd/>
            </a:ln>
          </p:spPr>
        </p:cxnSp>
        <p:cxnSp>
          <p:nvCxnSpPr>
            <p:cNvPr id="30751" name="Straight Connector 21"/>
            <p:cNvCxnSpPr>
              <a:cxnSpLocks noChangeShapeType="1"/>
            </p:cNvCxnSpPr>
            <p:nvPr/>
          </p:nvCxnSpPr>
          <p:spPr bwMode="auto">
            <a:xfrm rot="16200000" flipV="1">
              <a:off x="1371600" y="3048000"/>
              <a:ext cx="914400" cy="762000"/>
            </a:xfrm>
            <a:prstGeom prst="line">
              <a:avLst/>
            </a:prstGeom>
            <a:noFill/>
            <a:ln w="28575" cap="rnd" algn="ctr">
              <a:solidFill>
                <a:schemeClr val="tx2"/>
              </a:solidFill>
              <a:round/>
              <a:headEnd/>
              <a:tailEnd/>
            </a:ln>
          </p:spPr>
        </p:cxnSp>
      </p:grpSp>
      <p:sp>
        <p:nvSpPr>
          <p:cNvPr id="30730" name="Oval 22"/>
          <p:cNvSpPr>
            <a:spLocks noChangeArrowheads="1"/>
          </p:cNvSpPr>
          <p:nvPr/>
        </p:nvSpPr>
        <p:spPr bwMode="auto">
          <a:xfrm rot="5400000">
            <a:off x="7124700" y="4305300"/>
            <a:ext cx="152400" cy="381000"/>
          </a:xfrm>
          <a:prstGeom prst="ellipse">
            <a:avLst/>
          </a:prstGeom>
          <a:noFill/>
          <a:ln w="2857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a:p>
        </p:txBody>
      </p:sp>
      <p:pic>
        <p:nvPicPr>
          <p:cNvPr id="30731" name="Picture 31"/>
          <p:cNvPicPr>
            <a:picLocks noChangeAspect="1" noChangeArrowheads="1"/>
          </p:cNvPicPr>
          <p:nvPr/>
        </p:nvPicPr>
        <p:blipFill>
          <a:blip r:embed="rId3"/>
          <a:srcRect/>
          <a:stretch>
            <a:fillRect/>
          </a:stretch>
        </p:blipFill>
        <p:spPr bwMode="auto">
          <a:xfrm>
            <a:off x="6858000" y="4800600"/>
            <a:ext cx="703263" cy="693738"/>
          </a:xfrm>
          <a:prstGeom prst="rect">
            <a:avLst/>
          </a:prstGeom>
          <a:noFill/>
          <a:ln w="9525">
            <a:noFill/>
            <a:miter lim="800000"/>
            <a:headEnd/>
            <a:tailEnd/>
          </a:ln>
        </p:spPr>
      </p:pic>
      <p:sp>
        <p:nvSpPr>
          <p:cNvPr id="30732" name="TextBox 40"/>
          <p:cNvSpPr txBox="1">
            <a:spLocks noChangeArrowheads="1"/>
          </p:cNvSpPr>
          <p:nvPr/>
        </p:nvSpPr>
        <p:spPr bwMode="auto">
          <a:xfrm>
            <a:off x="7239000" y="5486400"/>
            <a:ext cx="314325" cy="285750"/>
          </a:xfrm>
          <a:prstGeom prst="rect">
            <a:avLst/>
          </a:prstGeom>
          <a:noFill/>
          <a:ln w="9525">
            <a:noFill/>
            <a:miter lim="800000"/>
            <a:headEnd/>
            <a:tailEnd/>
          </a:ln>
        </p:spPr>
        <p:txBody>
          <a:bodyPr wrap="none">
            <a:spAutoFit/>
          </a:bodyPr>
          <a:lstStyle/>
          <a:p>
            <a:pPr algn="ctr" eaLnBrk="0" hangingPunct="0">
              <a:lnSpc>
                <a:spcPct val="90000"/>
              </a:lnSpc>
            </a:pPr>
            <a:r>
              <a:rPr lang="en-US" sz="1400"/>
              <a:t>R</a:t>
            </a:r>
          </a:p>
        </p:txBody>
      </p:sp>
      <p:sp>
        <p:nvSpPr>
          <p:cNvPr id="42" name="TextBox 41"/>
          <p:cNvSpPr txBox="1">
            <a:spLocks noChangeArrowheads="1"/>
          </p:cNvSpPr>
          <p:nvPr/>
        </p:nvSpPr>
        <p:spPr bwMode="auto">
          <a:xfrm>
            <a:off x="5943600" y="3886200"/>
            <a:ext cx="473075" cy="285750"/>
          </a:xfrm>
          <a:prstGeom prst="rect">
            <a:avLst/>
          </a:prstGeom>
          <a:noFill/>
          <a:ln w="9525">
            <a:noFill/>
            <a:miter lim="800000"/>
            <a:headEnd/>
            <a:tailEnd/>
          </a:ln>
        </p:spPr>
        <p:txBody>
          <a:bodyPr wrap="none">
            <a:spAutoFit/>
          </a:bodyPr>
          <a:lstStyle/>
          <a:p>
            <a:pPr algn="ctr" eaLnBrk="0" hangingPunct="0">
              <a:lnSpc>
                <a:spcPct val="90000"/>
              </a:lnSpc>
            </a:pPr>
            <a:r>
              <a:rPr lang="en-US" sz="1400"/>
              <a:t>7k1</a:t>
            </a:r>
          </a:p>
        </p:txBody>
      </p:sp>
      <p:sp>
        <p:nvSpPr>
          <p:cNvPr id="30734" name="TextBox 42"/>
          <p:cNvSpPr txBox="1">
            <a:spLocks noChangeArrowheads="1"/>
          </p:cNvSpPr>
          <p:nvPr/>
        </p:nvSpPr>
        <p:spPr bwMode="auto">
          <a:xfrm>
            <a:off x="8001000" y="3886200"/>
            <a:ext cx="473075" cy="285750"/>
          </a:xfrm>
          <a:prstGeom prst="rect">
            <a:avLst/>
          </a:prstGeom>
          <a:noFill/>
          <a:ln w="9525">
            <a:noFill/>
            <a:miter lim="800000"/>
            <a:headEnd/>
            <a:tailEnd/>
          </a:ln>
        </p:spPr>
        <p:txBody>
          <a:bodyPr wrap="none">
            <a:spAutoFit/>
          </a:bodyPr>
          <a:lstStyle/>
          <a:p>
            <a:pPr algn="ctr" eaLnBrk="0" hangingPunct="0">
              <a:lnSpc>
                <a:spcPct val="90000"/>
              </a:lnSpc>
            </a:pPr>
            <a:r>
              <a:rPr lang="en-US" sz="1400"/>
              <a:t>7k2</a:t>
            </a:r>
          </a:p>
        </p:txBody>
      </p:sp>
      <p:grpSp>
        <p:nvGrpSpPr>
          <p:cNvPr id="30735" name="Group 75"/>
          <p:cNvGrpSpPr>
            <a:grpSpLocks/>
          </p:cNvGrpSpPr>
          <p:nvPr/>
        </p:nvGrpSpPr>
        <p:grpSpPr bwMode="auto">
          <a:xfrm flipV="1">
            <a:off x="6324600" y="1676400"/>
            <a:ext cx="1752600" cy="1296988"/>
            <a:chOff x="6324600" y="761206"/>
            <a:chExt cx="1752600" cy="1296194"/>
          </a:xfrm>
        </p:grpSpPr>
        <p:cxnSp>
          <p:nvCxnSpPr>
            <p:cNvPr id="30744" name="Straight Connector 69"/>
            <p:cNvCxnSpPr>
              <a:cxnSpLocks noChangeShapeType="1"/>
            </p:cNvCxnSpPr>
            <p:nvPr/>
          </p:nvCxnSpPr>
          <p:spPr bwMode="auto">
            <a:xfrm rot="5400000" flipH="1" flipV="1">
              <a:off x="6629400" y="1599406"/>
              <a:ext cx="914400" cy="1588"/>
            </a:xfrm>
            <a:prstGeom prst="line">
              <a:avLst/>
            </a:prstGeom>
            <a:noFill/>
            <a:ln w="28575" cap="rnd" algn="ctr">
              <a:solidFill>
                <a:schemeClr val="tx2"/>
              </a:solidFill>
              <a:round/>
              <a:headEnd/>
              <a:tailEnd/>
            </a:ln>
          </p:spPr>
        </p:cxnSp>
        <p:cxnSp>
          <p:nvCxnSpPr>
            <p:cNvPr id="30745" name="Straight Connector 70"/>
            <p:cNvCxnSpPr>
              <a:cxnSpLocks noChangeShapeType="1"/>
            </p:cNvCxnSpPr>
            <p:nvPr/>
          </p:nvCxnSpPr>
          <p:spPr bwMode="auto">
            <a:xfrm rot="5400000" flipH="1" flipV="1">
              <a:off x="6858794" y="1599406"/>
              <a:ext cx="914400" cy="1588"/>
            </a:xfrm>
            <a:prstGeom prst="line">
              <a:avLst/>
            </a:prstGeom>
            <a:noFill/>
            <a:ln w="28575" cap="rnd" algn="ctr">
              <a:solidFill>
                <a:schemeClr val="tx2"/>
              </a:solidFill>
              <a:round/>
              <a:headEnd/>
              <a:tailEnd/>
            </a:ln>
          </p:spPr>
        </p:cxnSp>
        <p:grpSp>
          <p:nvGrpSpPr>
            <p:cNvPr id="30746" name="Group 47"/>
            <p:cNvGrpSpPr>
              <a:grpSpLocks/>
            </p:cNvGrpSpPr>
            <p:nvPr/>
          </p:nvGrpSpPr>
          <p:grpSpPr bwMode="auto">
            <a:xfrm>
              <a:off x="6324600" y="761206"/>
              <a:ext cx="1752600" cy="381000"/>
              <a:chOff x="1447800" y="2971800"/>
              <a:chExt cx="1752600" cy="914400"/>
            </a:xfrm>
          </p:grpSpPr>
          <p:cxnSp>
            <p:nvCxnSpPr>
              <p:cNvPr id="30748" name="Straight Connector 72"/>
              <p:cNvCxnSpPr>
                <a:cxnSpLocks noChangeShapeType="1"/>
              </p:cNvCxnSpPr>
              <p:nvPr/>
            </p:nvCxnSpPr>
            <p:spPr bwMode="auto">
              <a:xfrm rot="5400000" flipH="1" flipV="1">
                <a:off x="2362200" y="3048000"/>
                <a:ext cx="914400" cy="762000"/>
              </a:xfrm>
              <a:prstGeom prst="line">
                <a:avLst/>
              </a:prstGeom>
              <a:noFill/>
              <a:ln w="28575" cap="rnd" algn="ctr">
                <a:solidFill>
                  <a:schemeClr val="tx2"/>
                </a:solidFill>
                <a:round/>
                <a:headEnd/>
                <a:tailEnd/>
              </a:ln>
            </p:spPr>
          </p:cxnSp>
          <p:cxnSp>
            <p:nvCxnSpPr>
              <p:cNvPr id="30749" name="Straight Connector 73"/>
              <p:cNvCxnSpPr>
                <a:cxnSpLocks noChangeShapeType="1"/>
              </p:cNvCxnSpPr>
              <p:nvPr/>
            </p:nvCxnSpPr>
            <p:spPr bwMode="auto">
              <a:xfrm rot="16200000" flipV="1">
                <a:off x="1371600" y="3048000"/>
                <a:ext cx="914400" cy="762000"/>
              </a:xfrm>
              <a:prstGeom prst="line">
                <a:avLst/>
              </a:prstGeom>
              <a:noFill/>
              <a:ln w="28575" cap="rnd" algn="ctr">
                <a:solidFill>
                  <a:schemeClr val="tx2"/>
                </a:solidFill>
                <a:round/>
                <a:headEnd/>
                <a:tailEnd/>
              </a:ln>
            </p:spPr>
          </p:cxnSp>
        </p:grpSp>
        <p:sp>
          <p:nvSpPr>
            <p:cNvPr id="30747" name="Oval 74"/>
            <p:cNvSpPr>
              <a:spLocks noChangeArrowheads="1"/>
            </p:cNvSpPr>
            <p:nvPr/>
          </p:nvSpPr>
          <p:spPr bwMode="auto">
            <a:xfrm rot="5400000">
              <a:off x="7124700" y="1256506"/>
              <a:ext cx="152400" cy="381000"/>
            </a:xfrm>
            <a:prstGeom prst="ellipse">
              <a:avLst/>
            </a:prstGeom>
            <a:noFill/>
            <a:ln w="2857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a:p>
          </p:txBody>
        </p:sp>
      </p:grpSp>
      <p:pic>
        <p:nvPicPr>
          <p:cNvPr id="30736" name="Picture 212"/>
          <p:cNvPicPr>
            <a:picLocks noChangeAspect="1" noChangeArrowheads="1"/>
          </p:cNvPicPr>
          <p:nvPr/>
        </p:nvPicPr>
        <p:blipFill>
          <a:blip r:embed="rId4"/>
          <a:srcRect/>
          <a:stretch>
            <a:fillRect/>
          </a:stretch>
        </p:blipFill>
        <p:spPr bwMode="auto">
          <a:xfrm>
            <a:off x="6019800" y="2895600"/>
            <a:ext cx="676275" cy="990600"/>
          </a:xfrm>
          <a:prstGeom prst="rect">
            <a:avLst/>
          </a:prstGeom>
          <a:noFill/>
          <a:ln w="9525" algn="ctr">
            <a:noFill/>
            <a:miter lim="800000"/>
            <a:headEnd/>
            <a:tailEnd/>
          </a:ln>
        </p:spPr>
      </p:pic>
      <p:pic>
        <p:nvPicPr>
          <p:cNvPr id="30737" name="Picture 212"/>
          <p:cNvPicPr>
            <a:picLocks noChangeAspect="1" noChangeArrowheads="1"/>
          </p:cNvPicPr>
          <p:nvPr/>
        </p:nvPicPr>
        <p:blipFill>
          <a:blip r:embed="rId4"/>
          <a:srcRect/>
          <a:stretch>
            <a:fillRect/>
          </a:stretch>
        </p:blipFill>
        <p:spPr bwMode="auto">
          <a:xfrm>
            <a:off x="7772400" y="2895600"/>
            <a:ext cx="676275" cy="990600"/>
          </a:xfrm>
          <a:prstGeom prst="rect">
            <a:avLst/>
          </a:prstGeom>
          <a:noFill/>
          <a:ln w="9525" algn="ctr">
            <a:noFill/>
            <a:miter lim="800000"/>
            <a:headEnd/>
            <a:tailEnd/>
          </a:ln>
        </p:spPr>
      </p:pic>
      <p:pic>
        <p:nvPicPr>
          <p:cNvPr id="30738" name="Picture 41"/>
          <p:cNvPicPr>
            <a:picLocks noChangeAspect="1" noChangeArrowheads="1"/>
          </p:cNvPicPr>
          <p:nvPr/>
        </p:nvPicPr>
        <p:blipFill>
          <a:blip r:embed="rId5"/>
          <a:srcRect/>
          <a:stretch>
            <a:fillRect/>
          </a:stretch>
        </p:blipFill>
        <p:spPr bwMode="auto">
          <a:xfrm>
            <a:off x="6705600" y="1371600"/>
            <a:ext cx="1066800" cy="455613"/>
          </a:xfrm>
          <a:prstGeom prst="rect">
            <a:avLst/>
          </a:prstGeom>
          <a:noFill/>
          <a:ln w="9525">
            <a:noFill/>
            <a:miter lim="800000"/>
            <a:headEnd/>
            <a:tailEnd/>
          </a:ln>
        </p:spPr>
      </p:pic>
      <p:sp>
        <p:nvSpPr>
          <p:cNvPr id="30739" name="TextBox 78"/>
          <p:cNvSpPr txBox="1">
            <a:spLocks noChangeArrowheads="1"/>
          </p:cNvSpPr>
          <p:nvPr/>
        </p:nvSpPr>
        <p:spPr bwMode="auto">
          <a:xfrm>
            <a:off x="7305675" y="1828800"/>
            <a:ext cx="314325" cy="285750"/>
          </a:xfrm>
          <a:prstGeom prst="rect">
            <a:avLst/>
          </a:prstGeom>
          <a:noFill/>
          <a:ln w="9525">
            <a:noFill/>
            <a:miter lim="800000"/>
            <a:headEnd/>
            <a:tailEnd/>
          </a:ln>
        </p:spPr>
        <p:txBody>
          <a:bodyPr wrap="none">
            <a:spAutoFit/>
          </a:bodyPr>
          <a:lstStyle/>
          <a:p>
            <a:pPr algn="ctr" eaLnBrk="0" hangingPunct="0">
              <a:lnSpc>
                <a:spcPct val="90000"/>
              </a:lnSpc>
            </a:pPr>
            <a:r>
              <a:rPr lang="en-US" sz="1400"/>
              <a:t>S</a:t>
            </a:r>
          </a:p>
        </p:txBody>
      </p:sp>
      <p:sp>
        <p:nvSpPr>
          <p:cNvPr id="30740" name="TextBox 79"/>
          <p:cNvSpPr txBox="1">
            <a:spLocks noChangeArrowheads="1"/>
          </p:cNvSpPr>
          <p:nvPr/>
        </p:nvSpPr>
        <p:spPr bwMode="auto">
          <a:xfrm>
            <a:off x="7391400" y="4343400"/>
            <a:ext cx="503238" cy="285750"/>
          </a:xfrm>
          <a:prstGeom prst="rect">
            <a:avLst/>
          </a:prstGeom>
          <a:noFill/>
          <a:ln w="9525">
            <a:noFill/>
            <a:miter lim="800000"/>
            <a:headEnd/>
            <a:tailEnd/>
          </a:ln>
        </p:spPr>
        <p:txBody>
          <a:bodyPr wrap="none">
            <a:spAutoFit/>
          </a:bodyPr>
          <a:lstStyle/>
          <a:p>
            <a:pPr algn="ctr" eaLnBrk="0" hangingPunct="0">
              <a:lnSpc>
                <a:spcPct val="90000"/>
              </a:lnSpc>
            </a:pPr>
            <a:r>
              <a:rPr lang="en-US" sz="1400"/>
              <a:t>Po1</a:t>
            </a:r>
          </a:p>
        </p:txBody>
      </p:sp>
      <p:sp>
        <p:nvSpPr>
          <p:cNvPr id="30741" name="TextBox 80"/>
          <p:cNvSpPr txBox="1">
            <a:spLocks noChangeArrowheads="1"/>
          </p:cNvSpPr>
          <p:nvPr/>
        </p:nvSpPr>
        <p:spPr bwMode="auto">
          <a:xfrm>
            <a:off x="7391400" y="2133600"/>
            <a:ext cx="503238" cy="285750"/>
          </a:xfrm>
          <a:prstGeom prst="rect">
            <a:avLst/>
          </a:prstGeom>
          <a:noFill/>
          <a:ln w="9525">
            <a:noFill/>
            <a:miter lim="800000"/>
            <a:headEnd/>
            <a:tailEnd/>
          </a:ln>
        </p:spPr>
        <p:txBody>
          <a:bodyPr wrap="none">
            <a:spAutoFit/>
          </a:bodyPr>
          <a:lstStyle/>
          <a:p>
            <a:pPr algn="ctr" eaLnBrk="0" hangingPunct="0">
              <a:lnSpc>
                <a:spcPct val="90000"/>
              </a:lnSpc>
            </a:pPr>
            <a:r>
              <a:rPr lang="en-US" sz="1400"/>
              <a:t>Po2</a:t>
            </a:r>
          </a:p>
        </p:txBody>
      </p:sp>
      <p:cxnSp>
        <p:nvCxnSpPr>
          <p:cNvPr id="83" name="Straight Arrow Connector 82"/>
          <p:cNvCxnSpPr>
            <a:cxnSpLocks noChangeShapeType="1"/>
          </p:cNvCxnSpPr>
          <p:nvPr/>
        </p:nvCxnSpPr>
        <p:spPr bwMode="auto">
          <a:xfrm rot="10800000">
            <a:off x="9144000" y="3200400"/>
            <a:ext cx="609600" cy="1588"/>
          </a:xfrm>
          <a:prstGeom prst="straightConnector1">
            <a:avLst/>
          </a:prstGeom>
          <a:noFill/>
          <a:ln w="38100" algn="ctr">
            <a:solidFill>
              <a:schemeClr val="tx1"/>
            </a:solidFill>
            <a:round/>
            <a:headEnd/>
            <a:tailEnd type="arrow" w="med" len="med"/>
          </a:ln>
        </p:spPr>
      </p:cxnSp>
      <p:sp>
        <p:nvSpPr>
          <p:cNvPr id="30743" name="Title 31"/>
          <p:cNvSpPr>
            <a:spLocks noGrp="1"/>
          </p:cNvSpPr>
          <p:nvPr>
            <p:ph type="title"/>
          </p:nvPr>
        </p:nvSpPr>
        <p:spPr/>
        <p:txBody>
          <a:bodyPr/>
          <a:lstStyle/>
          <a:p>
            <a:r>
              <a:rPr lang="en-US" smtClean="0">
                <a:solidFill>
                  <a:srgbClr val="0183B7"/>
                </a:solidFill>
                <a:ea typeface="MS PGothic" pitchFamily="34" charset="-128"/>
              </a:rPr>
              <a:t>Layer 3 and vPC</a:t>
            </a:r>
            <a:br>
              <a:rPr lang="en-US" smtClean="0">
                <a:solidFill>
                  <a:srgbClr val="0183B7"/>
                </a:solidFill>
                <a:ea typeface="MS PGothic" pitchFamily="34" charset="-128"/>
              </a:rPr>
            </a:br>
            <a:r>
              <a:rPr lang="en-US" sz="2400" smtClean="0">
                <a:solidFill>
                  <a:srgbClr val="000000"/>
                </a:solidFill>
                <a:ea typeface="MS PGothic" pitchFamily="34" charset="-128"/>
              </a:rPr>
              <a:t>What can happen… (2 of 3)</a:t>
            </a: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2"/>
                                        </p:tgtEl>
                                        <p:attrNameLst>
                                          <p:attrName>style.visibility</p:attrName>
                                        </p:attrNameLst>
                                      </p:cBhvr>
                                      <p:to>
                                        <p:strVal val="visible"/>
                                      </p:to>
                                    </p:set>
                                    <p:anim calcmode="lin" valueType="num">
                                      <p:cBhvr additive="base">
                                        <p:cTn id="9" dur="500" fill="hold"/>
                                        <p:tgtEl>
                                          <p:spTgt spid="62"/>
                                        </p:tgtEl>
                                        <p:attrNameLst>
                                          <p:attrName>ppt_x</p:attrName>
                                        </p:attrNameLst>
                                      </p:cBhvr>
                                      <p:tavLst>
                                        <p:tav tm="0">
                                          <p:val>
                                            <p:strVal val="#ppt_x"/>
                                          </p:val>
                                        </p:tav>
                                        <p:tav tm="100000">
                                          <p:val>
                                            <p:strVal val="#ppt_x"/>
                                          </p:val>
                                        </p:tav>
                                      </p:tavLst>
                                    </p:anim>
                                    <p:anim calcmode="lin" valueType="num">
                                      <p:cBhvr additive="base">
                                        <p:cTn id="1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xEl>
                                              <p:pRg st="2" end="2"/>
                                            </p:txEl>
                                          </p:spTgt>
                                        </p:tgtEl>
                                        <p:attrNameLst>
                                          <p:attrName>style.visibility</p:attrName>
                                        </p:attrNameLst>
                                      </p:cBhvr>
                                      <p:to>
                                        <p:strVal val="visible"/>
                                      </p:to>
                                    </p:set>
                                  </p:childTnLst>
                                </p:cTn>
                              </p:par>
                              <p:par>
                                <p:cTn id="19" presetID="7" presetClass="emph" presetSubtype="2" fill="hold" nodeType="withEffect">
                                  <p:stCondLst>
                                    <p:cond delay="0"/>
                                  </p:stCondLst>
                                  <p:childTnLst>
                                    <p:animClr clrSpc="rgb" dir="cw">
                                      <p:cBhvr>
                                        <p:cTn id="20" dur="500" fill="hold"/>
                                        <p:tgtEl>
                                          <p:spTgt spid="42"/>
                                        </p:tgtEl>
                                        <p:attrNameLst>
                                          <p:attrName>stroke.color</p:attrName>
                                        </p:attrNameLst>
                                      </p:cBhvr>
                                      <p:to>
                                        <a:schemeClr val="accent2"/>
                                      </p:to>
                                    </p:animClr>
                                    <p:set>
                                      <p:cBhvr>
                                        <p:cTn id="21" dur="500" fill="hold"/>
                                        <p:tgtEl>
                                          <p:spTgt spid="42"/>
                                        </p:tgtEl>
                                        <p:attrNameLst>
                                          <p:attrName>stroke.on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4">
                                            <p:txEl>
                                              <p:pRg st="6" end="6"/>
                                            </p:txEl>
                                          </p:spTgt>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0.00105 -0.03611 C 0.01302 -0.09699 0.02518 -0.15787 0.03021 -0.18333 " pathEditMode="relative" rAng="0" ptsTypes="aA">
                                      <p:cBhvr>
                                        <p:cTn id="39" dur="500" fill="hold"/>
                                        <p:tgtEl>
                                          <p:spTgt spid="62"/>
                                        </p:tgtEl>
                                        <p:attrNameLst>
                                          <p:attrName>ppt_x</p:attrName>
                                          <p:attrName>ppt_y</p:attrName>
                                        </p:attrNameLst>
                                      </p:cBhvr>
                                      <p:rCtr x="15" y="-74"/>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4">
                                            <p:txEl>
                                              <p:pRg st="7" end="7"/>
                                            </p:txEl>
                                          </p:spTgt>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62"/>
                                        </p:tgtEl>
                                        <p:attrNameLst>
                                          <p:attrName>style.visibility</p:attrName>
                                        </p:attrNameLst>
                                      </p:cBhvr>
                                      <p:to>
                                        <p:strVal val="hidden"/>
                                      </p:to>
                                    </p:set>
                                  </p:childTnLst>
                                </p:cTn>
                              </p:par>
                            </p:childTnLst>
                          </p:cTn>
                        </p:par>
                        <p:par>
                          <p:cTn id="46" fill="hold">
                            <p:stCondLst>
                              <p:cond delay="0"/>
                            </p:stCondLst>
                            <p:childTnLst>
                              <p:par>
                                <p:cTn id="47" presetID="35" presetClass="path" presetSubtype="0" accel="50000" decel="50000" fill="hold" nodeType="afterEffect">
                                  <p:stCondLst>
                                    <p:cond delay="0"/>
                                  </p:stCondLst>
                                  <p:childTnLst>
                                    <p:animMotion origin="layout" path="M 0 0  L -0.25 0  E" pathEditMode="relative" ptsTypes="">
                                      <p:cBhvr>
                                        <p:cTn id="48" dur="500" fill="hold"/>
                                        <p:tgtEl>
                                          <p:spTgt spid="8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43"/>
          <p:cNvSpPr>
            <a:spLocks noGrp="1"/>
          </p:cNvSpPr>
          <p:nvPr>
            <p:ph sz="half" idx="1"/>
          </p:nvPr>
        </p:nvSpPr>
        <p:spPr>
          <a:xfrm>
            <a:off x="655638" y="1520825"/>
            <a:ext cx="4678362" cy="3571875"/>
          </a:xfrm>
        </p:spPr>
        <p:txBody>
          <a:bodyPr/>
          <a:lstStyle/>
          <a:p>
            <a:pPr marL="400050" indent="-400050" eaLnBrk="1" hangingPunct="1">
              <a:buFont typeface="Arial" pitchFamily="34" charset="0"/>
              <a:buAutoNum type="arabicParenR" startAt="9"/>
            </a:pPr>
            <a:r>
              <a:rPr lang="en-US" sz="1800" smtClean="0"/>
              <a:t>7k1 performs lookup and sees that it needs to send to S</a:t>
            </a:r>
          </a:p>
          <a:p>
            <a:pPr marL="400050" indent="-400050" eaLnBrk="1" hangingPunct="1">
              <a:buFont typeface="Arial" pitchFamily="34" charset="0"/>
              <a:buAutoNum type="arabicParenR" startAt="9"/>
            </a:pPr>
            <a:r>
              <a:rPr lang="en-US" sz="1800" smtClean="0"/>
              <a:t>7k1 performs check if the frame came over peer link &amp; is going out on a vPC.</a:t>
            </a:r>
          </a:p>
          <a:p>
            <a:pPr marL="400050" indent="-400050" eaLnBrk="1" hangingPunct="1">
              <a:buFont typeface="Arial" pitchFamily="34" charset="0"/>
              <a:buAutoNum type="arabicParenR" startAt="9"/>
            </a:pPr>
            <a:r>
              <a:rPr lang="en-US" sz="1800" smtClean="0"/>
              <a:t>Frame will only be forwarded if outgoing interface is NOT a vPC </a:t>
            </a:r>
            <a:r>
              <a:rPr lang="en-US" sz="1800" i="1" smtClean="0"/>
              <a:t>or</a:t>
            </a:r>
            <a:r>
              <a:rPr lang="en-US" sz="1800" smtClean="0"/>
              <a:t> if outgoing vPC doesn’t have active interface on other vPC peer (in our example 7k2)</a:t>
            </a:r>
          </a:p>
          <a:p>
            <a:pPr marL="400050" indent="-400050" eaLnBrk="1" hangingPunct="1">
              <a:buFont typeface="Wingdings" pitchFamily="2" charset="2"/>
              <a:buNone/>
            </a:pPr>
            <a:endParaRPr lang="en-US" sz="1800" smtClean="0"/>
          </a:p>
        </p:txBody>
      </p:sp>
      <p:cxnSp>
        <p:nvCxnSpPr>
          <p:cNvPr id="31747" name="Straight Connector 8"/>
          <p:cNvCxnSpPr>
            <a:cxnSpLocks noChangeShapeType="1"/>
          </p:cNvCxnSpPr>
          <p:nvPr/>
        </p:nvCxnSpPr>
        <p:spPr bwMode="auto">
          <a:xfrm>
            <a:off x="6553200" y="3352800"/>
            <a:ext cx="1371600" cy="1588"/>
          </a:xfrm>
          <a:prstGeom prst="line">
            <a:avLst/>
          </a:prstGeom>
          <a:noFill/>
          <a:ln w="28575" algn="ctr">
            <a:solidFill>
              <a:schemeClr val="tx2"/>
            </a:solidFill>
            <a:round/>
            <a:headEnd/>
            <a:tailEnd/>
          </a:ln>
        </p:spPr>
      </p:cxnSp>
      <p:cxnSp>
        <p:nvCxnSpPr>
          <p:cNvPr id="31748" name="Straight Connector 10"/>
          <p:cNvCxnSpPr>
            <a:cxnSpLocks noChangeShapeType="1"/>
          </p:cNvCxnSpPr>
          <p:nvPr/>
        </p:nvCxnSpPr>
        <p:spPr bwMode="auto">
          <a:xfrm>
            <a:off x="6553200" y="3505200"/>
            <a:ext cx="1371600" cy="1588"/>
          </a:xfrm>
          <a:prstGeom prst="line">
            <a:avLst/>
          </a:prstGeom>
          <a:noFill/>
          <a:ln w="28575" algn="ctr">
            <a:solidFill>
              <a:schemeClr val="tx2"/>
            </a:solidFill>
            <a:round/>
            <a:headEnd/>
            <a:tailEnd/>
          </a:ln>
        </p:spPr>
      </p:cxnSp>
      <p:sp>
        <p:nvSpPr>
          <p:cNvPr id="31749" name="Oval 11"/>
          <p:cNvSpPr>
            <a:spLocks noChangeArrowheads="1"/>
          </p:cNvSpPr>
          <p:nvPr/>
        </p:nvSpPr>
        <p:spPr bwMode="auto">
          <a:xfrm>
            <a:off x="7162800" y="3276600"/>
            <a:ext cx="152400" cy="304800"/>
          </a:xfrm>
          <a:prstGeom prst="ellipse">
            <a:avLst/>
          </a:prstGeom>
          <a:noFill/>
          <a:ln w="28575" algn="ctr">
            <a:solidFill>
              <a:schemeClr val="accent1"/>
            </a:solidFill>
            <a:round/>
            <a:headEnd/>
            <a:tailEnd/>
          </a:ln>
        </p:spPr>
        <p:txBody>
          <a:bodyPr wrap="none" lIns="82124" tIns="41061" rIns="82124" bIns="41061" anchor="ctr">
            <a:spAutoFit/>
          </a:bodyPr>
          <a:lstStyle/>
          <a:p>
            <a:pPr algn="ctr" defTabSz="814388" eaLnBrk="0" hangingPunct="0">
              <a:lnSpc>
                <a:spcPct val="90000"/>
              </a:lnSpc>
            </a:pPr>
            <a:endParaRPr lang="en-US"/>
          </a:p>
        </p:txBody>
      </p:sp>
      <p:cxnSp>
        <p:nvCxnSpPr>
          <p:cNvPr id="31750" name="Straight Connector 16"/>
          <p:cNvCxnSpPr>
            <a:cxnSpLocks noChangeShapeType="1"/>
          </p:cNvCxnSpPr>
          <p:nvPr/>
        </p:nvCxnSpPr>
        <p:spPr bwMode="auto">
          <a:xfrm rot="5400000" flipH="1" flipV="1">
            <a:off x="6629401" y="4648200"/>
            <a:ext cx="914400" cy="3175"/>
          </a:xfrm>
          <a:prstGeom prst="line">
            <a:avLst/>
          </a:prstGeom>
          <a:noFill/>
          <a:ln w="28575" cap="rnd" algn="ctr">
            <a:solidFill>
              <a:schemeClr val="tx2"/>
            </a:solidFill>
            <a:round/>
            <a:headEnd/>
            <a:tailEnd/>
          </a:ln>
        </p:spPr>
      </p:cxnSp>
      <p:cxnSp>
        <p:nvCxnSpPr>
          <p:cNvPr id="31751" name="Straight Connector 17"/>
          <p:cNvCxnSpPr>
            <a:cxnSpLocks noChangeShapeType="1"/>
          </p:cNvCxnSpPr>
          <p:nvPr/>
        </p:nvCxnSpPr>
        <p:spPr bwMode="auto">
          <a:xfrm rot="5400000" flipH="1" flipV="1">
            <a:off x="6858794" y="4648994"/>
            <a:ext cx="914400" cy="1588"/>
          </a:xfrm>
          <a:prstGeom prst="line">
            <a:avLst/>
          </a:prstGeom>
          <a:noFill/>
          <a:ln w="28575" cap="rnd" algn="ctr">
            <a:solidFill>
              <a:schemeClr val="tx2"/>
            </a:solidFill>
            <a:round/>
            <a:headEnd/>
            <a:tailEnd/>
          </a:ln>
        </p:spPr>
      </p:cxnSp>
      <p:grpSp>
        <p:nvGrpSpPr>
          <p:cNvPr id="31752" name="Group 47"/>
          <p:cNvGrpSpPr>
            <a:grpSpLocks/>
          </p:cNvGrpSpPr>
          <p:nvPr/>
        </p:nvGrpSpPr>
        <p:grpSpPr bwMode="auto">
          <a:xfrm>
            <a:off x="6324600" y="3810000"/>
            <a:ext cx="1752600" cy="381000"/>
            <a:chOff x="1447800" y="2971800"/>
            <a:chExt cx="1752600" cy="914400"/>
          </a:xfrm>
        </p:grpSpPr>
        <p:cxnSp>
          <p:nvCxnSpPr>
            <p:cNvPr id="31773" name="Straight Connector 18"/>
            <p:cNvCxnSpPr>
              <a:cxnSpLocks noChangeShapeType="1"/>
            </p:cNvCxnSpPr>
            <p:nvPr/>
          </p:nvCxnSpPr>
          <p:spPr bwMode="auto">
            <a:xfrm rot="5400000" flipH="1" flipV="1">
              <a:off x="2362200" y="3048000"/>
              <a:ext cx="914400" cy="762000"/>
            </a:xfrm>
            <a:prstGeom prst="line">
              <a:avLst/>
            </a:prstGeom>
            <a:noFill/>
            <a:ln w="28575" cap="rnd" algn="ctr">
              <a:solidFill>
                <a:schemeClr val="tx2"/>
              </a:solidFill>
              <a:round/>
              <a:headEnd/>
              <a:tailEnd/>
            </a:ln>
          </p:spPr>
        </p:cxnSp>
        <p:cxnSp>
          <p:nvCxnSpPr>
            <p:cNvPr id="31774" name="Straight Connector 21"/>
            <p:cNvCxnSpPr>
              <a:cxnSpLocks noChangeShapeType="1"/>
            </p:cNvCxnSpPr>
            <p:nvPr/>
          </p:nvCxnSpPr>
          <p:spPr bwMode="auto">
            <a:xfrm rot="16200000" flipV="1">
              <a:off x="1371600" y="3048000"/>
              <a:ext cx="914400" cy="762000"/>
            </a:xfrm>
            <a:prstGeom prst="line">
              <a:avLst/>
            </a:prstGeom>
            <a:noFill/>
            <a:ln w="28575" cap="rnd" algn="ctr">
              <a:solidFill>
                <a:schemeClr val="tx2"/>
              </a:solidFill>
              <a:round/>
              <a:headEnd/>
              <a:tailEnd/>
            </a:ln>
          </p:spPr>
        </p:cxnSp>
      </p:grpSp>
      <p:sp>
        <p:nvSpPr>
          <p:cNvPr id="31753" name="Oval 22"/>
          <p:cNvSpPr>
            <a:spLocks noChangeArrowheads="1"/>
          </p:cNvSpPr>
          <p:nvPr/>
        </p:nvSpPr>
        <p:spPr bwMode="auto">
          <a:xfrm rot="5400000">
            <a:off x="7124700" y="4305300"/>
            <a:ext cx="152400" cy="381000"/>
          </a:xfrm>
          <a:prstGeom prst="ellipse">
            <a:avLst/>
          </a:prstGeom>
          <a:noFill/>
          <a:ln w="2857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a:p>
        </p:txBody>
      </p:sp>
      <p:pic>
        <p:nvPicPr>
          <p:cNvPr id="31754" name="Picture 31"/>
          <p:cNvPicPr>
            <a:picLocks noChangeAspect="1" noChangeArrowheads="1"/>
          </p:cNvPicPr>
          <p:nvPr/>
        </p:nvPicPr>
        <p:blipFill>
          <a:blip r:embed="rId3"/>
          <a:srcRect/>
          <a:stretch>
            <a:fillRect/>
          </a:stretch>
        </p:blipFill>
        <p:spPr bwMode="auto">
          <a:xfrm>
            <a:off x="6858000" y="4800600"/>
            <a:ext cx="703263" cy="693738"/>
          </a:xfrm>
          <a:prstGeom prst="rect">
            <a:avLst/>
          </a:prstGeom>
          <a:noFill/>
          <a:ln w="9525">
            <a:noFill/>
            <a:miter lim="800000"/>
            <a:headEnd/>
            <a:tailEnd/>
          </a:ln>
        </p:spPr>
      </p:pic>
      <p:sp>
        <p:nvSpPr>
          <p:cNvPr id="31755" name="TextBox 40"/>
          <p:cNvSpPr txBox="1">
            <a:spLocks noChangeArrowheads="1"/>
          </p:cNvSpPr>
          <p:nvPr/>
        </p:nvSpPr>
        <p:spPr bwMode="auto">
          <a:xfrm>
            <a:off x="7239000" y="5486400"/>
            <a:ext cx="314325" cy="285750"/>
          </a:xfrm>
          <a:prstGeom prst="rect">
            <a:avLst/>
          </a:prstGeom>
          <a:noFill/>
          <a:ln w="9525">
            <a:noFill/>
            <a:miter lim="800000"/>
            <a:headEnd/>
            <a:tailEnd/>
          </a:ln>
        </p:spPr>
        <p:txBody>
          <a:bodyPr wrap="none">
            <a:spAutoFit/>
          </a:bodyPr>
          <a:lstStyle/>
          <a:p>
            <a:pPr algn="ctr" eaLnBrk="0" hangingPunct="0">
              <a:lnSpc>
                <a:spcPct val="90000"/>
              </a:lnSpc>
            </a:pPr>
            <a:r>
              <a:rPr lang="en-US" sz="1400"/>
              <a:t>R</a:t>
            </a:r>
          </a:p>
        </p:txBody>
      </p:sp>
      <p:sp>
        <p:nvSpPr>
          <p:cNvPr id="31756" name="TextBox 41"/>
          <p:cNvSpPr txBox="1">
            <a:spLocks noChangeArrowheads="1"/>
          </p:cNvSpPr>
          <p:nvPr/>
        </p:nvSpPr>
        <p:spPr bwMode="auto">
          <a:xfrm>
            <a:off x="5943600" y="3886200"/>
            <a:ext cx="473075" cy="285750"/>
          </a:xfrm>
          <a:prstGeom prst="rect">
            <a:avLst/>
          </a:prstGeom>
          <a:noFill/>
          <a:ln w="9525">
            <a:noFill/>
            <a:miter lim="800000"/>
            <a:headEnd/>
            <a:tailEnd/>
          </a:ln>
        </p:spPr>
        <p:txBody>
          <a:bodyPr wrap="none">
            <a:spAutoFit/>
          </a:bodyPr>
          <a:lstStyle/>
          <a:p>
            <a:pPr algn="ctr" eaLnBrk="0" hangingPunct="0">
              <a:lnSpc>
                <a:spcPct val="90000"/>
              </a:lnSpc>
            </a:pPr>
            <a:r>
              <a:rPr lang="en-US" sz="1400"/>
              <a:t>7k1</a:t>
            </a:r>
          </a:p>
        </p:txBody>
      </p:sp>
      <p:sp>
        <p:nvSpPr>
          <p:cNvPr id="31757" name="TextBox 42"/>
          <p:cNvSpPr txBox="1">
            <a:spLocks noChangeArrowheads="1"/>
          </p:cNvSpPr>
          <p:nvPr/>
        </p:nvSpPr>
        <p:spPr bwMode="auto">
          <a:xfrm>
            <a:off x="8001000" y="3886200"/>
            <a:ext cx="473075" cy="285750"/>
          </a:xfrm>
          <a:prstGeom prst="rect">
            <a:avLst/>
          </a:prstGeom>
          <a:noFill/>
          <a:ln w="9525">
            <a:noFill/>
            <a:miter lim="800000"/>
            <a:headEnd/>
            <a:tailEnd/>
          </a:ln>
        </p:spPr>
        <p:txBody>
          <a:bodyPr wrap="none">
            <a:spAutoFit/>
          </a:bodyPr>
          <a:lstStyle/>
          <a:p>
            <a:pPr algn="ctr" eaLnBrk="0" hangingPunct="0">
              <a:lnSpc>
                <a:spcPct val="90000"/>
              </a:lnSpc>
            </a:pPr>
            <a:r>
              <a:rPr lang="en-US" sz="1400"/>
              <a:t>7k2</a:t>
            </a:r>
          </a:p>
        </p:txBody>
      </p:sp>
      <p:grpSp>
        <p:nvGrpSpPr>
          <p:cNvPr id="31758" name="Group 75"/>
          <p:cNvGrpSpPr>
            <a:grpSpLocks/>
          </p:cNvGrpSpPr>
          <p:nvPr/>
        </p:nvGrpSpPr>
        <p:grpSpPr bwMode="auto">
          <a:xfrm flipV="1">
            <a:off x="6324600" y="1676400"/>
            <a:ext cx="1752600" cy="1296988"/>
            <a:chOff x="6324600" y="761206"/>
            <a:chExt cx="1752600" cy="1296194"/>
          </a:xfrm>
        </p:grpSpPr>
        <p:cxnSp>
          <p:nvCxnSpPr>
            <p:cNvPr id="31767" name="Straight Connector 69"/>
            <p:cNvCxnSpPr>
              <a:cxnSpLocks noChangeShapeType="1"/>
            </p:cNvCxnSpPr>
            <p:nvPr/>
          </p:nvCxnSpPr>
          <p:spPr bwMode="auto">
            <a:xfrm rot="5400000" flipH="1" flipV="1">
              <a:off x="6629400" y="1599406"/>
              <a:ext cx="914400" cy="1588"/>
            </a:xfrm>
            <a:prstGeom prst="line">
              <a:avLst/>
            </a:prstGeom>
            <a:noFill/>
            <a:ln w="28575" cap="rnd" algn="ctr">
              <a:solidFill>
                <a:schemeClr val="tx2"/>
              </a:solidFill>
              <a:round/>
              <a:headEnd/>
              <a:tailEnd/>
            </a:ln>
          </p:spPr>
        </p:cxnSp>
        <p:cxnSp>
          <p:nvCxnSpPr>
            <p:cNvPr id="31768" name="Straight Connector 70"/>
            <p:cNvCxnSpPr>
              <a:cxnSpLocks noChangeShapeType="1"/>
            </p:cNvCxnSpPr>
            <p:nvPr/>
          </p:nvCxnSpPr>
          <p:spPr bwMode="auto">
            <a:xfrm rot="5400000" flipH="1" flipV="1">
              <a:off x="6858794" y="1599406"/>
              <a:ext cx="914400" cy="1588"/>
            </a:xfrm>
            <a:prstGeom prst="line">
              <a:avLst/>
            </a:prstGeom>
            <a:noFill/>
            <a:ln w="28575" cap="rnd" algn="ctr">
              <a:solidFill>
                <a:schemeClr val="tx2"/>
              </a:solidFill>
              <a:round/>
              <a:headEnd/>
              <a:tailEnd/>
            </a:ln>
          </p:spPr>
        </p:cxnSp>
        <p:grpSp>
          <p:nvGrpSpPr>
            <p:cNvPr id="31769" name="Group 47"/>
            <p:cNvGrpSpPr>
              <a:grpSpLocks/>
            </p:cNvGrpSpPr>
            <p:nvPr/>
          </p:nvGrpSpPr>
          <p:grpSpPr bwMode="auto">
            <a:xfrm>
              <a:off x="6324600" y="761206"/>
              <a:ext cx="1752600" cy="381000"/>
              <a:chOff x="1447800" y="2971800"/>
              <a:chExt cx="1752600" cy="914400"/>
            </a:xfrm>
          </p:grpSpPr>
          <p:cxnSp>
            <p:nvCxnSpPr>
              <p:cNvPr id="31771" name="Straight Connector 72"/>
              <p:cNvCxnSpPr>
                <a:cxnSpLocks noChangeShapeType="1"/>
              </p:cNvCxnSpPr>
              <p:nvPr/>
            </p:nvCxnSpPr>
            <p:spPr bwMode="auto">
              <a:xfrm rot="5400000" flipH="1" flipV="1">
                <a:off x="2362200" y="3048000"/>
                <a:ext cx="914400" cy="762000"/>
              </a:xfrm>
              <a:prstGeom prst="line">
                <a:avLst/>
              </a:prstGeom>
              <a:noFill/>
              <a:ln w="28575" cap="rnd" algn="ctr">
                <a:solidFill>
                  <a:schemeClr val="tx2"/>
                </a:solidFill>
                <a:round/>
                <a:headEnd/>
                <a:tailEnd/>
              </a:ln>
            </p:spPr>
          </p:cxnSp>
          <p:cxnSp>
            <p:nvCxnSpPr>
              <p:cNvPr id="31772" name="Straight Connector 73"/>
              <p:cNvCxnSpPr>
                <a:cxnSpLocks noChangeShapeType="1"/>
              </p:cNvCxnSpPr>
              <p:nvPr/>
            </p:nvCxnSpPr>
            <p:spPr bwMode="auto">
              <a:xfrm rot="16200000" flipV="1">
                <a:off x="1371600" y="3048000"/>
                <a:ext cx="914400" cy="762000"/>
              </a:xfrm>
              <a:prstGeom prst="line">
                <a:avLst/>
              </a:prstGeom>
              <a:noFill/>
              <a:ln w="28575" cap="rnd" algn="ctr">
                <a:solidFill>
                  <a:schemeClr val="tx2"/>
                </a:solidFill>
                <a:round/>
                <a:headEnd/>
                <a:tailEnd/>
              </a:ln>
            </p:spPr>
          </p:cxnSp>
        </p:grpSp>
        <p:sp>
          <p:nvSpPr>
            <p:cNvPr id="31770" name="Oval 74"/>
            <p:cNvSpPr>
              <a:spLocks noChangeArrowheads="1"/>
            </p:cNvSpPr>
            <p:nvPr/>
          </p:nvSpPr>
          <p:spPr bwMode="auto">
            <a:xfrm rot="5400000">
              <a:off x="7124700" y="1256506"/>
              <a:ext cx="152400" cy="381000"/>
            </a:xfrm>
            <a:prstGeom prst="ellipse">
              <a:avLst/>
            </a:prstGeom>
            <a:noFill/>
            <a:ln w="28575" algn="ctr">
              <a:solidFill>
                <a:schemeClr val="accent1"/>
              </a:solidFill>
              <a:round/>
              <a:headEnd/>
              <a:tailEnd/>
            </a:ln>
          </p:spPr>
          <p:txBody>
            <a:bodyPr lIns="82124" tIns="41061" rIns="82124" bIns="41061" anchor="ctr">
              <a:spAutoFit/>
            </a:bodyPr>
            <a:lstStyle/>
            <a:p>
              <a:pPr algn="ctr" defTabSz="814388" eaLnBrk="0" hangingPunct="0">
                <a:lnSpc>
                  <a:spcPct val="90000"/>
                </a:lnSpc>
              </a:pPr>
              <a:endParaRPr lang="en-US"/>
            </a:p>
          </p:txBody>
        </p:sp>
      </p:grpSp>
      <p:pic>
        <p:nvPicPr>
          <p:cNvPr id="31759" name="Picture 212"/>
          <p:cNvPicPr>
            <a:picLocks noChangeAspect="1" noChangeArrowheads="1"/>
          </p:cNvPicPr>
          <p:nvPr/>
        </p:nvPicPr>
        <p:blipFill>
          <a:blip r:embed="rId4"/>
          <a:srcRect/>
          <a:stretch>
            <a:fillRect/>
          </a:stretch>
        </p:blipFill>
        <p:spPr bwMode="auto">
          <a:xfrm>
            <a:off x="6019800" y="2895600"/>
            <a:ext cx="676275" cy="990600"/>
          </a:xfrm>
          <a:prstGeom prst="rect">
            <a:avLst/>
          </a:prstGeom>
          <a:noFill/>
          <a:ln w="9525" algn="ctr">
            <a:noFill/>
            <a:miter lim="800000"/>
            <a:headEnd/>
            <a:tailEnd/>
          </a:ln>
        </p:spPr>
      </p:pic>
      <p:pic>
        <p:nvPicPr>
          <p:cNvPr id="31760" name="Picture 212"/>
          <p:cNvPicPr>
            <a:picLocks noChangeAspect="1" noChangeArrowheads="1"/>
          </p:cNvPicPr>
          <p:nvPr/>
        </p:nvPicPr>
        <p:blipFill>
          <a:blip r:embed="rId4"/>
          <a:srcRect/>
          <a:stretch>
            <a:fillRect/>
          </a:stretch>
        </p:blipFill>
        <p:spPr bwMode="auto">
          <a:xfrm>
            <a:off x="7772400" y="2895600"/>
            <a:ext cx="676275" cy="990600"/>
          </a:xfrm>
          <a:prstGeom prst="rect">
            <a:avLst/>
          </a:prstGeom>
          <a:noFill/>
          <a:ln w="9525" algn="ctr">
            <a:noFill/>
            <a:miter lim="800000"/>
            <a:headEnd/>
            <a:tailEnd/>
          </a:ln>
        </p:spPr>
      </p:pic>
      <p:pic>
        <p:nvPicPr>
          <p:cNvPr id="31761" name="Picture 41"/>
          <p:cNvPicPr>
            <a:picLocks noChangeAspect="1" noChangeArrowheads="1"/>
          </p:cNvPicPr>
          <p:nvPr/>
        </p:nvPicPr>
        <p:blipFill>
          <a:blip r:embed="rId5"/>
          <a:srcRect/>
          <a:stretch>
            <a:fillRect/>
          </a:stretch>
        </p:blipFill>
        <p:spPr bwMode="auto">
          <a:xfrm>
            <a:off x="6705600" y="1371600"/>
            <a:ext cx="1066800" cy="455613"/>
          </a:xfrm>
          <a:prstGeom prst="rect">
            <a:avLst/>
          </a:prstGeom>
          <a:noFill/>
          <a:ln w="9525">
            <a:noFill/>
            <a:miter lim="800000"/>
            <a:headEnd/>
            <a:tailEnd/>
          </a:ln>
        </p:spPr>
      </p:pic>
      <p:sp>
        <p:nvSpPr>
          <p:cNvPr id="31762" name="TextBox 78"/>
          <p:cNvSpPr txBox="1">
            <a:spLocks noChangeArrowheads="1"/>
          </p:cNvSpPr>
          <p:nvPr/>
        </p:nvSpPr>
        <p:spPr bwMode="auto">
          <a:xfrm>
            <a:off x="7305675" y="1828800"/>
            <a:ext cx="314325" cy="285750"/>
          </a:xfrm>
          <a:prstGeom prst="rect">
            <a:avLst/>
          </a:prstGeom>
          <a:noFill/>
          <a:ln w="9525">
            <a:noFill/>
            <a:miter lim="800000"/>
            <a:headEnd/>
            <a:tailEnd/>
          </a:ln>
        </p:spPr>
        <p:txBody>
          <a:bodyPr wrap="none">
            <a:spAutoFit/>
          </a:bodyPr>
          <a:lstStyle/>
          <a:p>
            <a:pPr algn="ctr" eaLnBrk="0" hangingPunct="0">
              <a:lnSpc>
                <a:spcPct val="90000"/>
              </a:lnSpc>
            </a:pPr>
            <a:r>
              <a:rPr lang="en-US" sz="1400"/>
              <a:t>S</a:t>
            </a:r>
          </a:p>
        </p:txBody>
      </p:sp>
      <p:sp>
        <p:nvSpPr>
          <p:cNvPr id="31763" name="TextBox 79"/>
          <p:cNvSpPr txBox="1">
            <a:spLocks noChangeArrowheads="1"/>
          </p:cNvSpPr>
          <p:nvPr/>
        </p:nvSpPr>
        <p:spPr bwMode="auto">
          <a:xfrm>
            <a:off x="7391400" y="4343400"/>
            <a:ext cx="503238" cy="285750"/>
          </a:xfrm>
          <a:prstGeom prst="rect">
            <a:avLst/>
          </a:prstGeom>
          <a:noFill/>
          <a:ln w="9525">
            <a:noFill/>
            <a:miter lim="800000"/>
            <a:headEnd/>
            <a:tailEnd/>
          </a:ln>
        </p:spPr>
        <p:txBody>
          <a:bodyPr wrap="none">
            <a:spAutoFit/>
          </a:bodyPr>
          <a:lstStyle/>
          <a:p>
            <a:pPr algn="ctr" eaLnBrk="0" hangingPunct="0">
              <a:lnSpc>
                <a:spcPct val="90000"/>
              </a:lnSpc>
            </a:pPr>
            <a:r>
              <a:rPr lang="en-US" sz="1400"/>
              <a:t>Po1</a:t>
            </a:r>
          </a:p>
        </p:txBody>
      </p:sp>
      <p:sp>
        <p:nvSpPr>
          <p:cNvPr id="31764" name="TextBox 30"/>
          <p:cNvSpPr txBox="1">
            <a:spLocks noChangeArrowheads="1"/>
          </p:cNvSpPr>
          <p:nvPr/>
        </p:nvSpPr>
        <p:spPr bwMode="auto">
          <a:xfrm>
            <a:off x="7391400" y="2133600"/>
            <a:ext cx="503238" cy="285750"/>
          </a:xfrm>
          <a:prstGeom prst="rect">
            <a:avLst/>
          </a:prstGeom>
          <a:noFill/>
          <a:ln w="9525">
            <a:noFill/>
            <a:miter lim="800000"/>
            <a:headEnd/>
            <a:tailEnd/>
          </a:ln>
        </p:spPr>
        <p:txBody>
          <a:bodyPr wrap="none">
            <a:spAutoFit/>
          </a:bodyPr>
          <a:lstStyle/>
          <a:p>
            <a:pPr algn="ctr" eaLnBrk="0" hangingPunct="0">
              <a:lnSpc>
                <a:spcPct val="90000"/>
              </a:lnSpc>
            </a:pPr>
            <a:r>
              <a:rPr lang="en-US" sz="1400"/>
              <a:t>Po2</a:t>
            </a:r>
          </a:p>
        </p:txBody>
      </p:sp>
      <p:cxnSp>
        <p:nvCxnSpPr>
          <p:cNvPr id="31765" name="Straight Arrow Connector 32"/>
          <p:cNvCxnSpPr>
            <a:cxnSpLocks noChangeShapeType="1"/>
          </p:cNvCxnSpPr>
          <p:nvPr/>
        </p:nvCxnSpPr>
        <p:spPr bwMode="auto">
          <a:xfrm rot="10800000">
            <a:off x="6858000" y="3200400"/>
            <a:ext cx="609600" cy="1588"/>
          </a:xfrm>
          <a:prstGeom prst="straightConnector1">
            <a:avLst/>
          </a:prstGeom>
          <a:noFill/>
          <a:ln w="38100" algn="ctr">
            <a:solidFill>
              <a:schemeClr val="tx1"/>
            </a:solidFill>
            <a:round/>
            <a:headEnd/>
            <a:tailEnd type="arrow" w="med" len="med"/>
          </a:ln>
        </p:spPr>
      </p:cxnSp>
      <p:sp>
        <p:nvSpPr>
          <p:cNvPr id="31766" name="Title 30"/>
          <p:cNvSpPr>
            <a:spLocks noGrp="1"/>
          </p:cNvSpPr>
          <p:nvPr>
            <p:ph type="title"/>
          </p:nvPr>
        </p:nvSpPr>
        <p:spPr/>
        <p:txBody>
          <a:bodyPr/>
          <a:lstStyle/>
          <a:p>
            <a:r>
              <a:rPr lang="en-US" smtClean="0">
                <a:solidFill>
                  <a:srgbClr val="0183B7"/>
                </a:solidFill>
                <a:ea typeface="MS PGothic" pitchFamily="34" charset="-128"/>
              </a:rPr>
              <a:t>Layer 3 and vPC</a:t>
            </a:r>
            <a:br>
              <a:rPr lang="en-US" smtClean="0">
                <a:solidFill>
                  <a:srgbClr val="0183B7"/>
                </a:solidFill>
                <a:ea typeface="MS PGothic" pitchFamily="34" charset="-128"/>
              </a:rPr>
            </a:br>
            <a:r>
              <a:rPr lang="en-US" sz="2400" smtClean="0">
                <a:solidFill>
                  <a:srgbClr val="000000"/>
                </a:solidFill>
                <a:ea typeface="MS PGothic" pitchFamily="34" charset="-128"/>
              </a:rPr>
              <a:t>What can happen… (3 of 3)</a:t>
            </a: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ea typeface="+mn-ea"/>
                <a:cs typeface="+mn-cs"/>
              </a:rPr>
              <a:t>Attaching to a vPC domain</a:t>
            </a:r>
            <a:endParaRPr lang="en-US" sz="1600" dirty="0"/>
          </a:p>
          <a:p>
            <a:pPr lvl="1">
              <a:buClr>
                <a:schemeClr val="accent1"/>
              </a:buClr>
              <a:buFont typeface="Wingdings" pitchFamily="2" charset="2"/>
              <a:buChar char="ü"/>
              <a:defRPr/>
            </a:pPr>
            <a:r>
              <a:rPr lang="en-US" sz="1600" dirty="0">
                <a:ea typeface="+mn-ea"/>
                <a:cs typeface="+mn-cs"/>
              </a:rPr>
              <a:t>Layer 3 and vPC</a:t>
            </a:r>
            <a:endParaRPr lang="en-US" sz="1600" dirty="0"/>
          </a:p>
          <a:p>
            <a:pPr lvl="1">
              <a:buClr>
                <a:schemeClr val="accent1"/>
              </a:buClr>
              <a:buFont typeface="Wingdings" pitchFamily="2" charset="2"/>
              <a:buChar char="ü"/>
              <a:defRPr/>
            </a:pPr>
            <a:r>
              <a:rPr lang="en-US" sz="1600" dirty="0">
                <a:solidFill>
                  <a:schemeClr val="tx2"/>
                </a:solidFill>
                <a:ea typeface="+mn-ea"/>
                <a:cs typeface="+mn-cs"/>
              </a:rPr>
              <a:t>Spanning Tree Recommendations</a:t>
            </a:r>
            <a:endParaRPr lang="en-US" sz="1600" dirty="0">
              <a:solidFill>
                <a:schemeClr val="tx2"/>
              </a:solidFill>
            </a:endParaRPr>
          </a:p>
          <a:p>
            <a:pPr lvl="1">
              <a:buClr>
                <a:schemeClr val="accent1"/>
              </a:buClr>
              <a:buFont typeface="Wingdings" pitchFamily="2" charset="2"/>
              <a:buChar char="ü"/>
              <a:defRPr/>
            </a:pPr>
            <a:r>
              <a:rPr lang="en-US" sz="1600" dirty="0">
                <a:ea typeface="+mn-ea"/>
                <a:cs typeface="+mn-cs"/>
              </a:rPr>
              <a:t>Data Center Interconnect (&amp; Encryption)</a:t>
            </a:r>
            <a:endParaRPr lang="en-US" sz="1600" dirty="0"/>
          </a:p>
          <a:p>
            <a:pPr lvl="1">
              <a:buClr>
                <a:schemeClr val="accent1"/>
              </a:buClr>
              <a:buFont typeface="Wingdings" pitchFamily="2" charset="2"/>
              <a:buChar char="ü"/>
              <a:defRPr/>
            </a:pPr>
            <a:r>
              <a:rPr lang="en-US" sz="1600" dirty="0">
                <a:ea typeface="+mn-ea"/>
                <a:cs typeface="+mn-cs"/>
              </a:rPr>
              <a:t>HSRP with </a:t>
            </a:r>
            <a:r>
              <a:rPr lang="en-US" sz="1600" dirty="0" smtClean="0">
                <a:ea typeface="+mn-ea"/>
                <a:cs typeface="+mn-cs"/>
              </a:rPr>
              <a:t>vPC</a:t>
            </a:r>
          </a:p>
          <a:p>
            <a:pPr lvl="1">
              <a:buClr>
                <a:schemeClr val="accent1"/>
              </a:buClr>
              <a:buFont typeface="Wingdings" pitchFamily="2" charset="2"/>
              <a:buChar char="ü"/>
              <a:defRPr/>
            </a:pPr>
            <a:r>
              <a:rPr lang="en-US" sz="1600" dirty="0" smtClean="0"/>
              <a:t>vPC and Services</a:t>
            </a:r>
            <a:endParaRPr lang="en-US" sz="1600" dirty="0"/>
          </a:p>
          <a:p>
            <a:pPr lvl="1">
              <a:buClr>
                <a:schemeClr val="accent1"/>
              </a:buClr>
              <a:buFont typeface="Wingdings" pitchFamily="2" charset="2"/>
              <a:buChar char="ü"/>
              <a:defRPr/>
            </a:pPr>
            <a:r>
              <a:rPr lang="en-US" sz="1600" dirty="0">
                <a:ea typeface="+mn-ea"/>
                <a:cs typeface="+mn-cs"/>
              </a:rPr>
              <a:t>vPC latest </a:t>
            </a:r>
            <a:r>
              <a:rPr lang="en-US" sz="1600" dirty="0"/>
              <a:t>e</a:t>
            </a:r>
            <a:r>
              <a:rPr lang="en-US" sz="1600" dirty="0">
                <a:ea typeface="+mn-ea"/>
                <a:cs typeface="+mn-cs"/>
              </a:rPr>
              <a:t>nhancements</a:t>
            </a:r>
            <a:endParaRPr lang="en-US" sz="1600" dirty="0"/>
          </a:p>
          <a:p>
            <a:pPr lvl="1">
              <a:buClr>
                <a:schemeClr val="accent1"/>
              </a:buClr>
              <a:buFont typeface="Wingdings" pitchFamily="2" charset="2"/>
              <a:buChar char="ü"/>
              <a:defRPr/>
            </a:pPr>
            <a:r>
              <a:rPr lang="en-US" sz="1600" dirty="0">
                <a:ea typeface="+mn-ea"/>
                <a:cs typeface="+mn-cs"/>
              </a:rPr>
              <a:t>ISSU</a:t>
            </a:r>
            <a:endParaRPr lang="en-US" sz="1600" dirty="0"/>
          </a:p>
          <a:p>
            <a:pPr>
              <a:defRPr/>
            </a:pPr>
            <a:r>
              <a:rPr lang="en-US" sz="2000" dirty="0"/>
              <a:t>Convergence and Scalability</a:t>
            </a:r>
          </a:p>
          <a:p>
            <a:pPr>
              <a:defRPr/>
            </a:pPr>
            <a:r>
              <a:rPr lang="en-US" sz="2000" dirty="0"/>
              <a:t>vPC Hands-on Lab Information</a:t>
            </a:r>
          </a:p>
          <a:p>
            <a:pPr>
              <a:defRPr/>
            </a:pPr>
            <a:r>
              <a:rPr lang="en-US" sz="2000" dirty="0" smtClean="0"/>
              <a:t>Reference Material</a:t>
            </a:r>
            <a:endParaRPr lang="en-US" sz="20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003"/>
          <p:cNvSpPr>
            <a:spLocks noChangeArrowheads="1"/>
          </p:cNvSpPr>
          <p:nvPr/>
        </p:nvSpPr>
        <p:spPr bwMode="auto">
          <a:xfrm>
            <a:off x="0" y="4794250"/>
            <a:ext cx="9144000" cy="2049463"/>
          </a:xfrm>
          <a:prstGeom prst="rect">
            <a:avLst/>
          </a:prstGeom>
          <a:gradFill rotWithShape="0">
            <a:gsLst>
              <a:gs pos="0">
                <a:srgbClr val="5E9EFF"/>
              </a:gs>
              <a:gs pos="39999">
                <a:srgbClr val="85C2FF"/>
              </a:gs>
              <a:gs pos="70000">
                <a:srgbClr val="C4D6EB"/>
              </a:gs>
              <a:gs pos="100000">
                <a:srgbClr val="FFEBFA"/>
              </a:gs>
            </a:gsLst>
            <a:lin ang="5400000"/>
          </a:gradFill>
          <a:ln w="9525"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5123" name="Rectangle 3"/>
          <p:cNvSpPr>
            <a:spLocks noChangeArrowheads="1"/>
          </p:cNvSpPr>
          <p:nvPr/>
        </p:nvSpPr>
        <p:spPr bwMode="auto">
          <a:xfrm>
            <a:off x="1588" y="4227513"/>
            <a:ext cx="9144000" cy="542925"/>
          </a:xfrm>
          <a:prstGeom prst="rect">
            <a:avLst/>
          </a:prstGeom>
          <a:solidFill>
            <a:srgbClr val="666699">
              <a:alpha val="59999"/>
            </a:srgbClr>
          </a:solidFill>
          <a:ln w="3175">
            <a:solidFill>
              <a:schemeClr val="bg1"/>
            </a:solidFill>
            <a:prstDash val="sysDot"/>
            <a:miter lim="800000"/>
            <a:headEnd/>
            <a:tailEnd/>
          </a:ln>
        </p:spPr>
        <p:txBody>
          <a:bodyPr wrap="none" lIns="82296" tIns="36576" rIns="82296" bIns="36576" anchor="ctr"/>
          <a:lstStyle/>
          <a:p>
            <a:pPr algn="ctr" eaLnBrk="0" hangingPunct="0">
              <a:lnSpc>
                <a:spcPct val="90000"/>
              </a:lnSpc>
            </a:pPr>
            <a:endParaRPr lang="en-US"/>
          </a:p>
        </p:txBody>
      </p:sp>
      <p:sp>
        <p:nvSpPr>
          <p:cNvPr id="5124" name="Rectangle 4"/>
          <p:cNvSpPr>
            <a:spLocks noChangeArrowheads="1"/>
          </p:cNvSpPr>
          <p:nvPr/>
        </p:nvSpPr>
        <p:spPr bwMode="auto">
          <a:xfrm>
            <a:off x="0" y="3686175"/>
            <a:ext cx="9144000" cy="542925"/>
          </a:xfrm>
          <a:prstGeom prst="rect">
            <a:avLst/>
          </a:prstGeom>
          <a:solidFill>
            <a:srgbClr val="666699">
              <a:alpha val="59999"/>
            </a:srgbClr>
          </a:solidFill>
          <a:ln w="3175">
            <a:solidFill>
              <a:schemeClr val="bg1"/>
            </a:solidFill>
            <a:prstDash val="sysDot"/>
            <a:miter lim="800000"/>
            <a:headEnd/>
            <a:tailEnd/>
          </a:ln>
        </p:spPr>
        <p:txBody>
          <a:bodyPr wrap="none" lIns="82296" tIns="36576" rIns="82296" bIns="36576" anchor="ctr"/>
          <a:lstStyle/>
          <a:p>
            <a:pPr algn="ctr" eaLnBrk="0" hangingPunct="0">
              <a:lnSpc>
                <a:spcPct val="90000"/>
              </a:lnSpc>
            </a:pPr>
            <a:endParaRPr lang="en-US"/>
          </a:p>
        </p:txBody>
      </p:sp>
      <p:sp>
        <p:nvSpPr>
          <p:cNvPr id="5125" name="Rectangle 5"/>
          <p:cNvSpPr>
            <a:spLocks noChangeArrowheads="1"/>
          </p:cNvSpPr>
          <p:nvPr/>
        </p:nvSpPr>
        <p:spPr bwMode="auto">
          <a:xfrm>
            <a:off x="0" y="2992438"/>
            <a:ext cx="9144000" cy="693737"/>
          </a:xfrm>
          <a:prstGeom prst="rect">
            <a:avLst/>
          </a:prstGeom>
          <a:solidFill>
            <a:srgbClr val="666699">
              <a:alpha val="79999"/>
            </a:srgbClr>
          </a:solidFill>
          <a:ln w="3175">
            <a:solidFill>
              <a:schemeClr val="bg1"/>
            </a:solidFill>
            <a:prstDash val="sysDot"/>
            <a:miter lim="800000"/>
            <a:headEnd/>
            <a:tailEnd/>
          </a:ln>
        </p:spPr>
        <p:txBody>
          <a:bodyPr wrap="none" lIns="82296" tIns="36576" rIns="82296" bIns="36576" anchor="ctr"/>
          <a:lstStyle/>
          <a:p>
            <a:pPr algn="ctr" eaLnBrk="0" hangingPunct="0">
              <a:lnSpc>
                <a:spcPct val="90000"/>
              </a:lnSpc>
            </a:pPr>
            <a:endParaRPr lang="en-US"/>
          </a:p>
        </p:txBody>
      </p:sp>
      <p:sp>
        <p:nvSpPr>
          <p:cNvPr id="5126" name="Rectangle 6"/>
          <p:cNvSpPr>
            <a:spLocks noChangeArrowheads="1"/>
          </p:cNvSpPr>
          <p:nvPr/>
        </p:nvSpPr>
        <p:spPr bwMode="auto">
          <a:xfrm>
            <a:off x="0" y="2500313"/>
            <a:ext cx="9144000" cy="492125"/>
          </a:xfrm>
          <a:prstGeom prst="rect">
            <a:avLst/>
          </a:prstGeom>
          <a:solidFill>
            <a:srgbClr val="666699"/>
          </a:solidFill>
          <a:ln w="3175">
            <a:solidFill>
              <a:schemeClr val="bg1"/>
            </a:solidFill>
            <a:prstDash val="sysDot"/>
            <a:miter lim="800000"/>
            <a:headEnd/>
            <a:tailEnd/>
          </a:ln>
        </p:spPr>
        <p:txBody>
          <a:bodyPr wrap="none" lIns="82296" tIns="36576" rIns="82296" bIns="36576" anchor="ctr"/>
          <a:lstStyle/>
          <a:p>
            <a:pPr algn="ctr" eaLnBrk="0" hangingPunct="0">
              <a:lnSpc>
                <a:spcPct val="90000"/>
              </a:lnSpc>
            </a:pPr>
            <a:endParaRPr lang="en-US"/>
          </a:p>
        </p:txBody>
      </p:sp>
      <p:grpSp>
        <p:nvGrpSpPr>
          <p:cNvPr id="5127" name="Group 7"/>
          <p:cNvGrpSpPr>
            <a:grpSpLocks/>
          </p:cNvGrpSpPr>
          <p:nvPr/>
        </p:nvGrpSpPr>
        <p:grpSpPr bwMode="auto">
          <a:xfrm>
            <a:off x="676275" y="3441700"/>
            <a:ext cx="1611313" cy="381000"/>
            <a:chOff x="2765" y="2523"/>
            <a:chExt cx="1611" cy="726"/>
          </a:xfrm>
        </p:grpSpPr>
        <p:sp>
          <p:nvSpPr>
            <p:cNvPr id="6117" name="Line 8"/>
            <p:cNvSpPr>
              <a:spLocks noChangeShapeType="1"/>
            </p:cNvSpPr>
            <p:nvPr/>
          </p:nvSpPr>
          <p:spPr bwMode="auto">
            <a:xfrm flipV="1">
              <a:off x="2765" y="2523"/>
              <a:ext cx="387" cy="726"/>
            </a:xfrm>
            <a:prstGeom prst="line">
              <a:avLst/>
            </a:prstGeom>
            <a:noFill/>
            <a:ln w="38100" cmpd="dbl">
              <a:solidFill>
                <a:schemeClr val="tx1"/>
              </a:solidFill>
              <a:round/>
              <a:headEnd/>
              <a:tailEnd/>
            </a:ln>
          </p:spPr>
          <p:txBody>
            <a:bodyPr lIns="73025" tIns="36512" rIns="73025" bIns="36512"/>
            <a:lstStyle/>
            <a:p>
              <a:endParaRPr lang="en-US"/>
            </a:p>
          </p:txBody>
        </p:sp>
        <p:sp>
          <p:nvSpPr>
            <p:cNvPr id="6118" name="Line 9"/>
            <p:cNvSpPr>
              <a:spLocks noChangeShapeType="1"/>
            </p:cNvSpPr>
            <p:nvPr/>
          </p:nvSpPr>
          <p:spPr bwMode="auto">
            <a:xfrm flipV="1">
              <a:off x="2765" y="2523"/>
              <a:ext cx="1181" cy="726"/>
            </a:xfrm>
            <a:prstGeom prst="line">
              <a:avLst/>
            </a:prstGeom>
            <a:noFill/>
            <a:ln w="38100" cmpd="dbl">
              <a:solidFill>
                <a:schemeClr val="tx1"/>
              </a:solidFill>
              <a:round/>
              <a:headEnd/>
              <a:tailEnd/>
            </a:ln>
          </p:spPr>
          <p:txBody>
            <a:bodyPr lIns="73025" tIns="36512" rIns="73025" bIns="36512"/>
            <a:lstStyle/>
            <a:p>
              <a:endParaRPr lang="en-US"/>
            </a:p>
          </p:txBody>
        </p:sp>
        <p:sp>
          <p:nvSpPr>
            <p:cNvPr id="6119" name="Line 10"/>
            <p:cNvSpPr>
              <a:spLocks noChangeShapeType="1"/>
            </p:cNvSpPr>
            <p:nvPr/>
          </p:nvSpPr>
          <p:spPr bwMode="auto">
            <a:xfrm flipH="1" flipV="1">
              <a:off x="3152" y="2523"/>
              <a:ext cx="158" cy="726"/>
            </a:xfrm>
            <a:prstGeom prst="line">
              <a:avLst/>
            </a:prstGeom>
            <a:noFill/>
            <a:ln w="38100" cmpd="dbl">
              <a:solidFill>
                <a:schemeClr val="tx1"/>
              </a:solidFill>
              <a:round/>
              <a:headEnd/>
              <a:tailEnd/>
            </a:ln>
          </p:spPr>
          <p:txBody>
            <a:bodyPr lIns="73025" tIns="36512" rIns="73025" bIns="36512"/>
            <a:lstStyle/>
            <a:p>
              <a:endParaRPr lang="en-US"/>
            </a:p>
          </p:txBody>
        </p:sp>
        <p:sp>
          <p:nvSpPr>
            <p:cNvPr id="6120" name="Line 11"/>
            <p:cNvSpPr>
              <a:spLocks noChangeShapeType="1"/>
            </p:cNvSpPr>
            <p:nvPr/>
          </p:nvSpPr>
          <p:spPr bwMode="auto">
            <a:xfrm flipV="1">
              <a:off x="3310" y="2523"/>
              <a:ext cx="636" cy="726"/>
            </a:xfrm>
            <a:prstGeom prst="line">
              <a:avLst/>
            </a:prstGeom>
            <a:noFill/>
            <a:ln w="38100" cmpd="dbl">
              <a:solidFill>
                <a:schemeClr val="tx1"/>
              </a:solidFill>
              <a:round/>
              <a:headEnd/>
              <a:tailEnd/>
            </a:ln>
          </p:spPr>
          <p:txBody>
            <a:bodyPr lIns="73025" tIns="36512" rIns="73025" bIns="36512"/>
            <a:lstStyle/>
            <a:p>
              <a:endParaRPr lang="en-US"/>
            </a:p>
          </p:txBody>
        </p:sp>
        <p:sp>
          <p:nvSpPr>
            <p:cNvPr id="6121" name="Line 12"/>
            <p:cNvSpPr>
              <a:spLocks noChangeShapeType="1"/>
            </p:cNvSpPr>
            <p:nvPr/>
          </p:nvSpPr>
          <p:spPr bwMode="auto">
            <a:xfrm flipH="1" flipV="1">
              <a:off x="3152" y="2523"/>
              <a:ext cx="725" cy="726"/>
            </a:xfrm>
            <a:prstGeom prst="line">
              <a:avLst/>
            </a:prstGeom>
            <a:noFill/>
            <a:ln w="38100" cmpd="dbl">
              <a:solidFill>
                <a:schemeClr val="tx1"/>
              </a:solidFill>
              <a:round/>
              <a:headEnd/>
              <a:tailEnd/>
            </a:ln>
          </p:spPr>
          <p:txBody>
            <a:bodyPr lIns="73025" tIns="36512" rIns="73025" bIns="36512"/>
            <a:lstStyle/>
            <a:p>
              <a:endParaRPr lang="en-US"/>
            </a:p>
          </p:txBody>
        </p:sp>
        <p:sp>
          <p:nvSpPr>
            <p:cNvPr id="6122" name="Line 13"/>
            <p:cNvSpPr>
              <a:spLocks noChangeShapeType="1"/>
            </p:cNvSpPr>
            <p:nvPr/>
          </p:nvSpPr>
          <p:spPr bwMode="auto">
            <a:xfrm flipV="1">
              <a:off x="3854" y="2523"/>
              <a:ext cx="92" cy="703"/>
            </a:xfrm>
            <a:prstGeom prst="line">
              <a:avLst/>
            </a:prstGeom>
            <a:noFill/>
            <a:ln w="38100" cmpd="dbl">
              <a:solidFill>
                <a:schemeClr val="tx1"/>
              </a:solidFill>
              <a:round/>
              <a:headEnd/>
              <a:tailEnd/>
            </a:ln>
          </p:spPr>
          <p:txBody>
            <a:bodyPr lIns="73025" tIns="36512" rIns="73025" bIns="36512"/>
            <a:lstStyle/>
            <a:p>
              <a:endParaRPr lang="en-US"/>
            </a:p>
          </p:txBody>
        </p:sp>
        <p:sp>
          <p:nvSpPr>
            <p:cNvPr id="6123" name="Line 14"/>
            <p:cNvSpPr>
              <a:spLocks noChangeShapeType="1"/>
            </p:cNvSpPr>
            <p:nvPr/>
          </p:nvSpPr>
          <p:spPr bwMode="auto">
            <a:xfrm flipH="1" flipV="1">
              <a:off x="3197" y="2523"/>
              <a:ext cx="1179" cy="726"/>
            </a:xfrm>
            <a:prstGeom prst="line">
              <a:avLst/>
            </a:prstGeom>
            <a:noFill/>
            <a:ln w="38100" cmpd="dbl">
              <a:solidFill>
                <a:schemeClr val="tx1"/>
              </a:solidFill>
              <a:round/>
              <a:headEnd/>
              <a:tailEnd/>
            </a:ln>
          </p:spPr>
          <p:txBody>
            <a:bodyPr lIns="73025" tIns="36512" rIns="73025" bIns="36512"/>
            <a:lstStyle/>
            <a:p>
              <a:endParaRPr lang="en-US"/>
            </a:p>
          </p:txBody>
        </p:sp>
        <p:sp>
          <p:nvSpPr>
            <p:cNvPr id="6124" name="Line 15"/>
            <p:cNvSpPr>
              <a:spLocks noChangeShapeType="1"/>
            </p:cNvSpPr>
            <p:nvPr/>
          </p:nvSpPr>
          <p:spPr bwMode="auto">
            <a:xfrm flipH="1" flipV="1">
              <a:off x="3946" y="2523"/>
              <a:ext cx="430" cy="726"/>
            </a:xfrm>
            <a:prstGeom prst="line">
              <a:avLst/>
            </a:prstGeom>
            <a:noFill/>
            <a:ln w="38100" cmpd="dbl">
              <a:solidFill>
                <a:schemeClr val="tx1"/>
              </a:solidFill>
              <a:round/>
              <a:headEnd/>
              <a:tailEnd/>
            </a:ln>
          </p:spPr>
          <p:txBody>
            <a:bodyPr lIns="73025" tIns="36512" rIns="73025" bIns="36512"/>
            <a:lstStyle/>
            <a:p>
              <a:endParaRPr lang="en-US"/>
            </a:p>
          </p:txBody>
        </p:sp>
      </p:grpSp>
      <p:sp>
        <p:nvSpPr>
          <p:cNvPr id="5128" name="Line 16"/>
          <p:cNvSpPr>
            <a:spLocks noChangeShapeType="1"/>
          </p:cNvSpPr>
          <p:nvPr/>
        </p:nvSpPr>
        <p:spPr bwMode="auto">
          <a:xfrm flipH="1">
            <a:off x="1198563" y="3309938"/>
            <a:ext cx="544512" cy="0"/>
          </a:xfrm>
          <a:prstGeom prst="line">
            <a:avLst/>
          </a:prstGeom>
          <a:noFill/>
          <a:ln w="38100" cmpd="dbl">
            <a:solidFill>
              <a:schemeClr val="tx1"/>
            </a:solidFill>
            <a:round/>
            <a:headEnd/>
            <a:tailEnd/>
          </a:ln>
        </p:spPr>
        <p:txBody>
          <a:bodyPr lIns="73025" tIns="36512" rIns="73025" bIns="36512"/>
          <a:lstStyle/>
          <a:p>
            <a:endParaRPr lang="en-US"/>
          </a:p>
        </p:txBody>
      </p:sp>
      <p:sp>
        <p:nvSpPr>
          <p:cNvPr id="5129" name="Line 17"/>
          <p:cNvSpPr>
            <a:spLocks noChangeShapeType="1"/>
          </p:cNvSpPr>
          <p:nvPr/>
        </p:nvSpPr>
        <p:spPr bwMode="auto">
          <a:xfrm flipH="1">
            <a:off x="1885950" y="2693988"/>
            <a:ext cx="2676525" cy="474662"/>
          </a:xfrm>
          <a:prstGeom prst="line">
            <a:avLst/>
          </a:prstGeom>
          <a:noFill/>
          <a:ln w="38100" cmpd="dbl">
            <a:solidFill>
              <a:schemeClr val="tx1"/>
            </a:solidFill>
            <a:round/>
            <a:headEnd/>
            <a:tailEnd/>
          </a:ln>
        </p:spPr>
        <p:txBody>
          <a:bodyPr lIns="73025" tIns="36512" rIns="73025" bIns="36512"/>
          <a:lstStyle/>
          <a:p>
            <a:endParaRPr lang="en-US"/>
          </a:p>
        </p:txBody>
      </p:sp>
      <p:sp>
        <p:nvSpPr>
          <p:cNvPr id="5130" name="Line 18"/>
          <p:cNvSpPr>
            <a:spLocks noChangeShapeType="1"/>
          </p:cNvSpPr>
          <p:nvPr/>
        </p:nvSpPr>
        <p:spPr bwMode="auto">
          <a:xfrm flipV="1">
            <a:off x="44450" y="3324225"/>
            <a:ext cx="407988" cy="0"/>
          </a:xfrm>
          <a:prstGeom prst="line">
            <a:avLst/>
          </a:prstGeom>
          <a:noFill/>
          <a:ln w="19050">
            <a:solidFill>
              <a:srgbClr val="FF9900"/>
            </a:solidFill>
            <a:round/>
            <a:headEnd type="diamond" w="med" len="med"/>
            <a:tailEnd type="diamond" w="med" len="med"/>
          </a:ln>
        </p:spPr>
        <p:txBody>
          <a:bodyPr lIns="73025" tIns="36512" rIns="73025" bIns="36512"/>
          <a:lstStyle/>
          <a:p>
            <a:endParaRPr lang="en-US"/>
          </a:p>
        </p:txBody>
      </p:sp>
      <p:sp>
        <p:nvSpPr>
          <p:cNvPr id="5131" name="Rectangle 19"/>
          <p:cNvSpPr>
            <a:spLocks noChangeArrowheads="1"/>
          </p:cNvSpPr>
          <p:nvPr/>
        </p:nvSpPr>
        <p:spPr bwMode="auto">
          <a:xfrm>
            <a:off x="119063" y="3367088"/>
            <a:ext cx="300037" cy="225425"/>
          </a:xfrm>
          <a:prstGeom prst="rect">
            <a:avLst/>
          </a:prstGeom>
          <a:noFill/>
          <a:ln w="9525">
            <a:noFill/>
            <a:miter lim="800000"/>
            <a:headEnd/>
            <a:tailEnd/>
          </a:ln>
        </p:spPr>
        <p:txBody>
          <a:bodyPr wrap="none" lIns="73025" tIns="36512" rIns="73025" bIns="36512">
            <a:spAutoFit/>
          </a:bodyPr>
          <a:lstStyle/>
          <a:p>
            <a:pPr eaLnBrk="0" hangingPunct="0"/>
            <a:r>
              <a:rPr lang="en-US" sz="1000">
                <a:solidFill>
                  <a:srgbClr val="000000"/>
                </a:solidFill>
                <a:latin typeface="Tahoma" pitchFamily="34" charset="0"/>
              </a:rPr>
              <a:t>L2</a:t>
            </a:r>
          </a:p>
        </p:txBody>
      </p:sp>
      <p:sp>
        <p:nvSpPr>
          <p:cNvPr id="5132" name="Line 20"/>
          <p:cNvSpPr>
            <a:spLocks noChangeShapeType="1"/>
          </p:cNvSpPr>
          <p:nvPr/>
        </p:nvSpPr>
        <p:spPr bwMode="auto">
          <a:xfrm flipV="1">
            <a:off x="1852613" y="2663825"/>
            <a:ext cx="1863725" cy="493713"/>
          </a:xfrm>
          <a:prstGeom prst="line">
            <a:avLst/>
          </a:prstGeom>
          <a:noFill/>
          <a:ln w="38100" cmpd="dbl">
            <a:solidFill>
              <a:schemeClr val="tx1"/>
            </a:solidFill>
            <a:round/>
            <a:headEnd/>
            <a:tailEnd/>
          </a:ln>
        </p:spPr>
        <p:txBody>
          <a:bodyPr lIns="73025" tIns="36512" rIns="73025" bIns="36512"/>
          <a:lstStyle/>
          <a:p>
            <a:endParaRPr lang="en-US"/>
          </a:p>
        </p:txBody>
      </p:sp>
      <p:sp>
        <p:nvSpPr>
          <p:cNvPr id="5133" name="Line 21"/>
          <p:cNvSpPr>
            <a:spLocks noChangeShapeType="1"/>
          </p:cNvSpPr>
          <p:nvPr/>
        </p:nvSpPr>
        <p:spPr bwMode="auto">
          <a:xfrm flipV="1">
            <a:off x="1168400" y="2732088"/>
            <a:ext cx="3298825" cy="447675"/>
          </a:xfrm>
          <a:prstGeom prst="line">
            <a:avLst/>
          </a:prstGeom>
          <a:noFill/>
          <a:ln w="38100" cmpd="dbl">
            <a:solidFill>
              <a:schemeClr val="tx1"/>
            </a:solidFill>
            <a:round/>
            <a:headEnd/>
            <a:tailEnd/>
          </a:ln>
        </p:spPr>
        <p:txBody>
          <a:bodyPr lIns="73025" tIns="36512" rIns="73025" bIns="36512"/>
          <a:lstStyle/>
          <a:p>
            <a:endParaRPr lang="en-US"/>
          </a:p>
        </p:txBody>
      </p:sp>
      <p:sp>
        <p:nvSpPr>
          <p:cNvPr id="5134" name="Line 22"/>
          <p:cNvSpPr>
            <a:spLocks noChangeShapeType="1"/>
          </p:cNvSpPr>
          <p:nvPr/>
        </p:nvSpPr>
        <p:spPr bwMode="auto">
          <a:xfrm flipV="1">
            <a:off x="1074738" y="2633663"/>
            <a:ext cx="2624137" cy="525462"/>
          </a:xfrm>
          <a:prstGeom prst="line">
            <a:avLst/>
          </a:prstGeom>
          <a:noFill/>
          <a:ln w="38100" cmpd="dbl">
            <a:solidFill>
              <a:schemeClr val="tx1"/>
            </a:solidFill>
            <a:round/>
            <a:headEnd/>
            <a:tailEnd/>
          </a:ln>
        </p:spPr>
        <p:txBody>
          <a:bodyPr lIns="73025" tIns="36512" rIns="73025" bIns="36512"/>
          <a:lstStyle/>
          <a:p>
            <a:endParaRPr lang="en-US"/>
          </a:p>
        </p:txBody>
      </p:sp>
      <p:sp>
        <p:nvSpPr>
          <p:cNvPr id="5135" name="Line 23"/>
          <p:cNvSpPr>
            <a:spLocks noChangeShapeType="1"/>
          </p:cNvSpPr>
          <p:nvPr/>
        </p:nvSpPr>
        <p:spPr bwMode="auto">
          <a:xfrm flipH="1">
            <a:off x="3798888" y="2579688"/>
            <a:ext cx="611187" cy="0"/>
          </a:xfrm>
          <a:prstGeom prst="line">
            <a:avLst/>
          </a:prstGeom>
          <a:noFill/>
          <a:ln w="38100" cmpd="dbl">
            <a:solidFill>
              <a:schemeClr val="tx1"/>
            </a:solidFill>
            <a:round/>
            <a:headEnd/>
            <a:tailEnd/>
          </a:ln>
        </p:spPr>
        <p:txBody>
          <a:bodyPr lIns="73025" tIns="36512" rIns="73025" bIns="36512"/>
          <a:lstStyle/>
          <a:p>
            <a:endParaRPr lang="en-US"/>
          </a:p>
        </p:txBody>
      </p:sp>
      <p:sp>
        <p:nvSpPr>
          <p:cNvPr id="5136" name="Rectangle 24"/>
          <p:cNvSpPr>
            <a:spLocks noChangeArrowheads="1"/>
          </p:cNvSpPr>
          <p:nvPr/>
        </p:nvSpPr>
        <p:spPr bwMode="auto">
          <a:xfrm>
            <a:off x="119063" y="3059113"/>
            <a:ext cx="300037" cy="225425"/>
          </a:xfrm>
          <a:prstGeom prst="rect">
            <a:avLst/>
          </a:prstGeom>
          <a:noFill/>
          <a:ln w="9525">
            <a:noFill/>
            <a:miter lim="800000"/>
            <a:headEnd/>
            <a:tailEnd/>
          </a:ln>
        </p:spPr>
        <p:txBody>
          <a:bodyPr wrap="none" lIns="73025" tIns="36512" rIns="73025" bIns="36512">
            <a:spAutoFit/>
          </a:bodyPr>
          <a:lstStyle/>
          <a:p>
            <a:pPr eaLnBrk="0" hangingPunct="0"/>
            <a:r>
              <a:rPr lang="en-US" sz="1000">
                <a:solidFill>
                  <a:srgbClr val="000000"/>
                </a:solidFill>
                <a:latin typeface="Tahoma" pitchFamily="34" charset="0"/>
              </a:rPr>
              <a:t>L3</a:t>
            </a:r>
          </a:p>
        </p:txBody>
      </p:sp>
      <p:sp>
        <p:nvSpPr>
          <p:cNvPr id="5137" name="Rectangle 25"/>
          <p:cNvSpPr>
            <a:spLocks noChangeArrowheads="1"/>
          </p:cNvSpPr>
          <p:nvPr/>
        </p:nvSpPr>
        <p:spPr bwMode="auto">
          <a:xfrm>
            <a:off x="120650" y="2693988"/>
            <a:ext cx="300038" cy="225425"/>
          </a:xfrm>
          <a:prstGeom prst="rect">
            <a:avLst/>
          </a:prstGeom>
          <a:noFill/>
          <a:ln w="9525">
            <a:noFill/>
            <a:miter lim="800000"/>
            <a:headEnd/>
            <a:tailEnd/>
          </a:ln>
        </p:spPr>
        <p:txBody>
          <a:bodyPr wrap="none" lIns="73025" tIns="36512" rIns="73025" bIns="36512">
            <a:spAutoFit/>
          </a:bodyPr>
          <a:lstStyle/>
          <a:p>
            <a:pPr eaLnBrk="0" hangingPunct="0"/>
            <a:r>
              <a:rPr lang="en-US" sz="1000">
                <a:solidFill>
                  <a:srgbClr val="000000"/>
                </a:solidFill>
                <a:latin typeface="Tahoma" pitchFamily="34" charset="0"/>
              </a:rPr>
              <a:t>L3</a:t>
            </a:r>
          </a:p>
        </p:txBody>
      </p:sp>
      <p:sp>
        <p:nvSpPr>
          <p:cNvPr id="5138" name="Rectangle 26"/>
          <p:cNvSpPr>
            <a:spLocks noChangeArrowheads="1"/>
          </p:cNvSpPr>
          <p:nvPr/>
        </p:nvSpPr>
        <p:spPr bwMode="auto">
          <a:xfrm>
            <a:off x="120650" y="3902075"/>
            <a:ext cx="300038" cy="225425"/>
          </a:xfrm>
          <a:prstGeom prst="rect">
            <a:avLst/>
          </a:prstGeom>
          <a:noFill/>
          <a:ln w="9525">
            <a:noFill/>
            <a:miter lim="800000"/>
            <a:headEnd/>
            <a:tailEnd/>
          </a:ln>
        </p:spPr>
        <p:txBody>
          <a:bodyPr wrap="none" lIns="73025" tIns="36512" rIns="73025" bIns="36512">
            <a:spAutoFit/>
          </a:bodyPr>
          <a:lstStyle/>
          <a:p>
            <a:pPr eaLnBrk="0" hangingPunct="0"/>
            <a:r>
              <a:rPr lang="en-US" sz="1000">
                <a:solidFill>
                  <a:srgbClr val="000000"/>
                </a:solidFill>
                <a:latin typeface="Tahoma" pitchFamily="34" charset="0"/>
              </a:rPr>
              <a:t>L2</a:t>
            </a:r>
          </a:p>
        </p:txBody>
      </p:sp>
      <p:sp>
        <p:nvSpPr>
          <p:cNvPr id="5139" name="AutoShape 27"/>
          <p:cNvSpPr>
            <a:spLocks noChangeArrowheads="1"/>
          </p:cNvSpPr>
          <p:nvPr/>
        </p:nvSpPr>
        <p:spPr bwMode="auto">
          <a:xfrm>
            <a:off x="2025650" y="3167063"/>
            <a:ext cx="227013" cy="287337"/>
          </a:xfrm>
          <a:prstGeom prst="roundRect">
            <a:avLst>
              <a:gd name="adj" fmla="val 16667"/>
            </a:avLst>
          </a:prstGeom>
          <a:solidFill>
            <a:srgbClr val="808080"/>
          </a:solidFill>
          <a:ln w="3175">
            <a:solidFill>
              <a:schemeClr val="bg1"/>
            </a:solidFill>
            <a:prstDash val="dashDot"/>
            <a:round/>
            <a:headEnd/>
            <a:tailEnd/>
          </a:ln>
        </p:spPr>
        <p:txBody>
          <a:bodyPr wrap="none" lIns="82296" tIns="36576" rIns="82296" bIns="36576" anchor="ctr"/>
          <a:lstStyle/>
          <a:p>
            <a:pPr algn="ctr" eaLnBrk="0" hangingPunct="0">
              <a:lnSpc>
                <a:spcPct val="90000"/>
              </a:lnSpc>
            </a:pPr>
            <a:endParaRPr lang="en-US"/>
          </a:p>
        </p:txBody>
      </p:sp>
      <p:pic>
        <p:nvPicPr>
          <p:cNvPr id="5140" name="Picture 28" descr="Application Control Engine"/>
          <p:cNvPicPr>
            <a:picLocks noChangeAspect="1" noChangeArrowheads="1"/>
          </p:cNvPicPr>
          <p:nvPr/>
        </p:nvPicPr>
        <p:blipFill>
          <a:blip r:embed="rId3"/>
          <a:srcRect/>
          <a:stretch>
            <a:fillRect/>
          </a:stretch>
        </p:blipFill>
        <p:spPr bwMode="auto">
          <a:xfrm>
            <a:off x="2044700" y="3321050"/>
            <a:ext cx="184150" cy="120650"/>
          </a:xfrm>
          <a:prstGeom prst="rect">
            <a:avLst/>
          </a:prstGeom>
          <a:noFill/>
          <a:ln w="9525">
            <a:noFill/>
            <a:miter lim="800000"/>
            <a:headEnd/>
            <a:tailEnd/>
          </a:ln>
        </p:spPr>
      </p:pic>
      <p:grpSp>
        <p:nvGrpSpPr>
          <p:cNvPr id="5141" name="Group 29"/>
          <p:cNvGrpSpPr>
            <a:grpSpLocks/>
          </p:cNvGrpSpPr>
          <p:nvPr/>
        </p:nvGrpSpPr>
        <p:grpSpPr bwMode="auto">
          <a:xfrm>
            <a:off x="2046288" y="3178175"/>
            <a:ext cx="184150" cy="119063"/>
            <a:chOff x="6237" y="2137"/>
            <a:chExt cx="501" cy="266"/>
          </a:xfrm>
        </p:grpSpPr>
        <p:sp>
          <p:nvSpPr>
            <p:cNvPr id="5996" name="Freeform 30"/>
            <p:cNvSpPr>
              <a:spLocks/>
            </p:cNvSpPr>
            <p:nvPr/>
          </p:nvSpPr>
          <p:spPr bwMode="auto">
            <a:xfrm>
              <a:off x="6237" y="2395"/>
              <a:ext cx="443" cy="8"/>
            </a:xfrm>
            <a:custGeom>
              <a:avLst/>
              <a:gdLst>
                <a:gd name="T0" fmla="*/ 0 w 7975"/>
                <a:gd name="T1" fmla="*/ 0 h 138"/>
                <a:gd name="T2" fmla="*/ 0 w 7975"/>
                <a:gd name="T3" fmla="*/ 0 h 138"/>
                <a:gd name="T4" fmla="*/ 0 w 7975"/>
                <a:gd name="T5" fmla="*/ 0 h 138"/>
                <a:gd name="T6" fmla="*/ 0 w 7975"/>
                <a:gd name="T7" fmla="*/ 0 h 138"/>
                <a:gd name="T8" fmla="*/ 0 w 7975"/>
                <a:gd name="T9" fmla="*/ 0 h 138"/>
                <a:gd name="T10" fmla="*/ 0 w 7975"/>
                <a:gd name="T11" fmla="*/ 0 h 138"/>
                <a:gd name="T12" fmla="*/ 0 60000 65536"/>
                <a:gd name="T13" fmla="*/ 0 60000 65536"/>
                <a:gd name="T14" fmla="*/ 0 60000 65536"/>
                <a:gd name="T15" fmla="*/ 0 60000 65536"/>
                <a:gd name="T16" fmla="*/ 0 60000 65536"/>
                <a:gd name="T17" fmla="*/ 0 60000 65536"/>
                <a:gd name="T18" fmla="*/ 0 w 7975"/>
                <a:gd name="T19" fmla="*/ 0 h 138"/>
                <a:gd name="T20" fmla="*/ 7975 w 797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75" h="138">
                  <a:moveTo>
                    <a:pt x="0" y="69"/>
                  </a:moveTo>
                  <a:lnTo>
                    <a:pt x="69" y="138"/>
                  </a:lnTo>
                  <a:lnTo>
                    <a:pt x="7975" y="138"/>
                  </a:lnTo>
                  <a:lnTo>
                    <a:pt x="7975" y="0"/>
                  </a:lnTo>
                  <a:lnTo>
                    <a:pt x="69" y="0"/>
                  </a:lnTo>
                  <a:lnTo>
                    <a:pt x="0" y="69"/>
                  </a:lnTo>
                  <a:close/>
                </a:path>
              </a:pathLst>
            </a:custGeom>
            <a:solidFill>
              <a:srgbClr val="ADD7E7"/>
            </a:solidFill>
            <a:ln w="9525">
              <a:noFill/>
              <a:round/>
              <a:headEnd/>
              <a:tailEnd/>
            </a:ln>
          </p:spPr>
          <p:txBody>
            <a:bodyPr/>
            <a:lstStyle/>
            <a:p>
              <a:endParaRPr lang="en-US"/>
            </a:p>
          </p:txBody>
        </p:sp>
        <p:sp>
          <p:nvSpPr>
            <p:cNvPr id="5997" name="Freeform 31"/>
            <p:cNvSpPr>
              <a:spLocks/>
            </p:cNvSpPr>
            <p:nvPr/>
          </p:nvSpPr>
          <p:spPr bwMode="auto">
            <a:xfrm>
              <a:off x="6241" y="2345"/>
              <a:ext cx="493" cy="54"/>
            </a:xfrm>
            <a:custGeom>
              <a:avLst/>
              <a:gdLst>
                <a:gd name="T0" fmla="*/ 0 w 8877"/>
                <a:gd name="T1" fmla="*/ 0 h 971"/>
                <a:gd name="T2" fmla="*/ 0 w 8877"/>
                <a:gd name="T3" fmla="*/ 0 h 971"/>
                <a:gd name="T4" fmla="*/ 0 w 8877"/>
                <a:gd name="T5" fmla="*/ 0 h 971"/>
                <a:gd name="T6" fmla="*/ 0 w 8877"/>
                <a:gd name="T7" fmla="*/ 0 h 971"/>
                <a:gd name="T8" fmla="*/ 0 w 8877"/>
                <a:gd name="T9" fmla="*/ 0 h 971"/>
                <a:gd name="T10" fmla="*/ 0 60000 65536"/>
                <a:gd name="T11" fmla="*/ 0 60000 65536"/>
                <a:gd name="T12" fmla="*/ 0 60000 65536"/>
                <a:gd name="T13" fmla="*/ 0 60000 65536"/>
                <a:gd name="T14" fmla="*/ 0 60000 65536"/>
                <a:gd name="T15" fmla="*/ 0 w 8877"/>
                <a:gd name="T16" fmla="*/ 0 h 971"/>
                <a:gd name="T17" fmla="*/ 8877 w 8877"/>
                <a:gd name="T18" fmla="*/ 971 h 971"/>
              </a:gdLst>
              <a:ahLst/>
              <a:cxnLst>
                <a:cxn ang="T10">
                  <a:pos x="T0" y="T1"/>
                </a:cxn>
                <a:cxn ang="T11">
                  <a:pos x="T2" y="T3"/>
                </a:cxn>
                <a:cxn ang="T12">
                  <a:pos x="T4" y="T5"/>
                </a:cxn>
                <a:cxn ang="T13">
                  <a:pos x="T6" y="T7"/>
                </a:cxn>
                <a:cxn ang="T14">
                  <a:pos x="T8" y="T9"/>
                </a:cxn>
              </a:cxnLst>
              <a:rect l="T15" t="T16" r="T17" b="T18"/>
              <a:pathLst>
                <a:path w="8877" h="971">
                  <a:moveTo>
                    <a:pt x="0" y="971"/>
                  </a:moveTo>
                  <a:lnTo>
                    <a:pt x="974" y="0"/>
                  </a:lnTo>
                  <a:lnTo>
                    <a:pt x="8877" y="0"/>
                  </a:lnTo>
                  <a:lnTo>
                    <a:pt x="7905" y="971"/>
                  </a:lnTo>
                  <a:lnTo>
                    <a:pt x="0" y="971"/>
                  </a:lnTo>
                  <a:close/>
                </a:path>
              </a:pathLst>
            </a:custGeom>
            <a:solidFill>
              <a:srgbClr val="009BDF"/>
            </a:solidFill>
            <a:ln w="9525">
              <a:noFill/>
              <a:round/>
              <a:headEnd/>
              <a:tailEnd/>
            </a:ln>
          </p:spPr>
          <p:txBody>
            <a:bodyPr/>
            <a:lstStyle/>
            <a:p>
              <a:endParaRPr lang="en-US"/>
            </a:p>
          </p:txBody>
        </p:sp>
        <p:sp>
          <p:nvSpPr>
            <p:cNvPr id="5998" name="Freeform 32"/>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5999" name="Freeform 33"/>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6000" name="Freeform 34"/>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6001" name="Freeform 35"/>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6002" name="Freeform 36"/>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6003" name="Freeform 37"/>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6004" name="Freeform 38"/>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6005" name="Freeform 39"/>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6006" name="Freeform 40"/>
            <p:cNvSpPr>
              <a:spLocks/>
            </p:cNvSpPr>
            <p:nvPr/>
          </p:nvSpPr>
          <p:spPr bwMode="auto">
            <a:xfrm>
              <a:off x="6678" y="2342"/>
              <a:ext cx="60" cy="60"/>
            </a:xfrm>
            <a:custGeom>
              <a:avLst/>
              <a:gdLst>
                <a:gd name="T0" fmla="*/ 0 w 1089"/>
                <a:gd name="T1" fmla="*/ 0 h 1068"/>
                <a:gd name="T2" fmla="*/ 0 w 1089"/>
                <a:gd name="T3" fmla="*/ 0 h 1068"/>
                <a:gd name="T4" fmla="*/ 0 w 1089"/>
                <a:gd name="T5" fmla="*/ 0 h 1068"/>
                <a:gd name="T6" fmla="*/ 0 w 1089"/>
                <a:gd name="T7" fmla="*/ 0 h 1068"/>
                <a:gd name="T8" fmla="*/ 0 w 1089"/>
                <a:gd name="T9" fmla="*/ 0 h 1068"/>
                <a:gd name="T10" fmla="*/ 0 w 1089"/>
                <a:gd name="T11" fmla="*/ 0 h 1068"/>
                <a:gd name="T12" fmla="*/ 0 60000 65536"/>
                <a:gd name="T13" fmla="*/ 0 60000 65536"/>
                <a:gd name="T14" fmla="*/ 0 60000 65536"/>
                <a:gd name="T15" fmla="*/ 0 60000 65536"/>
                <a:gd name="T16" fmla="*/ 0 60000 65536"/>
                <a:gd name="T17" fmla="*/ 0 60000 65536"/>
                <a:gd name="T18" fmla="*/ 0 w 1089"/>
                <a:gd name="T19" fmla="*/ 0 h 1068"/>
                <a:gd name="T20" fmla="*/ 1089 w 1089"/>
                <a:gd name="T21" fmla="*/ 1068 h 1068"/>
              </a:gdLst>
              <a:ahLst/>
              <a:cxnLst>
                <a:cxn ang="T12">
                  <a:pos x="T0" y="T1"/>
                </a:cxn>
                <a:cxn ang="T13">
                  <a:pos x="T2" y="T3"/>
                </a:cxn>
                <a:cxn ang="T14">
                  <a:pos x="T4" y="T5"/>
                </a:cxn>
                <a:cxn ang="T15">
                  <a:pos x="T6" y="T7"/>
                </a:cxn>
                <a:cxn ang="T16">
                  <a:pos x="T8" y="T9"/>
                </a:cxn>
                <a:cxn ang="T17">
                  <a:pos x="T10" y="T11"/>
                </a:cxn>
              </a:cxnLst>
              <a:rect l="T18" t="T19" r="T20" b="T21"/>
              <a:pathLst>
                <a:path w="1089" h="1068">
                  <a:moveTo>
                    <a:pt x="1089" y="48"/>
                  </a:moveTo>
                  <a:lnTo>
                    <a:pt x="971" y="0"/>
                  </a:lnTo>
                  <a:lnTo>
                    <a:pt x="0" y="970"/>
                  </a:lnTo>
                  <a:lnTo>
                    <a:pt x="97" y="1068"/>
                  </a:lnTo>
                  <a:lnTo>
                    <a:pt x="1069" y="97"/>
                  </a:lnTo>
                  <a:lnTo>
                    <a:pt x="1089" y="48"/>
                  </a:lnTo>
                  <a:close/>
                </a:path>
              </a:pathLst>
            </a:custGeom>
            <a:solidFill>
              <a:srgbClr val="ADD7E7"/>
            </a:solidFill>
            <a:ln w="9525">
              <a:noFill/>
              <a:round/>
              <a:headEnd/>
              <a:tailEnd/>
            </a:ln>
          </p:spPr>
          <p:txBody>
            <a:bodyPr/>
            <a:lstStyle/>
            <a:p>
              <a:endParaRPr lang="en-US"/>
            </a:p>
          </p:txBody>
        </p:sp>
        <p:sp>
          <p:nvSpPr>
            <p:cNvPr id="6007" name="Freeform 41"/>
            <p:cNvSpPr>
              <a:spLocks/>
            </p:cNvSpPr>
            <p:nvPr/>
          </p:nvSpPr>
          <p:spPr bwMode="auto">
            <a:xfrm>
              <a:off x="6388" y="2329"/>
              <a:ext cx="147" cy="69"/>
            </a:xfrm>
            <a:custGeom>
              <a:avLst/>
              <a:gdLst>
                <a:gd name="T0" fmla="*/ 0 w 2639"/>
                <a:gd name="T1" fmla="*/ 0 h 1240"/>
                <a:gd name="T2" fmla="*/ 0 w 2639"/>
                <a:gd name="T3" fmla="*/ 0 h 1240"/>
                <a:gd name="T4" fmla="*/ 0 w 2639"/>
                <a:gd name="T5" fmla="*/ 0 h 1240"/>
                <a:gd name="T6" fmla="*/ 0 w 2639"/>
                <a:gd name="T7" fmla="*/ 0 h 1240"/>
                <a:gd name="T8" fmla="*/ 0 w 2639"/>
                <a:gd name="T9" fmla="*/ 0 h 1240"/>
                <a:gd name="T10" fmla="*/ 0 60000 65536"/>
                <a:gd name="T11" fmla="*/ 0 60000 65536"/>
                <a:gd name="T12" fmla="*/ 0 60000 65536"/>
                <a:gd name="T13" fmla="*/ 0 60000 65536"/>
                <a:gd name="T14" fmla="*/ 0 60000 65536"/>
                <a:gd name="T15" fmla="*/ 0 w 2639"/>
                <a:gd name="T16" fmla="*/ 0 h 1240"/>
                <a:gd name="T17" fmla="*/ 2639 w 2639"/>
                <a:gd name="T18" fmla="*/ 1240 h 1240"/>
              </a:gdLst>
              <a:ahLst/>
              <a:cxnLst>
                <a:cxn ang="T10">
                  <a:pos x="T0" y="T1"/>
                </a:cxn>
                <a:cxn ang="T11">
                  <a:pos x="T2" y="T3"/>
                </a:cxn>
                <a:cxn ang="T12">
                  <a:pos x="T4" y="T5"/>
                </a:cxn>
                <a:cxn ang="T13">
                  <a:pos x="T6" y="T7"/>
                </a:cxn>
                <a:cxn ang="T14">
                  <a:pos x="T8" y="T9"/>
                </a:cxn>
              </a:cxnLst>
              <a:rect l="T15" t="T16" r="T17" b="T18"/>
              <a:pathLst>
                <a:path w="2639" h="1240">
                  <a:moveTo>
                    <a:pt x="2639" y="1240"/>
                  </a:moveTo>
                  <a:lnTo>
                    <a:pt x="2" y="1240"/>
                  </a:lnTo>
                  <a:lnTo>
                    <a:pt x="0" y="3"/>
                  </a:lnTo>
                  <a:lnTo>
                    <a:pt x="2638" y="0"/>
                  </a:lnTo>
                  <a:lnTo>
                    <a:pt x="2639" y="1240"/>
                  </a:lnTo>
                  <a:close/>
                </a:path>
              </a:pathLst>
            </a:custGeom>
            <a:solidFill>
              <a:srgbClr val="CB3547"/>
            </a:solidFill>
            <a:ln w="9525">
              <a:noFill/>
              <a:round/>
              <a:headEnd/>
              <a:tailEnd/>
            </a:ln>
          </p:spPr>
          <p:txBody>
            <a:bodyPr/>
            <a:lstStyle/>
            <a:p>
              <a:endParaRPr lang="en-US"/>
            </a:p>
          </p:txBody>
        </p:sp>
        <p:sp>
          <p:nvSpPr>
            <p:cNvPr id="6008" name="Freeform 42"/>
            <p:cNvSpPr>
              <a:spLocks/>
            </p:cNvSpPr>
            <p:nvPr/>
          </p:nvSpPr>
          <p:spPr bwMode="auto">
            <a:xfrm>
              <a:off x="6385" y="2394"/>
              <a:ext cx="150" cy="8"/>
            </a:xfrm>
            <a:custGeom>
              <a:avLst/>
              <a:gdLst>
                <a:gd name="T0" fmla="*/ 0 w 2706"/>
                <a:gd name="T1" fmla="*/ 0 h 138"/>
                <a:gd name="T2" fmla="*/ 0 w 2706"/>
                <a:gd name="T3" fmla="*/ 0 h 138"/>
                <a:gd name="T4" fmla="*/ 0 w 2706"/>
                <a:gd name="T5" fmla="*/ 0 h 138"/>
                <a:gd name="T6" fmla="*/ 0 w 2706"/>
                <a:gd name="T7" fmla="*/ 0 h 138"/>
                <a:gd name="T8" fmla="*/ 0 w 2706"/>
                <a:gd name="T9" fmla="*/ 0 h 138"/>
                <a:gd name="T10" fmla="*/ 0 w 2706"/>
                <a:gd name="T11" fmla="*/ 0 h 138"/>
                <a:gd name="T12" fmla="*/ 0 60000 65536"/>
                <a:gd name="T13" fmla="*/ 0 60000 65536"/>
                <a:gd name="T14" fmla="*/ 0 60000 65536"/>
                <a:gd name="T15" fmla="*/ 0 60000 65536"/>
                <a:gd name="T16" fmla="*/ 0 60000 65536"/>
                <a:gd name="T17" fmla="*/ 0 60000 65536"/>
                <a:gd name="T18" fmla="*/ 0 w 2706"/>
                <a:gd name="T19" fmla="*/ 0 h 138"/>
                <a:gd name="T20" fmla="*/ 2706 w 270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6" h="138">
                  <a:moveTo>
                    <a:pt x="0" y="69"/>
                  </a:moveTo>
                  <a:lnTo>
                    <a:pt x="69" y="138"/>
                  </a:lnTo>
                  <a:lnTo>
                    <a:pt x="2706" y="138"/>
                  </a:lnTo>
                  <a:lnTo>
                    <a:pt x="2706" y="0"/>
                  </a:lnTo>
                  <a:lnTo>
                    <a:pt x="69" y="0"/>
                  </a:lnTo>
                  <a:lnTo>
                    <a:pt x="0" y="69"/>
                  </a:lnTo>
                  <a:close/>
                </a:path>
              </a:pathLst>
            </a:custGeom>
            <a:solidFill>
              <a:srgbClr val="E6B5C2"/>
            </a:solidFill>
            <a:ln w="9525">
              <a:noFill/>
              <a:round/>
              <a:headEnd/>
              <a:tailEnd/>
            </a:ln>
          </p:spPr>
          <p:txBody>
            <a:bodyPr/>
            <a:lstStyle/>
            <a:p>
              <a:endParaRPr lang="en-US"/>
            </a:p>
          </p:txBody>
        </p:sp>
        <p:sp>
          <p:nvSpPr>
            <p:cNvPr id="6009" name="Freeform 43"/>
            <p:cNvSpPr>
              <a:spLocks/>
            </p:cNvSpPr>
            <p:nvPr/>
          </p:nvSpPr>
          <p:spPr bwMode="auto">
            <a:xfrm>
              <a:off x="6384" y="2325"/>
              <a:ext cx="8" cy="73"/>
            </a:xfrm>
            <a:custGeom>
              <a:avLst/>
              <a:gdLst>
                <a:gd name="T0" fmla="*/ 0 w 140"/>
                <a:gd name="T1" fmla="*/ 0 h 1306"/>
                <a:gd name="T2" fmla="*/ 0 w 140"/>
                <a:gd name="T3" fmla="*/ 0 h 1306"/>
                <a:gd name="T4" fmla="*/ 0 w 140"/>
                <a:gd name="T5" fmla="*/ 0 h 1306"/>
                <a:gd name="T6" fmla="*/ 0 w 140"/>
                <a:gd name="T7" fmla="*/ 0 h 1306"/>
                <a:gd name="T8" fmla="*/ 0 w 140"/>
                <a:gd name="T9" fmla="*/ 0 h 1306"/>
                <a:gd name="T10" fmla="*/ 0 w 140"/>
                <a:gd name="T11" fmla="*/ 0 h 1306"/>
                <a:gd name="T12" fmla="*/ 0 60000 65536"/>
                <a:gd name="T13" fmla="*/ 0 60000 65536"/>
                <a:gd name="T14" fmla="*/ 0 60000 65536"/>
                <a:gd name="T15" fmla="*/ 0 60000 65536"/>
                <a:gd name="T16" fmla="*/ 0 60000 65536"/>
                <a:gd name="T17" fmla="*/ 0 60000 65536"/>
                <a:gd name="T18" fmla="*/ 0 w 140"/>
                <a:gd name="T19" fmla="*/ 0 h 1306"/>
                <a:gd name="T20" fmla="*/ 140 w 140"/>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0" h="1306">
                  <a:moveTo>
                    <a:pt x="69" y="0"/>
                  </a:moveTo>
                  <a:lnTo>
                    <a:pt x="0" y="69"/>
                  </a:lnTo>
                  <a:lnTo>
                    <a:pt x="2" y="1306"/>
                  </a:lnTo>
                  <a:lnTo>
                    <a:pt x="140" y="1306"/>
                  </a:lnTo>
                  <a:lnTo>
                    <a:pt x="138" y="69"/>
                  </a:lnTo>
                  <a:lnTo>
                    <a:pt x="69" y="0"/>
                  </a:lnTo>
                  <a:close/>
                </a:path>
              </a:pathLst>
            </a:custGeom>
            <a:solidFill>
              <a:srgbClr val="E6B5C2"/>
            </a:solidFill>
            <a:ln w="9525">
              <a:noFill/>
              <a:round/>
              <a:headEnd/>
              <a:tailEnd/>
            </a:ln>
          </p:spPr>
          <p:txBody>
            <a:bodyPr/>
            <a:lstStyle/>
            <a:p>
              <a:endParaRPr lang="en-US"/>
            </a:p>
          </p:txBody>
        </p:sp>
        <p:sp>
          <p:nvSpPr>
            <p:cNvPr id="6010" name="Freeform 44"/>
            <p:cNvSpPr>
              <a:spLocks/>
            </p:cNvSpPr>
            <p:nvPr/>
          </p:nvSpPr>
          <p:spPr bwMode="auto">
            <a:xfrm>
              <a:off x="6388" y="2325"/>
              <a:ext cx="151" cy="8"/>
            </a:xfrm>
            <a:custGeom>
              <a:avLst/>
              <a:gdLst>
                <a:gd name="T0" fmla="*/ 0 w 2707"/>
                <a:gd name="T1" fmla="*/ 0 h 141"/>
                <a:gd name="T2" fmla="*/ 0 w 2707"/>
                <a:gd name="T3" fmla="*/ 0 h 141"/>
                <a:gd name="T4" fmla="*/ 0 w 2707"/>
                <a:gd name="T5" fmla="*/ 0 h 141"/>
                <a:gd name="T6" fmla="*/ 0 w 2707"/>
                <a:gd name="T7" fmla="*/ 0 h 141"/>
                <a:gd name="T8" fmla="*/ 0 w 2707"/>
                <a:gd name="T9" fmla="*/ 0 h 141"/>
                <a:gd name="T10" fmla="*/ 0 w 2707"/>
                <a:gd name="T11" fmla="*/ 0 h 141"/>
                <a:gd name="T12" fmla="*/ 0 60000 65536"/>
                <a:gd name="T13" fmla="*/ 0 60000 65536"/>
                <a:gd name="T14" fmla="*/ 0 60000 65536"/>
                <a:gd name="T15" fmla="*/ 0 60000 65536"/>
                <a:gd name="T16" fmla="*/ 0 60000 65536"/>
                <a:gd name="T17" fmla="*/ 0 60000 65536"/>
                <a:gd name="T18" fmla="*/ 0 w 2707"/>
                <a:gd name="T19" fmla="*/ 0 h 141"/>
                <a:gd name="T20" fmla="*/ 2707 w 2707"/>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07" h="141">
                  <a:moveTo>
                    <a:pt x="2707" y="69"/>
                  </a:moveTo>
                  <a:lnTo>
                    <a:pt x="2638" y="0"/>
                  </a:lnTo>
                  <a:lnTo>
                    <a:pt x="0" y="3"/>
                  </a:lnTo>
                  <a:lnTo>
                    <a:pt x="0" y="141"/>
                  </a:lnTo>
                  <a:lnTo>
                    <a:pt x="2638" y="139"/>
                  </a:lnTo>
                  <a:lnTo>
                    <a:pt x="2707" y="69"/>
                  </a:lnTo>
                  <a:close/>
                </a:path>
              </a:pathLst>
            </a:custGeom>
            <a:solidFill>
              <a:srgbClr val="E6B5C2"/>
            </a:solidFill>
            <a:ln w="9525">
              <a:noFill/>
              <a:round/>
              <a:headEnd/>
              <a:tailEnd/>
            </a:ln>
          </p:spPr>
          <p:txBody>
            <a:bodyPr/>
            <a:lstStyle/>
            <a:p>
              <a:endParaRPr lang="en-US"/>
            </a:p>
          </p:txBody>
        </p:sp>
        <p:sp>
          <p:nvSpPr>
            <p:cNvPr id="6011" name="Freeform 45"/>
            <p:cNvSpPr>
              <a:spLocks/>
            </p:cNvSpPr>
            <p:nvPr/>
          </p:nvSpPr>
          <p:spPr bwMode="auto">
            <a:xfrm>
              <a:off x="6531" y="2329"/>
              <a:ext cx="8" cy="73"/>
            </a:xfrm>
            <a:custGeom>
              <a:avLst/>
              <a:gdLst>
                <a:gd name="T0" fmla="*/ 0 w 140"/>
                <a:gd name="T1" fmla="*/ 0 h 1309"/>
                <a:gd name="T2" fmla="*/ 0 w 140"/>
                <a:gd name="T3" fmla="*/ 0 h 1309"/>
                <a:gd name="T4" fmla="*/ 0 w 140"/>
                <a:gd name="T5" fmla="*/ 0 h 1309"/>
                <a:gd name="T6" fmla="*/ 0 w 140"/>
                <a:gd name="T7" fmla="*/ 0 h 1309"/>
                <a:gd name="T8" fmla="*/ 0 w 140"/>
                <a:gd name="T9" fmla="*/ 0 h 1309"/>
                <a:gd name="T10" fmla="*/ 0 w 140"/>
                <a:gd name="T11" fmla="*/ 0 h 1309"/>
                <a:gd name="T12" fmla="*/ 0 60000 65536"/>
                <a:gd name="T13" fmla="*/ 0 60000 65536"/>
                <a:gd name="T14" fmla="*/ 0 60000 65536"/>
                <a:gd name="T15" fmla="*/ 0 60000 65536"/>
                <a:gd name="T16" fmla="*/ 0 60000 65536"/>
                <a:gd name="T17" fmla="*/ 0 60000 65536"/>
                <a:gd name="T18" fmla="*/ 0 w 140"/>
                <a:gd name="T19" fmla="*/ 0 h 1309"/>
                <a:gd name="T20" fmla="*/ 140 w 140"/>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0" h="1309">
                  <a:moveTo>
                    <a:pt x="70" y="1309"/>
                  </a:moveTo>
                  <a:lnTo>
                    <a:pt x="140" y="1240"/>
                  </a:lnTo>
                  <a:lnTo>
                    <a:pt x="138" y="0"/>
                  </a:lnTo>
                  <a:lnTo>
                    <a:pt x="0" y="0"/>
                  </a:lnTo>
                  <a:lnTo>
                    <a:pt x="1" y="1240"/>
                  </a:lnTo>
                  <a:lnTo>
                    <a:pt x="70" y="1309"/>
                  </a:lnTo>
                  <a:close/>
                </a:path>
              </a:pathLst>
            </a:custGeom>
            <a:solidFill>
              <a:srgbClr val="E6B5C2"/>
            </a:solidFill>
            <a:ln w="9525">
              <a:noFill/>
              <a:round/>
              <a:headEnd/>
              <a:tailEnd/>
            </a:ln>
          </p:spPr>
          <p:txBody>
            <a:bodyPr/>
            <a:lstStyle/>
            <a:p>
              <a:endParaRPr lang="en-US"/>
            </a:p>
          </p:txBody>
        </p:sp>
        <p:sp>
          <p:nvSpPr>
            <p:cNvPr id="6012" name="Freeform 46"/>
            <p:cNvSpPr>
              <a:spLocks/>
            </p:cNvSpPr>
            <p:nvPr/>
          </p:nvSpPr>
          <p:spPr bwMode="auto">
            <a:xfrm>
              <a:off x="6535" y="2329"/>
              <a:ext cx="146" cy="69"/>
            </a:xfrm>
            <a:custGeom>
              <a:avLst/>
              <a:gdLst>
                <a:gd name="T0" fmla="*/ 0 w 2628"/>
                <a:gd name="T1" fmla="*/ 0 h 1231"/>
                <a:gd name="T2" fmla="*/ 0 w 2628"/>
                <a:gd name="T3" fmla="*/ 0 h 1231"/>
                <a:gd name="T4" fmla="*/ 0 w 2628"/>
                <a:gd name="T5" fmla="*/ 0 h 1231"/>
                <a:gd name="T6" fmla="*/ 0 w 2628"/>
                <a:gd name="T7" fmla="*/ 0 h 1231"/>
                <a:gd name="T8" fmla="*/ 0 w 2628"/>
                <a:gd name="T9" fmla="*/ 0 h 1231"/>
                <a:gd name="T10" fmla="*/ 0 60000 65536"/>
                <a:gd name="T11" fmla="*/ 0 60000 65536"/>
                <a:gd name="T12" fmla="*/ 0 60000 65536"/>
                <a:gd name="T13" fmla="*/ 0 60000 65536"/>
                <a:gd name="T14" fmla="*/ 0 60000 65536"/>
                <a:gd name="T15" fmla="*/ 0 w 2628"/>
                <a:gd name="T16" fmla="*/ 0 h 1231"/>
                <a:gd name="T17" fmla="*/ 2628 w 2628"/>
                <a:gd name="T18" fmla="*/ 1231 h 1231"/>
              </a:gdLst>
              <a:ahLst/>
              <a:cxnLst>
                <a:cxn ang="T10">
                  <a:pos x="T0" y="T1"/>
                </a:cxn>
                <a:cxn ang="T11">
                  <a:pos x="T2" y="T3"/>
                </a:cxn>
                <a:cxn ang="T12">
                  <a:pos x="T4" y="T5"/>
                </a:cxn>
                <a:cxn ang="T13">
                  <a:pos x="T6" y="T7"/>
                </a:cxn>
                <a:cxn ang="T14">
                  <a:pos x="T8" y="T9"/>
                </a:cxn>
              </a:cxnLst>
              <a:rect l="T15" t="T16" r="T17" b="T18"/>
              <a:pathLst>
                <a:path w="2628" h="1231">
                  <a:moveTo>
                    <a:pt x="2627" y="1231"/>
                  </a:moveTo>
                  <a:lnTo>
                    <a:pt x="0" y="1230"/>
                  </a:lnTo>
                  <a:lnTo>
                    <a:pt x="1" y="0"/>
                  </a:lnTo>
                  <a:lnTo>
                    <a:pt x="2628" y="3"/>
                  </a:lnTo>
                  <a:lnTo>
                    <a:pt x="2627" y="1231"/>
                  </a:lnTo>
                  <a:close/>
                </a:path>
              </a:pathLst>
            </a:custGeom>
            <a:solidFill>
              <a:srgbClr val="CB3547"/>
            </a:solidFill>
            <a:ln w="9525">
              <a:noFill/>
              <a:round/>
              <a:headEnd/>
              <a:tailEnd/>
            </a:ln>
          </p:spPr>
          <p:txBody>
            <a:bodyPr/>
            <a:lstStyle/>
            <a:p>
              <a:endParaRPr lang="en-US"/>
            </a:p>
          </p:txBody>
        </p:sp>
        <p:sp>
          <p:nvSpPr>
            <p:cNvPr id="6013" name="Freeform 47"/>
            <p:cNvSpPr>
              <a:spLocks/>
            </p:cNvSpPr>
            <p:nvPr/>
          </p:nvSpPr>
          <p:spPr bwMode="auto">
            <a:xfrm>
              <a:off x="6531" y="2394"/>
              <a:ext cx="150" cy="8"/>
            </a:xfrm>
            <a:custGeom>
              <a:avLst/>
              <a:gdLst>
                <a:gd name="T0" fmla="*/ 0 w 2696"/>
                <a:gd name="T1" fmla="*/ 0 h 139"/>
                <a:gd name="T2" fmla="*/ 0 w 2696"/>
                <a:gd name="T3" fmla="*/ 0 h 139"/>
                <a:gd name="T4" fmla="*/ 0 w 2696"/>
                <a:gd name="T5" fmla="*/ 0 h 139"/>
                <a:gd name="T6" fmla="*/ 0 w 2696"/>
                <a:gd name="T7" fmla="*/ 0 h 139"/>
                <a:gd name="T8" fmla="*/ 0 w 2696"/>
                <a:gd name="T9" fmla="*/ 0 h 139"/>
                <a:gd name="T10" fmla="*/ 0 w 2696"/>
                <a:gd name="T11" fmla="*/ 0 h 139"/>
                <a:gd name="T12" fmla="*/ 0 60000 65536"/>
                <a:gd name="T13" fmla="*/ 0 60000 65536"/>
                <a:gd name="T14" fmla="*/ 0 60000 65536"/>
                <a:gd name="T15" fmla="*/ 0 60000 65536"/>
                <a:gd name="T16" fmla="*/ 0 60000 65536"/>
                <a:gd name="T17" fmla="*/ 0 60000 65536"/>
                <a:gd name="T18" fmla="*/ 0 w 2696"/>
                <a:gd name="T19" fmla="*/ 0 h 139"/>
                <a:gd name="T20" fmla="*/ 2696 w 269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6" h="139">
                  <a:moveTo>
                    <a:pt x="0" y="69"/>
                  </a:moveTo>
                  <a:lnTo>
                    <a:pt x="69" y="138"/>
                  </a:lnTo>
                  <a:lnTo>
                    <a:pt x="2696" y="139"/>
                  </a:lnTo>
                  <a:lnTo>
                    <a:pt x="2696" y="1"/>
                  </a:lnTo>
                  <a:lnTo>
                    <a:pt x="69" y="0"/>
                  </a:lnTo>
                  <a:lnTo>
                    <a:pt x="0" y="69"/>
                  </a:lnTo>
                  <a:close/>
                </a:path>
              </a:pathLst>
            </a:custGeom>
            <a:solidFill>
              <a:srgbClr val="E6B5C2"/>
            </a:solidFill>
            <a:ln w="9525">
              <a:noFill/>
              <a:round/>
              <a:headEnd/>
              <a:tailEnd/>
            </a:ln>
          </p:spPr>
          <p:txBody>
            <a:bodyPr/>
            <a:lstStyle/>
            <a:p>
              <a:endParaRPr lang="en-US"/>
            </a:p>
          </p:txBody>
        </p:sp>
        <p:sp>
          <p:nvSpPr>
            <p:cNvPr id="6014" name="Freeform 48"/>
            <p:cNvSpPr>
              <a:spLocks/>
            </p:cNvSpPr>
            <p:nvPr/>
          </p:nvSpPr>
          <p:spPr bwMode="auto">
            <a:xfrm>
              <a:off x="6531" y="2326"/>
              <a:ext cx="8" cy="72"/>
            </a:xfrm>
            <a:custGeom>
              <a:avLst/>
              <a:gdLst>
                <a:gd name="T0" fmla="*/ 0 w 140"/>
                <a:gd name="T1" fmla="*/ 0 h 1298"/>
                <a:gd name="T2" fmla="*/ 0 w 140"/>
                <a:gd name="T3" fmla="*/ 0 h 1298"/>
                <a:gd name="T4" fmla="*/ 0 w 140"/>
                <a:gd name="T5" fmla="*/ 0 h 1298"/>
                <a:gd name="T6" fmla="*/ 0 w 140"/>
                <a:gd name="T7" fmla="*/ 0 h 1298"/>
                <a:gd name="T8" fmla="*/ 0 w 140"/>
                <a:gd name="T9" fmla="*/ 0 h 1298"/>
                <a:gd name="T10" fmla="*/ 0 w 140"/>
                <a:gd name="T11" fmla="*/ 0 h 1298"/>
                <a:gd name="T12" fmla="*/ 0 60000 65536"/>
                <a:gd name="T13" fmla="*/ 0 60000 65536"/>
                <a:gd name="T14" fmla="*/ 0 60000 65536"/>
                <a:gd name="T15" fmla="*/ 0 60000 65536"/>
                <a:gd name="T16" fmla="*/ 0 60000 65536"/>
                <a:gd name="T17" fmla="*/ 0 60000 65536"/>
                <a:gd name="T18" fmla="*/ 0 w 140"/>
                <a:gd name="T19" fmla="*/ 0 h 1298"/>
                <a:gd name="T20" fmla="*/ 140 w 140"/>
                <a:gd name="T21" fmla="*/ 1298 h 1298"/>
              </a:gdLst>
              <a:ahLst/>
              <a:cxnLst>
                <a:cxn ang="T12">
                  <a:pos x="T0" y="T1"/>
                </a:cxn>
                <a:cxn ang="T13">
                  <a:pos x="T2" y="T3"/>
                </a:cxn>
                <a:cxn ang="T14">
                  <a:pos x="T4" y="T5"/>
                </a:cxn>
                <a:cxn ang="T15">
                  <a:pos x="T6" y="T7"/>
                </a:cxn>
                <a:cxn ang="T16">
                  <a:pos x="T8" y="T9"/>
                </a:cxn>
                <a:cxn ang="T17">
                  <a:pos x="T10" y="T11"/>
                </a:cxn>
              </a:cxnLst>
              <a:rect l="T18" t="T19" r="T20" b="T21"/>
              <a:pathLst>
                <a:path w="140" h="1298">
                  <a:moveTo>
                    <a:pt x="70" y="0"/>
                  </a:moveTo>
                  <a:lnTo>
                    <a:pt x="1" y="68"/>
                  </a:lnTo>
                  <a:lnTo>
                    <a:pt x="0" y="1298"/>
                  </a:lnTo>
                  <a:lnTo>
                    <a:pt x="138" y="1298"/>
                  </a:lnTo>
                  <a:lnTo>
                    <a:pt x="140" y="68"/>
                  </a:lnTo>
                  <a:lnTo>
                    <a:pt x="70" y="0"/>
                  </a:lnTo>
                  <a:close/>
                </a:path>
              </a:pathLst>
            </a:custGeom>
            <a:solidFill>
              <a:srgbClr val="E6B5C2"/>
            </a:solidFill>
            <a:ln w="9525">
              <a:noFill/>
              <a:round/>
              <a:headEnd/>
              <a:tailEnd/>
            </a:ln>
          </p:spPr>
          <p:txBody>
            <a:bodyPr/>
            <a:lstStyle/>
            <a:p>
              <a:endParaRPr lang="en-US"/>
            </a:p>
          </p:txBody>
        </p:sp>
        <p:sp>
          <p:nvSpPr>
            <p:cNvPr id="6015" name="Freeform 49"/>
            <p:cNvSpPr>
              <a:spLocks/>
            </p:cNvSpPr>
            <p:nvPr/>
          </p:nvSpPr>
          <p:spPr bwMode="auto">
            <a:xfrm>
              <a:off x="6535" y="2326"/>
              <a:ext cx="150" cy="7"/>
            </a:xfrm>
            <a:custGeom>
              <a:avLst/>
              <a:gdLst>
                <a:gd name="T0" fmla="*/ 0 w 2696"/>
                <a:gd name="T1" fmla="*/ 0 h 140"/>
                <a:gd name="T2" fmla="*/ 0 w 2696"/>
                <a:gd name="T3" fmla="*/ 0 h 140"/>
                <a:gd name="T4" fmla="*/ 0 w 2696"/>
                <a:gd name="T5" fmla="*/ 0 h 140"/>
                <a:gd name="T6" fmla="*/ 0 w 2696"/>
                <a:gd name="T7" fmla="*/ 0 h 140"/>
                <a:gd name="T8" fmla="*/ 0 w 2696"/>
                <a:gd name="T9" fmla="*/ 0 h 140"/>
                <a:gd name="T10" fmla="*/ 0 w 2696"/>
                <a:gd name="T11" fmla="*/ 0 h 140"/>
                <a:gd name="T12" fmla="*/ 0 60000 65536"/>
                <a:gd name="T13" fmla="*/ 0 60000 65536"/>
                <a:gd name="T14" fmla="*/ 0 60000 65536"/>
                <a:gd name="T15" fmla="*/ 0 60000 65536"/>
                <a:gd name="T16" fmla="*/ 0 60000 65536"/>
                <a:gd name="T17" fmla="*/ 0 60000 65536"/>
                <a:gd name="T18" fmla="*/ 0 w 2696"/>
                <a:gd name="T19" fmla="*/ 0 h 140"/>
                <a:gd name="T20" fmla="*/ 2696 w 26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6" h="140">
                  <a:moveTo>
                    <a:pt x="2696" y="71"/>
                  </a:moveTo>
                  <a:lnTo>
                    <a:pt x="2627" y="1"/>
                  </a:lnTo>
                  <a:lnTo>
                    <a:pt x="0" y="0"/>
                  </a:lnTo>
                  <a:lnTo>
                    <a:pt x="0" y="137"/>
                  </a:lnTo>
                  <a:lnTo>
                    <a:pt x="2627" y="140"/>
                  </a:lnTo>
                  <a:lnTo>
                    <a:pt x="2696" y="71"/>
                  </a:lnTo>
                  <a:close/>
                </a:path>
              </a:pathLst>
            </a:custGeom>
            <a:solidFill>
              <a:srgbClr val="E6B5C2"/>
            </a:solidFill>
            <a:ln w="9525">
              <a:noFill/>
              <a:round/>
              <a:headEnd/>
              <a:tailEnd/>
            </a:ln>
          </p:spPr>
          <p:txBody>
            <a:bodyPr/>
            <a:lstStyle/>
            <a:p>
              <a:endParaRPr lang="en-US"/>
            </a:p>
          </p:txBody>
        </p:sp>
        <p:sp>
          <p:nvSpPr>
            <p:cNvPr id="6016" name="Freeform 50"/>
            <p:cNvSpPr>
              <a:spLocks/>
            </p:cNvSpPr>
            <p:nvPr/>
          </p:nvSpPr>
          <p:spPr bwMode="auto">
            <a:xfrm>
              <a:off x="6677" y="2329"/>
              <a:ext cx="8" cy="73"/>
            </a:xfrm>
            <a:custGeom>
              <a:avLst/>
              <a:gdLst>
                <a:gd name="T0" fmla="*/ 0 w 139"/>
                <a:gd name="T1" fmla="*/ 0 h 1297"/>
                <a:gd name="T2" fmla="*/ 0 w 139"/>
                <a:gd name="T3" fmla="*/ 0 h 1297"/>
                <a:gd name="T4" fmla="*/ 0 w 139"/>
                <a:gd name="T5" fmla="*/ 0 h 1297"/>
                <a:gd name="T6" fmla="*/ 0 w 139"/>
                <a:gd name="T7" fmla="*/ 0 h 1297"/>
                <a:gd name="T8" fmla="*/ 0 w 139"/>
                <a:gd name="T9" fmla="*/ 0 h 1297"/>
                <a:gd name="T10" fmla="*/ 0 w 139"/>
                <a:gd name="T11" fmla="*/ 0 h 1297"/>
                <a:gd name="T12" fmla="*/ 0 60000 65536"/>
                <a:gd name="T13" fmla="*/ 0 60000 65536"/>
                <a:gd name="T14" fmla="*/ 0 60000 65536"/>
                <a:gd name="T15" fmla="*/ 0 60000 65536"/>
                <a:gd name="T16" fmla="*/ 0 60000 65536"/>
                <a:gd name="T17" fmla="*/ 0 60000 65536"/>
                <a:gd name="T18" fmla="*/ 0 w 139"/>
                <a:gd name="T19" fmla="*/ 0 h 1297"/>
                <a:gd name="T20" fmla="*/ 139 w 139"/>
                <a:gd name="T21" fmla="*/ 1297 h 1297"/>
              </a:gdLst>
              <a:ahLst/>
              <a:cxnLst>
                <a:cxn ang="T12">
                  <a:pos x="T0" y="T1"/>
                </a:cxn>
                <a:cxn ang="T13">
                  <a:pos x="T2" y="T3"/>
                </a:cxn>
                <a:cxn ang="T14">
                  <a:pos x="T4" y="T5"/>
                </a:cxn>
                <a:cxn ang="T15">
                  <a:pos x="T6" y="T7"/>
                </a:cxn>
                <a:cxn ang="T16">
                  <a:pos x="T8" y="T9"/>
                </a:cxn>
                <a:cxn ang="T17">
                  <a:pos x="T10" y="T11"/>
                </a:cxn>
              </a:cxnLst>
              <a:rect l="T18" t="T19" r="T20" b="T21"/>
              <a:pathLst>
                <a:path w="139" h="1297">
                  <a:moveTo>
                    <a:pt x="69" y="1297"/>
                  </a:moveTo>
                  <a:lnTo>
                    <a:pt x="138" y="1228"/>
                  </a:lnTo>
                  <a:lnTo>
                    <a:pt x="139" y="0"/>
                  </a:lnTo>
                  <a:lnTo>
                    <a:pt x="1" y="0"/>
                  </a:lnTo>
                  <a:lnTo>
                    <a:pt x="0" y="1228"/>
                  </a:lnTo>
                  <a:lnTo>
                    <a:pt x="69" y="1297"/>
                  </a:lnTo>
                  <a:close/>
                </a:path>
              </a:pathLst>
            </a:custGeom>
            <a:solidFill>
              <a:srgbClr val="E6B5C2"/>
            </a:solidFill>
            <a:ln w="9525">
              <a:noFill/>
              <a:round/>
              <a:headEnd/>
              <a:tailEnd/>
            </a:ln>
          </p:spPr>
          <p:txBody>
            <a:bodyPr/>
            <a:lstStyle/>
            <a:p>
              <a:endParaRPr lang="en-US"/>
            </a:p>
          </p:txBody>
        </p:sp>
        <p:sp>
          <p:nvSpPr>
            <p:cNvPr id="6017" name="Freeform 51"/>
            <p:cNvSpPr>
              <a:spLocks/>
            </p:cNvSpPr>
            <p:nvPr/>
          </p:nvSpPr>
          <p:spPr bwMode="auto">
            <a:xfrm>
              <a:off x="6241" y="2329"/>
              <a:ext cx="145" cy="69"/>
            </a:xfrm>
            <a:custGeom>
              <a:avLst/>
              <a:gdLst>
                <a:gd name="T0" fmla="*/ 0 w 2621"/>
                <a:gd name="T1" fmla="*/ 0 h 1244"/>
                <a:gd name="T2" fmla="*/ 0 w 2621"/>
                <a:gd name="T3" fmla="*/ 0 h 1244"/>
                <a:gd name="T4" fmla="*/ 0 w 2621"/>
                <a:gd name="T5" fmla="*/ 0 h 1244"/>
                <a:gd name="T6" fmla="*/ 0 w 2621"/>
                <a:gd name="T7" fmla="*/ 0 h 1244"/>
                <a:gd name="T8" fmla="*/ 0 w 2621"/>
                <a:gd name="T9" fmla="*/ 0 h 1244"/>
                <a:gd name="T10" fmla="*/ 0 60000 65536"/>
                <a:gd name="T11" fmla="*/ 0 60000 65536"/>
                <a:gd name="T12" fmla="*/ 0 60000 65536"/>
                <a:gd name="T13" fmla="*/ 0 60000 65536"/>
                <a:gd name="T14" fmla="*/ 0 60000 65536"/>
                <a:gd name="T15" fmla="*/ 0 w 2621"/>
                <a:gd name="T16" fmla="*/ 0 h 1244"/>
                <a:gd name="T17" fmla="*/ 2621 w 2621"/>
                <a:gd name="T18" fmla="*/ 1244 h 1244"/>
              </a:gdLst>
              <a:ahLst/>
              <a:cxnLst>
                <a:cxn ang="T10">
                  <a:pos x="T0" y="T1"/>
                </a:cxn>
                <a:cxn ang="T11">
                  <a:pos x="T2" y="T3"/>
                </a:cxn>
                <a:cxn ang="T12">
                  <a:pos x="T4" y="T5"/>
                </a:cxn>
                <a:cxn ang="T13">
                  <a:pos x="T6" y="T7"/>
                </a:cxn>
                <a:cxn ang="T14">
                  <a:pos x="T8" y="T9"/>
                </a:cxn>
              </a:cxnLst>
              <a:rect l="T15" t="T16" r="T17" b="T18"/>
              <a:pathLst>
                <a:path w="2621" h="1244">
                  <a:moveTo>
                    <a:pt x="2621" y="1244"/>
                  </a:moveTo>
                  <a:lnTo>
                    <a:pt x="3" y="1240"/>
                  </a:lnTo>
                  <a:lnTo>
                    <a:pt x="0" y="0"/>
                  </a:lnTo>
                  <a:lnTo>
                    <a:pt x="2620" y="2"/>
                  </a:lnTo>
                  <a:lnTo>
                    <a:pt x="2621" y="1244"/>
                  </a:lnTo>
                  <a:close/>
                </a:path>
              </a:pathLst>
            </a:custGeom>
            <a:solidFill>
              <a:srgbClr val="CB3547"/>
            </a:solidFill>
            <a:ln w="9525">
              <a:noFill/>
              <a:round/>
              <a:headEnd/>
              <a:tailEnd/>
            </a:ln>
          </p:spPr>
          <p:txBody>
            <a:bodyPr/>
            <a:lstStyle/>
            <a:p>
              <a:endParaRPr lang="en-US"/>
            </a:p>
          </p:txBody>
        </p:sp>
        <p:sp>
          <p:nvSpPr>
            <p:cNvPr id="6018" name="Freeform 52"/>
            <p:cNvSpPr>
              <a:spLocks/>
            </p:cNvSpPr>
            <p:nvPr/>
          </p:nvSpPr>
          <p:spPr bwMode="auto">
            <a:xfrm>
              <a:off x="6237" y="2394"/>
              <a:ext cx="149" cy="8"/>
            </a:xfrm>
            <a:custGeom>
              <a:avLst/>
              <a:gdLst>
                <a:gd name="T0" fmla="*/ 0 w 2687"/>
                <a:gd name="T1" fmla="*/ 0 h 142"/>
                <a:gd name="T2" fmla="*/ 0 w 2687"/>
                <a:gd name="T3" fmla="*/ 0 h 142"/>
                <a:gd name="T4" fmla="*/ 0 w 2687"/>
                <a:gd name="T5" fmla="*/ 0 h 142"/>
                <a:gd name="T6" fmla="*/ 0 w 2687"/>
                <a:gd name="T7" fmla="*/ 0 h 142"/>
                <a:gd name="T8" fmla="*/ 0 w 2687"/>
                <a:gd name="T9" fmla="*/ 0 h 142"/>
                <a:gd name="T10" fmla="*/ 0 w 2687"/>
                <a:gd name="T11" fmla="*/ 0 h 142"/>
                <a:gd name="T12" fmla="*/ 0 60000 65536"/>
                <a:gd name="T13" fmla="*/ 0 60000 65536"/>
                <a:gd name="T14" fmla="*/ 0 60000 65536"/>
                <a:gd name="T15" fmla="*/ 0 60000 65536"/>
                <a:gd name="T16" fmla="*/ 0 60000 65536"/>
                <a:gd name="T17" fmla="*/ 0 60000 65536"/>
                <a:gd name="T18" fmla="*/ 0 w 2687"/>
                <a:gd name="T19" fmla="*/ 0 h 142"/>
                <a:gd name="T20" fmla="*/ 2687 w 268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7" h="142">
                  <a:moveTo>
                    <a:pt x="0" y="69"/>
                  </a:moveTo>
                  <a:lnTo>
                    <a:pt x="69" y="139"/>
                  </a:lnTo>
                  <a:lnTo>
                    <a:pt x="2687" y="142"/>
                  </a:lnTo>
                  <a:lnTo>
                    <a:pt x="2687" y="4"/>
                  </a:lnTo>
                  <a:lnTo>
                    <a:pt x="69" y="0"/>
                  </a:lnTo>
                  <a:lnTo>
                    <a:pt x="0" y="69"/>
                  </a:lnTo>
                  <a:close/>
                </a:path>
              </a:pathLst>
            </a:custGeom>
            <a:solidFill>
              <a:srgbClr val="E6B5C2"/>
            </a:solidFill>
            <a:ln w="9525">
              <a:noFill/>
              <a:round/>
              <a:headEnd/>
              <a:tailEnd/>
            </a:ln>
          </p:spPr>
          <p:txBody>
            <a:bodyPr/>
            <a:lstStyle/>
            <a:p>
              <a:endParaRPr lang="en-US"/>
            </a:p>
          </p:txBody>
        </p:sp>
        <p:sp>
          <p:nvSpPr>
            <p:cNvPr id="6019" name="Freeform 53"/>
            <p:cNvSpPr>
              <a:spLocks/>
            </p:cNvSpPr>
            <p:nvPr/>
          </p:nvSpPr>
          <p:spPr bwMode="auto">
            <a:xfrm>
              <a:off x="6237" y="2325"/>
              <a:ext cx="8" cy="73"/>
            </a:xfrm>
            <a:custGeom>
              <a:avLst/>
              <a:gdLst>
                <a:gd name="T0" fmla="*/ 0 w 141"/>
                <a:gd name="T1" fmla="*/ 0 h 1309"/>
                <a:gd name="T2" fmla="*/ 0 w 141"/>
                <a:gd name="T3" fmla="*/ 0 h 1309"/>
                <a:gd name="T4" fmla="*/ 0 w 141"/>
                <a:gd name="T5" fmla="*/ 0 h 1309"/>
                <a:gd name="T6" fmla="*/ 0 w 141"/>
                <a:gd name="T7" fmla="*/ 0 h 1309"/>
                <a:gd name="T8" fmla="*/ 0 w 141"/>
                <a:gd name="T9" fmla="*/ 0 h 1309"/>
                <a:gd name="T10" fmla="*/ 0 w 141"/>
                <a:gd name="T11" fmla="*/ 0 h 1309"/>
                <a:gd name="T12" fmla="*/ 0 60000 65536"/>
                <a:gd name="T13" fmla="*/ 0 60000 65536"/>
                <a:gd name="T14" fmla="*/ 0 60000 65536"/>
                <a:gd name="T15" fmla="*/ 0 60000 65536"/>
                <a:gd name="T16" fmla="*/ 0 60000 65536"/>
                <a:gd name="T17" fmla="*/ 0 60000 65536"/>
                <a:gd name="T18" fmla="*/ 0 w 141"/>
                <a:gd name="T19" fmla="*/ 0 h 1309"/>
                <a:gd name="T20" fmla="*/ 141 w 141"/>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1" h="1309">
                  <a:moveTo>
                    <a:pt x="69" y="0"/>
                  </a:moveTo>
                  <a:lnTo>
                    <a:pt x="0" y="69"/>
                  </a:lnTo>
                  <a:lnTo>
                    <a:pt x="3" y="1309"/>
                  </a:lnTo>
                  <a:lnTo>
                    <a:pt x="141" y="1309"/>
                  </a:lnTo>
                  <a:lnTo>
                    <a:pt x="138" y="69"/>
                  </a:lnTo>
                  <a:lnTo>
                    <a:pt x="69" y="0"/>
                  </a:lnTo>
                  <a:close/>
                </a:path>
              </a:pathLst>
            </a:custGeom>
            <a:solidFill>
              <a:srgbClr val="E6B5C2"/>
            </a:solidFill>
            <a:ln w="9525">
              <a:noFill/>
              <a:round/>
              <a:headEnd/>
              <a:tailEnd/>
            </a:ln>
          </p:spPr>
          <p:txBody>
            <a:bodyPr/>
            <a:lstStyle/>
            <a:p>
              <a:endParaRPr lang="en-US"/>
            </a:p>
          </p:txBody>
        </p:sp>
        <p:sp>
          <p:nvSpPr>
            <p:cNvPr id="6020" name="Freeform 54"/>
            <p:cNvSpPr>
              <a:spLocks/>
            </p:cNvSpPr>
            <p:nvPr/>
          </p:nvSpPr>
          <p:spPr bwMode="auto">
            <a:xfrm>
              <a:off x="6241" y="2325"/>
              <a:ext cx="149" cy="8"/>
            </a:xfrm>
            <a:custGeom>
              <a:avLst/>
              <a:gdLst>
                <a:gd name="T0" fmla="*/ 0 w 2689"/>
                <a:gd name="T1" fmla="*/ 0 h 140"/>
                <a:gd name="T2" fmla="*/ 0 w 2689"/>
                <a:gd name="T3" fmla="*/ 0 h 140"/>
                <a:gd name="T4" fmla="*/ 0 w 2689"/>
                <a:gd name="T5" fmla="*/ 0 h 140"/>
                <a:gd name="T6" fmla="*/ 0 w 2689"/>
                <a:gd name="T7" fmla="*/ 0 h 140"/>
                <a:gd name="T8" fmla="*/ 0 w 2689"/>
                <a:gd name="T9" fmla="*/ 0 h 140"/>
                <a:gd name="T10" fmla="*/ 0 w 2689"/>
                <a:gd name="T11" fmla="*/ 0 h 140"/>
                <a:gd name="T12" fmla="*/ 0 60000 65536"/>
                <a:gd name="T13" fmla="*/ 0 60000 65536"/>
                <a:gd name="T14" fmla="*/ 0 60000 65536"/>
                <a:gd name="T15" fmla="*/ 0 60000 65536"/>
                <a:gd name="T16" fmla="*/ 0 60000 65536"/>
                <a:gd name="T17" fmla="*/ 0 60000 65536"/>
                <a:gd name="T18" fmla="*/ 0 w 2689"/>
                <a:gd name="T19" fmla="*/ 0 h 140"/>
                <a:gd name="T20" fmla="*/ 2689 w 268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89" h="140">
                  <a:moveTo>
                    <a:pt x="2689" y="71"/>
                  </a:moveTo>
                  <a:lnTo>
                    <a:pt x="2620" y="1"/>
                  </a:lnTo>
                  <a:lnTo>
                    <a:pt x="0" y="0"/>
                  </a:lnTo>
                  <a:lnTo>
                    <a:pt x="0" y="138"/>
                  </a:lnTo>
                  <a:lnTo>
                    <a:pt x="2620" y="140"/>
                  </a:lnTo>
                  <a:lnTo>
                    <a:pt x="2689" y="71"/>
                  </a:lnTo>
                  <a:close/>
                </a:path>
              </a:pathLst>
            </a:custGeom>
            <a:solidFill>
              <a:srgbClr val="E6B5C2"/>
            </a:solidFill>
            <a:ln w="9525">
              <a:noFill/>
              <a:round/>
              <a:headEnd/>
              <a:tailEnd/>
            </a:ln>
          </p:spPr>
          <p:txBody>
            <a:bodyPr/>
            <a:lstStyle/>
            <a:p>
              <a:endParaRPr lang="en-US"/>
            </a:p>
          </p:txBody>
        </p:sp>
        <p:sp>
          <p:nvSpPr>
            <p:cNvPr id="6021" name="Freeform 55"/>
            <p:cNvSpPr>
              <a:spLocks/>
            </p:cNvSpPr>
            <p:nvPr/>
          </p:nvSpPr>
          <p:spPr bwMode="auto">
            <a:xfrm>
              <a:off x="6383" y="2329"/>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1311"/>
                  </a:moveTo>
                  <a:lnTo>
                    <a:pt x="139" y="1242"/>
                  </a:lnTo>
                  <a:lnTo>
                    <a:pt x="138" y="0"/>
                  </a:lnTo>
                  <a:lnTo>
                    <a:pt x="0" y="0"/>
                  </a:lnTo>
                  <a:lnTo>
                    <a:pt x="1" y="1242"/>
                  </a:lnTo>
                  <a:lnTo>
                    <a:pt x="70" y="1311"/>
                  </a:lnTo>
                  <a:close/>
                </a:path>
              </a:pathLst>
            </a:custGeom>
            <a:solidFill>
              <a:srgbClr val="E6B5C2"/>
            </a:solidFill>
            <a:ln w="9525">
              <a:noFill/>
              <a:round/>
              <a:headEnd/>
              <a:tailEnd/>
            </a:ln>
          </p:spPr>
          <p:txBody>
            <a:bodyPr/>
            <a:lstStyle/>
            <a:p>
              <a:endParaRPr lang="en-US"/>
            </a:p>
          </p:txBody>
        </p:sp>
        <p:sp>
          <p:nvSpPr>
            <p:cNvPr id="6022" name="Freeform 56"/>
            <p:cNvSpPr>
              <a:spLocks/>
            </p:cNvSpPr>
            <p:nvPr/>
          </p:nvSpPr>
          <p:spPr bwMode="auto">
            <a:xfrm>
              <a:off x="6241" y="2261"/>
              <a:ext cx="148" cy="69"/>
            </a:xfrm>
            <a:custGeom>
              <a:avLst/>
              <a:gdLst>
                <a:gd name="T0" fmla="*/ 0 w 2661"/>
                <a:gd name="T1" fmla="*/ 0 h 1245"/>
                <a:gd name="T2" fmla="*/ 0 w 2661"/>
                <a:gd name="T3" fmla="*/ 0 h 1245"/>
                <a:gd name="T4" fmla="*/ 0 w 2661"/>
                <a:gd name="T5" fmla="*/ 0 h 1245"/>
                <a:gd name="T6" fmla="*/ 0 w 2661"/>
                <a:gd name="T7" fmla="*/ 0 h 1245"/>
                <a:gd name="T8" fmla="*/ 0 w 2661"/>
                <a:gd name="T9" fmla="*/ 0 h 1245"/>
                <a:gd name="T10" fmla="*/ 0 60000 65536"/>
                <a:gd name="T11" fmla="*/ 0 60000 65536"/>
                <a:gd name="T12" fmla="*/ 0 60000 65536"/>
                <a:gd name="T13" fmla="*/ 0 60000 65536"/>
                <a:gd name="T14" fmla="*/ 0 60000 65536"/>
                <a:gd name="T15" fmla="*/ 0 w 2661"/>
                <a:gd name="T16" fmla="*/ 0 h 1245"/>
                <a:gd name="T17" fmla="*/ 2661 w 2661"/>
                <a:gd name="T18" fmla="*/ 1245 h 1245"/>
              </a:gdLst>
              <a:ahLst/>
              <a:cxnLst>
                <a:cxn ang="T10">
                  <a:pos x="T0" y="T1"/>
                </a:cxn>
                <a:cxn ang="T11">
                  <a:pos x="T2" y="T3"/>
                </a:cxn>
                <a:cxn ang="T12">
                  <a:pos x="T4" y="T5"/>
                </a:cxn>
                <a:cxn ang="T13">
                  <a:pos x="T6" y="T7"/>
                </a:cxn>
                <a:cxn ang="T14">
                  <a:pos x="T8" y="T9"/>
                </a:cxn>
              </a:cxnLst>
              <a:rect l="T15" t="T16" r="T17" b="T18"/>
              <a:pathLst>
                <a:path w="2661" h="1245">
                  <a:moveTo>
                    <a:pt x="2655" y="1245"/>
                  </a:moveTo>
                  <a:lnTo>
                    <a:pt x="3" y="1242"/>
                  </a:lnTo>
                  <a:lnTo>
                    <a:pt x="0" y="0"/>
                  </a:lnTo>
                  <a:lnTo>
                    <a:pt x="2661" y="2"/>
                  </a:lnTo>
                  <a:lnTo>
                    <a:pt x="2655" y="1245"/>
                  </a:lnTo>
                  <a:close/>
                </a:path>
              </a:pathLst>
            </a:custGeom>
            <a:solidFill>
              <a:srgbClr val="CB3547"/>
            </a:solidFill>
            <a:ln w="9525">
              <a:noFill/>
              <a:round/>
              <a:headEnd/>
              <a:tailEnd/>
            </a:ln>
          </p:spPr>
          <p:txBody>
            <a:bodyPr/>
            <a:lstStyle/>
            <a:p>
              <a:endParaRPr lang="en-US"/>
            </a:p>
          </p:txBody>
        </p:sp>
        <p:sp>
          <p:nvSpPr>
            <p:cNvPr id="6023" name="Freeform 57"/>
            <p:cNvSpPr>
              <a:spLocks/>
            </p:cNvSpPr>
            <p:nvPr/>
          </p:nvSpPr>
          <p:spPr bwMode="auto">
            <a:xfrm>
              <a:off x="6237" y="2326"/>
              <a:ext cx="151" cy="8"/>
            </a:xfrm>
            <a:custGeom>
              <a:avLst/>
              <a:gdLst>
                <a:gd name="T0" fmla="*/ 0 w 2721"/>
                <a:gd name="T1" fmla="*/ 0 h 141"/>
                <a:gd name="T2" fmla="*/ 0 w 2721"/>
                <a:gd name="T3" fmla="*/ 0 h 141"/>
                <a:gd name="T4" fmla="*/ 0 w 2721"/>
                <a:gd name="T5" fmla="*/ 0 h 141"/>
                <a:gd name="T6" fmla="*/ 0 w 2721"/>
                <a:gd name="T7" fmla="*/ 0 h 141"/>
                <a:gd name="T8" fmla="*/ 0 w 2721"/>
                <a:gd name="T9" fmla="*/ 0 h 141"/>
                <a:gd name="T10" fmla="*/ 0 w 2721"/>
                <a:gd name="T11" fmla="*/ 0 h 141"/>
                <a:gd name="T12" fmla="*/ 0 60000 65536"/>
                <a:gd name="T13" fmla="*/ 0 60000 65536"/>
                <a:gd name="T14" fmla="*/ 0 60000 65536"/>
                <a:gd name="T15" fmla="*/ 0 60000 65536"/>
                <a:gd name="T16" fmla="*/ 0 60000 65536"/>
                <a:gd name="T17" fmla="*/ 0 60000 65536"/>
                <a:gd name="T18" fmla="*/ 0 w 2721"/>
                <a:gd name="T19" fmla="*/ 0 h 141"/>
                <a:gd name="T20" fmla="*/ 2721 w 2721"/>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1" h="141">
                  <a:moveTo>
                    <a:pt x="0" y="69"/>
                  </a:moveTo>
                  <a:lnTo>
                    <a:pt x="69" y="138"/>
                  </a:lnTo>
                  <a:lnTo>
                    <a:pt x="2721" y="141"/>
                  </a:lnTo>
                  <a:lnTo>
                    <a:pt x="2721" y="3"/>
                  </a:lnTo>
                  <a:lnTo>
                    <a:pt x="69" y="0"/>
                  </a:lnTo>
                  <a:lnTo>
                    <a:pt x="0" y="69"/>
                  </a:lnTo>
                  <a:close/>
                </a:path>
              </a:pathLst>
            </a:custGeom>
            <a:solidFill>
              <a:srgbClr val="E6B5C2"/>
            </a:solidFill>
            <a:ln w="9525">
              <a:noFill/>
              <a:round/>
              <a:headEnd/>
              <a:tailEnd/>
            </a:ln>
          </p:spPr>
          <p:txBody>
            <a:bodyPr/>
            <a:lstStyle/>
            <a:p>
              <a:endParaRPr lang="en-US"/>
            </a:p>
          </p:txBody>
        </p:sp>
        <p:sp>
          <p:nvSpPr>
            <p:cNvPr id="6024" name="Freeform 58"/>
            <p:cNvSpPr>
              <a:spLocks/>
            </p:cNvSpPr>
            <p:nvPr/>
          </p:nvSpPr>
          <p:spPr bwMode="auto">
            <a:xfrm>
              <a:off x="6237" y="2257"/>
              <a:ext cx="8" cy="73"/>
            </a:xfrm>
            <a:custGeom>
              <a:avLst/>
              <a:gdLst>
                <a:gd name="T0" fmla="*/ 0 w 141"/>
                <a:gd name="T1" fmla="*/ 0 h 1311"/>
                <a:gd name="T2" fmla="*/ 0 w 141"/>
                <a:gd name="T3" fmla="*/ 0 h 1311"/>
                <a:gd name="T4" fmla="*/ 0 w 141"/>
                <a:gd name="T5" fmla="*/ 0 h 1311"/>
                <a:gd name="T6" fmla="*/ 0 w 141"/>
                <a:gd name="T7" fmla="*/ 0 h 1311"/>
                <a:gd name="T8" fmla="*/ 0 w 141"/>
                <a:gd name="T9" fmla="*/ 0 h 1311"/>
                <a:gd name="T10" fmla="*/ 0 w 141"/>
                <a:gd name="T11" fmla="*/ 0 h 1311"/>
                <a:gd name="T12" fmla="*/ 0 60000 65536"/>
                <a:gd name="T13" fmla="*/ 0 60000 65536"/>
                <a:gd name="T14" fmla="*/ 0 60000 65536"/>
                <a:gd name="T15" fmla="*/ 0 60000 65536"/>
                <a:gd name="T16" fmla="*/ 0 60000 65536"/>
                <a:gd name="T17" fmla="*/ 0 60000 65536"/>
                <a:gd name="T18" fmla="*/ 0 w 141"/>
                <a:gd name="T19" fmla="*/ 0 h 1311"/>
                <a:gd name="T20" fmla="*/ 141 w 141"/>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41" h="1311">
                  <a:moveTo>
                    <a:pt x="69" y="0"/>
                  </a:moveTo>
                  <a:lnTo>
                    <a:pt x="0" y="69"/>
                  </a:lnTo>
                  <a:lnTo>
                    <a:pt x="3" y="1311"/>
                  </a:lnTo>
                  <a:lnTo>
                    <a:pt x="141" y="1311"/>
                  </a:lnTo>
                  <a:lnTo>
                    <a:pt x="138" y="69"/>
                  </a:lnTo>
                  <a:lnTo>
                    <a:pt x="69" y="0"/>
                  </a:lnTo>
                  <a:close/>
                </a:path>
              </a:pathLst>
            </a:custGeom>
            <a:solidFill>
              <a:srgbClr val="E6B5C2"/>
            </a:solidFill>
            <a:ln w="9525">
              <a:noFill/>
              <a:round/>
              <a:headEnd/>
              <a:tailEnd/>
            </a:ln>
          </p:spPr>
          <p:txBody>
            <a:bodyPr/>
            <a:lstStyle/>
            <a:p>
              <a:endParaRPr lang="en-US"/>
            </a:p>
          </p:txBody>
        </p:sp>
        <p:sp>
          <p:nvSpPr>
            <p:cNvPr id="6025" name="Freeform 59"/>
            <p:cNvSpPr>
              <a:spLocks/>
            </p:cNvSpPr>
            <p:nvPr/>
          </p:nvSpPr>
          <p:spPr bwMode="auto">
            <a:xfrm>
              <a:off x="6241" y="2257"/>
              <a:ext cx="152" cy="8"/>
            </a:xfrm>
            <a:custGeom>
              <a:avLst/>
              <a:gdLst>
                <a:gd name="T0" fmla="*/ 0 w 2731"/>
                <a:gd name="T1" fmla="*/ 0 h 140"/>
                <a:gd name="T2" fmla="*/ 0 w 2731"/>
                <a:gd name="T3" fmla="*/ 0 h 140"/>
                <a:gd name="T4" fmla="*/ 0 w 2731"/>
                <a:gd name="T5" fmla="*/ 0 h 140"/>
                <a:gd name="T6" fmla="*/ 0 w 2731"/>
                <a:gd name="T7" fmla="*/ 0 h 140"/>
                <a:gd name="T8" fmla="*/ 0 w 2731"/>
                <a:gd name="T9" fmla="*/ 0 h 140"/>
                <a:gd name="T10" fmla="*/ 0 w 2731"/>
                <a:gd name="T11" fmla="*/ 0 h 140"/>
                <a:gd name="T12" fmla="*/ 0 60000 65536"/>
                <a:gd name="T13" fmla="*/ 0 60000 65536"/>
                <a:gd name="T14" fmla="*/ 0 60000 65536"/>
                <a:gd name="T15" fmla="*/ 0 60000 65536"/>
                <a:gd name="T16" fmla="*/ 0 60000 65536"/>
                <a:gd name="T17" fmla="*/ 0 60000 65536"/>
                <a:gd name="T18" fmla="*/ 0 w 2731"/>
                <a:gd name="T19" fmla="*/ 0 h 140"/>
                <a:gd name="T20" fmla="*/ 2731 w 273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1" h="140">
                  <a:moveTo>
                    <a:pt x="2731" y="71"/>
                  </a:moveTo>
                  <a:lnTo>
                    <a:pt x="2661" y="1"/>
                  </a:lnTo>
                  <a:lnTo>
                    <a:pt x="0" y="0"/>
                  </a:lnTo>
                  <a:lnTo>
                    <a:pt x="0" y="138"/>
                  </a:lnTo>
                  <a:lnTo>
                    <a:pt x="2661" y="140"/>
                  </a:lnTo>
                  <a:lnTo>
                    <a:pt x="2731" y="71"/>
                  </a:lnTo>
                  <a:close/>
                </a:path>
              </a:pathLst>
            </a:custGeom>
            <a:solidFill>
              <a:srgbClr val="E6B5C2"/>
            </a:solidFill>
            <a:ln w="9525">
              <a:noFill/>
              <a:round/>
              <a:headEnd/>
              <a:tailEnd/>
            </a:ln>
          </p:spPr>
          <p:txBody>
            <a:bodyPr/>
            <a:lstStyle/>
            <a:p>
              <a:endParaRPr lang="en-US"/>
            </a:p>
          </p:txBody>
        </p:sp>
        <p:sp>
          <p:nvSpPr>
            <p:cNvPr id="6026" name="Freeform 60"/>
            <p:cNvSpPr>
              <a:spLocks/>
            </p:cNvSpPr>
            <p:nvPr/>
          </p:nvSpPr>
          <p:spPr bwMode="auto">
            <a:xfrm>
              <a:off x="6384" y="2261"/>
              <a:ext cx="9" cy="73"/>
            </a:xfrm>
            <a:custGeom>
              <a:avLst/>
              <a:gdLst>
                <a:gd name="T0" fmla="*/ 0 w 145"/>
                <a:gd name="T1" fmla="*/ 0 h 1313"/>
                <a:gd name="T2" fmla="*/ 0 w 145"/>
                <a:gd name="T3" fmla="*/ 0 h 1313"/>
                <a:gd name="T4" fmla="*/ 0 w 145"/>
                <a:gd name="T5" fmla="*/ 0 h 1313"/>
                <a:gd name="T6" fmla="*/ 0 w 145"/>
                <a:gd name="T7" fmla="*/ 0 h 1313"/>
                <a:gd name="T8" fmla="*/ 0 w 145"/>
                <a:gd name="T9" fmla="*/ 0 h 1313"/>
                <a:gd name="T10" fmla="*/ 0 w 145"/>
                <a:gd name="T11" fmla="*/ 0 h 1313"/>
                <a:gd name="T12" fmla="*/ 0 60000 65536"/>
                <a:gd name="T13" fmla="*/ 0 60000 65536"/>
                <a:gd name="T14" fmla="*/ 0 60000 65536"/>
                <a:gd name="T15" fmla="*/ 0 60000 65536"/>
                <a:gd name="T16" fmla="*/ 0 60000 65536"/>
                <a:gd name="T17" fmla="*/ 0 60000 65536"/>
                <a:gd name="T18" fmla="*/ 0 w 145"/>
                <a:gd name="T19" fmla="*/ 0 h 1313"/>
                <a:gd name="T20" fmla="*/ 145 w 145"/>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45" h="1313">
                  <a:moveTo>
                    <a:pt x="69" y="1313"/>
                  </a:moveTo>
                  <a:lnTo>
                    <a:pt x="138" y="1245"/>
                  </a:lnTo>
                  <a:lnTo>
                    <a:pt x="145" y="1"/>
                  </a:lnTo>
                  <a:lnTo>
                    <a:pt x="6" y="0"/>
                  </a:lnTo>
                  <a:lnTo>
                    <a:pt x="0" y="1244"/>
                  </a:lnTo>
                  <a:lnTo>
                    <a:pt x="69" y="1313"/>
                  </a:lnTo>
                  <a:close/>
                </a:path>
              </a:pathLst>
            </a:custGeom>
            <a:solidFill>
              <a:srgbClr val="E6B5C2"/>
            </a:solidFill>
            <a:ln w="9525">
              <a:noFill/>
              <a:round/>
              <a:headEnd/>
              <a:tailEnd/>
            </a:ln>
          </p:spPr>
          <p:txBody>
            <a:bodyPr/>
            <a:lstStyle/>
            <a:p>
              <a:endParaRPr lang="en-US"/>
            </a:p>
          </p:txBody>
        </p:sp>
        <p:sp>
          <p:nvSpPr>
            <p:cNvPr id="6027" name="Freeform 61"/>
            <p:cNvSpPr>
              <a:spLocks/>
            </p:cNvSpPr>
            <p:nvPr/>
          </p:nvSpPr>
          <p:spPr bwMode="auto">
            <a:xfrm>
              <a:off x="6533" y="2261"/>
              <a:ext cx="148" cy="69"/>
            </a:xfrm>
            <a:custGeom>
              <a:avLst/>
              <a:gdLst>
                <a:gd name="T0" fmla="*/ 0 w 2664"/>
                <a:gd name="T1" fmla="*/ 0 h 1242"/>
                <a:gd name="T2" fmla="*/ 0 w 2664"/>
                <a:gd name="T3" fmla="*/ 0 h 1242"/>
                <a:gd name="T4" fmla="*/ 0 w 2664"/>
                <a:gd name="T5" fmla="*/ 0 h 1242"/>
                <a:gd name="T6" fmla="*/ 0 w 2664"/>
                <a:gd name="T7" fmla="*/ 0 h 1242"/>
                <a:gd name="T8" fmla="*/ 0 w 2664"/>
                <a:gd name="T9" fmla="*/ 0 h 1242"/>
                <a:gd name="T10" fmla="*/ 0 60000 65536"/>
                <a:gd name="T11" fmla="*/ 0 60000 65536"/>
                <a:gd name="T12" fmla="*/ 0 60000 65536"/>
                <a:gd name="T13" fmla="*/ 0 60000 65536"/>
                <a:gd name="T14" fmla="*/ 0 60000 65536"/>
                <a:gd name="T15" fmla="*/ 0 w 2664"/>
                <a:gd name="T16" fmla="*/ 0 h 1242"/>
                <a:gd name="T17" fmla="*/ 2664 w 2664"/>
                <a:gd name="T18" fmla="*/ 1242 h 1242"/>
              </a:gdLst>
              <a:ahLst/>
              <a:cxnLst>
                <a:cxn ang="T10">
                  <a:pos x="T0" y="T1"/>
                </a:cxn>
                <a:cxn ang="T11">
                  <a:pos x="T2" y="T3"/>
                </a:cxn>
                <a:cxn ang="T12">
                  <a:pos x="T4" y="T5"/>
                </a:cxn>
                <a:cxn ang="T13">
                  <a:pos x="T6" y="T7"/>
                </a:cxn>
                <a:cxn ang="T14">
                  <a:pos x="T8" y="T9"/>
                </a:cxn>
              </a:cxnLst>
              <a:rect l="T15" t="T16" r="T17" b="T18"/>
              <a:pathLst>
                <a:path w="2664" h="1242">
                  <a:moveTo>
                    <a:pt x="2663" y="1242"/>
                  </a:moveTo>
                  <a:lnTo>
                    <a:pt x="0" y="1242"/>
                  </a:lnTo>
                  <a:lnTo>
                    <a:pt x="1" y="0"/>
                  </a:lnTo>
                  <a:lnTo>
                    <a:pt x="2664" y="2"/>
                  </a:lnTo>
                  <a:lnTo>
                    <a:pt x="2663" y="1242"/>
                  </a:lnTo>
                  <a:close/>
                </a:path>
              </a:pathLst>
            </a:custGeom>
            <a:solidFill>
              <a:srgbClr val="CB3547"/>
            </a:solidFill>
            <a:ln w="9525">
              <a:noFill/>
              <a:round/>
              <a:headEnd/>
              <a:tailEnd/>
            </a:ln>
          </p:spPr>
          <p:txBody>
            <a:bodyPr/>
            <a:lstStyle/>
            <a:p>
              <a:endParaRPr lang="en-US"/>
            </a:p>
          </p:txBody>
        </p:sp>
        <p:sp>
          <p:nvSpPr>
            <p:cNvPr id="6028" name="Freeform 62"/>
            <p:cNvSpPr>
              <a:spLocks/>
            </p:cNvSpPr>
            <p:nvPr/>
          </p:nvSpPr>
          <p:spPr bwMode="auto">
            <a:xfrm>
              <a:off x="6529" y="2326"/>
              <a:ext cx="152" cy="8"/>
            </a:xfrm>
            <a:custGeom>
              <a:avLst/>
              <a:gdLst>
                <a:gd name="T0" fmla="*/ 0 w 2732"/>
                <a:gd name="T1" fmla="*/ 0 h 139"/>
                <a:gd name="T2" fmla="*/ 0 w 2732"/>
                <a:gd name="T3" fmla="*/ 0 h 139"/>
                <a:gd name="T4" fmla="*/ 0 w 2732"/>
                <a:gd name="T5" fmla="*/ 0 h 139"/>
                <a:gd name="T6" fmla="*/ 0 w 2732"/>
                <a:gd name="T7" fmla="*/ 0 h 139"/>
                <a:gd name="T8" fmla="*/ 0 w 2732"/>
                <a:gd name="T9" fmla="*/ 0 h 139"/>
                <a:gd name="T10" fmla="*/ 0 w 2732"/>
                <a:gd name="T11" fmla="*/ 0 h 139"/>
                <a:gd name="T12" fmla="*/ 0 60000 65536"/>
                <a:gd name="T13" fmla="*/ 0 60000 65536"/>
                <a:gd name="T14" fmla="*/ 0 60000 65536"/>
                <a:gd name="T15" fmla="*/ 0 60000 65536"/>
                <a:gd name="T16" fmla="*/ 0 60000 65536"/>
                <a:gd name="T17" fmla="*/ 0 60000 65536"/>
                <a:gd name="T18" fmla="*/ 0 w 2732"/>
                <a:gd name="T19" fmla="*/ 0 h 139"/>
                <a:gd name="T20" fmla="*/ 2732 w 2732"/>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32" h="139">
                  <a:moveTo>
                    <a:pt x="0" y="70"/>
                  </a:moveTo>
                  <a:lnTo>
                    <a:pt x="69" y="139"/>
                  </a:lnTo>
                  <a:lnTo>
                    <a:pt x="2732" y="139"/>
                  </a:lnTo>
                  <a:lnTo>
                    <a:pt x="2732" y="0"/>
                  </a:lnTo>
                  <a:lnTo>
                    <a:pt x="69" y="1"/>
                  </a:lnTo>
                  <a:lnTo>
                    <a:pt x="0" y="70"/>
                  </a:lnTo>
                  <a:close/>
                </a:path>
              </a:pathLst>
            </a:custGeom>
            <a:solidFill>
              <a:srgbClr val="E6B5C2"/>
            </a:solidFill>
            <a:ln w="9525">
              <a:noFill/>
              <a:round/>
              <a:headEnd/>
              <a:tailEnd/>
            </a:ln>
          </p:spPr>
          <p:txBody>
            <a:bodyPr/>
            <a:lstStyle/>
            <a:p>
              <a:endParaRPr lang="en-US"/>
            </a:p>
          </p:txBody>
        </p:sp>
        <p:sp>
          <p:nvSpPr>
            <p:cNvPr id="6029" name="Freeform 63"/>
            <p:cNvSpPr>
              <a:spLocks/>
            </p:cNvSpPr>
            <p:nvPr/>
          </p:nvSpPr>
          <p:spPr bwMode="auto">
            <a:xfrm>
              <a:off x="6529"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6030" name="Freeform 64"/>
            <p:cNvSpPr>
              <a:spLocks/>
            </p:cNvSpPr>
            <p:nvPr/>
          </p:nvSpPr>
          <p:spPr bwMode="auto">
            <a:xfrm>
              <a:off x="6533" y="2257"/>
              <a:ext cx="151" cy="8"/>
            </a:xfrm>
            <a:custGeom>
              <a:avLst/>
              <a:gdLst>
                <a:gd name="T0" fmla="*/ 0 w 2732"/>
                <a:gd name="T1" fmla="*/ 0 h 140"/>
                <a:gd name="T2" fmla="*/ 0 w 2732"/>
                <a:gd name="T3" fmla="*/ 0 h 140"/>
                <a:gd name="T4" fmla="*/ 0 w 2732"/>
                <a:gd name="T5" fmla="*/ 0 h 140"/>
                <a:gd name="T6" fmla="*/ 0 w 2732"/>
                <a:gd name="T7" fmla="*/ 0 h 140"/>
                <a:gd name="T8" fmla="*/ 0 w 2732"/>
                <a:gd name="T9" fmla="*/ 0 h 140"/>
                <a:gd name="T10" fmla="*/ 0 w 2732"/>
                <a:gd name="T11" fmla="*/ 0 h 140"/>
                <a:gd name="T12" fmla="*/ 0 60000 65536"/>
                <a:gd name="T13" fmla="*/ 0 60000 65536"/>
                <a:gd name="T14" fmla="*/ 0 60000 65536"/>
                <a:gd name="T15" fmla="*/ 0 60000 65536"/>
                <a:gd name="T16" fmla="*/ 0 60000 65536"/>
                <a:gd name="T17" fmla="*/ 0 60000 65536"/>
                <a:gd name="T18" fmla="*/ 0 w 2732"/>
                <a:gd name="T19" fmla="*/ 0 h 140"/>
                <a:gd name="T20" fmla="*/ 2732 w 2732"/>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2" h="140">
                  <a:moveTo>
                    <a:pt x="2732" y="71"/>
                  </a:moveTo>
                  <a:lnTo>
                    <a:pt x="2663" y="1"/>
                  </a:lnTo>
                  <a:lnTo>
                    <a:pt x="0" y="0"/>
                  </a:lnTo>
                  <a:lnTo>
                    <a:pt x="0" y="138"/>
                  </a:lnTo>
                  <a:lnTo>
                    <a:pt x="2663" y="140"/>
                  </a:lnTo>
                  <a:lnTo>
                    <a:pt x="2732" y="71"/>
                  </a:lnTo>
                  <a:close/>
                </a:path>
              </a:pathLst>
            </a:custGeom>
            <a:solidFill>
              <a:srgbClr val="E6B5C2"/>
            </a:solidFill>
            <a:ln w="9525">
              <a:noFill/>
              <a:round/>
              <a:headEnd/>
              <a:tailEnd/>
            </a:ln>
          </p:spPr>
          <p:txBody>
            <a:bodyPr/>
            <a:lstStyle/>
            <a:p>
              <a:endParaRPr lang="en-US"/>
            </a:p>
          </p:txBody>
        </p:sp>
        <p:sp>
          <p:nvSpPr>
            <p:cNvPr id="6031" name="Freeform 65"/>
            <p:cNvSpPr>
              <a:spLocks/>
            </p:cNvSpPr>
            <p:nvPr/>
          </p:nvSpPr>
          <p:spPr bwMode="auto">
            <a:xfrm>
              <a:off x="6677" y="2261"/>
              <a:ext cx="7" cy="73"/>
            </a:xfrm>
            <a:custGeom>
              <a:avLst/>
              <a:gdLst>
                <a:gd name="T0" fmla="*/ 0 w 139"/>
                <a:gd name="T1" fmla="*/ 0 h 1309"/>
                <a:gd name="T2" fmla="*/ 0 w 139"/>
                <a:gd name="T3" fmla="*/ 0 h 1309"/>
                <a:gd name="T4" fmla="*/ 0 w 139"/>
                <a:gd name="T5" fmla="*/ 0 h 1309"/>
                <a:gd name="T6" fmla="*/ 0 w 139"/>
                <a:gd name="T7" fmla="*/ 0 h 1309"/>
                <a:gd name="T8" fmla="*/ 0 w 139"/>
                <a:gd name="T9" fmla="*/ 0 h 1309"/>
                <a:gd name="T10" fmla="*/ 0 w 139"/>
                <a:gd name="T11" fmla="*/ 0 h 1309"/>
                <a:gd name="T12" fmla="*/ 0 60000 65536"/>
                <a:gd name="T13" fmla="*/ 0 60000 65536"/>
                <a:gd name="T14" fmla="*/ 0 60000 65536"/>
                <a:gd name="T15" fmla="*/ 0 60000 65536"/>
                <a:gd name="T16" fmla="*/ 0 60000 65536"/>
                <a:gd name="T17" fmla="*/ 0 60000 65536"/>
                <a:gd name="T18" fmla="*/ 0 w 139"/>
                <a:gd name="T19" fmla="*/ 0 h 1309"/>
                <a:gd name="T20" fmla="*/ 139 w 139"/>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39" h="1309">
                  <a:moveTo>
                    <a:pt x="69" y="1309"/>
                  </a:moveTo>
                  <a:lnTo>
                    <a:pt x="138" y="1240"/>
                  </a:lnTo>
                  <a:lnTo>
                    <a:pt x="139" y="0"/>
                  </a:lnTo>
                  <a:lnTo>
                    <a:pt x="1" y="0"/>
                  </a:lnTo>
                  <a:lnTo>
                    <a:pt x="0" y="1240"/>
                  </a:lnTo>
                  <a:lnTo>
                    <a:pt x="69" y="1309"/>
                  </a:lnTo>
                  <a:close/>
                </a:path>
              </a:pathLst>
            </a:custGeom>
            <a:solidFill>
              <a:srgbClr val="E6B5C2"/>
            </a:solidFill>
            <a:ln w="9525">
              <a:noFill/>
              <a:round/>
              <a:headEnd/>
              <a:tailEnd/>
            </a:ln>
          </p:spPr>
          <p:txBody>
            <a:bodyPr/>
            <a:lstStyle/>
            <a:p>
              <a:endParaRPr lang="en-US"/>
            </a:p>
          </p:txBody>
        </p:sp>
        <p:sp>
          <p:nvSpPr>
            <p:cNvPr id="6032" name="Freeform 66"/>
            <p:cNvSpPr>
              <a:spLocks/>
            </p:cNvSpPr>
            <p:nvPr/>
          </p:nvSpPr>
          <p:spPr bwMode="auto">
            <a:xfrm>
              <a:off x="6463" y="2261"/>
              <a:ext cx="148" cy="69"/>
            </a:xfrm>
            <a:custGeom>
              <a:avLst/>
              <a:gdLst>
                <a:gd name="T0" fmla="*/ 0 w 2659"/>
                <a:gd name="T1" fmla="*/ 0 h 1238"/>
                <a:gd name="T2" fmla="*/ 0 w 2659"/>
                <a:gd name="T3" fmla="*/ 0 h 1238"/>
                <a:gd name="T4" fmla="*/ 0 w 2659"/>
                <a:gd name="T5" fmla="*/ 0 h 1238"/>
                <a:gd name="T6" fmla="*/ 0 w 2659"/>
                <a:gd name="T7" fmla="*/ 0 h 1238"/>
                <a:gd name="T8" fmla="*/ 0 w 2659"/>
                <a:gd name="T9" fmla="*/ 0 h 1238"/>
                <a:gd name="T10" fmla="*/ 0 60000 65536"/>
                <a:gd name="T11" fmla="*/ 0 60000 65536"/>
                <a:gd name="T12" fmla="*/ 0 60000 65536"/>
                <a:gd name="T13" fmla="*/ 0 60000 65536"/>
                <a:gd name="T14" fmla="*/ 0 60000 65536"/>
                <a:gd name="T15" fmla="*/ 0 w 2659"/>
                <a:gd name="T16" fmla="*/ 0 h 1238"/>
                <a:gd name="T17" fmla="*/ 2659 w 2659"/>
                <a:gd name="T18" fmla="*/ 1238 h 1238"/>
              </a:gdLst>
              <a:ahLst/>
              <a:cxnLst>
                <a:cxn ang="T10">
                  <a:pos x="T0" y="T1"/>
                </a:cxn>
                <a:cxn ang="T11">
                  <a:pos x="T2" y="T3"/>
                </a:cxn>
                <a:cxn ang="T12">
                  <a:pos x="T4" y="T5"/>
                </a:cxn>
                <a:cxn ang="T13">
                  <a:pos x="T6" y="T7"/>
                </a:cxn>
                <a:cxn ang="T14">
                  <a:pos x="T8" y="T9"/>
                </a:cxn>
              </a:cxnLst>
              <a:rect l="T15" t="T16" r="T17" b="T18"/>
              <a:pathLst>
                <a:path w="2659" h="1238">
                  <a:moveTo>
                    <a:pt x="2659" y="1238"/>
                  </a:moveTo>
                  <a:lnTo>
                    <a:pt x="0" y="1234"/>
                  </a:lnTo>
                  <a:lnTo>
                    <a:pt x="1" y="0"/>
                  </a:lnTo>
                  <a:lnTo>
                    <a:pt x="2658" y="2"/>
                  </a:lnTo>
                  <a:lnTo>
                    <a:pt x="2659" y="1238"/>
                  </a:lnTo>
                  <a:close/>
                </a:path>
              </a:pathLst>
            </a:custGeom>
            <a:solidFill>
              <a:srgbClr val="CB3547"/>
            </a:solidFill>
            <a:ln w="9525">
              <a:noFill/>
              <a:round/>
              <a:headEnd/>
              <a:tailEnd/>
            </a:ln>
          </p:spPr>
          <p:txBody>
            <a:bodyPr/>
            <a:lstStyle/>
            <a:p>
              <a:endParaRPr lang="en-US"/>
            </a:p>
          </p:txBody>
        </p:sp>
        <p:sp>
          <p:nvSpPr>
            <p:cNvPr id="6033" name="Freeform 67"/>
            <p:cNvSpPr>
              <a:spLocks/>
            </p:cNvSpPr>
            <p:nvPr/>
          </p:nvSpPr>
          <p:spPr bwMode="auto">
            <a:xfrm>
              <a:off x="6459" y="2326"/>
              <a:ext cx="152" cy="7"/>
            </a:xfrm>
            <a:custGeom>
              <a:avLst/>
              <a:gdLst>
                <a:gd name="T0" fmla="*/ 0 w 2728"/>
                <a:gd name="T1" fmla="*/ 0 h 141"/>
                <a:gd name="T2" fmla="*/ 0 w 2728"/>
                <a:gd name="T3" fmla="*/ 0 h 141"/>
                <a:gd name="T4" fmla="*/ 0 w 2728"/>
                <a:gd name="T5" fmla="*/ 0 h 141"/>
                <a:gd name="T6" fmla="*/ 0 w 2728"/>
                <a:gd name="T7" fmla="*/ 0 h 141"/>
                <a:gd name="T8" fmla="*/ 0 w 2728"/>
                <a:gd name="T9" fmla="*/ 0 h 141"/>
                <a:gd name="T10" fmla="*/ 0 w 2728"/>
                <a:gd name="T11" fmla="*/ 0 h 141"/>
                <a:gd name="T12" fmla="*/ 0 60000 65536"/>
                <a:gd name="T13" fmla="*/ 0 60000 65536"/>
                <a:gd name="T14" fmla="*/ 0 60000 65536"/>
                <a:gd name="T15" fmla="*/ 0 60000 65536"/>
                <a:gd name="T16" fmla="*/ 0 60000 65536"/>
                <a:gd name="T17" fmla="*/ 0 60000 65536"/>
                <a:gd name="T18" fmla="*/ 0 w 2728"/>
                <a:gd name="T19" fmla="*/ 0 h 141"/>
                <a:gd name="T20" fmla="*/ 2728 w 2728"/>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8" h="141">
                  <a:moveTo>
                    <a:pt x="0" y="68"/>
                  </a:moveTo>
                  <a:lnTo>
                    <a:pt x="69" y="137"/>
                  </a:lnTo>
                  <a:lnTo>
                    <a:pt x="2728" y="141"/>
                  </a:lnTo>
                  <a:lnTo>
                    <a:pt x="2728" y="3"/>
                  </a:lnTo>
                  <a:lnTo>
                    <a:pt x="69" y="0"/>
                  </a:lnTo>
                  <a:lnTo>
                    <a:pt x="0" y="68"/>
                  </a:lnTo>
                  <a:close/>
                </a:path>
              </a:pathLst>
            </a:custGeom>
            <a:solidFill>
              <a:srgbClr val="E6B5C2"/>
            </a:solidFill>
            <a:ln w="9525">
              <a:noFill/>
              <a:round/>
              <a:headEnd/>
              <a:tailEnd/>
            </a:ln>
          </p:spPr>
          <p:txBody>
            <a:bodyPr/>
            <a:lstStyle/>
            <a:p>
              <a:endParaRPr lang="en-US"/>
            </a:p>
          </p:txBody>
        </p:sp>
        <p:sp>
          <p:nvSpPr>
            <p:cNvPr id="6034" name="Freeform 68"/>
            <p:cNvSpPr>
              <a:spLocks/>
            </p:cNvSpPr>
            <p:nvPr/>
          </p:nvSpPr>
          <p:spPr bwMode="auto">
            <a:xfrm>
              <a:off x="6459" y="2257"/>
              <a:ext cx="8"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70" y="0"/>
                  </a:moveTo>
                  <a:lnTo>
                    <a:pt x="1" y="69"/>
                  </a:lnTo>
                  <a:lnTo>
                    <a:pt x="0" y="1303"/>
                  </a:lnTo>
                  <a:lnTo>
                    <a:pt x="138" y="1303"/>
                  </a:lnTo>
                  <a:lnTo>
                    <a:pt x="139" y="69"/>
                  </a:lnTo>
                  <a:lnTo>
                    <a:pt x="70" y="0"/>
                  </a:lnTo>
                  <a:close/>
                </a:path>
              </a:pathLst>
            </a:custGeom>
            <a:solidFill>
              <a:srgbClr val="E6B5C2"/>
            </a:solidFill>
            <a:ln w="9525">
              <a:noFill/>
              <a:round/>
              <a:headEnd/>
              <a:tailEnd/>
            </a:ln>
          </p:spPr>
          <p:txBody>
            <a:bodyPr/>
            <a:lstStyle/>
            <a:p>
              <a:endParaRPr lang="en-US"/>
            </a:p>
          </p:txBody>
        </p:sp>
        <p:sp>
          <p:nvSpPr>
            <p:cNvPr id="6035" name="Freeform 69"/>
            <p:cNvSpPr>
              <a:spLocks/>
            </p:cNvSpPr>
            <p:nvPr/>
          </p:nvSpPr>
          <p:spPr bwMode="auto">
            <a:xfrm>
              <a:off x="6463" y="2257"/>
              <a:ext cx="152" cy="8"/>
            </a:xfrm>
            <a:custGeom>
              <a:avLst/>
              <a:gdLst>
                <a:gd name="T0" fmla="*/ 0 w 2726"/>
                <a:gd name="T1" fmla="*/ 0 h 140"/>
                <a:gd name="T2" fmla="*/ 0 w 2726"/>
                <a:gd name="T3" fmla="*/ 0 h 140"/>
                <a:gd name="T4" fmla="*/ 0 w 2726"/>
                <a:gd name="T5" fmla="*/ 0 h 140"/>
                <a:gd name="T6" fmla="*/ 0 w 2726"/>
                <a:gd name="T7" fmla="*/ 0 h 140"/>
                <a:gd name="T8" fmla="*/ 0 w 2726"/>
                <a:gd name="T9" fmla="*/ 0 h 140"/>
                <a:gd name="T10" fmla="*/ 0 w 2726"/>
                <a:gd name="T11" fmla="*/ 0 h 140"/>
                <a:gd name="T12" fmla="*/ 0 60000 65536"/>
                <a:gd name="T13" fmla="*/ 0 60000 65536"/>
                <a:gd name="T14" fmla="*/ 0 60000 65536"/>
                <a:gd name="T15" fmla="*/ 0 60000 65536"/>
                <a:gd name="T16" fmla="*/ 0 60000 65536"/>
                <a:gd name="T17" fmla="*/ 0 60000 65536"/>
                <a:gd name="T18" fmla="*/ 0 w 2726"/>
                <a:gd name="T19" fmla="*/ 0 h 140"/>
                <a:gd name="T20" fmla="*/ 2726 w 272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6" h="140">
                  <a:moveTo>
                    <a:pt x="2726" y="71"/>
                  </a:moveTo>
                  <a:lnTo>
                    <a:pt x="2657" y="1"/>
                  </a:lnTo>
                  <a:lnTo>
                    <a:pt x="0" y="0"/>
                  </a:lnTo>
                  <a:lnTo>
                    <a:pt x="0" y="138"/>
                  </a:lnTo>
                  <a:lnTo>
                    <a:pt x="2657" y="140"/>
                  </a:lnTo>
                  <a:lnTo>
                    <a:pt x="2726" y="71"/>
                  </a:lnTo>
                  <a:close/>
                </a:path>
              </a:pathLst>
            </a:custGeom>
            <a:solidFill>
              <a:srgbClr val="E6B5C2"/>
            </a:solidFill>
            <a:ln w="9525">
              <a:noFill/>
              <a:round/>
              <a:headEnd/>
              <a:tailEnd/>
            </a:ln>
          </p:spPr>
          <p:txBody>
            <a:bodyPr/>
            <a:lstStyle/>
            <a:p>
              <a:endParaRPr lang="en-US"/>
            </a:p>
          </p:txBody>
        </p:sp>
        <p:sp>
          <p:nvSpPr>
            <p:cNvPr id="6036" name="Freeform 70"/>
            <p:cNvSpPr>
              <a:spLocks/>
            </p:cNvSpPr>
            <p:nvPr/>
          </p:nvSpPr>
          <p:spPr bwMode="auto">
            <a:xfrm>
              <a:off x="6607" y="2261"/>
              <a:ext cx="8" cy="72"/>
            </a:xfrm>
            <a:custGeom>
              <a:avLst/>
              <a:gdLst>
                <a:gd name="T0" fmla="*/ 0 w 139"/>
                <a:gd name="T1" fmla="*/ 0 h 1305"/>
                <a:gd name="T2" fmla="*/ 0 w 139"/>
                <a:gd name="T3" fmla="*/ 0 h 1305"/>
                <a:gd name="T4" fmla="*/ 0 w 139"/>
                <a:gd name="T5" fmla="*/ 0 h 1305"/>
                <a:gd name="T6" fmla="*/ 0 w 139"/>
                <a:gd name="T7" fmla="*/ 0 h 1305"/>
                <a:gd name="T8" fmla="*/ 0 w 139"/>
                <a:gd name="T9" fmla="*/ 0 h 1305"/>
                <a:gd name="T10" fmla="*/ 0 w 139"/>
                <a:gd name="T11" fmla="*/ 0 h 1305"/>
                <a:gd name="T12" fmla="*/ 0 60000 65536"/>
                <a:gd name="T13" fmla="*/ 0 60000 65536"/>
                <a:gd name="T14" fmla="*/ 0 60000 65536"/>
                <a:gd name="T15" fmla="*/ 0 60000 65536"/>
                <a:gd name="T16" fmla="*/ 0 60000 65536"/>
                <a:gd name="T17" fmla="*/ 0 60000 65536"/>
                <a:gd name="T18" fmla="*/ 0 w 139"/>
                <a:gd name="T19" fmla="*/ 0 h 1305"/>
                <a:gd name="T20" fmla="*/ 139 w 139"/>
                <a:gd name="T21" fmla="*/ 1305 h 1305"/>
              </a:gdLst>
              <a:ahLst/>
              <a:cxnLst>
                <a:cxn ang="T12">
                  <a:pos x="T0" y="T1"/>
                </a:cxn>
                <a:cxn ang="T13">
                  <a:pos x="T2" y="T3"/>
                </a:cxn>
                <a:cxn ang="T14">
                  <a:pos x="T4" y="T5"/>
                </a:cxn>
                <a:cxn ang="T15">
                  <a:pos x="T6" y="T7"/>
                </a:cxn>
                <a:cxn ang="T16">
                  <a:pos x="T8" y="T9"/>
                </a:cxn>
                <a:cxn ang="T17">
                  <a:pos x="T10" y="T11"/>
                </a:cxn>
              </a:cxnLst>
              <a:rect l="T18" t="T19" r="T20" b="T21"/>
              <a:pathLst>
                <a:path w="139" h="1305">
                  <a:moveTo>
                    <a:pt x="70" y="1305"/>
                  </a:moveTo>
                  <a:lnTo>
                    <a:pt x="139" y="1236"/>
                  </a:lnTo>
                  <a:lnTo>
                    <a:pt x="138" y="0"/>
                  </a:lnTo>
                  <a:lnTo>
                    <a:pt x="0" y="0"/>
                  </a:lnTo>
                  <a:lnTo>
                    <a:pt x="1" y="1236"/>
                  </a:lnTo>
                  <a:lnTo>
                    <a:pt x="70" y="1305"/>
                  </a:lnTo>
                  <a:close/>
                </a:path>
              </a:pathLst>
            </a:custGeom>
            <a:solidFill>
              <a:srgbClr val="E6B5C2"/>
            </a:solidFill>
            <a:ln w="9525">
              <a:noFill/>
              <a:round/>
              <a:headEnd/>
              <a:tailEnd/>
            </a:ln>
          </p:spPr>
          <p:txBody>
            <a:bodyPr/>
            <a:lstStyle/>
            <a:p>
              <a:endParaRPr lang="en-US"/>
            </a:p>
          </p:txBody>
        </p:sp>
        <p:sp>
          <p:nvSpPr>
            <p:cNvPr id="6037" name="Freeform 71"/>
            <p:cNvSpPr>
              <a:spLocks/>
            </p:cNvSpPr>
            <p:nvPr/>
          </p:nvSpPr>
          <p:spPr bwMode="auto">
            <a:xfrm>
              <a:off x="6317" y="2261"/>
              <a:ext cx="146" cy="69"/>
            </a:xfrm>
            <a:custGeom>
              <a:avLst/>
              <a:gdLst>
                <a:gd name="T0" fmla="*/ 0 w 2627"/>
                <a:gd name="T1" fmla="*/ 0 h 1245"/>
                <a:gd name="T2" fmla="*/ 0 w 2627"/>
                <a:gd name="T3" fmla="*/ 0 h 1245"/>
                <a:gd name="T4" fmla="*/ 0 w 2627"/>
                <a:gd name="T5" fmla="*/ 0 h 1245"/>
                <a:gd name="T6" fmla="*/ 0 w 2627"/>
                <a:gd name="T7" fmla="*/ 0 h 1245"/>
                <a:gd name="T8" fmla="*/ 0 w 2627"/>
                <a:gd name="T9" fmla="*/ 0 h 1245"/>
                <a:gd name="T10" fmla="*/ 0 60000 65536"/>
                <a:gd name="T11" fmla="*/ 0 60000 65536"/>
                <a:gd name="T12" fmla="*/ 0 60000 65536"/>
                <a:gd name="T13" fmla="*/ 0 60000 65536"/>
                <a:gd name="T14" fmla="*/ 0 60000 65536"/>
                <a:gd name="T15" fmla="*/ 0 w 2627"/>
                <a:gd name="T16" fmla="*/ 0 h 1245"/>
                <a:gd name="T17" fmla="*/ 2627 w 2627"/>
                <a:gd name="T18" fmla="*/ 1245 h 1245"/>
              </a:gdLst>
              <a:ahLst/>
              <a:cxnLst>
                <a:cxn ang="T10">
                  <a:pos x="T0" y="T1"/>
                </a:cxn>
                <a:cxn ang="T11">
                  <a:pos x="T2" y="T3"/>
                </a:cxn>
                <a:cxn ang="T12">
                  <a:pos x="T4" y="T5"/>
                </a:cxn>
                <a:cxn ang="T13">
                  <a:pos x="T6" y="T7"/>
                </a:cxn>
                <a:cxn ang="T14">
                  <a:pos x="T8" y="T9"/>
                </a:cxn>
              </a:cxnLst>
              <a:rect l="T15" t="T16" r="T17" b="T18"/>
              <a:pathLst>
                <a:path w="2627" h="1245">
                  <a:moveTo>
                    <a:pt x="2627" y="1245"/>
                  </a:moveTo>
                  <a:lnTo>
                    <a:pt x="0" y="1242"/>
                  </a:lnTo>
                  <a:lnTo>
                    <a:pt x="1" y="0"/>
                  </a:lnTo>
                  <a:lnTo>
                    <a:pt x="2626" y="2"/>
                  </a:lnTo>
                  <a:lnTo>
                    <a:pt x="2627" y="1245"/>
                  </a:lnTo>
                  <a:close/>
                </a:path>
              </a:pathLst>
            </a:custGeom>
            <a:solidFill>
              <a:srgbClr val="CB3547"/>
            </a:solidFill>
            <a:ln w="9525">
              <a:noFill/>
              <a:round/>
              <a:headEnd/>
              <a:tailEnd/>
            </a:ln>
          </p:spPr>
          <p:txBody>
            <a:bodyPr/>
            <a:lstStyle/>
            <a:p>
              <a:endParaRPr lang="en-US"/>
            </a:p>
          </p:txBody>
        </p:sp>
        <p:sp>
          <p:nvSpPr>
            <p:cNvPr id="6038" name="Freeform 72"/>
            <p:cNvSpPr>
              <a:spLocks/>
            </p:cNvSpPr>
            <p:nvPr/>
          </p:nvSpPr>
          <p:spPr bwMode="auto">
            <a:xfrm>
              <a:off x="6314" y="2326"/>
              <a:ext cx="149" cy="8"/>
            </a:xfrm>
            <a:custGeom>
              <a:avLst/>
              <a:gdLst>
                <a:gd name="T0" fmla="*/ 0 w 2696"/>
                <a:gd name="T1" fmla="*/ 0 h 141"/>
                <a:gd name="T2" fmla="*/ 0 w 2696"/>
                <a:gd name="T3" fmla="*/ 0 h 141"/>
                <a:gd name="T4" fmla="*/ 0 w 2696"/>
                <a:gd name="T5" fmla="*/ 0 h 141"/>
                <a:gd name="T6" fmla="*/ 0 w 2696"/>
                <a:gd name="T7" fmla="*/ 0 h 141"/>
                <a:gd name="T8" fmla="*/ 0 w 2696"/>
                <a:gd name="T9" fmla="*/ 0 h 141"/>
                <a:gd name="T10" fmla="*/ 0 w 2696"/>
                <a:gd name="T11" fmla="*/ 0 h 141"/>
                <a:gd name="T12" fmla="*/ 0 60000 65536"/>
                <a:gd name="T13" fmla="*/ 0 60000 65536"/>
                <a:gd name="T14" fmla="*/ 0 60000 65536"/>
                <a:gd name="T15" fmla="*/ 0 60000 65536"/>
                <a:gd name="T16" fmla="*/ 0 60000 65536"/>
                <a:gd name="T17" fmla="*/ 0 60000 65536"/>
                <a:gd name="T18" fmla="*/ 0 w 2696"/>
                <a:gd name="T19" fmla="*/ 0 h 141"/>
                <a:gd name="T20" fmla="*/ 2696 w 269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6" h="141">
                  <a:moveTo>
                    <a:pt x="0" y="69"/>
                  </a:moveTo>
                  <a:lnTo>
                    <a:pt x="69" y="138"/>
                  </a:lnTo>
                  <a:lnTo>
                    <a:pt x="2696" y="141"/>
                  </a:lnTo>
                  <a:lnTo>
                    <a:pt x="2696" y="3"/>
                  </a:lnTo>
                  <a:lnTo>
                    <a:pt x="69" y="0"/>
                  </a:lnTo>
                  <a:lnTo>
                    <a:pt x="0" y="69"/>
                  </a:lnTo>
                  <a:close/>
                </a:path>
              </a:pathLst>
            </a:custGeom>
            <a:solidFill>
              <a:srgbClr val="E6B5C2"/>
            </a:solidFill>
            <a:ln w="9525">
              <a:noFill/>
              <a:round/>
              <a:headEnd/>
              <a:tailEnd/>
            </a:ln>
          </p:spPr>
          <p:txBody>
            <a:bodyPr/>
            <a:lstStyle/>
            <a:p>
              <a:endParaRPr lang="en-US"/>
            </a:p>
          </p:txBody>
        </p:sp>
        <p:sp>
          <p:nvSpPr>
            <p:cNvPr id="6039" name="Freeform 73"/>
            <p:cNvSpPr>
              <a:spLocks/>
            </p:cNvSpPr>
            <p:nvPr/>
          </p:nvSpPr>
          <p:spPr bwMode="auto">
            <a:xfrm>
              <a:off x="6314"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6040" name="Freeform 74"/>
            <p:cNvSpPr>
              <a:spLocks/>
            </p:cNvSpPr>
            <p:nvPr/>
          </p:nvSpPr>
          <p:spPr bwMode="auto">
            <a:xfrm>
              <a:off x="6317" y="2257"/>
              <a:ext cx="150" cy="8"/>
            </a:xfrm>
            <a:custGeom>
              <a:avLst/>
              <a:gdLst>
                <a:gd name="T0" fmla="*/ 0 w 2694"/>
                <a:gd name="T1" fmla="*/ 0 h 140"/>
                <a:gd name="T2" fmla="*/ 0 w 2694"/>
                <a:gd name="T3" fmla="*/ 0 h 140"/>
                <a:gd name="T4" fmla="*/ 0 w 2694"/>
                <a:gd name="T5" fmla="*/ 0 h 140"/>
                <a:gd name="T6" fmla="*/ 0 w 2694"/>
                <a:gd name="T7" fmla="*/ 0 h 140"/>
                <a:gd name="T8" fmla="*/ 0 w 2694"/>
                <a:gd name="T9" fmla="*/ 0 h 140"/>
                <a:gd name="T10" fmla="*/ 0 w 2694"/>
                <a:gd name="T11" fmla="*/ 0 h 140"/>
                <a:gd name="T12" fmla="*/ 0 60000 65536"/>
                <a:gd name="T13" fmla="*/ 0 60000 65536"/>
                <a:gd name="T14" fmla="*/ 0 60000 65536"/>
                <a:gd name="T15" fmla="*/ 0 60000 65536"/>
                <a:gd name="T16" fmla="*/ 0 60000 65536"/>
                <a:gd name="T17" fmla="*/ 0 60000 65536"/>
                <a:gd name="T18" fmla="*/ 0 w 2694"/>
                <a:gd name="T19" fmla="*/ 0 h 140"/>
                <a:gd name="T20" fmla="*/ 2694 w 269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4" h="140">
                  <a:moveTo>
                    <a:pt x="2694" y="71"/>
                  </a:moveTo>
                  <a:lnTo>
                    <a:pt x="2625" y="1"/>
                  </a:lnTo>
                  <a:lnTo>
                    <a:pt x="0" y="0"/>
                  </a:lnTo>
                  <a:lnTo>
                    <a:pt x="0" y="138"/>
                  </a:lnTo>
                  <a:lnTo>
                    <a:pt x="2625" y="140"/>
                  </a:lnTo>
                  <a:lnTo>
                    <a:pt x="2694" y="71"/>
                  </a:lnTo>
                  <a:close/>
                </a:path>
              </a:pathLst>
            </a:custGeom>
            <a:solidFill>
              <a:srgbClr val="E6B5C2"/>
            </a:solidFill>
            <a:ln w="9525">
              <a:noFill/>
              <a:round/>
              <a:headEnd/>
              <a:tailEnd/>
            </a:ln>
          </p:spPr>
          <p:txBody>
            <a:bodyPr/>
            <a:lstStyle/>
            <a:p>
              <a:endParaRPr lang="en-US"/>
            </a:p>
          </p:txBody>
        </p:sp>
        <p:sp>
          <p:nvSpPr>
            <p:cNvPr id="6041" name="Freeform 75"/>
            <p:cNvSpPr>
              <a:spLocks/>
            </p:cNvSpPr>
            <p:nvPr/>
          </p:nvSpPr>
          <p:spPr bwMode="auto">
            <a:xfrm>
              <a:off x="6459" y="2261"/>
              <a:ext cx="8" cy="73"/>
            </a:xfrm>
            <a:custGeom>
              <a:avLst/>
              <a:gdLst>
                <a:gd name="T0" fmla="*/ 0 w 139"/>
                <a:gd name="T1" fmla="*/ 0 h 1312"/>
                <a:gd name="T2" fmla="*/ 0 w 139"/>
                <a:gd name="T3" fmla="*/ 0 h 1312"/>
                <a:gd name="T4" fmla="*/ 0 w 139"/>
                <a:gd name="T5" fmla="*/ 0 h 1312"/>
                <a:gd name="T6" fmla="*/ 0 w 139"/>
                <a:gd name="T7" fmla="*/ 0 h 1312"/>
                <a:gd name="T8" fmla="*/ 0 w 139"/>
                <a:gd name="T9" fmla="*/ 0 h 1312"/>
                <a:gd name="T10" fmla="*/ 0 w 139"/>
                <a:gd name="T11" fmla="*/ 0 h 1312"/>
                <a:gd name="T12" fmla="*/ 0 60000 65536"/>
                <a:gd name="T13" fmla="*/ 0 60000 65536"/>
                <a:gd name="T14" fmla="*/ 0 60000 65536"/>
                <a:gd name="T15" fmla="*/ 0 60000 65536"/>
                <a:gd name="T16" fmla="*/ 0 60000 65536"/>
                <a:gd name="T17" fmla="*/ 0 60000 65536"/>
                <a:gd name="T18" fmla="*/ 0 w 139"/>
                <a:gd name="T19" fmla="*/ 0 h 1312"/>
                <a:gd name="T20" fmla="*/ 139 w 139"/>
                <a:gd name="T21" fmla="*/ 1312 h 1312"/>
              </a:gdLst>
              <a:ahLst/>
              <a:cxnLst>
                <a:cxn ang="T12">
                  <a:pos x="T0" y="T1"/>
                </a:cxn>
                <a:cxn ang="T13">
                  <a:pos x="T2" y="T3"/>
                </a:cxn>
                <a:cxn ang="T14">
                  <a:pos x="T4" y="T5"/>
                </a:cxn>
                <a:cxn ang="T15">
                  <a:pos x="T6" y="T7"/>
                </a:cxn>
                <a:cxn ang="T16">
                  <a:pos x="T8" y="T9"/>
                </a:cxn>
                <a:cxn ang="T17">
                  <a:pos x="T10" y="T11"/>
                </a:cxn>
              </a:cxnLst>
              <a:rect l="T18" t="T19" r="T20" b="T21"/>
              <a:pathLst>
                <a:path w="139" h="1312">
                  <a:moveTo>
                    <a:pt x="70" y="1312"/>
                  </a:moveTo>
                  <a:lnTo>
                    <a:pt x="139" y="1243"/>
                  </a:lnTo>
                  <a:lnTo>
                    <a:pt x="138" y="0"/>
                  </a:lnTo>
                  <a:lnTo>
                    <a:pt x="0" y="0"/>
                  </a:lnTo>
                  <a:lnTo>
                    <a:pt x="1" y="1243"/>
                  </a:lnTo>
                  <a:lnTo>
                    <a:pt x="70" y="1312"/>
                  </a:lnTo>
                  <a:close/>
                </a:path>
              </a:pathLst>
            </a:custGeom>
            <a:solidFill>
              <a:srgbClr val="E6B5C2"/>
            </a:solidFill>
            <a:ln w="9525">
              <a:noFill/>
              <a:round/>
              <a:headEnd/>
              <a:tailEnd/>
            </a:ln>
          </p:spPr>
          <p:txBody>
            <a:bodyPr/>
            <a:lstStyle/>
            <a:p>
              <a:endParaRPr lang="en-US"/>
            </a:p>
          </p:txBody>
        </p:sp>
        <p:sp>
          <p:nvSpPr>
            <p:cNvPr id="6042" name="Freeform 76"/>
            <p:cNvSpPr>
              <a:spLocks/>
            </p:cNvSpPr>
            <p:nvPr/>
          </p:nvSpPr>
          <p:spPr bwMode="auto">
            <a:xfrm>
              <a:off x="6707" y="2141"/>
              <a:ext cx="27" cy="95"/>
            </a:xfrm>
            <a:custGeom>
              <a:avLst/>
              <a:gdLst>
                <a:gd name="T0" fmla="*/ 0 w 482"/>
                <a:gd name="T1" fmla="*/ 0 h 1711"/>
                <a:gd name="T2" fmla="*/ 0 w 482"/>
                <a:gd name="T3" fmla="*/ 0 h 1711"/>
                <a:gd name="T4" fmla="*/ 0 w 482"/>
                <a:gd name="T5" fmla="*/ 0 h 1711"/>
                <a:gd name="T6" fmla="*/ 0 w 482"/>
                <a:gd name="T7" fmla="*/ 0 h 1711"/>
                <a:gd name="T8" fmla="*/ 0 w 482"/>
                <a:gd name="T9" fmla="*/ 0 h 1711"/>
                <a:gd name="T10" fmla="*/ 0 60000 65536"/>
                <a:gd name="T11" fmla="*/ 0 60000 65536"/>
                <a:gd name="T12" fmla="*/ 0 60000 65536"/>
                <a:gd name="T13" fmla="*/ 0 60000 65536"/>
                <a:gd name="T14" fmla="*/ 0 60000 65536"/>
                <a:gd name="T15" fmla="*/ 0 w 482"/>
                <a:gd name="T16" fmla="*/ 0 h 1711"/>
                <a:gd name="T17" fmla="*/ 482 w 482"/>
                <a:gd name="T18" fmla="*/ 1711 h 1711"/>
              </a:gdLst>
              <a:ahLst/>
              <a:cxnLst>
                <a:cxn ang="T10">
                  <a:pos x="T0" y="T1"/>
                </a:cxn>
                <a:cxn ang="T11">
                  <a:pos x="T2" y="T3"/>
                </a:cxn>
                <a:cxn ang="T12">
                  <a:pos x="T4" y="T5"/>
                </a:cxn>
                <a:cxn ang="T13">
                  <a:pos x="T6" y="T7"/>
                </a:cxn>
                <a:cxn ang="T14">
                  <a:pos x="T8" y="T9"/>
                </a:cxn>
              </a:cxnLst>
              <a:rect l="T15" t="T16" r="T17" b="T18"/>
              <a:pathLst>
                <a:path w="482" h="1711">
                  <a:moveTo>
                    <a:pt x="0" y="1711"/>
                  </a:moveTo>
                  <a:lnTo>
                    <a:pt x="482" y="1228"/>
                  </a:lnTo>
                  <a:lnTo>
                    <a:pt x="481" y="0"/>
                  </a:lnTo>
                  <a:lnTo>
                    <a:pt x="0" y="479"/>
                  </a:lnTo>
                  <a:lnTo>
                    <a:pt x="0" y="1711"/>
                  </a:lnTo>
                  <a:close/>
                </a:path>
              </a:pathLst>
            </a:custGeom>
            <a:solidFill>
              <a:srgbClr val="B53233"/>
            </a:solidFill>
            <a:ln w="9525">
              <a:noFill/>
              <a:round/>
              <a:headEnd/>
              <a:tailEnd/>
            </a:ln>
          </p:spPr>
          <p:txBody>
            <a:bodyPr/>
            <a:lstStyle/>
            <a:p>
              <a:endParaRPr lang="en-US"/>
            </a:p>
          </p:txBody>
        </p:sp>
        <p:sp>
          <p:nvSpPr>
            <p:cNvPr id="6043" name="Freeform 77"/>
            <p:cNvSpPr>
              <a:spLocks/>
            </p:cNvSpPr>
            <p:nvPr/>
          </p:nvSpPr>
          <p:spPr bwMode="auto">
            <a:xfrm>
              <a:off x="6705" y="2206"/>
              <a:ext cx="33" cy="33"/>
            </a:xfrm>
            <a:custGeom>
              <a:avLst/>
              <a:gdLst>
                <a:gd name="T0" fmla="*/ 0 w 599"/>
                <a:gd name="T1" fmla="*/ 0 h 580"/>
                <a:gd name="T2" fmla="*/ 0 w 599"/>
                <a:gd name="T3" fmla="*/ 0 h 580"/>
                <a:gd name="T4" fmla="*/ 0 w 599"/>
                <a:gd name="T5" fmla="*/ 0 h 580"/>
                <a:gd name="T6" fmla="*/ 0 w 599"/>
                <a:gd name="T7" fmla="*/ 0 h 580"/>
                <a:gd name="T8" fmla="*/ 0 w 599"/>
                <a:gd name="T9" fmla="*/ 0 h 580"/>
                <a:gd name="T10" fmla="*/ 0 w 599"/>
                <a:gd name="T11" fmla="*/ 0 h 580"/>
                <a:gd name="T12" fmla="*/ 0 60000 65536"/>
                <a:gd name="T13" fmla="*/ 0 60000 65536"/>
                <a:gd name="T14" fmla="*/ 0 60000 65536"/>
                <a:gd name="T15" fmla="*/ 0 60000 65536"/>
                <a:gd name="T16" fmla="*/ 0 60000 65536"/>
                <a:gd name="T17" fmla="*/ 0 60000 65536"/>
                <a:gd name="T18" fmla="*/ 0 w 599"/>
                <a:gd name="T19" fmla="*/ 0 h 580"/>
                <a:gd name="T20" fmla="*/ 599 w 599"/>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99" h="580">
                  <a:moveTo>
                    <a:pt x="599" y="49"/>
                  </a:moveTo>
                  <a:lnTo>
                    <a:pt x="481" y="0"/>
                  </a:lnTo>
                  <a:lnTo>
                    <a:pt x="0" y="484"/>
                  </a:lnTo>
                  <a:lnTo>
                    <a:pt x="97" y="580"/>
                  </a:lnTo>
                  <a:lnTo>
                    <a:pt x="579" y="97"/>
                  </a:lnTo>
                  <a:lnTo>
                    <a:pt x="599" y="49"/>
                  </a:lnTo>
                  <a:close/>
                </a:path>
              </a:pathLst>
            </a:custGeom>
            <a:solidFill>
              <a:srgbClr val="E6B5C2"/>
            </a:solidFill>
            <a:ln w="9525">
              <a:noFill/>
              <a:round/>
              <a:headEnd/>
              <a:tailEnd/>
            </a:ln>
          </p:spPr>
          <p:txBody>
            <a:bodyPr/>
            <a:lstStyle/>
            <a:p>
              <a:endParaRPr lang="en-US"/>
            </a:p>
          </p:txBody>
        </p:sp>
        <p:sp>
          <p:nvSpPr>
            <p:cNvPr id="6044" name="Freeform 78"/>
            <p:cNvSpPr>
              <a:spLocks/>
            </p:cNvSpPr>
            <p:nvPr/>
          </p:nvSpPr>
          <p:spPr bwMode="auto">
            <a:xfrm>
              <a:off x="6730" y="2138"/>
              <a:ext cx="8" cy="71"/>
            </a:xfrm>
            <a:custGeom>
              <a:avLst/>
              <a:gdLst>
                <a:gd name="T0" fmla="*/ 0 w 139"/>
                <a:gd name="T1" fmla="*/ 0 h 1277"/>
                <a:gd name="T2" fmla="*/ 0 w 139"/>
                <a:gd name="T3" fmla="*/ 0 h 1277"/>
                <a:gd name="T4" fmla="*/ 0 w 139"/>
                <a:gd name="T5" fmla="*/ 0 h 1277"/>
                <a:gd name="T6" fmla="*/ 0 w 139"/>
                <a:gd name="T7" fmla="*/ 0 h 1277"/>
                <a:gd name="T8" fmla="*/ 0 w 139"/>
                <a:gd name="T9" fmla="*/ 0 h 1277"/>
                <a:gd name="T10" fmla="*/ 0 w 139"/>
                <a:gd name="T11" fmla="*/ 0 h 1277"/>
                <a:gd name="T12" fmla="*/ 0 60000 65536"/>
                <a:gd name="T13" fmla="*/ 0 60000 65536"/>
                <a:gd name="T14" fmla="*/ 0 60000 65536"/>
                <a:gd name="T15" fmla="*/ 0 60000 65536"/>
                <a:gd name="T16" fmla="*/ 0 60000 65536"/>
                <a:gd name="T17" fmla="*/ 0 60000 65536"/>
                <a:gd name="T18" fmla="*/ 0 w 139"/>
                <a:gd name="T19" fmla="*/ 0 h 1277"/>
                <a:gd name="T20" fmla="*/ 139 w 139"/>
                <a:gd name="T21" fmla="*/ 1277 h 1277"/>
              </a:gdLst>
              <a:ahLst/>
              <a:cxnLst>
                <a:cxn ang="T12">
                  <a:pos x="T0" y="T1"/>
                </a:cxn>
                <a:cxn ang="T13">
                  <a:pos x="T2" y="T3"/>
                </a:cxn>
                <a:cxn ang="T14">
                  <a:pos x="T4" y="T5"/>
                </a:cxn>
                <a:cxn ang="T15">
                  <a:pos x="T6" y="T7"/>
                </a:cxn>
                <a:cxn ang="T16">
                  <a:pos x="T8" y="T9"/>
                </a:cxn>
                <a:cxn ang="T17">
                  <a:pos x="T10" y="T11"/>
                </a:cxn>
              </a:cxnLst>
              <a:rect l="T18" t="T19" r="T20" b="T21"/>
              <a:pathLst>
                <a:path w="139" h="1277">
                  <a:moveTo>
                    <a:pt x="21" y="0"/>
                  </a:moveTo>
                  <a:lnTo>
                    <a:pt x="0" y="49"/>
                  </a:lnTo>
                  <a:lnTo>
                    <a:pt x="1" y="1277"/>
                  </a:lnTo>
                  <a:lnTo>
                    <a:pt x="139" y="1277"/>
                  </a:lnTo>
                  <a:lnTo>
                    <a:pt x="138" y="49"/>
                  </a:lnTo>
                  <a:lnTo>
                    <a:pt x="21" y="0"/>
                  </a:lnTo>
                  <a:close/>
                </a:path>
              </a:pathLst>
            </a:custGeom>
            <a:solidFill>
              <a:srgbClr val="E6B5C2"/>
            </a:solidFill>
            <a:ln w="9525">
              <a:noFill/>
              <a:round/>
              <a:headEnd/>
              <a:tailEnd/>
            </a:ln>
          </p:spPr>
          <p:txBody>
            <a:bodyPr/>
            <a:lstStyle/>
            <a:p>
              <a:endParaRPr lang="en-US"/>
            </a:p>
          </p:txBody>
        </p:sp>
        <p:sp>
          <p:nvSpPr>
            <p:cNvPr id="6045" name="Freeform 79"/>
            <p:cNvSpPr>
              <a:spLocks/>
            </p:cNvSpPr>
            <p:nvPr/>
          </p:nvSpPr>
          <p:spPr bwMode="auto">
            <a:xfrm>
              <a:off x="6703" y="2138"/>
              <a:ext cx="34" cy="32"/>
            </a:xfrm>
            <a:custGeom>
              <a:avLst/>
              <a:gdLst>
                <a:gd name="T0" fmla="*/ 0 w 600"/>
                <a:gd name="T1" fmla="*/ 0 h 577"/>
                <a:gd name="T2" fmla="*/ 0 w 600"/>
                <a:gd name="T3" fmla="*/ 0 h 577"/>
                <a:gd name="T4" fmla="*/ 0 w 600"/>
                <a:gd name="T5" fmla="*/ 0 h 577"/>
                <a:gd name="T6" fmla="*/ 0 w 600"/>
                <a:gd name="T7" fmla="*/ 0 h 577"/>
                <a:gd name="T8" fmla="*/ 0 w 600"/>
                <a:gd name="T9" fmla="*/ 0 h 577"/>
                <a:gd name="T10" fmla="*/ 0 w 600"/>
                <a:gd name="T11" fmla="*/ 0 h 577"/>
                <a:gd name="T12" fmla="*/ 0 60000 65536"/>
                <a:gd name="T13" fmla="*/ 0 60000 65536"/>
                <a:gd name="T14" fmla="*/ 0 60000 65536"/>
                <a:gd name="T15" fmla="*/ 0 60000 65536"/>
                <a:gd name="T16" fmla="*/ 0 60000 65536"/>
                <a:gd name="T17" fmla="*/ 0 60000 65536"/>
                <a:gd name="T18" fmla="*/ 0 w 600"/>
                <a:gd name="T19" fmla="*/ 0 h 577"/>
                <a:gd name="T20" fmla="*/ 600 w 600"/>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600" h="577">
                  <a:moveTo>
                    <a:pt x="0" y="528"/>
                  </a:moveTo>
                  <a:lnTo>
                    <a:pt x="118" y="577"/>
                  </a:lnTo>
                  <a:lnTo>
                    <a:pt x="600" y="97"/>
                  </a:lnTo>
                  <a:lnTo>
                    <a:pt x="503" y="0"/>
                  </a:lnTo>
                  <a:lnTo>
                    <a:pt x="21" y="480"/>
                  </a:lnTo>
                  <a:lnTo>
                    <a:pt x="0" y="528"/>
                  </a:lnTo>
                  <a:close/>
                </a:path>
              </a:pathLst>
            </a:custGeom>
            <a:solidFill>
              <a:srgbClr val="E6B5C2"/>
            </a:solidFill>
            <a:ln w="9525">
              <a:noFill/>
              <a:round/>
              <a:headEnd/>
              <a:tailEnd/>
            </a:ln>
          </p:spPr>
          <p:txBody>
            <a:bodyPr/>
            <a:lstStyle/>
            <a:p>
              <a:endParaRPr lang="en-US"/>
            </a:p>
          </p:txBody>
        </p:sp>
        <p:sp>
          <p:nvSpPr>
            <p:cNvPr id="6046" name="Freeform 80"/>
            <p:cNvSpPr>
              <a:spLocks/>
            </p:cNvSpPr>
            <p:nvPr/>
          </p:nvSpPr>
          <p:spPr bwMode="auto">
            <a:xfrm>
              <a:off x="6703" y="2167"/>
              <a:ext cx="8" cy="72"/>
            </a:xfrm>
            <a:custGeom>
              <a:avLst/>
              <a:gdLst>
                <a:gd name="T0" fmla="*/ 0 w 139"/>
                <a:gd name="T1" fmla="*/ 0 h 1280"/>
                <a:gd name="T2" fmla="*/ 0 w 139"/>
                <a:gd name="T3" fmla="*/ 0 h 1280"/>
                <a:gd name="T4" fmla="*/ 0 w 139"/>
                <a:gd name="T5" fmla="*/ 0 h 1280"/>
                <a:gd name="T6" fmla="*/ 0 w 139"/>
                <a:gd name="T7" fmla="*/ 0 h 1280"/>
                <a:gd name="T8" fmla="*/ 0 w 139"/>
                <a:gd name="T9" fmla="*/ 0 h 1280"/>
                <a:gd name="T10" fmla="*/ 0 w 139"/>
                <a:gd name="T11" fmla="*/ 0 h 1280"/>
                <a:gd name="T12" fmla="*/ 0 60000 65536"/>
                <a:gd name="T13" fmla="*/ 0 60000 65536"/>
                <a:gd name="T14" fmla="*/ 0 60000 65536"/>
                <a:gd name="T15" fmla="*/ 0 60000 65536"/>
                <a:gd name="T16" fmla="*/ 0 60000 65536"/>
                <a:gd name="T17" fmla="*/ 0 60000 65536"/>
                <a:gd name="T18" fmla="*/ 0 w 139"/>
                <a:gd name="T19" fmla="*/ 0 h 1280"/>
                <a:gd name="T20" fmla="*/ 139 w 139"/>
                <a:gd name="T21" fmla="*/ 1280 h 1280"/>
              </a:gdLst>
              <a:ahLst/>
              <a:cxnLst>
                <a:cxn ang="T12">
                  <a:pos x="T0" y="T1"/>
                </a:cxn>
                <a:cxn ang="T13">
                  <a:pos x="T2" y="T3"/>
                </a:cxn>
                <a:cxn ang="T14">
                  <a:pos x="T4" y="T5"/>
                </a:cxn>
                <a:cxn ang="T15">
                  <a:pos x="T6" y="T7"/>
                </a:cxn>
                <a:cxn ang="T16">
                  <a:pos x="T8" y="T9"/>
                </a:cxn>
                <a:cxn ang="T17">
                  <a:pos x="T10" y="T11"/>
                </a:cxn>
              </a:cxnLst>
              <a:rect l="T18" t="T19" r="T20" b="T21"/>
              <a:pathLst>
                <a:path w="139" h="1280">
                  <a:moveTo>
                    <a:pt x="119" y="1280"/>
                  </a:moveTo>
                  <a:lnTo>
                    <a:pt x="139" y="1232"/>
                  </a:lnTo>
                  <a:lnTo>
                    <a:pt x="139" y="0"/>
                  </a:lnTo>
                  <a:lnTo>
                    <a:pt x="0" y="0"/>
                  </a:lnTo>
                  <a:lnTo>
                    <a:pt x="1" y="1232"/>
                  </a:lnTo>
                  <a:lnTo>
                    <a:pt x="119" y="1280"/>
                  </a:lnTo>
                  <a:close/>
                </a:path>
              </a:pathLst>
            </a:custGeom>
            <a:solidFill>
              <a:srgbClr val="E6B5C2"/>
            </a:solidFill>
            <a:ln w="9525">
              <a:noFill/>
              <a:round/>
              <a:headEnd/>
              <a:tailEnd/>
            </a:ln>
          </p:spPr>
          <p:txBody>
            <a:bodyPr/>
            <a:lstStyle/>
            <a:p>
              <a:endParaRPr lang="en-US"/>
            </a:p>
          </p:txBody>
        </p:sp>
        <p:sp>
          <p:nvSpPr>
            <p:cNvPr id="6047" name="Freeform 81"/>
            <p:cNvSpPr>
              <a:spLocks/>
            </p:cNvSpPr>
            <p:nvPr/>
          </p:nvSpPr>
          <p:spPr bwMode="auto">
            <a:xfrm>
              <a:off x="6558" y="2141"/>
              <a:ext cx="175" cy="25"/>
            </a:xfrm>
            <a:custGeom>
              <a:avLst/>
              <a:gdLst>
                <a:gd name="T0" fmla="*/ 0 w 3136"/>
                <a:gd name="T1" fmla="*/ 0 h 460"/>
                <a:gd name="T2" fmla="*/ 0 w 3136"/>
                <a:gd name="T3" fmla="*/ 0 h 460"/>
                <a:gd name="T4" fmla="*/ 0 w 3136"/>
                <a:gd name="T5" fmla="*/ 0 h 460"/>
                <a:gd name="T6" fmla="*/ 0 w 3136"/>
                <a:gd name="T7" fmla="*/ 0 h 460"/>
                <a:gd name="T8" fmla="*/ 0 w 3136"/>
                <a:gd name="T9" fmla="*/ 0 h 460"/>
                <a:gd name="T10" fmla="*/ 0 60000 65536"/>
                <a:gd name="T11" fmla="*/ 0 60000 65536"/>
                <a:gd name="T12" fmla="*/ 0 60000 65536"/>
                <a:gd name="T13" fmla="*/ 0 60000 65536"/>
                <a:gd name="T14" fmla="*/ 0 60000 65536"/>
                <a:gd name="T15" fmla="*/ 0 w 3136"/>
                <a:gd name="T16" fmla="*/ 0 h 460"/>
                <a:gd name="T17" fmla="*/ 3136 w 3136"/>
                <a:gd name="T18" fmla="*/ 460 h 460"/>
              </a:gdLst>
              <a:ahLst/>
              <a:cxnLst>
                <a:cxn ang="T10">
                  <a:pos x="T0" y="T1"/>
                </a:cxn>
                <a:cxn ang="T11">
                  <a:pos x="T2" y="T3"/>
                </a:cxn>
                <a:cxn ang="T12">
                  <a:pos x="T4" y="T5"/>
                </a:cxn>
                <a:cxn ang="T13">
                  <a:pos x="T6" y="T7"/>
                </a:cxn>
                <a:cxn ang="T14">
                  <a:pos x="T8" y="T9"/>
                </a:cxn>
              </a:cxnLst>
              <a:rect l="T15" t="T16" r="T17" b="T18"/>
              <a:pathLst>
                <a:path w="3136" h="460">
                  <a:moveTo>
                    <a:pt x="0" y="460"/>
                  </a:moveTo>
                  <a:lnTo>
                    <a:pt x="458" y="0"/>
                  </a:lnTo>
                  <a:lnTo>
                    <a:pt x="3136" y="0"/>
                  </a:lnTo>
                  <a:lnTo>
                    <a:pt x="2676" y="460"/>
                  </a:lnTo>
                  <a:lnTo>
                    <a:pt x="0" y="460"/>
                  </a:lnTo>
                  <a:close/>
                </a:path>
              </a:pathLst>
            </a:custGeom>
            <a:solidFill>
              <a:srgbClr val="E56968"/>
            </a:solidFill>
            <a:ln w="9525">
              <a:noFill/>
              <a:round/>
              <a:headEnd/>
              <a:tailEnd/>
            </a:ln>
          </p:spPr>
          <p:txBody>
            <a:bodyPr/>
            <a:lstStyle/>
            <a:p>
              <a:endParaRPr lang="en-US"/>
            </a:p>
          </p:txBody>
        </p:sp>
        <p:sp>
          <p:nvSpPr>
            <p:cNvPr id="6048" name="Freeform 82"/>
            <p:cNvSpPr>
              <a:spLocks/>
            </p:cNvSpPr>
            <p:nvPr/>
          </p:nvSpPr>
          <p:spPr bwMode="auto">
            <a:xfrm>
              <a:off x="6556" y="2137"/>
              <a:ext cx="31" cy="32"/>
            </a:xfrm>
            <a:custGeom>
              <a:avLst/>
              <a:gdLst>
                <a:gd name="T0" fmla="*/ 0 w 555"/>
                <a:gd name="T1" fmla="*/ 0 h 577"/>
                <a:gd name="T2" fmla="*/ 0 w 555"/>
                <a:gd name="T3" fmla="*/ 0 h 577"/>
                <a:gd name="T4" fmla="*/ 0 w 555"/>
                <a:gd name="T5" fmla="*/ 0 h 577"/>
                <a:gd name="T6" fmla="*/ 0 w 555"/>
                <a:gd name="T7" fmla="*/ 0 h 577"/>
                <a:gd name="T8" fmla="*/ 0 w 555"/>
                <a:gd name="T9" fmla="*/ 0 h 577"/>
                <a:gd name="T10" fmla="*/ 0 w 555"/>
                <a:gd name="T11" fmla="*/ 0 h 577"/>
                <a:gd name="T12" fmla="*/ 0 60000 65536"/>
                <a:gd name="T13" fmla="*/ 0 60000 65536"/>
                <a:gd name="T14" fmla="*/ 0 60000 65536"/>
                <a:gd name="T15" fmla="*/ 0 60000 65536"/>
                <a:gd name="T16" fmla="*/ 0 60000 65536"/>
                <a:gd name="T17" fmla="*/ 0 60000 65536"/>
                <a:gd name="T18" fmla="*/ 0 w 555"/>
                <a:gd name="T19" fmla="*/ 0 h 577"/>
                <a:gd name="T20" fmla="*/ 555 w 555"/>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5" h="577">
                  <a:moveTo>
                    <a:pt x="506" y="0"/>
                  </a:moveTo>
                  <a:lnTo>
                    <a:pt x="458" y="20"/>
                  </a:lnTo>
                  <a:lnTo>
                    <a:pt x="0" y="480"/>
                  </a:lnTo>
                  <a:lnTo>
                    <a:pt x="97" y="577"/>
                  </a:lnTo>
                  <a:lnTo>
                    <a:pt x="555" y="117"/>
                  </a:lnTo>
                  <a:lnTo>
                    <a:pt x="506" y="0"/>
                  </a:lnTo>
                  <a:close/>
                </a:path>
              </a:pathLst>
            </a:custGeom>
            <a:solidFill>
              <a:srgbClr val="E6B5C2"/>
            </a:solidFill>
            <a:ln w="9525">
              <a:noFill/>
              <a:round/>
              <a:headEnd/>
              <a:tailEnd/>
            </a:ln>
          </p:spPr>
          <p:txBody>
            <a:bodyPr/>
            <a:lstStyle/>
            <a:p>
              <a:endParaRPr lang="en-US"/>
            </a:p>
          </p:txBody>
        </p:sp>
        <p:sp>
          <p:nvSpPr>
            <p:cNvPr id="6049" name="Freeform 83"/>
            <p:cNvSpPr>
              <a:spLocks/>
            </p:cNvSpPr>
            <p:nvPr/>
          </p:nvSpPr>
          <p:spPr bwMode="auto">
            <a:xfrm>
              <a:off x="6584" y="2137"/>
              <a:ext cx="151" cy="8"/>
            </a:xfrm>
            <a:custGeom>
              <a:avLst/>
              <a:gdLst>
                <a:gd name="T0" fmla="*/ 0 w 2727"/>
                <a:gd name="T1" fmla="*/ 0 h 138"/>
                <a:gd name="T2" fmla="*/ 0 w 2727"/>
                <a:gd name="T3" fmla="*/ 0 h 138"/>
                <a:gd name="T4" fmla="*/ 0 w 2727"/>
                <a:gd name="T5" fmla="*/ 0 h 138"/>
                <a:gd name="T6" fmla="*/ 0 w 2727"/>
                <a:gd name="T7" fmla="*/ 0 h 138"/>
                <a:gd name="T8" fmla="*/ 0 w 2727"/>
                <a:gd name="T9" fmla="*/ 0 h 138"/>
                <a:gd name="T10" fmla="*/ 0 w 2727"/>
                <a:gd name="T11" fmla="*/ 0 h 138"/>
                <a:gd name="T12" fmla="*/ 0 60000 65536"/>
                <a:gd name="T13" fmla="*/ 0 60000 65536"/>
                <a:gd name="T14" fmla="*/ 0 60000 65536"/>
                <a:gd name="T15" fmla="*/ 0 60000 65536"/>
                <a:gd name="T16" fmla="*/ 0 60000 65536"/>
                <a:gd name="T17" fmla="*/ 0 60000 65536"/>
                <a:gd name="T18" fmla="*/ 0 w 2727"/>
                <a:gd name="T19" fmla="*/ 0 h 138"/>
                <a:gd name="T20" fmla="*/ 2727 w 272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7" h="138">
                  <a:moveTo>
                    <a:pt x="2727" y="117"/>
                  </a:moveTo>
                  <a:lnTo>
                    <a:pt x="2678" y="0"/>
                  </a:lnTo>
                  <a:lnTo>
                    <a:pt x="0" y="0"/>
                  </a:lnTo>
                  <a:lnTo>
                    <a:pt x="0" y="138"/>
                  </a:lnTo>
                  <a:lnTo>
                    <a:pt x="2678" y="138"/>
                  </a:lnTo>
                  <a:lnTo>
                    <a:pt x="2727" y="117"/>
                  </a:lnTo>
                  <a:close/>
                </a:path>
              </a:pathLst>
            </a:custGeom>
            <a:solidFill>
              <a:srgbClr val="E6B5C2"/>
            </a:solidFill>
            <a:ln w="9525">
              <a:noFill/>
              <a:round/>
              <a:headEnd/>
              <a:tailEnd/>
            </a:ln>
          </p:spPr>
          <p:txBody>
            <a:bodyPr/>
            <a:lstStyle/>
            <a:p>
              <a:endParaRPr lang="en-US"/>
            </a:p>
          </p:txBody>
        </p:sp>
        <p:sp>
          <p:nvSpPr>
            <p:cNvPr id="6050" name="Freeform 84"/>
            <p:cNvSpPr>
              <a:spLocks/>
            </p:cNvSpPr>
            <p:nvPr/>
          </p:nvSpPr>
          <p:spPr bwMode="auto">
            <a:xfrm>
              <a:off x="6704" y="2138"/>
              <a:ext cx="31" cy="32"/>
            </a:xfrm>
            <a:custGeom>
              <a:avLst/>
              <a:gdLst>
                <a:gd name="T0" fmla="*/ 0 w 559"/>
                <a:gd name="T1" fmla="*/ 0 h 578"/>
                <a:gd name="T2" fmla="*/ 0 w 559"/>
                <a:gd name="T3" fmla="*/ 0 h 578"/>
                <a:gd name="T4" fmla="*/ 0 w 559"/>
                <a:gd name="T5" fmla="*/ 0 h 578"/>
                <a:gd name="T6" fmla="*/ 0 w 559"/>
                <a:gd name="T7" fmla="*/ 0 h 578"/>
                <a:gd name="T8" fmla="*/ 0 w 559"/>
                <a:gd name="T9" fmla="*/ 0 h 578"/>
                <a:gd name="T10" fmla="*/ 0 w 559"/>
                <a:gd name="T11" fmla="*/ 0 h 578"/>
                <a:gd name="T12" fmla="*/ 0 60000 65536"/>
                <a:gd name="T13" fmla="*/ 0 60000 65536"/>
                <a:gd name="T14" fmla="*/ 0 60000 65536"/>
                <a:gd name="T15" fmla="*/ 0 60000 65536"/>
                <a:gd name="T16" fmla="*/ 0 60000 65536"/>
                <a:gd name="T17" fmla="*/ 0 60000 65536"/>
                <a:gd name="T18" fmla="*/ 0 w 559"/>
                <a:gd name="T19" fmla="*/ 0 h 578"/>
                <a:gd name="T20" fmla="*/ 559 w 559"/>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9" h="578">
                  <a:moveTo>
                    <a:pt x="50" y="578"/>
                  </a:moveTo>
                  <a:lnTo>
                    <a:pt x="99" y="558"/>
                  </a:lnTo>
                  <a:lnTo>
                    <a:pt x="559" y="97"/>
                  </a:lnTo>
                  <a:lnTo>
                    <a:pt x="461" y="0"/>
                  </a:lnTo>
                  <a:lnTo>
                    <a:pt x="0" y="460"/>
                  </a:lnTo>
                  <a:lnTo>
                    <a:pt x="50" y="578"/>
                  </a:lnTo>
                  <a:close/>
                </a:path>
              </a:pathLst>
            </a:custGeom>
            <a:solidFill>
              <a:srgbClr val="E6B5C2"/>
            </a:solidFill>
            <a:ln w="9525">
              <a:noFill/>
              <a:round/>
              <a:headEnd/>
              <a:tailEnd/>
            </a:ln>
          </p:spPr>
          <p:txBody>
            <a:bodyPr/>
            <a:lstStyle/>
            <a:p>
              <a:endParaRPr lang="en-US"/>
            </a:p>
          </p:txBody>
        </p:sp>
        <p:sp>
          <p:nvSpPr>
            <p:cNvPr id="6051" name="Freeform 85"/>
            <p:cNvSpPr>
              <a:spLocks/>
            </p:cNvSpPr>
            <p:nvPr/>
          </p:nvSpPr>
          <p:spPr bwMode="auto">
            <a:xfrm>
              <a:off x="6556" y="2163"/>
              <a:ext cx="151" cy="7"/>
            </a:xfrm>
            <a:custGeom>
              <a:avLst/>
              <a:gdLst>
                <a:gd name="T0" fmla="*/ 0 w 2724"/>
                <a:gd name="T1" fmla="*/ 0 h 138"/>
                <a:gd name="T2" fmla="*/ 0 w 2724"/>
                <a:gd name="T3" fmla="*/ 0 h 138"/>
                <a:gd name="T4" fmla="*/ 0 w 2724"/>
                <a:gd name="T5" fmla="*/ 0 h 138"/>
                <a:gd name="T6" fmla="*/ 0 w 2724"/>
                <a:gd name="T7" fmla="*/ 0 h 138"/>
                <a:gd name="T8" fmla="*/ 0 w 2724"/>
                <a:gd name="T9" fmla="*/ 0 h 138"/>
                <a:gd name="T10" fmla="*/ 0 w 2724"/>
                <a:gd name="T11" fmla="*/ 0 h 138"/>
                <a:gd name="T12" fmla="*/ 0 60000 65536"/>
                <a:gd name="T13" fmla="*/ 0 60000 65536"/>
                <a:gd name="T14" fmla="*/ 0 60000 65536"/>
                <a:gd name="T15" fmla="*/ 0 60000 65536"/>
                <a:gd name="T16" fmla="*/ 0 60000 65536"/>
                <a:gd name="T17" fmla="*/ 0 60000 65536"/>
                <a:gd name="T18" fmla="*/ 0 w 2724"/>
                <a:gd name="T19" fmla="*/ 0 h 138"/>
                <a:gd name="T20" fmla="*/ 2724 w 272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4" h="138">
                  <a:moveTo>
                    <a:pt x="0" y="20"/>
                  </a:moveTo>
                  <a:lnTo>
                    <a:pt x="48" y="138"/>
                  </a:lnTo>
                  <a:lnTo>
                    <a:pt x="2724" y="138"/>
                  </a:lnTo>
                  <a:lnTo>
                    <a:pt x="2724" y="0"/>
                  </a:lnTo>
                  <a:lnTo>
                    <a:pt x="48" y="0"/>
                  </a:lnTo>
                  <a:lnTo>
                    <a:pt x="0" y="20"/>
                  </a:lnTo>
                  <a:close/>
                </a:path>
              </a:pathLst>
            </a:custGeom>
            <a:solidFill>
              <a:srgbClr val="E6B5C2"/>
            </a:solidFill>
            <a:ln w="9525">
              <a:noFill/>
              <a:round/>
              <a:headEnd/>
              <a:tailEnd/>
            </a:ln>
          </p:spPr>
          <p:txBody>
            <a:bodyPr/>
            <a:lstStyle/>
            <a:p>
              <a:endParaRPr lang="en-US"/>
            </a:p>
          </p:txBody>
        </p:sp>
        <p:sp>
          <p:nvSpPr>
            <p:cNvPr id="6052" name="Freeform 86"/>
            <p:cNvSpPr>
              <a:spLocks/>
            </p:cNvSpPr>
            <p:nvPr/>
          </p:nvSpPr>
          <p:spPr bwMode="auto">
            <a:xfrm>
              <a:off x="6385" y="2166"/>
              <a:ext cx="174" cy="27"/>
            </a:xfrm>
            <a:custGeom>
              <a:avLst/>
              <a:gdLst>
                <a:gd name="T0" fmla="*/ 0 w 3147"/>
                <a:gd name="T1" fmla="*/ 0 h 475"/>
                <a:gd name="T2" fmla="*/ 0 w 3147"/>
                <a:gd name="T3" fmla="*/ 0 h 475"/>
                <a:gd name="T4" fmla="*/ 0 w 3147"/>
                <a:gd name="T5" fmla="*/ 0 h 475"/>
                <a:gd name="T6" fmla="*/ 0 w 3147"/>
                <a:gd name="T7" fmla="*/ 0 h 475"/>
                <a:gd name="T8" fmla="*/ 0 w 3147"/>
                <a:gd name="T9" fmla="*/ 0 h 475"/>
                <a:gd name="T10" fmla="*/ 0 60000 65536"/>
                <a:gd name="T11" fmla="*/ 0 60000 65536"/>
                <a:gd name="T12" fmla="*/ 0 60000 65536"/>
                <a:gd name="T13" fmla="*/ 0 60000 65536"/>
                <a:gd name="T14" fmla="*/ 0 60000 65536"/>
                <a:gd name="T15" fmla="*/ 0 w 3147"/>
                <a:gd name="T16" fmla="*/ 0 h 475"/>
                <a:gd name="T17" fmla="*/ 3147 w 3147"/>
                <a:gd name="T18" fmla="*/ 475 h 475"/>
              </a:gdLst>
              <a:ahLst/>
              <a:cxnLst>
                <a:cxn ang="T10">
                  <a:pos x="T0" y="T1"/>
                </a:cxn>
                <a:cxn ang="T11">
                  <a:pos x="T2" y="T3"/>
                </a:cxn>
                <a:cxn ang="T12">
                  <a:pos x="T4" y="T5"/>
                </a:cxn>
                <a:cxn ang="T13">
                  <a:pos x="T6" y="T7"/>
                </a:cxn>
                <a:cxn ang="T14">
                  <a:pos x="T8" y="T9"/>
                </a:cxn>
              </a:cxnLst>
              <a:rect l="T15" t="T16" r="T17" b="T18"/>
              <a:pathLst>
                <a:path w="3147" h="475">
                  <a:moveTo>
                    <a:pt x="0" y="475"/>
                  </a:moveTo>
                  <a:lnTo>
                    <a:pt x="473" y="0"/>
                  </a:lnTo>
                  <a:lnTo>
                    <a:pt x="3147" y="0"/>
                  </a:lnTo>
                  <a:lnTo>
                    <a:pt x="2673" y="473"/>
                  </a:lnTo>
                  <a:lnTo>
                    <a:pt x="0" y="475"/>
                  </a:lnTo>
                  <a:close/>
                </a:path>
              </a:pathLst>
            </a:custGeom>
            <a:solidFill>
              <a:srgbClr val="E56968"/>
            </a:solidFill>
            <a:ln w="9525">
              <a:noFill/>
              <a:round/>
              <a:headEnd/>
              <a:tailEnd/>
            </a:ln>
          </p:spPr>
          <p:txBody>
            <a:bodyPr/>
            <a:lstStyle/>
            <a:p>
              <a:endParaRPr lang="en-US"/>
            </a:p>
          </p:txBody>
        </p:sp>
        <p:sp>
          <p:nvSpPr>
            <p:cNvPr id="6053" name="Freeform 87"/>
            <p:cNvSpPr>
              <a:spLocks/>
            </p:cNvSpPr>
            <p:nvPr/>
          </p:nvSpPr>
          <p:spPr bwMode="auto">
            <a:xfrm>
              <a:off x="6382" y="2162"/>
              <a:ext cx="32" cy="33"/>
            </a:xfrm>
            <a:custGeom>
              <a:avLst/>
              <a:gdLst>
                <a:gd name="T0" fmla="*/ 0 w 571"/>
                <a:gd name="T1" fmla="*/ 0 h 592"/>
                <a:gd name="T2" fmla="*/ 0 w 571"/>
                <a:gd name="T3" fmla="*/ 0 h 592"/>
                <a:gd name="T4" fmla="*/ 0 w 571"/>
                <a:gd name="T5" fmla="*/ 0 h 592"/>
                <a:gd name="T6" fmla="*/ 0 w 571"/>
                <a:gd name="T7" fmla="*/ 0 h 592"/>
                <a:gd name="T8" fmla="*/ 0 w 571"/>
                <a:gd name="T9" fmla="*/ 0 h 592"/>
                <a:gd name="T10" fmla="*/ 0 w 571"/>
                <a:gd name="T11" fmla="*/ 0 h 592"/>
                <a:gd name="T12" fmla="*/ 0 60000 65536"/>
                <a:gd name="T13" fmla="*/ 0 60000 65536"/>
                <a:gd name="T14" fmla="*/ 0 60000 65536"/>
                <a:gd name="T15" fmla="*/ 0 60000 65536"/>
                <a:gd name="T16" fmla="*/ 0 60000 65536"/>
                <a:gd name="T17" fmla="*/ 0 60000 65536"/>
                <a:gd name="T18" fmla="*/ 0 w 571"/>
                <a:gd name="T19" fmla="*/ 0 h 592"/>
                <a:gd name="T20" fmla="*/ 571 w 57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1" h="592">
                  <a:moveTo>
                    <a:pt x="521" y="0"/>
                  </a:moveTo>
                  <a:lnTo>
                    <a:pt x="473" y="20"/>
                  </a:lnTo>
                  <a:lnTo>
                    <a:pt x="0" y="495"/>
                  </a:lnTo>
                  <a:lnTo>
                    <a:pt x="97" y="592"/>
                  </a:lnTo>
                  <a:lnTo>
                    <a:pt x="571" y="117"/>
                  </a:lnTo>
                  <a:lnTo>
                    <a:pt x="521" y="0"/>
                  </a:lnTo>
                  <a:close/>
                </a:path>
              </a:pathLst>
            </a:custGeom>
            <a:solidFill>
              <a:srgbClr val="E6B5C2"/>
            </a:solidFill>
            <a:ln w="9525">
              <a:noFill/>
              <a:round/>
              <a:headEnd/>
              <a:tailEnd/>
            </a:ln>
          </p:spPr>
          <p:txBody>
            <a:bodyPr/>
            <a:lstStyle/>
            <a:p>
              <a:endParaRPr lang="en-US"/>
            </a:p>
          </p:txBody>
        </p:sp>
        <p:sp>
          <p:nvSpPr>
            <p:cNvPr id="6054" name="Freeform 88"/>
            <p:cNvSpPr>
              <a:spLocks/>
            </p:cNvSpPr>
            <p:nvPr/>
          </p:nvSpPr>
          <p:spPr bwMode="auto">
            <a:xfrm>
              <a:off x="6411" y="2162"/>
              <a:ext cx="151" cy="8"/>
            </a:xfrm>
            <a:custGeom>
              <a:avLst/>
              <a:gdLst>
                <a:gd name="T0" fmla="*/ 0 w 2723"/>
                <a:gd name="T1" fmla="*/ 0 h 138"/>
                <a:gd name="T2" fmla="*/ 0 w 2723"/>
                <a:gd name="T3" fmla="*/ 0 h 138"/>
                <a:gd name="T4" fmla="*/ 0 w 2723"/>
                <a:gd name="T5" fmla="*/ 0 h 138"/>
                <a:gd name="T6" fmla="*/ 0 w 2723"/>
                <a:gd name="T7" fmla="*/ 0 h 138"/>
                <a:gd name="T8" fmla="*/ 0 w 2723"/>
                <a:gd name="T9" fmla="*/ 0 h 138"/>
                <a:gd name="T10" fmla="*/ 0 w 2723"/>
                <a:gd name="T11" fmla="*/ 0 h 138"/>
                <a:gd name="T12" fmla="*/ 0 60000 65536"/>
                <a:gd name="T13" fmla="*/ 0 60000 65536"/>
                <a:gd name="T14" fmla="*/ 0 60000 65536"/>
                <a:gd name="T15" fmla="*/ 0 60000 65536"/>
                <a:gd name="T16" fmla="*/ 0 60000 65536"/>
                <a:gd name="T17" fmla="*/ 0 60000 65536"/>
                <a:gd name="T18" fmla="*/ 0 w 2723"/>
                <a:gd name="T19" fmla="*/ 0 h 138"/>
                <a:gd name="T20" fmla="*/ 2723 w 27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3" h="138">
                  <a:moveTo>
                    <a:pt x="2723" y="117"/>
                  </a:moveTo>
                  <a:lnTo>
                    <a:pt x="2674" y="0"/>
                  </a:lnTo>
                  <a:lnTo>
                    <a:pt x="0" y="0"/>
                  </a:lnTo>
                  <a:lnTo>
                    <a:pt x="0" y="138"/>
                  </a:lnTo>
                  <a:lnTo>
                    <a:pt x="2674" y="138"/>
                  </a:lnTo>
                  <a:lnTo>
                    <a:pt x="2723" y="117"/>
                  </a:lnTo>
                  <a:close/>
                </a:path>
              </a:pathLst>
            </a:custGeom>
            <a:solidFill>
              <a:srgbClr val="E6B5C2"/>
            </a:solidFill>
            <a:ln w="9525">
              <a:noFill/>
              <a:round/>
              <a:headEnd/>
              <a:tailEnd/>
            </a:ln>
          </p:spPr>
          <p:txBody>
            <a:bodyPr/>
            <a:lstStyle/>
            <a:p>
              <a:endParaRPr lang="en-US"/>
            </a:p>
          </p:txBody>
        </p:sp>
        <p:sp>
          <p:nvSpPr>
            <p:cNvPr id="6055" name="Freeform 89"/>
            <p:cNvSpPr>
              <a:spLocks/>
            </p:cNvSpPr>
            <p:nvPr/>
          </p:nvSpPr>
          <p:spPr bwMode="auto">
            <a:xfrm>
              <a:off x="6530" y="2164"/>
              <a:ext cx="32" cy="32"/>
            </a:xfrm>
            <a:custGeom>
              <a:avLst/>
              <a:gdLst>
                <a:gd name="T0" fmla="*/ 0 w 571"/>
                <a:gd name="T1" fmla="*/ 0 h 591"/>
                <a:gd name="T2" fmla="*/ 0 w 571"/>
                <a:gd name="T3" fmla="*/ 0 h 591"/>
                <a:gd name="T4" fmla="*/ 0 w 571"/>
                <a:gd name="T5" fmla="*/ 0 h 591"/>
                <a:gd name="T6" fmla="*/ 0 w 571"/>
                <a:gd name="T7" fmla="*/ 0 h 591"/>
                <a:gd name="T8" fmla="*/ 0 w 571"/>
                <a:gd name="T9" fmla="*/ 0 h 591"/>
                <a:gd name="T10" fmla="*/ 0 w 571"/>
                <a:gd name="T11" fmla="*/ 0 h 591"/>
                <a:gd name="T12" fmla="*/ 0 60000 65536"/>
                <a:gd name="T13" fmla="*/ 0 60000 65536"/>
                <a:gd name="T14" fmla="*/ 0 60000 65536"/>
                <a:gd name="T15" fmla="*/ 0 60000 65536"/>
                <a:gd name="T16" fmla="*/ 0 60000 65536"/>
                <a:gd name="T17" fmla="*/ 0 60000 65536"/>
                <a:gd name="T18" fmla="*/ 0 w 571"/>
                <a:gd name="T19" fmla="*/ 0 h 591"/>
                <a:gd name="T20" fmla="*/ 571 w 571"/>
                <a:gd name="T21" fmla="*/ 591 h 591"/>
              </a:gdLst>
              <a:ahLst/>
              <a:cxnLst>
                <a:cxn ang="T12">
                  <a:pos x="T0" y="T1"/>
                </a:cxn>
                <a:cxn ang="T13">
                  <a:pos x="T2" y="T3"/>
                </a:cxn>
                <a:cxn ang="T14">
                  <a:pos x="T4" y="T5"/>
                </a:cxn>
                <a:cxn ang="T15">
                  <a:pos x="T6" y="T7"/>
                </a:cxn>
                <a:cxn ang="T16">
                  <a:pos x="T8" y="T9"/>
                </a:cxn>
                <a:cxn ang="T17">
                  <a:pos x="T10" y="T11"/>
                </a:cxn>
              </a:cxnLst>
              <a:rect l="T18" t="T19" r="T20" b="T21"/>
              <a:pathLst>
                <a:path w="571" h="591">
                  <a:moveTo>
                    <a:pt x="48" y="591"/>
                  </a:moveTo>
                  <a:lnTo>
                    <a:pt x="97" y="571"/>
                  </a:lnTo>
                  <a:lnTo>
                    <a:pt x="571" y="97"/>
                  </a:lnTo>
                  <a:lnTo>
                    <a:pt x="474" y="0"/>
                  </a:lnTo>
                  <a:lnTo>
                    <a:pt x="0" y="473"/>
                  </a:lnTo>
                  <a:lnTo>
                    <a:pt x="48" y="591"/>
                  </a:lnTo>
                  <a:close/>
                </a:path>
              </a:pathLst>
            </a:custGeom>
            <a:solidFill>
              <a:srgbClr val="E6B5C2"/>
            </a:solidFill>
            <a:ln w="9525">
              <a:noFill/>
              <a:round/>
              <a:headEnd/>
              <a:tailEnd/>
            </a:ln>
          </p:spPr>
          <p:txBody>
            <a:bodyPr/>
            <a:lstStyle/>
            <a:p>
              <a:endParaRPr lang="en-US"/>
            </a:p>
          </p:txBody>
        </p:sp>
        <p:sp>
          <p:nvSpPr>
            <p:cNvPr id="6056" name="Freeform 90"/>
            <p:cNvSpPr>
              <a:spLocks/>
            </p:cNvSpPr>
            <p:nvPr/>
          </p:nvSpPr>
          <p:spPr bwMode="auto">
            <a:xfrm>
              <a:off x="6382" y="2189"/>
              <a:ext cx="151" cy="8"/>
            </a:xfrm>
            <a:custGeom>
              <a:avLst/>
              <a:gdLst>
                <a:gd name="T0" fmla="*/ 0 w 2721"/>
                <a:gd name="T1" fmla="*/ 0 h 140"/>
                <a:gd name="T2" fmla="*/ 0 w 2721"/>
                <a:gd name="T3" fmla="*/ 0 h 140"/>
                <a:gd name="T4" fmla="*/ 0 w 2721"/>
                <a:gd name="T5" fmla="*/ 0 h 140"/>
                <a:gd name="T6" fmla="*/ 0 w 2721"/>
                <a:gd name="T7" fmla="*/ 0 h 140"/>
                <a:gd name="T8" fmla="*/ 0 w 2721"/>
                <a:gd name="T9" fmla="*/ 0 h 140"/>
                <a:gd name="T10" fmla="*/ 0 w 2721"/>
                <a:gd name="T11" fmla="*/ 0 h 140"/>
                <a:gd name="T12" fmla="*/ 0 60000 65536"/>
                <a:gd name="T13" fmla="*/ 0 60000 65536"/>
                <a:gd name="T14" fmla="*/ 0 60000 65536"/>
                <a:gd name="T15" fmla="*/ 0 60000 65536"/>
                <a:gd name="T16" fmla="*/ 0 60000 65536"/>
                <a:gd name="T17" fmla="*/ 0 60000 65536"/>
                <a:gd name="T18" fmla="*/ 0 w 2721"/>
                <a:gd name="T19" fmla="*/ 0 h 140"/>
                <a:gd name="T20" fmla="*/ 2721 w 27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1" h="140">
                  <a:moveTo>
                    <a:pt x="0" y="22"/>
                  </a:moveTo>
                  <a:lnTo>
                    <a:pt x="48" y="140"/>
                  </a:lnTo>
                  <a:lnTo>
                    <a:pt x="2721" y="138"/>
                  </a:lnTo>
                  <a:lnTo>
                    <a:pt x="2721" y="0"/>
                  </a:lnTo>
                  <a:lnTo>
                    <a:pt x="48" y="2"/>
                  </a:lnTo>
                  <a:lnTo>
                    <a:pt x="0" y="22"/>
                  </a:lnTo>
                  <a:close/>
                </a:path>
              </a:pathLst>
            </a:custGeom>
            <a:solidFill>
              <a:srgbClr val="E6B5C2"/>
            </a:solidFill>
            <a:ln w="9525">
              <a:noFill/>
              <a:round/>
              <a:headEnd/>
              <a:tailEnd/>
            </a:ln>
          </p:spPr>
          <p:txBody>
            <a:bodyPr/>
            <a:lstStyle/>
            <a:p>
              <a:endParaRPr lang="en-US"/>
            </a:p>
          </p:txBody>
        </p:sp>
        <p:sp>
          <p:nvSpPr>
            <p:cNvPr id="6057" name="Freeform 91"/>
            <p:cNvSpPr>
              <a:spLocks/>
            </p:cNvSpPr>
            <p:nvPr/>
          </p:nvSpPr>
          <p:spPr bwMode="auto">
            <a:xfrm>
              <a:off x="6413" y="2141"/>
              <a:ext cx="171" cy="26"/>
            </a:xfrm>
            <a:custGeom>
              <a:avLst/>
              <a:gdLst>
                <a:gd name="T0" fmla="*/ 0 w 3069"/>
                <a:gd name="T1" fmla="*/ 0 h 463"/>
                <a:gd name="T2" fmla="*/ 0 w 3069"/>
                <a:gd name="T3" fmla="*/ 0 h 463"/>
                <a:gd name="T4" fmla="*/ 0 w 3069"/>
                <a:gd name="T5" fmla="*/ 0 h 463"/>
                <a:gd name="T6" fmla="*/ 0 w 3069"/>
                <a:gd name="T7" fmla="*/ 0 h 463"/>
                <a:gd name="T8" fmla="*/ 0 w 3069"/>
                <a:gd name="T9" fmla="*/ 0 h 463"/>
                <a:gd name="T10" fmla="*/ 0 60000 65536"/>
                <a:gd name="T11" fmla="*/ 0 60000 65536"/>
                <a:gd name="T12" fmla="*/ 0 60000 65536"/>
                <a:gd name="T13" fmla="*/ 0 60000 65536"/>
                <a:gd name="T14" fmla="*/ 0 60000 65536"/>
                <a:gd name="T15" fmla="*/ 0 w 3069"/>
                <a:gd name="T16" fmla="*/ 0 h 463"/>
                <a:gd name="T17" fmla="*/ 3069 w 3069"/>
                <a:gd name="T18" fmla="*/ 463 h 463"/>
              </a:gdLst>
              <a:ahLst/>
              <a:cxnLst>
                <a:cxn ang="T10">
                  <a:pos x="T0" y="T1"/>
                </a:cxn>
                <a:cxn ang="T11">
                  <a:pos x="T2" y="T3"/>
                </a:cxn>
                <a:cxn ang="T12">
                  <a:pos x="T4" y="T5"/>
                </a:cxn>
                <a:cxn ang="T13">
                  <a:pos x="T6" y="T7"/>
                </a:cxn>
                <a:cxn ang="T14">
                  <a:pos x="T8" y="T9"/>
                </a:cxn>
              </a:cxnLst>
              <a:rect l="T15" t="T16" r="T17" b="T18"/>
              <a:pathLst>
                <a:path w="3069" h="463">
                  <a:moveTo>
                    <a:pt x="0" y="461"/>
                  </a:moveTo>
                  <a:lnTo>
                    <a:pt x="459" y="0"/>
                  </a:lnTo>
                  <a:lnTo>
                    <a:pt x="3069" y="0"/>
                  </a:lnTo>
                  <a:lnTo>
                    <a:pt x="2609" y="463"/>
                  </a:lnTo>
                  <a:lnTo>
                    <a:pt x="0" y="461"/>
                  </a:lnTo>
                  <a:close/>
                </a:path>
              </a:pathLst>
            </a:custGeom>
            <a:solidFill>
              <a:srgbClr val="E56968"/>
            </a:solidFill>
            <a:ln w="9525">
              <a:noFill/>
              <a:round/>
              <a:headEnd/>
              <a:tailEnd/>
            </a:ln>
          </p:spPr>
          <p:txBody>
            <a:bodyPr/>
            <a:lstStyle/>
            <a:p>
              <a:endParaRPr lang="en-US"/>
            </a:p>
          </p:txBody>
        </p:sp>
        <p:sp>
          <p:nvSpPr>
            <p:cNvPr id="6058" name="Freeform 92"/>
            <p:cNvSpPr>
              <a:spLocks/>
            </p:cNvSpPr>
            <p:nvPr/>
          </p:nvSpPr>
          <p:spPr bwMode="auto">
            <a:xfrm>
              <a:off x="6411" y="2137"/>
              <a:ext cx="31" cy="32"/>
            </a:xfrm>
            <a:custGeom>
              <a:avLst/>
              <a:gdLst>
                <a:gd name="T0" fmla="*/ 0 w 556"/>
                <a:gd name="T1" fmla="*/ 0 h 578"/>
                <a:gd name="T2" fmla="*/ 0 w 556"/>
                <a:gd name="T3" fmla="*/ 0 h 578"/>
                <a:gd name="T4" fmla="*/ 0 w 556"/>
                <a:gd name="T5" fmla="*/ 0 h 578"/>
                <a:gd name="T6" fmla="*/ 0 w 556"/>
                <a:gd name="T7" fmla="*/ 0 h 578"/>
                <a:gd name="T8" fmla="*/ 0 w 556"/>
                <a:gd name="T9" fmla="*/ 0 h 578"/>
                <a:gd name="T10" fmla="*/ 0 w 556"/>
                <a:gd name="T11" fmla="*/ 0 h 578"/>
                <a:gd name="T12" fmla="*/ 0 60000 65536"/>
                <a:gd name="T13" fmla="*/ 0 60000 65536"/>
                <a:gd name="T14" fmla="*/ 0 60000 65536"/>
                <a:gd name="T15" fmla="*/ 0 60000 65536"/>
                <a:gd name="T16" fmla="*/ 0 60000 65536"/>
                <a:gd name="T17" fmla="*/ 0 60000 65536"/>
                <a:gd name="T18" fmla="*/ 0 w 556"/>
                <a:gd name="T19" fmla="*/ 0 h 578"/>
                <a:gd name="T20" fmla="*/ 556 w 556"/>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6" h="578">
                  <a:moveTo>
                    <a:pt x="507" y="0"/>
                  </a:moveTo>
                  <a:lnTo>
                    <a:pt x="458" y="21"/>
                  </a:lnTo>
                  <a:lnTo>
                    <a:pt x="0" y="481"/>
                  </a:lnTo>
                  <a:lnTo>
                    <a:pt x="98" y="578"/>
                  </a:lnTo>
                  <a:lnTo>
                    <a:pt x="556" y="117"/>
                  </a:lnTo>
                  <a:lnTo>
                    <a:pt x="507" y="0"/>
                  </a:lnTo>
                  <a:close/>
                </a:path>
              </a:pathLst>
            </a:custGeom>
            <a:solidFill>
              <a:srgbClr val="E6B5C2"/>
            </a:solidFill>
            <a:ln w="9525">
              <a:noFill/>
              <a:round/>
              <a:headEnd/>
              <a:tailEnd/>
            </a:ln>
          </p:spPr>
          <p:txBody>
            <a:bodyPr/>
            <a:lstStyle/>
            <a:p>
              <a:endParaRPr lang="en-US"/>
            </a:p>
          </p:txBody>
        </p:sp>
        <p:sp>
          <p:nvSpPr>
            <p:cNvPr id="6059" name="Freeform 93"/>
            <p:cNvSpPr>
              <a:spLocks/>
            </p:cNvSpPr>
            <p:nvPr/>
          </p:nvSpPr>
          <p:spPr bwMode="auto">
            <a:xfrm>
              <a:off x="6439" y="2137"/>
              <a:ext cx="148" cy="8"/>
            </a:xfrm>
            <a:custGeom>
              <a:avLst/>
              <a:gdLst>
                <a:gd name="T0" fmla="*/ 0 w 2659"/>
                <a:gd name="T1" fmla="*/ 0 h 138"/>
                <a:gd name="T2" fmla="*/ 0 w 2659"/>
                <a:gd name="T3" fmla="*/ 0 h 138"/>
                <a:gd name="T4" fmla="*/ 0 w 2659"/>
                <a:gd name="T5" fmla="*/ 0 h 138"/>
                <a:gd name="T6" fmla="*/ 0 w 2659"/>
                <a:gd name="T7" fmla="*/ 0 h 138"/>
                <a:gd name="T8" fmla="*/ 0 w 2659"/>
                <a:gd name="T9" fmla="*/ 0 h 138"/>
                <a:gd name="T10" fmla="*/ 0 w 2659"/>
                <a:gd name="T11" fmla="*/ 0 h 138"/>
                <a:gd name="T12" fmla="*/ 0 60000 65536"/>
                <a:gd name="T13" fmla="*/ 0 60000 65536"/>
                <a:gd name="T14" fmla="*/ 0 60000 65536"/>
                <a:gd name="T15" fmla="*/ 0 60000 65536"/>
                <a:gd name="T16" fmla="*/ 0 60000 65536"/>
                <a:gd name="T17" fmla="*/ 0 60000 65536"/>
                <a:gd name="T18" fmla="*/ 0 w 2659"/>
                <a:gd name="T19" fmla="*/ 0 h 138"/>
                <a:gd name="T20" fmla="*/ 2659 w 265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59" h="138">
                  <a:moveTo>
                    <a:pt x="2659" y="117"/>
                  </a:moveTo>
                  <a:lnTo>
                    <a:pt x="2610" y="0"/>
                  </a:lnTo>
                  <a:lnTo>
                    <a:pt x="0" y="0"/>
                  </a:lnTo>
                  <a:lnTo>
                    <a:pt x="0" y="138"/>
                  </a:lnTo>
                  <a:lnTo>
                    <a:pt x="2610" y="138"/>
                  </a:lnTo>
                  <a:lnTo>
                    <a:pt x="2659" y="117"/>
                  </a:lnTo>
                  <a:close/>
                </a:path>
              </a:pathLst>
            </a:custGeom>
            <a:solidFill>
              <a:srgbClr val="E6B5C2"/>
            </a:solidFill>
            <a:ln w="9525">
              <a:noFill/>
              <a:round/>
              <a:headEnd/>
              <a:tailEnd/>
            </a:ln>
          </p:spPr>
          <p:txBody>
            <a:bodyPr/>
            <a:lstStyle/>
            <a:p>
              <a:endParaRPr lang="en-US"/>
            </a:p>
          </p:txBody>
        </p:sp>
        <p:sp>
          <p:nvSpPr>
            <p:cNvPr id="6060" name="Freeform 94"/>
            <p:cNvSpPr>
              <a:spLocks/>
            </p:cNvSpPr>
            <p:nvPr/>
          </p:nvSpPr>
          <p:spPr bwMode="auto">
            <a:xfrm>
              <a:off x="6556" y="2138"/>
              <a:ext cx="31" cy="32"/>
            </a:xfrm>
            <a:custGeom>
              <a:avLst/>
              <a:gdLst>
                <a:gd name="T0" fmla="*/ 0 w 557"/>
                <a:gd name="T1" fmla="*/ 0 h 580"/>
                <a:gd name="T2" fmla="*/ 0 w 557"/>
                <a:gd name="T3" fmla="*/ 0 h 580"/>
                <a:gd name="T4" fmla="*/ 0 w 557"/>
                <a:gd name="T5" fmla="*/ 0 h 580"/>
                <a:gd name="T6" fmla="*/ 0 w 557"/>
                <a:gd name="T7" fmla="*/ 0 h 580"/>
                <a:gd name="T8" fmla="*/ 0 w 557"/>
                <a:gd name="T9" fmla="*/ 0 h 580"/>
                <a:gd name="T10" fmla="*/ 0 w 557"/>
                <a:gd name="T11" fmla="*/ 0 h 580"/>
                <a:gd name="T12" fmla="*/ 0 60000 65536"/>
                <a:gd name="T13" fmla="*/ 0 60000 65536"/>
                <a:gd name="T14" fmla="*/ 0 60000 65536"/>
                <a:gd name="T15" fmla="*/ 0 60000 65536"/>
                <a:gd name="T16" fmla="*/ 0 60000 65536"/>
                <a:gd name="T17" fmla="*/ 0 60000 65536"/>
                <a:gd name="T18" fmla="*/ 0 w 557"/>
                <a:gd name="T19" fmla="*/ 0 h 580"/>
                <a:gd name="T20" fmla="*/ 557 w 557"/>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57" h="580">
                  <a:moveTo>
                    <a:pt x="48" y="580"/>
                  </a:moveTo>
                  <a:lnTo>
                    <a:pt x="97" y="559"/>
                  </a:lnTo>
                  <a:lnTo>
                    <a:pt x="557" y="96"/>
                  </a:lnTo>
                  <a:lnTo>
                    <a:pt x="460" y="0"/>
                  </a:lnTo>
                  <a:lnTo>
                    <a:pt x="0" y="462"/>
                  </a:lnTo>
                  <a:lnTo>
                    <a:pt x="48" y="580"/>
                  </a:lnTo>
                  <a:close/>
                </a:path>
              </a:pathLst>
            </a:custGeom>
            <a:solidFill>
              <a:srgbClr val="E6B5C2"/>
            </a:solidFill>
            <a:ln w="9525">
              <a:noFill/>
              <a:round/>
              <a:headEnd/>
              <a:tailEnd/>
            </a:ln>
          </p:spPr>
          <p:txBody>
            <a:bodyPr/>
            <a:lstStyle/>
            <a:p>
              <a:endParaRPr lang="en-US"/>
            </a:p>
          </p:txBody>
        </p:sp>
        <p:sp>
          <p:nvSpPr>
            <p:cNvPr id="6061" name="Freeform 95"/>
            <p:cNvSpPr>
              <a:spLocks/>
            </p:cNvSpPr>
            <p:nvPr/>
          </p:nvSpPr>
          <p:spPr bwMode="auto">
            <a:xfrm>
              <a:off x="6411" y="2163"/>
              <a:ext cx="147" cy="7"/>
            </a:xfrm>
            <a:custGeom>
              <a:avLst/>
              <a:gdLst>
                <a:gd name="T0" fmla="*/ 0 w 2657"/>
                <a:gd name="T1" fmla="*/ 0 h 140"/>
                <a:gd name="T2" fmla="*/ 0 w 2657"/>
                <a:gd name="T3" fmla="*/ 0 h 140"/>
                <a:gd name="T4" fmla="*/ 0 w 2657"/>
                <a:gd name="T5" fmla="*/ 0 h 140"/>
                <a:gd name="T6" fmla="*/ 0 w 2657"/>
                <a:gd name="T7" fmla="*/ 0 h 140"/>
                <a:gd name="T8" fmla="*/ 0 w 2657"/>
                <a:gd name="T9" fmla="*/ 0 h 140"/>
                <a:gd name="T10" fmla="*/ 0 w 2657"/>
                <a:gd name="T11" fmla="*/ 0 h 140"/>
                <a:gd name="T12" fmla="*/ 0 60000 65536"/>
                <a:gd name="T13" fmla="*/ 0 60000 65536"/>
                <a:gd name="T14" fmla="*/ 0 60000 65536"/>
                <a:gd name="T15" fmla="*/ 0 60000 65536"/>
                <a:gd name="T16" fmla="*/ 0 60000 65536"/>
                <a:gd name="T17" fmla="*/ 0 60000 65536"/>
                <a:gd name="T18" fmla="*/ 0 w 2657"/>
                <a:gd name="T19" fmla="*/ 0 h 140"/>
                <a:gd name="T20" fmla="*/ 2657 w 2657"/>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57" h="140">
                  <a:moveTo>
                    <a:pt x="0" y="20"/>
                  </a:moveTo>
                  <a:lnTo>
                    <a:pt x="48" y="138"/>
                  </a:lnTo>
                  <a:lnTo>
                    <a:pt x="2657" y="140"/>
                  </a:lnTo>
                  <a:lnTo>
                    <a:pt x="2657" y="1"/>
                  </a:lnTo>
                  <a:lnTo>
                    <a:pt x="48" y="0"/>
                  </a:lnTo>
                  <a:lnTo>
                    <a:pt x="0" y="20"/>
                  </a:lnTo>
                  <a:close/>
                </a:path>
              </a:pathLst>
            </a:custGeom>
            <a:solidFill>
              <a:srgbClr val="E6B5C2"/>
            </a:solidFill>
            <a:ln w="9525">
              <a:noFill/>
              <a:round/>
              <a:headEnd/>
              <a:tailEnd/>
            </a:ln>
          </p:spPr>
          <p:txBody>
            <a:bodyPr/>
            <a:lstStyle/>
            <a:p>
              <a:endParaRPr lang="en-US"/>
            </a:p>
          </p:txBody>
        </p:sp>
        <p:sp>
          <p:nvSpPr>
            <p:cNvPr id="6062" name="Freeform 96"/>
            <p:cNvSpPr>
              <a:spLocks/>
            </p:cNvSpPr>
            <p:nvPr/>
          </p:nvSpPr>
          <p:spPr bwMode="auto">
            <a:xfrm>
              <a:off x="6241" y="2166"/>
              <a:ext cx="173" cy="27"/>
            </a:xfrm>
            <a:custGeom>
              <a:avLst/>
              <a:gdLst>
                <a:gd name="T0" fmla="*/ 0 w 3108"/>
                <a:gd name="T1" fmla="*/ 0 h 475"/>
                <a:gd name="T2" fmla="*/ 0 w 3108"/>
                <a:gd name="T3" fmla="*/ 0 h 475"/>
                <a:gd name="T4" fmla="*/ 0 w 3108"/>
                <a:gd name="T5" fmla="*/ 0 h 475"/>
                <a:gd name="T6" fmla="*/ 0 w 3108"/>
                <a:gd name="T7" fmla="*/ 0 h 475"/>
                <a:gd name="T8" fmla="*/ 0 w 3108"/>
                <a:gd name="T9" fmla="*/ 0 h 475"/>
                <a:gd name="T10" fmla="*/ 0 60000 65536"/>
                <a:gd name="T11" fmla="*/ 0 60000 65536"/>
                <a:gd name="T12" fmla="*/ 0 60000 65536"/>
                <a:gd name="T13" fmla="*/ 0 60000 65536"/>
                <a:gd name="T14" fmla="*/ 0 60000 65536"/>
                <a:gd name="T15" fmla="*/ 0 w 3108"/>
                <a:gd name="T16" fmla="*/ 0 h 475"/>
                <a:gd name="T17" fmla="*/ 3108 w 3108"/>
                <a:gd name="T18" fmla="*/ 475 h 475"/>
              </a:gdLst>
              <a:ahLst/>
              <a:cxnLst>
                <a:cxn ang="T10">
                  <a:pos x="T0" y="T1"/>
                </a:cxn>
                <a:cxn ang="T11">
                  <a:pos x="T2" y="T3"/>
                </a:cxn>
                <a:cxn ang="T12">
                  <a:pos x="T4" y="T5"/>
                </a:cxn>
                <a:cxn ang="T13">
                  <a:pos x="T6" y="T7"/>
                </a:cxn>
                <a:cxn ang="T14">
                  <a:pos x="T8" y="T9"/>
                </a:cxn>
              </a:cxnLst>
              <a:rect l="T15" t="T16" r="T17" b="T18"/>
              <a:pathLst>
                <a:path w="3108" h="475">
                  <a:moveTo>
                    <a:pt x="0" y="475"/>
                  </a:moveTo>
                  <a:lnTo>
                    <a:pt x="474" y="0"/>
                  </a:lnTo>
                  <a:lnTo>
                    <a:pt x="3108" y="0"/>
                  </a:lnTo>
                  <a:lnTo>
                    <a:pt x="2636" y="471"/>
                  </a:lnTo>
                  <a:lnTo>
                    <a:pt x="0" y="475"/>
                  </a:lnTo>
                  <a:close/>
                </a:path>
              </a:pathLst>
            </a:custGeom>
            <a:solidFill>
              <a:srgbClr val="E56968"/>
            </a:solidFill>
            <a:ln w="9525">
              <a:noFill/>
              <a:round/>
              <a:headEnd/>
              <a:tailEnd/>
            </a:ln>
          </p:spPr>
          <p:txBody>
            <a:bodyPr/>
            <a:lstStyle/>
            <a:p>
              <a:endParaRPr lang="en-US"/>
            </a:p>
          </p:txBody>
        </p:sp>
        <p:sp>
          <p:nvSpPr>
            <p:cNvPr id="6063" name="Freeform 97"/>
            <p:cNvSpPr>
              <a:spLocks/>
            </p:cNvSpPr>
            <p:nvPr/>
          </p:nvSpPr>
          <p:spPr bwMode="auto">
            <a:xfrm>
              <a:off x="6238" y="2163"/>
              <a:ext cx="32" cy="32"/>
            </a:xfrm>
            <a:custGeom>
              <a:avLst/>
              <a:gdLst>
                <a:gd name="T0" fmla="*/ 0 w 572"/>
                <a:gd name="T1" fmla="*/ 0 h 592"/>
                <a:gd name="T2" fmla="*/ 0 w 572"/>
                <a:gd name="T3" fmla="*/ 0 h 592"/>
                <a:gd name="T4" fmla="*/ 0 w 572"/>
                <a:gd name="T5" fmla="*/ 0 h 592"/>
                <a:gd name="T6" fmla="*/ 0 w 572"/>
                <a:gd name="T7" fmla="*/ 0 h 592"/>
                <a:gd name="T8" fmla="*/ 0 w 572"/>
                <a:gd name="T9" fmla="*/ 0 h 592"/>
                <a:gd name="T10" fmla="*/ 0 w 572"/>
                <a:gd name="T11" fmla="*/ 0 h 592"/>
                <a:gd name="T12" fmla="*/ 0 60000 65536"/>
                <a:gd name="T13" fmla="*/ 0 60000 65536"/>
                <a:gd name="T14" fmla="*/ 0 60000 65536"/>
                <a:gd name="T15" fmla="*/ 0 60000 65536"/>
                <a:gd name="T16" fmla="*/ 0 60000 65536"/>
                <a:gd name="T17" fmla="*/ 0 60000 65536"/>
                <a:gd name="T18" fmla="*/ 0 w 572"/>
                <a:gd name="T19" fmla="*/ 0 h 592"/>
                <a:gd name="T20" fmla="*/ 572 w 57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2" h="592">
                  <a:moveTo>
                    <a:pt x="523" y="0"/>
                  </a:moveTo>
                  <a:lnTo>
                    <a:pt x="474" y="20"/>
                  </a:lnTo>
                  <a:lnTo>
                    <a:pt x="0" y="495"/>
                  </a:lnTo>
                  <a:lnTo>
                    <a:pt x="97" y="592"/>
                  </a:lnTo>
                  <a:lnTo>
                    <a:pt x="572" y="117"/>
                  </a:lnTo>
                  <a:lnTo>
                    <a:pt x="523" y="0"/>
                  </a:lnTo>
                  <a:close/>
                </a:path>
              </a:pathLst>
            </a:custGeom>
            <a:solidFill>
              <a:srgbClr val="E6B5C2"/>
            </a:solidFill>
            <a:ln w="9525">
              <a:noFill/>
              <a:round/>
              <a:headEnd/>
              <a:tailEnd/>
            </a:ln>
          </p:spPr>
          <p:txBody>
            <a:bodyPr/>
            <a:lstStyle/>
            <a:p>
              <a:endParaRPr lang="en-US"/>
            </a:p>
          </p:txBody>
        </p:sp>
        <p:sp>
          <p:nvSpPr>
            <p:cNvPr id="6064" name="Freeform 98"/>
            <p:cNvSpPr>
              <a:spLocks/>
            </p:cNvSpPr>
            <p:nvPr/>
          </p:nvSpPr>
          <p:spPr bwMode="auto">
            <a:xfrm>
              <a:off x="6267" y="2163"/>
              <a:ext cx="149" cy="7"/>
            </a:xfrm>
            <a:custGeom>
              <a:avLst/>
              <a:gdLst>
                <a:gd name="T0" fmla="*/ 0 w 2683"/>
                <a:gd name="T1" fmla="*/ 0 h 138"/>
                <a:gd name="T2" fmla="*/ 0 w 2683"/>
                <a:gd name="T3" fmla="*/ 0 h 138"/>
                <a:gd name="T4" fmla="*/ 0 w 2683"/>
                <a:gd name="T5" fmla="*/ 0 h 138"/>
                <a:gd name="T6" fmla="*/ 0 w 2683"/>
                <a:gd name="T7" fmla="*/ 0 h 138"/>
                <a:gd name="T8" fmla="*/ 0 w 2683"/>
                <a:gd name="T9" fmla="*/ 0 h 138"/>
                <a:gd name="T10" fmla="*/ 0 w 2683"/>
                <a:gd name="T11" fmla="*/ 0 h 138"/>
                <a:gd name="T12" fmla="*/ 0 60000 65536"/>
                <a:gd name="T13" fmla="*/ 0 60000 65536"/>
                <a:gd name="T14" fmla="*/ 0 60000 65536"/>
                <a:gd name="T15" fmla="*/ 0 60000 65536"/>
                <a:gd name="T16" fmla="*/ 0 60000 65536"/>
                <a:gd name="T17" fmla="*/ 0 60000 65536"/>
                <a:gd name="T18" fmla="*/ 0 w 2683"/>
                <a:gd name="T19" fmla="*/ 0 h 138"/>
                <a:gd name="T20" fmla="*/ 2683 w 268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3" h="138">
                  <a:moveTo>
                    <a:pt x="2683" y="117"/>
                  </a:moveTo>
                  <a:lnTo>
                    <a:pt x="2634" y="0"/>
                  </a:lnTo>
                  <a:lnTo>
                    <a:pt x="0" y="0"/>
                  </a:lnTo>
                  <a:lnTo>
                    <a:pt x="0" y="138"/>
                  </a:lnTo>
                  <a:lnTo>
                    <a:pt x="2634" y="138"/>
                  </a:lnTo>
                  <a:lnTo>
                    <a:pt x="2683" y="117"/>
                  </a:lnTo>
                  <a:close/>
                </a:path>
              </a:pathLst>
            </a:custGeom>
            <a:solidFill>
              <a:srgbClr val="E6B5C2"/>
            </a:solidFill>
            <a:ln w="9525">
              <a:noFill/>
              <a:round/>
              <a:headEnd/>
              <a:tailEnd/>
            </a:ln>
          </p:spPr>
          <p:txBody>
            <a:bodyPr/>
            <a:lstStyle/>
            <a:p>
              <a:endParaRPr lang="en-US"/>
            </a:p>
          </p:txBody>
        </p:sp>
        <p:sp>
          <p:nvSpPr>
            <p:cNvPr id="6065" name="Freeform 99"/>
            <p:cNvSpPr>
              <a:spLocks/>
            </p:cNvSpPr>
            <p:nvPr/>
          </p:nvSpPr>
          <p:spPr bwMode="auto">
            <a:xfrm>
              <a:off x="6385" y="2164"/>
              <a:ext cx="31" cy="32"/>
            </a:xfrm>
            <a:custGeom>
              <a:avLst/>
              <a:gdLst>
                <a:gd name="T0" fmla="*/ 0 w 570"/>
                <a:gd name="T1" fmla="*/ 0 h 589"/>
                <a:gd name="T2" fmla="*/ 0 w 570"/>
                <a:gd name="T3" fmla="*/ 0 h 589"/>
                <a:gd name="T4" fmla="*/ 0 w 570"/>
                <a:gd name="T5" fmla="*/ 0 h 589"/>
                <a:gd name="T6" fmla="*/ 0 w 570"/>
                <a:gd name="T7" fmla="*/ 0 h 589"/>
                <a:gd name="T8" fmla="*/ 0 w 570"/>
                <a:gd name="T9" fmla="*/ 0 h 589"/>
                <a:gd name="T10" fmla="*/ 0 w 570"/>
                <a:gd name="T11" fmla="*/ 0 h 589"/>
                <a:gd name="T12" fmla="*/ 0 60000 65536"/>
                <a:gd name="T13" fmla="*/ 0 60000 65536"/>
                <a:gd name="T14" fmla="*/ 0 60000 65536"/>
                <a:gd name="T15" fmla="*/ 0 60000 65536"/>
                <a:gd name="T16" fmla="*/ 0 60000 65536"/>
                <a:gd name="T17" fmla="*/ 0 60000 65536"/>
                <a:gd name="T18" fmla="*/ 0 w 570"/>
                <a:gd name="T19" fmla="*/ 0 h 589"/>
                <a:gd name="T20" fmla="*/ 570 w 570"/>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70" h="589">
                  <a:moveTo>
                    <a:pt x="49" y="589"/>
                  </a:moveTo>
                  <a:lnTo>
                    <a:pt x="98" y="569"/>
                  </a:lnTo>
                  <a:lnTo>
                    <a:pt x="570" y="97"/>
                  </a:lnTo>
                  <a:lnTo>
                    <a:pt x="472" y="0"/>
                  </a:lnTo>
                  <a:lnTo>
                    <a:pt x="0" y="471"/>
                  </a:lnTo>
                  <a:lnTo>
                    <a:pt x="49" y="589"/>
                  </a:lnTo>
                  <a:close/>
                </a:path>
              </a:pathLst>
            </a:custGeom>
            <a:solidFill>
              <a:srgbClr val="E6B5C2"/>
            </a:solidFill>
            <a:ln w="9525">
              <a:noFill/>
              <a:round/>
              <a:headEnd/>
              <a:tailEnd/>
            </a:ln>
          </p:spPr>
          <p:txBody>
            <a:bodyPr/>
            <a:lstStyle/>
            <a:p>
              <a:endParaRPr lang="en-US"/>
            </a:p>
          </p:txBody>
        </p:sp>
        <p:sp>
          <p:nvSpPr>
            <p:cNvPr id="6066" name="Freeform 100"/>
            <p:cNvSpPr>
              <a:spLocks/>
            </p:cNvSpPr>
            <p:nvPr/>
          </p:nvSpPr>
          <p:spPr bwMode="auto">
            <a:xfrm>
              <a:off x="6238" y="2189"/>
              <a:ext cx="149" cy="8"/>
            </a:xfrm>
            <a:custGeom>
              <a:avLst/>
              <a:gdLst>
                <a:gd name="T0" fmla="*/ 0 w 2685"/>
                <a:gd name="T1" fmla="*/ 0 h 142"/>
                <a:gd name="T2" fmla="*/ 0 w 2685"/>
                <a:gd name="T3" fmla="*/ 0 h 142"/>
                <a:gd name="T4" fmla="*/ 0 w 2685"/>
                <a:gd name="T5" fmla="*/ 0 h 142"/>
                <a:gd name="T6" fmla="*/ 0 w 2685"/>
                <a:gd name="T7" fmla="*/ 0 h 142"/>
                <a:gd name="T8" fmla="*/ 0 w 2685"/>
                <a:gd name="T9" fmla="*/ 0 h 142"/>
                <a:gd name="T10" fmla="*/ 0 w 2685"/>
                <a:gd name="T11" fmla="*/ 0 h 142"/>
                <a:gd name="T12" fmla="*/ 0 60000 65536"/>
                <a:gd name="T13" fmla="*/ 0 60000 65536"/>
                <a:gd name="T14" fmla="*/ 0 60000 65536"/>
                <a:gd name="T15" fmla="*/ 0 60000 65536"/>
                <a:gd name="T16" fmla="*/ 0 60000 65536"/>
                <a:gd name="T17" fmla="*/ 0 60000 65536"/>
                <a:gd name="T18" fmla="*/ 0 w 2685"/>
                <a:gd name="T19" fmla="*/ 0 h 142"/>
                <a:gd name="T20" fmla="*/ 2685 w 26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5" h="142">
                  <a:moveTo>
                    <a:pt x="0" y="24"/>
                  </a:moveTo>
                  <a:lnTo>
                    <a:pt x="49" y="142"/>
                  </a:lnTo>
                  <a:lnTo>
                    <a:pt x="2685" y="138"/>
                  </a:lnTo>
                  <a:lnTo>
                    <a:pt x="2685" y="0"/>
                  </a:lnTo>
                  <a:lnTo>
                    <a:pt x="49" y="4"/>
                  </a:lnTo>
                  <a:lnTo>
                    <a:pt x="0" y="24"/>
                  </a:lnTo>
                  <a:close/>
                </a:path>
              </a:pathLst>
            </a:custGeom>
            <a:solidFill>
              <a:srgbClr val="E6B5C2"/>
            </a:solidFill>
            <a:ln w="9525">
              <a:noFill/>
              <a:round/>
              <a:headEnd/>
              <a:tailEnd/>
            </a:ln>
          </p:spPr>
          <p:txBody>
            <a:bodyPr/>
            <a:lstStyle/>
            <a:p>
              <a:endParaRPr lang="en-US"/>
            </a:p>
          </p:txBody>
        </p:sp>
        <p:sp>
          <p:nvSpPr>
            <p:cNvPr id="6067" name="Freeform 101"/>
            <p:cNvSpPr>
              <a:spLocks/>
            </p:cNvSpPr>
            <p:nvPr/>
          </p:nvSpPr>
          <p:spPr bwMode="auto">
            <a:xfrm>
              <a:off x="6267" y="2141"/>
              <a:ext cx="172" cy="25"/>
            </a:xfrm>
            <a:custGeom>
              <a:avLst/>
              <a:gdLst>
                <a:gd name="T0" fmla="*/ 0 w 3096"/>
                <a:gd name="T1" fmla="*/ 0 h 460"/>
                <a:gd name="T2" fmla="*/ 0 w 3096"/>
                <a:gd name="T3" fmla="*/ 0 h 460"/>
                <a:gd name="T4" fmla="*/ 0 w 3096"/>
                <a:gd name="T5" fmla="*/ 0 h 460"/>
                <a:gd name="T6" fmla="*/ 0 w 3096"/>
                <a:gd name="T7" fmla="*/ 0 h 460"/>
                <a:gd name="T8" fmla="*/ 0 w 3096"/>
                <a:gd name="T9" fmla="*/ 0 h 460"/>
                <a:gd name="T10" fmla="*/ 0 60000 65536"/>
                <a:gd name="T11" fmla="*/ 0 60000 65536"/>
                <a:gd name="T12" fmla="*/ 0 60000 65536"/>
                <a:gd name="T13" fmla="*/ 0 60000 65536"/>
                <a:gd name="T14" fmla="*/ 0 60000 65536"/>
                <a:gd name="T15" fmla="*/ 0 w 3096"/>
                <a:gd name="T16" fmla="*/ 0 h 460"/>
                <a:gd name="T17" fmla="*/ 3096 w 3096"/>
                <a:gd name="T18" fmla="*/ 460 h 460"/>
              </a:gdLst>
              <a:ahLst/>
              <a:cxnLst>
                <a:cxn ang="T10">
                  <a:pos x="T0" y="T1"/>
                </a:cxn>
                <a:cxn ang="T11">
                  <a:pos x="T2" y="T3"/>
                </a:cxn>
                <a:cxn ang="T12">
                  <a:pos x="T4" y="T5"/>
                </a:cxn>
                <a:cxn ang="T13">
                  <a:pos x="T6" y="T7"/>
                </a:cxn>
                <a:cxn ang="T14">
                  <a:pos x="T8" y="T9"/>
                </a:cxn>
              </a:cxnLst>
              <a:rect l="T15" t="T16" r="T17" b="T18"/>
              <a:pathLst>
                <a:path w="3096" h="460">
                  <a:moveTo>
                    <a:pt x="0" y="460"/>
                  </a:moveTo>
                  <a:lnTo>
                    <a:pt x="458" y="0"/>
                  </a:lnTo>
                  <a:lnTo>
                    <a:pt x="3096" y="0"/>
                  </a:lnTo>
                  <a:lnTo>
                    <a:pt x="2635" y="460"/>
                  </a:lnTo>
                  <a:lnTo>
                    <a:pt x="0" y="460"/>
                  </a:lnTo>
                  <a:close/>
                </a:path>
              </a:pathLst>
            </a:custGeom>
            <a:solidFill>
              <a:srgbClr val="E56968"/>
            </a:solidFill>
            <a:ln w="9525">
              <a:noFill/>
              <a:round/>
              <a:headEnd/>
              <a:tailEnd/>
            </a:ln>
          </p:spPr>
          <p:txBody>
            <a:bodyPr/>
            <a:lstStyle/>
            <a:p>
              <a:endParaRPr lang="en-US"/>
            </a:p>
          </p:txBody>
        </p:sp>
        <p:sp>
          <p:nvSpPr>
            <p:cNvPr id="6068" name="Freeform 102"/>
            <p:cNvSpPr>
              <a:spLocks/>
            </p:cNvSpPr>
            <p:nvPr/>
          </p:nvSpPr>
          <p:spPr bwMode="auto">
            <a:xfrm>
              <a:off x="6264" y="2137"/>
              <a:ext cx="31" cy="32"/>
            </a:xfrm>
            <a:custGeom>
              <a:avLst/>
              <a:gdLst>
                <a:gd name="T0" fmla="*/ 0 w 556"/>
                <a:gd name="T1" fmla="*/ 0 h 577"/>
                <a:gd name="T2" fmla="*/ 0 w 556"/>
                <a:gd name="T3" fmla="*/ 0 h 577"/>
                <a:gd name="T4" fmla="*/ 0 w 556"/>
                <a:gd name="T5" fmla="*/ 0 h 577"/>
                <a:gd name="T6" fmla="*/ 0 w 556"/>
                <a:gd name="T7" fmla="*/ 0 h 577"/>
                <a:gd name="T8" fmla="*/ 0 w 556"/>
                <a:gd name="T9" fmla="*/ 0 h 577"/>
                <a:gd name="T10" fmla="*/ 0 w 556"/>
                <a:gd name="T11" fmla="*/ 0 h 577"/>
                <a:gd name="T12" fmla="*/ 0 60000 65536"/>
                <a:gd name="T13" fmla="*/ 0 60000 65536"/>
                <a:gd name="T14" fmla="*/ 0 60000 65536"/>
                <a:gd name="T15" fmla="*/ 0 60000 65536"/>
                <a:gd name="T16" fmla="*/ 0 60000 65536"/>
                <a:gd name="T17" fmla="*/ 0 60000 65536"/>
                <a:gd name="T18" fmla="*/ 0 w 556"/>
                <a:gd name="T19" fmla="*/ 0 h 577"/>
                <a:gd name="T20" fmla="*/ 556 w 556"/>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6" h="577">
                  <a:moveTo>
                    <a:pt x="507" y="0"/>
                  </a:moveTo>
                  <a:lnTo>
                    <a:pt x="458" y="20"/>
                  </a:lnTo>
                  <a:lnTo>
                    <a:pt x="0" y="480"/>
                  </a:lnTo>
                  <a:lnTo>
                    <a:pt x="98" y="577"/>
                  </a:lnTo>
                  <a:lnTo>
                    <a:pt x="556" y="117"/>
                  </a:lnTo>
                  <a:lnTo>
                    <a:pt x="507" y="0"/>
                  </a:lnTo>
                  <a:close/>
                </a:path>
              </a:pathLst>
            </a:custGeom>
            <a:solidFill>
              <a:srgbClr val="E6B5C2"/>
            </a:solidFill>
            <a:ln w="9525">
              <a:noFill/>
              <a:round/>
              <a:headEnd/>
              <a:tailEnd/>
            </a:ln>
          </p:spPr>
          <p:txBody>
            <a:bodyPr/>
            <a:lstStyle/>
            <a:p>
              <a:endParaRPr lang="en-US"/>
            </a:p>
          </p:txBody>
        </p:sp>
        <p:sp>
          <p:nvSpPr>
            <p:cNvPr id="6069" name="Freeform 103"/>
            <p:cNvSpPr>
              <a:spLocks/>
            </p:cNvSpPr>
            <p:nvPr/>
          </p:nvSpPr>
          <p:spPr bwMode="auto">
            <a:xfrm>
              <a:off x="6292" y="2137"/>
              <a:ext cx="150" cy="8"/>
            </a:xfrm>
            <a:custGeom>
              <a:avLst/>
              <a:gdLst>
                <a:gd name="T0" fmla="*/ 0 w 2687"/>
                <a:gd name="T1" fmla="*/ 0 h 138"/>
                <a:gd name="T2" fmla="*/ 0 w 2687"/>
                <a:gd name="T3" fmla="*/ 0 h 138"/>
                <a:gd name="T4" fmla="*/ 0 w 2687"/>
                <a:gd name="T5" fmla="*/ 0 h 138"/>
                <a:gd name="T6" fmla="*/ 0 w 2687"/>
                <a:gd name="T7" fmla="*/ 0 h 138"/>
                <a:gd name="T8" fmla="*/ 0 w 2687"/>
                <a:gd name="T9" fmla="*/ 0 h 138"/>
                <a:gd name="T10" fmla="*/ 0 w 2687"/>
                <a:gd name="T11" fmla="*/ 0 h 138"/>
                <a:gd name="T12" fmla="*/ 0 60000 65536"/>
                <a:gd name="T13" fmla="*/ 0 60000 65536"/>
                <a:gd name="T14" fmla="*/ 0 60000 65536"/>
                <a:gd name="T15" fmla="*/ 0 60000 65536"/>
                <a:gd name="T16" fmla="*/ 0 60000 65536"/>
                <a:gd name="T17" fmla="*/ 0 60000 65536"/>
                <a:gd name="T18" fmla="*/ 0 w 2687"/>
                <a:gd name="T19" fmla="*/ 0 h 138"/>
                <a:gd name="T20" fmla="*/ 2687 w 268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7" h="138">
                  <a:moveTo>
                    <a:pt x="2687" y="117"/>
                  </a:moveTo>
                  <a:lnTo>
                    <a:pt x="2638" y="0"/>
                  </a:lnTo>
                  <a:lnTo>
                    <a:pt x="0" y="0"/>
                  </a:lnTo>
                  <a:lnTo>
                    <a:pt x="0" y="138"/>
                  </a:lnTo>
                  <a:lnTo>
                    <a:pt x="2638" y="138"/>
                  </a:lnTo>
                  <a:lnTo>
                    <a:pt x="2687" y="117"/>
                  </a:lnTo>
                  <a:close/>
                </a:path>
              </a:pathLst>
            </a:custGeom>
            <a:solidFill>
              <a:srgbClr val="E6B5C2"/>
            </a:solidFill>
            <a:ln w="9525">
              <a:noFill/>
              <a:round/>
              <a:headEnd/>
              <a:tailEnd/>
            </a:ln>
          </p:spPr>
          <p:txBody>
            <a:bodyPr/>
            <a:lstStyle/>
            <a:p>
              <a:endParaRPr lang="en-US"/>
            </a:p>
          </p:txBody>
        </p:sp>
        <p:sp>
          <p:nvSpPr>
            <p:cNvPr id="6070" name="Freeform 104"/>
            <p:cNvSpPr>
              <a:spLocks/>
            </p:cNvSpPr>
            <p:nvPr/>
          </p:nvSpPr>
          <p:spPr bwMode="auto">
            <a:xfrm>
              <a:off x="6411" y="2138"/>
              <a:ext cx="31" cy="32"/>
            </a:xfrm>
            <a:custGeom>
              <a:avLst/>
              <a:gdLst>
                <a:gd name="T0" fmla="*/ 0 w 558"/>
                <a:gd name="T1" fmla="*/ 0 h 578"/>
                <a:gd name="T2" fmla="*/ 0 w 558"/>
                <a:gd name="T3" fmla="*/ 0 h 578"/>
                <a:gd name="T4" fmla="*/ 0 w 558"/>
                <a:gd name="T5" fmla="*/ 0 h 578"/>
                <a:gd name="T6" fmla="*/ 0 w 558"/>
                <a:gd name="T7" fmla="*/ 0 h 578"/>
                <a:gd name="T8" fmla="*/ 0 w 558"/>
                <a:gd name="T9" fmla="*/ 0 h 578"/>
                <a:gd name="T10" fmla="*/ 0 w 558"/>
                <a:gd name="T11" fmla="*/ 0 h 578"/>
                <a:gd name="T12" fmla="*/ 0 60000 65536"/>
                <a:gd name="T13" fmla="*/ 0 60000 65536"/>
                <a:gd name="T14" fmla="*/ 0 60000 65536"/>
                <a:gd name="T15" fmla="*/ 0 60000 65536"/>
                <a:gd name="T16" fmla="*/ 0 60000 65536"/>
                <a:gd name="T17" fmla="*/ 0 60000 65536"/>
                <a:gd name="T18" fmla="*/ 0 w 558"/>
                <a:gd name="T19" fmla="*/ 0 h 578"/>
                <a:gd name="T20" fmla="*/ 558 w 558"/>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8" h="578">
                  <a:moveTo>
                    <a:pt x="48" y="578"/>
                  </a:moveTo>
                  <a:lnTo>
                    <a:pt x="98" y="558"/>
                  </a:lnTo>
                  <a:lnTo>
                    <a:pt x="558" y="97"/>
                  </a:lnTo>
                  <a:lnTo>
                    <a:pt x="461" y="0"/>
                  </a:lnTo>
                  <a:lnTo>
                    <a:pt x="0" y="460"/>
                  </a:lnTo>
                  <a:lnTo>
                    <a:pt x="48" y="578"/>
                  </a:lnTo>
                  <a:close/>
                </a:path>
              </a:pathLst>
            </a:custGeom>
            <a:solidFill>
              <a:srgbClr val="E6B5C2"/>
            </a:solidFill>
            <a:ln w="9525">
              <a:noFill/>
              <a:round/>
              <a:headEnd/>
              <a:tailEnd/>
            </a:ln>
          </p:spPr>
          <p:txBody>
            <a:bodyPr/>
            <a:lstStyle/>
            <a:p>
              <a:endParaRPr lang="en-US"/>
            </a:p>
          </p:txBody>
        </p:sp>
        <p:sp>
          <p:nvSpPr>
            <p:cNvPr id="6071" name="Freeform 105"/>
            <p:cNvSpPr>
              <a:spLocks/>
            </p:cNvSpPr>
            <p:nvPr/>
          </p:nvSpPr>
          <p:spPr bwMode="auto">
            <a:xfrm>
              <a:off x="6264" y="2163"/>
              <a:ext cx="149" cy="7"/>
            </a:xfrm>
            <a:custGeom>
              <a:avLst/>
              <a:gdLst>
                <a:gd name="T0" fmla="*/ 0 w 2684"/>
                <a:gd name="T1" fmla="*/ 0 h 138"/>
                <a:gd name="T2" fmla="*/ 0 w 2684"/>
                <a:gd name="T3" fmla="*/ 0 h 138"/>
                <a:gd name="T4" fmla="*/ 0 w 2684"/>
                <a:gd name="T5" fmla="*/ 0 h 138"/>
                <a:gd name="T6" fmla="*/ 0 w 2684"/>
                <a:gd name="T7" fmla="*/ 0 h 138"/>
                <a:gd name="T8" fmla="*/ 0 w 2684"/>
                <a:gd name="T9" fmla="*/ 0 h 138"/>
                <a:gd name="T10" fmla="*/ 0 w 2684"/>
                <a:gd name="T11" fmla="*/ 0 h 138"/>
                <a:gd name="T12" fmla="*/ 0 60000 65536"/>
                <a:gd name="T13" fmla="*/ 0 60000 65536"/>
                <a:gd name="T14" fmla="*/ 0 60000 65536"/>
                <a:gd name="T15" fmla="*/ 0 60000 65536"/>
                <a:gd name="T16" fmla="*/ 0 60000 65536"/>
                <a:gd name="T17" fmla="*/ 0 60000 65536"/>
                <a:gd name="T18" fmla="*/ 0 w 2684"/>
                <a:gd name="T19" fmla="*/ 0 h 138"/>
                <a:gd name="T20" fmla="*/ 2684 w 268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4" h="138">
                  <a:moveTo>
                    <a:pt x="0" y="20"/>
                  </a:moveTo>
                  <a:lnTo>
                    <a:pt x="49" y="138"/>
                  </a:lnTo>
                  <a:lnTo>
                    <a:pt x="2684" y="138"/>
                  </a:lnTo>
                  <a:lnTo>
                    <a:pt x="2684" y="0"/>
                  </a:lnTo>
                  <a:lnTo>
                    <a:pt x="49" y="0"/>
                  </a:lnTo>
                  <a:lnTo>
                    <a:pt x="0" y="20"/>
                  </a:lnTo>
                  <a:close/>
                </a:path>
              </a:pathLst>
            </a:custGeom>
            <a:solidFill>
              <a:srgbClr val="E6B5C2"/>
            </a:solidFill>
            <a:ln w="9525">
              <a:noFill/>
              <a:round/>
              <a:headEnd/>
              <a:tailEnd/>
            </a:ln>
          </p:spPr>
          <p:txBody>
            <a:bodyPr/>
            <a:lstStyle/>
            <a:p>
              <a:endParaRPr lang="en-US"/>
            </a:p>
          </p:txBody>
        </p:sp>
        <p:sp>
          <p:nvSpPr>
            <p:cNvPr id="6072" name="Freeform 106"/>
            <p:cNvSpPr>
              <a:spLocks/>
            </p:cNvSpPr>
            <p:nvPr/>
          </p:nvSpPr>
          <p:spPr bwMode="auto">
            <a:xfrm>
              <a:off x="6708" y="2209"/>
              <a:ext cx="26" cy="95"/>
            </a:xfrm>
            <a:custGeom>
              <a:avLst/>
              <a:gdLst>
                <a:gd name="T0" fmla="*/ 0 w 465"/>
                <a:gd name="T1" fmla="*/ 0 h 1711"/>
                <a:gd name="T2" fmla="*/ 0 w 465"/>
                <a:gd name="T3" fmla="*/ 0 h 1711"/>
                <a:gd name="T4" fmla="*/ 0 w 465"/>
                <a:gd name="T5" fmla="*/ 0 h 1711"/>
                <a:gd name="T6" fmla="*/ 0 w 465"/>
                <a:gd name="T7" fmla="*/ 0 h 1711"/>
                <a:gd name="T8" fmla="*/ 0 w 465"/>
                <a:gd name="T9" fmla="*/ 0 h 1711"/>
                <a:gd name="T10" fmla="*/ 0 60000 65536"/>
                <a:gd name="T11" fmla="*/ 0 60000 65536"/>
                <a:gd name="T12" fmla="*/ 0 60000 65536"/>
                <a:gd name="T13" fmla="*/ 0 60000 65536"/>
                <a:gd name="T14" fmla="*/ 0 60000 65536"/>
                <a:gd name="T15" fmla="*/ 0 w 465"/>
                <a:gd name="T16" fmla="*/ 0 h 1711"/>
                <a:gd name="T17" fmla="*/ 465 w 465"/>
                <a:gd name="T18" fmla="*/ 1711 h 1711"/>
              </a:gdLst>
              <a:ahLst/>
              <a:cxnLst>
                <a:cxn ang="T10">
                  <a:pos x="T0" y="T1"/>
                </a:cxn>
                <a:cxn ang="T11">
                  <a:pos x="T2" y="T3"/>
                </a:cxn>
                <a:cxn ang="T12">
                  <a:pos x="T4" y="T5"/>
                </a:cxn>
                <a:cxn ang="T13">
                  <a:pos x="T6" y="T7"/>
                </a:cxn>
                <a:cxn ang="T14">
                  <a:pos x="T8" y="T9"/>
                </a:cxn>
              </a:cxnLst>
              <a:rect l="T15" t="T16" r="T17" b="T18"/>
              <a:pathLst>
                <a:path w="465" h="1711">
                  <a:moveTo>
                    <a:pt x="1" y="1711"/>
                  </a:moveTo>
                  <a:lnTo>
                    <a:pt x="465" y="1245"/>
                  </a:lnTo>
                  <a:lnTo>
                    <a:pt x="464" y="0"/>
                  </a:lnTo>
                  <a:lnTo>
                    <a:pt x="0" y="465"/>
                  </a:lnTo>
                  <a:lnTo>
                    <a:pt x="1" y="1711"/>
                  </a:lnTo>
                  <a:close/>
                </a:path>
              </a:pathLst>
            </a:custGeom>
            <a:solidFill>
              <a:srgbClr val="B53233"/>
            </a:solidFill>
            <a:ln w="9525">
              <a:noFill/>
              <a:round/>
              <a:headEnd/>
              <a:tailEnd/>
            </a:ln>
          </p:spPr>
          <p:txBody>
            <a:bodyPr/>
            <a:lstStyle/>
            <a:p>
              <a:endParaRPr lang="en-US"/>
            </a:p>
          </p:txBody>
        </p:sp>
        <p:sp>
          <p:nvSpPr>
            <p:cNvPr id="6073" name="Freeform 107"/>
            <p:cNvSpPr>
              <a:spLocks/>
            </p:cNvSpPr>
            <p:nvPr/>
          </p:nvSpPr>
          <p:spPr bwMode="auto">
            <a:xfrm>
              <a:off x="6706" y="2276"/>
              <a:ext cx="32" cy="31"/>
            </a:xfrm>
            <a:custGeom>
              <a:avLst/>
              <a:gdLst>
                <a:gd name="T0" fmla="*/ 0 w 582"/>
                <a:gd name="T1" fmla="*/ 0 h 562"/>
                <a:gd name="T2" fmla="*/ 0 w 582"/>
                <a:gd name="T3" fmla="*/ 0 h 562"/>
                <a:gd name="T4" fmla="*/ 0 w 582"/>
                <a:gd name="T5" fmla="*/ 0 h 562"/>
                <a:gd name="T6" fmla="*/ 0 w 582"/>
                <a:gd name="T7" fmla="*/ 0 h 562"/>
                <a:gd name="T8" fmla="*/ 0 w 582"/>
                <a:gd name="T9" fmla="*/ 0 h 562"/>
                <a:gd name="T10" fmla="*/ 0 w 582"/>
                <a:gd name="T11" fmla="*/ 0 h 562"/>
                <a:gd name="T12" fmla="*/ 0 60000 65536"/>
                <a:gd name="T13" fmla="*/ 0 60000 65536"/>
                <a:gd name="T14" fmla="*/ 0 60000 65536"/>
                <a:gd name="T15" fmla="*/ 0 60000 65536"/>
                <a:gd name="T16" fmla="*/ 0 60000 65536"/>
                <a:gd name="T17" fmla="*/ 0 60000 65536"/>
                <a:gd name="T18" fmla="*/ 0 w 582"/>
                <a:gd name="T19" fmla="*/ 0 h 562"/>
                <a:gd name="T20" fmla="*/ 582 w 582"/>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582" h="562">
                  <a:moveTo>
                    <a:pt x="582" y="48"/>
                  </a:moveTo>
                  <a:lnTo>
                    <a:pt x="464" y="0"/>
                  </a:lnTo>
                  <a:lnTo>
                    <a:pt x="0" y="465"/>
                  </a:lnTo>
                  <a:lnTo>
                    <a:pt x="98" y="562"/>
                  </a:lnTo>
                  <a:lnTo>
                    <a:pt x="562" y="97"/>
                  </a:lnTo>
                  <a:lnTo>
                    <a:pt x="582" y="48"/>
                  </a:lnTo>
                  <a:close/>
                </a:path>
              </a:pathLst>
            </a:custGeom>
            <a:solidFill>
              <a:srgbClr val="E6B5C2"/>
            </a:solidFill>
            <a:ln w="9525">
              <a:noFill/>
              <a:round/>
              <a:headEnd/>
              <a:tailEnd/>
            </a:ln>
          </p:spPr>
          <p:txBody>
            <a:bodyPr/>
            <a:lstStyle/>
            <a:p>
              <a:endParaRPr lang="en-US"/>
            </a:p>
          </p:txBody>
        </p:sp>
        <p:sp>
          <p:nvSpPr>
            <p:cNvPr id="6074" name="Freeform 108"/>
            <p:cNvSpPr>
              <a:spLocks/>
            </p:cNvSpPr>
            <p:nvPr/>
          </p:nvSpPr>
          <p:spPr bwMode="auto">
            <a:xfrm>
              <a:off x="6730" y="2206"/>
              <a:ext cx="8" cy="72"/>
            </a:xfrm>
            <a:custGeom>
              <a:avLst/>
              <a:gdLst>
                <a:gd name="T0" fmla="*/ 0 w 139"/>
                <a:gd name="T1" fmla="*/ 0 h 1294"/>
                <a:gd name="T2" fmla="*/ 0 w 139"/>
                <a:gd name="T3" fmla="*/ 0 h 1294"/>
                <a:gd name="T4" fmla="*/ 0 w 139"/>
                <a:gd name="T5" fmla="*/ 0 h 1294"/>
                <a:gd name="T6" fmla="*/ 0 w 139"/>
                <a:gd name="T7" fmla="*/ 0 h 1294"/>
                <a:gd name="T8" fmla="*/ 0 w 139"/>
                <a:gd name="T9" fmla="*/ 0 h 1294"/>
                <a:gd name="T10" fmla="*/ 0 w 139"/>
                <a:gd name="T11" fmla="*/ 0 h 1294"/>
                <a:gd name="T12" fmla="*/ 0 60000 65536"/>
                <a:gd name="T13" fmla="*/ 0 60000 65536"/>
                <a:gd name="T14" fmla="*/ 0 60000 65536"/>
                <a:gd name="T15" fmla="*/ 0 60000 65536"/>
                <a:gd name="T16" fmla="*/ 0 60000 65536"/>
                <a:gd name="T17" fmla="*/ 0 60000 65536"/>
                <a:gd name="T18" fmla="*/ 0 w 139"/>
                <a:gd name="T19" fmla="*/ 0 h 1294"/>
                <a:gd name="T20" fmla="*/ 139 w 139"/>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39" h="1294">
                  <a:moveTo>
                    <a:pt x="20" y="0"/>
                  </a:moveTo>
                  <a:lnTo>
                    <a:pt x="0" y="49"/>
                  </a:lnTo>
                  <a:lnTo>
                    <a:pt x="1" y="1294"/>
                  </a:lnTo>
                  <a:lnTo>
                    <a:pt x="139" y="1294"/>
                  </a:lnTo>
                  <a:lnTo>
                    <a:pt x="138" y="49"/>
                  </a:lnTo>
                  <a:lnTo>
                    <a:pt x="20" y="0"/>
                  </a:lnTo>
                  <a:close/>
                </a:path>
              </a:pathLst>
            </a:custGeom>
            <a:solidFill>
              <a:srgbClr val="E6B5C2"/>
            </a:solidFill>
            <a:ln w="9525">
              <a:noFill/>
              <a:round/>
              <a:headEnd/>
              <a:tailEnd/>
            </a:ln>
          </p:spPr>
          <p:txBody>
            <a:bodyPr/>
            <a:lstStyle/>
            <a:p>
              <a:endParaRPr lang="en-US"/>
            </a:p>
          </p:txBody>
        </p:sp>
        <p:sp>
          <p:nvSpPr>
            <p:cNvPr id="6075" name="Freeform 109"/>
            <p:cNvSpPr>
              <a:spLocks/>
            </p:cNvSpPr>
            <p:nvPr/>
          </p:nvSpPr>
          <p:spPr bwMode="auto">
            <a:xfrm>
              <a:off x="6704" y="2206"/>
              <a:ext cx="33" cy="32"/>
            </a:xfrm>
            <a:custGeom>
              <a:avLst/>
              <a:gdLst>
                <a:gd name="T0" fmla="*/ 0 w 583"/>
                <a:gd name="T1" fmla="*/ 0 h 563"/>
                <a:gd name="T2" fmla="*/ 0 w 583"/>
                <a:gd name="T3" fmla="*/ 0 h 563"/>
                <a:gd name="T4" fmla="*/ 0 w 583"/>
                <a:gd name="T5" fmla="*/ 0 h 563"/>
                <a:gd name="T6" fmla="*/ 0 w 583"/>
                <a:gd name="T7" fmla="*/ 0 h 563"/>
                <a:gd name="T8" fmla="*/ 0 w 583"/>
                <a:gd name="T9" fmla="*/ 0 h 563"/>
                <a:gd name="T10" fmla="*/ 0 w 583"/>
                <a:gd name="T11" fmla="*/ 0 h 563"/>
                <a:gd name="T12" fmla="*/ 0 60000 65536"/>
                <a:gd name="T13" fmla="*/ 0 60000 65536"/>
                <a:gd name="T14" fmla="*/ 0 60000 65536"/>
                <a:gd name="T15" fmla="*/ 0 60000 65536"/>
                <a:gd name="T16" fmla="*/ 0 60000 65536"/>
                <a:gd name="T17" fmla="*/ 0 60000 65536"/>
                <a:gd name="T18" fmla="*/ 0 w 583"/>
                <a:gd name="T19" fmla="*/ 0 h 563"/>
                <a:gd name="T20" fmla="*/ 583 w 583"/>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3" h="563">
                  <a:moveTo>
                    <a:pt x="0" y="514"/>
                  </a:moveTo>
                  <a:lnTo>
                    <a:pt x="119" y="563"/>
                  </a:lnTo>
                  <a:lnTo>
                    <a:pt x="583" y="97"/>
                  </a:lnTo>
                  <a:lnTo>
                    <a:pt x="485" y="0"/>
                  </a:lnTo>
                  <a:lnTo>
                    <a:pt x="21" y="466"/>
                  </a:lnTo>
                  <a:lnTo>
                    <a:pt x="0" y="514"/>
                  </a:lnTo>
                  <a:close/>
                </a:path>
              </a:pathLst>
            </a:custGeom>
            <a:solidFill>
              <a:srgbClr val="E6B5C2"/>
            </a:solidFill>
            <a:ln w="9525">
              <a:noFill/>
              <a:round/>
              <a:headEnd/>
              <a:tailEnd/>
            </a:ln>
          </p:spPr>
          <p:txBody>
            <a:bodyPr/>
            <a:lstStyle/>
            <a:p>
              <a:endParaRPr lang="en-US"/>
            </a:p>
          </p:txBody>
        </p:sp>
        <p:sp>
          <p:nvSpPr>
            <p:cNvPr id="6076" name="Freeform 110"/>
            <p:cNvSpPr>
              <a:spLocks/>
            </p:cNvSpPr>
            <p:nvPr/>
          </p:nvSpPr>
          <p:spPr bwMode="auto">
            <a:xfrm>
              <a:off x="6704" y="2235"/>
              <a:ext cx="8" cy="72"/>
            </a:xfrm>
            <a:custGeom>
              <a:avLst/>
              <a:gdLst>
                <a:gd name="T0" fmla="*/ 0 w 140"/>
                <a:gd name="T1" fmla="*/ 0 h 1294"/>
                <a:gd name="T2" fmla="*/ 0 w 140"/>
                <a:gd name="T3" fmla="*/ 0 h 1294"/>
                <a:gd name="T4" fmla="*/ 0 w 140"/>
                <a:gd name="T5" fmla="*/ 0 h 1294"/>
                <a:gd name="T6" fmla="*/ 0 w 140"/>
                <a:gd name="T7" fmla="*/ 0 h 1294"/>
                <a:gd name="T8" fmla="*/ 0 w 140"/>
                <a:gd name="T9" fmla="*/ 0 h 1294"/>
                <a:gd name="T10" fmla="*/ 0 w 140"/>
                <a:gd name="T11" fmla="*/ 0 h 1294"/>
                <a:gd name="T12" fmla="*/ 0 60000 65536"/>
                <a:gd name="T13" fmla="*/ 0 60000 65536"/>
                <a:gd name="T14" fmla="*/ 0 60000 65536"/>
                <a:gd name="T15" fmla="*/ 0 60000 65536"/>
                <a:gd name="T16" fmla="*/ 0 60000 65536"/>
                <a:gd name="T17" fmla="*/ 0 60000 65536"/>
                <a:gd name="T18" fmla="*/ 0 w 140"/>
                <a:gd name="T19" fmla="*/ 0 h 1294"/>
                <a:gd name="T20" fmla="*/ 140 w 140"/>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40" h="1294">
                  <a:moveTo>
                    <a:pt x="120" y="1294"/>
                  </a:moveTo>
                  <a:lnTo>
                    <a:pt x="140" y="1246"/>
                  </a:lnTo>
                  <a:lnTo>
                    <a:pt x="139" y="0"/>
                  </a:lnTo>
                  <a:lnTo>
                    <a:pt x="0" y="0"/>
                  </a:lnTo>
                  <a:lnTo>
                    <a:pt x="2" y="1246"/>
                  </a:lnTo>
                  <a:lnTo>
                    <a:pt x="120" y="1294"/>
                  </a:lnTo>
                  <a:close/>
                </a:path>
              </a:pathLst>
            </a:custGeom>
            <a:solidFill>
              <a:srgbClr val="E6B5C2"/>
            </a:solidFill>
            <a:ln w="9525">
              <a:noFill/>
              <a:round/>
              <a:headEnd/>
              <a:tailEnd/>
            </a:ln>
          </p:spPr>
          <p:txBody>
            <a:bodyPr/>
            <a:lstStyle/>
            <a:p>
              <a:endParaRPr lang="en-US"/>
            </a:p>
          </p:txBody>
        </p:sp>
        <p:sp>
          <p:nvSpPr>
            <p:cNvPr id="6077" name="Freeform 111"/>
            <p:cNvSpPr>
              <a:spLocks/>
            </p:cNvSpPr>
            <p:nvPr/>
          </p:nvSpPr>
          <p:spPr bwMode="auto">
            <a:xfrm>
              <a:off x="6681" y="2234"/>
              <a:ext cx="26" cy="97"/>
            </a:xfrm>
            <a:custGeom>
              <a:avLst/>
              <a:gdLst>
                <a:gd name="T0" fmla="*/ 0 w 474"/>
                <a:gd name="T1" fmla="*/ 0 h 1730"/>
                <a:gd name="T2" fmla="*/ 0 w 474"/>
                <a:gd name="T3" fmla="*/ 0 h 1730"/>
                <a:gd name="T4" fmla="*/ 0 w 474"/>
                <a:gd name="T5" fmla="*/ 0 h 1730"/>
                <a:gd name="T6" fmla="*/ 0 w 474"/>
                <a:gd name="T7" fmla="*/ 0 h 1730"/>
                <a:gd name="T8" fmla="*/ 0 w 474"/>
                <a:gd name="T9" fmla="*/ 0 h 1730"/>
                <a:gd name="T10" fmla="*/ 0 60000 65536"/>
                <a:gd name="T11" fmla="*/ 0 60000 65536"/>
                <a:gd name="T12" fmla="*/ 0 60000 65536"/>
                <a:gd name="T13" fmla="*/ 0 60000 65536"/>
                <a:gd name="T14" fmla="*/ 0 60000 65536"/>
                <a:gd name="T15" fmla="*/ 0 w 474"/>
                <a:gd name="T16" fmla="*/ 0 h 1730"/>
                <a:gd name="T17" fmla="*/ 474 w 474"/>
                <a:gd name="T18" fmla="*/ 1730 h 1730"/>
              </a:gdLst>
              <a:ahLst/>
              <a:cxnLst>
                <a:cxn ang="T10">
                  <a:pos x="T0" y="T1"/>
                </a:cxn>
                <a:cxn ang="T11">
                  <a:pos x="T2" y="T3"/>
                </a:cxn>
                <a:cxn ang="T12">
                  <a:pos x="T4" y="T5"/>
                </a:cxn>
                <a:cxn ang="T13">
                  <a:pos x="T6" y="T7"/>
                </a:cxn>
                <a:cxn ang="T14">
                  <a:pos x="T8" y="T9"/>
                </a:cxn>
              </a:cxnLst>
              <a:rect l="T15" t="T16" r="T17" b="T18"/>
              <a:pathLst>
                <a:path w="474" h="1730">
                  <a:moveTo>
                    <a:pt x="0" y="1730"/>
                  </a:moveTo>
                  <a:lnTo>
                    <a:pt x="473" y="1255"/>
                  </a:lnTo>
                  <a:lnTo>
                    <a:pt x="474" y="0"/>
                  </a:lnTo>
                  <a:lnTo>
                    <a:pt x="1" y="475"/>
                  </a:lnTo>
                  <a:lnTo>
                    <a:pt x="0" y="1730"/>
                  </a:lnTo>
                  <a:close/>
                </a:path>
              </a:pathLst>
            </a:custGeom>
            <a:solidFill>
              <a:srgbClr val="B53233"/>
            </a:solidFill>
            <a:ln w="9525">
              <a:noFill/>
              <a:round/>
              <a:headEnd/>
              <a:tailEnd/>
            </a:ln>
          </p:spPr>
          <p:txBody>
            <a:bodyPr/>
            <a:lstStyle/>
            <a:p>
              <a:endParaRPr lang="en-US"/>
            </a:p>
          </p:txBody>
        </p:sp>
        <p:sp>
          <p:nvSpPr>
            <p:cNvPr id="6078" name="Freeform 112"/>
            <p:cNvSpPr>
              <a:spLocks/>
            </p:cNvSpPr>
            <p:nvPr/>
          </p:nvSpPr>
          <p:spPr bwMode="auto">
            <a:xfrm>
              <a:off x="6678" y="2301"/>
              <a:ext cx="33" cy="32"/>
            </a:xfrm>
            <a:custGeom>
              <a:avLst/>
              <a:gdLst>
                <a:gd name="T0" fmla="*/ 0 w 591"/>
                <a:gd name="T1" fmla="*/ 0 h 572"/>
                <a:gd name="T2" fmla="*/ 0 w 591"/>
                <a:gd name="T3" fmla="*/ 0 h 572"/>
                <a:gd name="T4" fmla="*/ 0 w 591"/>
                <a:gd name="T5" fmla="*/ 0 h 572"/>
                <a:gd name="T6" fmla="*/ 0 w 591"/>
                <a:gd name="T7" fmla="*/ 0 h 572"/>
                <a:gd name="T8" fmla="*/ 0 w 591"/>
                <a:gd name="T9" fmla="*/ 0 h 572"/>
                <a:gd name="T10" fmla="*/ 0 w 591"/>
                <a:gd name="T11" fmla="*/ 0 h 572"/>
                <a:gd name="T12" fmla="*/ 0 60000 65536"/>
                <a:gd name="T13" fmla="*/ 0 60000 65536"/>
                <a:gd name="T14" fmla="*/ 0 60000 65536"/>
                <a:gd name="T15" fmla="*/ 0 60000 65536"/>
                <a:gd name="T16" fmla="*/ 0 60000 65536"/>
                <a:gd name="T17" fmla="*/ 0 60000 65536"/>
                <a:gd name="T18" fmla="*/ 0 w 591"/>
                <a:gd name="T19" fmla="*/ 0 h 572"/>
                <a:gd name="T20" fmla="*/ 591 w 591"/>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1" h="572">
                  <a:moveTo>
                    <a:pt x="591" y="49"/>
                  </a:moveTo>
                  <a:lnTo>
                    <a:pt x="474" y="0"/>
                  </a:lnTo>
                  <a:lnTo>
                    <a:pt x="0" y="475"/>
                  </a:lnTo>
                  <a:lnTo>
                    <a:pt x="98" y="572"/>
                  </a:lnTo>
                  <a:lnTo>
                    <a:pt x="572" y="97"/>
                  </a:lnTo>
                  <a:lnTo>
                    <a:pt x="591" y="49"/>
                  </a:lnTo>
                  <a:close/>
                </a:path>
              </a:pathLst>
            </a:custGeom>
            <a:solidFill>
              <a:srgbClr val="E6B5C2"/>
            </a:solidFill>
            <a:ln w="9525">
              <a:noFill/>
              <a:round/>
              <a:headEnd/>
              <a:tailEnd/>
            </a:ln>
          </p:spPr>
          <p:txBody>
            <a:bodyPr/>
            <a:lstStyle/>
            <a:p>
              <a:endParaRPr lang="en-US"/>
            </a:p>
          </p:txBody>
        </p:sp>
        <p:sp>
          <p:nvSpPr>
            <p:cNvPr id="6079" name="Freeform 113"/>
            <p:cNvSpPr>
              <a:spLocks/>
            </p:cNvSpPr>
            <p:nvPr/>
          </p:nvSpPr>
          <p:spPr bwMode="auto">
            <a:xfrm>
              <a:off x="6703" y="2232"/>
              <a:ext cx="8" cy="72"/>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22" y="0"/>
                  </a:moveTo>
                  <a:lnTo>
                    <a:pt x="1" y="49"/>
                  </a:lnTo>
                  <a:lnTo>
                    <a:pt x="0" y="1304"/>
                  </a:lnTo>
                  <a:lnTo>
                    <a:pt x="138" y="1304"/>
                  </a:lnTo>
                  <a:lnTo>
                    <a:pt x="139" y="49"/>
                  </a:lnTo>
                  <a:lnTo>
                    <a:pt x="22" y="0"/>
                  </a:lnTo>
                  <a:close/>
                </a:path>
              </a:pathLst>
            </a:custGeom>
            <a:solidFill>
              <a:srgbClr val="E6B5C2"/>
            </a:solidFill>
            <a:ln w="9525">
              <a:noFill/>
              <a:round/>
              <a:headEnd/>
              <a:tailEnd/>
            </a:ln>
          </p:spPr>
          <p:txBody>
            <a:bodyPr/>
            <a:lstStyle/>
            <a:p>
              <a:endParaRPr lang="en-US"/>
            </a:p>
          </p:txBody>
        </p:sp>
        <p:sp>
          <p:nvSpPr>
            <p:cNvPr id="6080" name="Freeform 114"/>
            <p:cNvSpPr>
              <a:spLocks/>
            </p:cNvSpPr>
            <p:nvPr/>
          </p:nvSpPr>
          <p:spPr bwMode="auto">
            <a:xfrm>
              <a:off x="6677" y="2232"/>
              <a:ext cx="33" cy="31"/>
            </a:xfrm>
            <a:custGeom>
              <a:avLst/>
              <a:gdLst>
                <a:gd name="T0" fmla="*/ 0 w 592"/>
                <a:gd name="T1" fmla="*/ 0 h 572"/>
                <a:gd name="T2" fmla="*/ 0 w 592"/>
                <a:gd name="T3" fmla="*/ 0 h 572"/>
                <a:gd name="T4" fmla="*/ 0 w 592"/>
                <a:gd name="T5" fmla="*/ 0 h 572"/>
                <a:gd name="T6" fmla="*/ 0 w 592"/>
                <a:gd name="T7" fmla="*/ 0 h 572"/>
                <a:gd name="T8" fmla="*/ 0 w 592"/>
                <a:gd name="T9" fmla="*/ 0 h 572"/>
                <a:gd name="T10" fmla="*/ 0 w 592"/>
                <a:gd name="T11" fmla="*/ 0 h 572"/>
                <a:gd name="T12" fmla="*/ 0 60000 65536"/>
                <a:gd name="T13" fmla="*/ 0 60000 65536"/>
                <a:gd name="T14" fmla="*/ 0 60000 65536"/>
                <a:gd name="T15" fmla="*/ 0 60000 65536"/>
                <a:gd name="T16" fmla="*/ 0 60000 65536"/>
                <a:gd name="T17" fmla="*/ 0 60000 65536"/>
                <a:gd name="T18" fmla="*/ 0 w 592"/>
                <a:gd name="T19" fmla="*/ 0 h 572"/>
                <a:gd name="T20" fmla="*/ 592 w 592"/>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2" h="572">
                  <a:moveTo>
                    <a:pt x="0" y="524"/>
                  </a:moveTo>
                  <a:lnTo>
                    <a:pt x="118" y="572"/>
                  </a:lnTo>
                  <a:lnTo>
                    <a:pt x="592" y="97"/>
                  </a:lnTo>
                  <a:lnTo>
                    <a:pt x="494" y="0"/>
                  </a:lnTo>
                  <a:lnTo>
                    <a:pt x="21" y="475"/>
                  </a:lnTo>
                  <a:lnTo>
                    <a:pt x="0" y="524"/>
                  </a:lnTo>
                  <a:close/>
                </a:path>
              </a:pathLst>
            </a:custGeom>
            <a:solidFill>
              <a:srgbClr val="E6B5C2"/>
            </a:solidFill>
            <a:ln w="9525">
              <a:noFill/>
              <a:round/>
              <a:headEnd/>
              <a:tailEnd/>
            </a:ln>
          </p:spPr>
          <p:txBody>
            <a:bodyPr/>
            <a:lstStyle/>
            <a:p>
              <a:endParaRPr lang="en-US"/>
            </a:p>
          </p:txBody>
        </p:sp>
        <p:sp>
          <p:nvSpPr>
            <p:cNvPr id="6081" name="Freeform 115"/>
            <p:cNvSpPr>
              <a:spLocks/>
            </p:cNvSpPr>
            <p:nvPr/>
          </p:nvSpPr>
          <p:spPr bwMode="auto">
            <a:xfrm>
              <a:off x="6677" y="2261"/>
              <a:ext cx="7"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118" y="1303"/>
                  </a:moveTo>
                  <a:lnTo>
                    <a:pt x="138" y="1255"/>
                  </a:lnTo>
                  <a:lnTo>
                    <a:pt x="139" y="0"/>
                  </a:lnTo>
                  <a:lnTo>
                    <a:pt x="1" y="0"/>
                  </a:lnTo>
                  <a:lnTo>
                    <a:pt x="0" y="1255"/>
                  </a:lnTo>
                  <a:lnTo>
                    <a:pt x="118" y="1303"/>
                  </a:lnTo>
                  <a:close/>
                </a:path>
              </a:pathLst>
            </a:custGeom>
            <a:solidFill>
              <a:srgbClr val="E6B5C2"/>
            </a:solidFill>
            <a:ln w="9525">
              <a:noFill/>
              <a:round/>
              <a:headEnd/>
              <a:tailEnd/>
            </a:ln>
          </p:spPr>
          <p:txBody>
            <a:bodyPr/>
            <a:lstStyle/>
            <a:p>
              <a:endParaRPr lang="en-US"/>
            </a:p>
          </p:txBody>
        </p:sp>
        <p:sp>
          <p:nvSpPr>
            <p:cNvPr id="6082" name="Freeform 116"/>
            <p:cNvSpPr>
              <a:spLocks/>
            </p:cNvSpPr>
            <p:nvPr/>
          </p:nvSpPr>
          <p:spPr bwMode="auto">
            <a:xfrm>
              <a:off x="6708" y="2278"/>
              <a:ext cx="26" cy="95"/>
            </a:xfrm>
            <a:custGeom>
              <a:avLst/>
              <a:gdLst>
                <a:gd name="T0" fmla="*/ 0 w 463"/>
                <a:gd name="T1" fmla="*/ 0 h 1697"/>
                <a:gd name="T2" fmla="*/ 0 w 463"/>
                <a:gd name="T3" fmla="*/ 0 h 1697"/>
                <a:gd name="T4" fmla="*/ 0 w 463"/>
                <a:gd name="T5" fmla="*/ 0 h 1697"/>
                <a:gd name="T6" fmla="*/ 0 w 463"/>
                <a:gd name="T7" fmla="*/ 0 h 1697"/>
                <a:gd name="T8" fmla="*/ 0 w 463"/>
                <a:gd name="T9" fmla="*/ 0 h 1697"/>
                <a:gd name="T10" fmla="*/ 0 60000 65536"/>
                <a:gd name="T11" fmla="*/ 0 60000 65536"/>
                <a:gd name="T12" fmla="*/ 0 60000 65536"/>
                <a:gd name="T13" fmla="*/ 0 60000 65536"/>
                <a:gd name="T14" fmla="*/ 0 60000 65536"/>
                <a:gd name="T15" fmla="*/ 0 w 463"/>
                <a:gd name="T16" fmla="*/ 0 h 1697"/>
                <a:gd name="T17" fmla="*/ 463 w 463"/>
                <a:gd name="T18" fmla="*/ 1697 h 1697"/>
              </a:gdLst>
              <a:ahLst/>
              <a:cxnLst>
                <a:cxn ang="T10">
                  <a:pos x="T0" y="T1"/>
                </a:cxn>
                <a:cxn ang="T11">
                  <a:pos x="T2" y="T3"/>
                </a:cxn>
                <a:cxn ang="T12">
                  <a:pos x="T4" y="T5"/>
                </a:cxn>
                <a:cxn ang="T13">
                  <a:pos x="T6" y="T7"/>
                </a:cxn>
                <a:cxn ang="T14">
                  <a:pos x="T8" y="T9"/>
                </a:cxn>
              </a:cxnLst>
              <a:rect l="T15" t="T16" r="T17" b="T18"/>
              <a:pathLst>
                <a:path w="463" h="1697">
                  <a:moveTo>
                    <a:pt x="1" y="1697"/>
                  </a:moveTo>
                  <a:lnTo>
                    <a:pt x="463" y="1232"/>
                  </a:lnTo>
                  <a:lnTo>
                    <a:pt x="462" y="0"/>
                  </a:lnTo>
                  <a:lnTo>
                    <a:pt x="0" y="460"/>
                  </a:lnTo>
                  <a:lnTo>
                    <a:pt x="1" y="1697"/>
                  </a:lnTo>
                  <a:close/>
                </a:path>
              </a:pathLst>
            </a:custGeom>
            <a:solidFill>
              <a:srgbClr val="B53233"/>
            </a:solidFill>
            <a:ln w="9525">
              <a:noFill/>
              <a:round/>
              <a:headEnd/>
              <a:tailEnd/>
            </a:ln>
          </p:spPr>
          <p:txBody>
            <a:bodyPr/>
            <a:lstStyle/>
            <a:p>
              <a:endParaRPr lang="en-US"/>
            </a:p>
          </p:txBody>
        </p:sp>
        <p:sp>
          <p:nvSpPr>
            <p:cNvPr id="6083" name="Freeform 117"/>
            <p:cNvSpPr>
              <a:spLocks/>
            </p:cNvSpPr>
            <p:nvPr/>
          </p:nvSpPr>
          <p:spPr bwMode="auto">
            <a:xfrm>
              <a:off x="6706" y="2344"/>
              <a:ext cx="32" cy="31"/>
            </a:xfrm>
            <a:custGeom>
              <a:avLst/>
              <a:gdLst>
                <a:gd name="T0" fmla="*/ 0 w 580"/>
                <a:gd name="T1" fmla="*/ 0 h 563"/>
                <a:gd name="T2" fmla="*/ 0 w 580"/>
                <a:gd name="T3" fmla="*/ 0 h 563"/>
                <a:gd name="T4" fmla="*/ 0 w 580"/>
                <a:gd name="T5" fmla="*/ 0 h 563"/>
                <a:gd name="T6" fmla="*/ 0 w 580"/>
                <a:gd name="T7" fmla="*/ 0 h 563"/>
                <a:gd name="T8" fmla="*/ 0 w 580"/>
                <a:gd name="T9" fmla="*/ 0 h 563"/>
                <a:gd name="T10" fmla="*/ 0 w 580"/>
                <a:gd name="T11" fmla="*/ 0 h 563"/>
                <a:gd name="T12" fmla="*/ 0 60000 65536"/>
                <a:gd name="T13" fmla="*/ 0 60000 65536"/>
                <a:gd name="T14" fmla="*/ 0 60000 65536"/>
                <a:gd name="T15" fmla="*/ 0 60000 65536"/>
                <a:gd name="T16" fmla="*/ 0 60000 65536"/>
                <a:gd name="T17" fmla="*/ 0 60000 65536"/>
                <a:gd name="T18" fmla="*/ 0 w 580"/>
                <a:gd name="T19" fmla="*/ 0 h 563"/>
                <a:gd name="T20" fmla="*/ 580 w 580"/>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0" h="563">
                  <a:moveTo>
                    <a:pt x="580" y="49"/>
                  </a:moveTo>
                  <a:lnTo>
                    <a:pt x="462" y="0"/>
                  </a:lnTo>
                  <a:lnTo>
                    <a:pt x="0" y="466"/>
                  </a:lnTo>
                  <a:lnTo>
                    <a:pt x="98" y="563"/>
                  </a:lnTo>
                  <a:lnTo>
                    <a:pt x="560" y="97"/>
                  </a:lnTo>
                  <a:lnTo>
                    <a:pt x="580" y="49"/>
                  </a:lnTo>
                  <a:close/>
                </a:path>
              </a:pathLst>
            </a:custGeom>
            <a:solidFill>
              <a:srgbClr val="E6B5C2"/>
            </a:solidFill>
            <a:ln w="9525">
              <a:noFill/>
              <a:round/>
              <a:headEnd/>
              <a:tailEnd/>
            </a:ln>
          </p:spPr>
          <p:txBody>
            <a:bodyPr/>
            <a:lstStyle/>
            <a:p>
              <a:endParaRPr lang="en-US"/>
            </a:p>
          </p:txBody>
        </p:sp>
        <p:sp>
          <p:nvSpPr>
            <p:cNvPr id="6084" name="Freeform 118"/>
            <p:cNvSpPr>
              <a:spLocks/>
            </p:cNvSpPr>
            <p:nvPr/>
          </p:nvSpPr>
          <p:spPr bwMode="auto">
            <a:xfrm>
              <a:off x="6730" y="2276"/>
              <a:ext cx="8" cy="71"/>
            </a:xfrm>
            <a:custGeom>
              <a:avLst/>
              <a:gdLst>
                <a:gd name="T0" fmla="*/ 0 w 139"/>
                <a:gd name="T1" fmla="*/ 0 h 1281"/>
                <a:gd name="T2" fmla="*/ 0 w 139"/>
                <a:gd name="T3" fmla="*/ 0 h 1281"/>
                <a:gd name="T4" fmla="*/ 0 w 139"/>
                <a:gd name="T5" fmla="*/ 0 h 1281"/>
                <a:gd name="T6" fmla="*/ 0 w 139"/>
                <a:gd name="T7" fmla="*/ 0 h 1281"/>
                <a:gd name="T8" fmla="*/ 0 w 139"/>
                <a:gd name="T9" fmla="*/ 0 h 1281"/>
                <a:gd name="T10" fmla="*/ 0 w 139"/>
                <a:gd name="T11" fmla="*/ 0 h 1281"/>
                <a:gd name="T12" fmla="*/ 0 60000 65536"/>
                <a:gd name="T13" fmla="*/ 0 60000 65536"/>
                <a:gd name="T14" fmla="*/ 0 60000 65536"/>
                <a:gd name="T15" fmla="*/ 0 60000 65536"/>
                <a:gd name="T16" fmla="*/ 0 60000 65536"/>
                <a:gd name="T17" fmla="*/ 0 60000 65536"/>
                <a:gd name="T18" fmla="*/ 0 w 139"/>
                <a:gd name="T19" fmla="*/ 0 h 1281"/>
                <a:gd name="T20" fmla="*/ 139 w 139"/>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139" h="1281">
                  <a:moveTo>
                    <a:pt x="21" y="0"/>
                  </a:moveTo>
                  <a:lnTo>
                    <a:pt x="0" y="49"/>
                  </a:lnTo>
                  <a:lnTo>
                    <a:pt x="1" y="1281"/>
                  </a:lnTo>
                  <a:lnTo>
                    <a:pt x="139" y="1281"/>
                  </a:lnTo>
                  <a:lnTo>
                    <a:pt x="138" y="49"/>
                  </a:lnTo>
                  <a:lnTo>
                    <a:pt x="21" y="0"/>
                  </a:lnTo>
                  <a:close/>
                </a:path>
              </a:pathLst>
            </a:custGeom>
            <a:solidFill>
              <a:srgbClr val="E6B5C2"/>
            </a:solidFill>
            <a:ln w="9525">
              <a:noFill/>
              <a:round/>
              <a:headEnd/>
              <a:tailEnd/>
            </a:ln>
          </p:spPr>
          <p:txBody>
            <a:bodyPr/>
            <a:lstStyle/>
            <a:p>
              <a:endParaRPr lang="en-US"/>
            </a:p>
          </p:txBody>
        </p:sp>
        <p:sp>
          <p:nvSpPr>
            <p:cNvPr id="6085" name="Freeform 119"/>
            <p:cNvSpPr>
              <a:spLocks/>
            </p:cNvSpPr>
            <p:nvPr/>
          </p:nvSpPr>
          <p:spPr bwMode="auto">
            <a:xfrm>
              <a:off x="6705" y="2276"/>
              <a:ext cx="32" cy="31"/>
            </a:xfrm>
            <a:custGeom>
              <a:avLst/>
              <a:gdLst>
                <a:gd name="T0" fmla="*/ 0 w 580"/>
                <a:gd name="T1" fmla="*/ 0 h 558"/>
                <a:gd name="T2" fmla="*/ 0 w 580"/>
                <a:gd name="T3" fmla="*/ 0 h 558"/>
                <a:gd name="T4" fmla="*/ 0 w 580"/>
                <a:gd name="T5" fmla="*/ 0 h 558"/>
                <a:gd name="T6" fmla="*/ 0 w 580"/>
                <a:gd name="T7" fmla="*/ 0 h 558"/>
                <a:gd name="T8" fmla="*/ 0 w 580"/>
                <a:gd name="T9" fmla="*/ 0 h 558"/>
                <a:gd name="T10" fmla="*/ 0 w 580"/>
                <a:gd name="T11" fmla="*/ 0 h 558"/>
                <a:gd name="T12" fmla="*/ 0 60000 65536"/>
                <a:gd name="T13" fmla="*/ 0 60000 65536"/>
                <a:gd name="T14" fmla="*/ 0 60000 65536"/>
                <a:gd name="T15" fmla="*/ 0 60000 65536"/>
                <a:gd name="T16" fmla="*/ 0 60000 65536"/>
                <a:gd name="T17" fmla="*/ 0 60000 65536"/>
                <a:gd name="T18" fmla="*/ 0 w 580"/>
                <a:gd name="T19" fmla="*/ 0 h 558"/>
                <a:gd name="T20" fmla="*/ 580 w 580"/>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580" h="558">
                  <a:moveTo>
                    <a:pt x="0" y="509"/>
                  </a:moveTo>
                  <a:lnTo>
                    <a:pt x="118" y="558"/>
                  </a:lnTo>
                  <a:lnTo>
                    <a:pt x="580" y="98"/>
                  </a:lnTo>
                  <a:lnTo>
                    <a:pt x="483" y="0"/>
                  </a:lnTo>
                  <a:lnTo>
                    <a:pt x="21" y="460"/>
                  </a:lnTo>
                  <a:lnTo>
                    <a:pt x="0" y="509"/>
                  </a:lnTo>
                  <a:close/>
                </a:path>
              </a:pathLst>
            </a:custGeom>
            <a:solidFill>
              <a:srgbClr val="E6B5C2"/>
            </a:solidFill>
            <a:ln w="9525">
              <a:noFill/>
              <a:round/>
              <a:headEnd/>
              <a:tailEnd/>
            </a:ln>
          </p:spPr>
          <p:txBody>
            <a:bodyPr/>
            <a:lstStyle/>
            <a:p>
              <a:endParaRPr lang="en-US"/>
            </a:p>
          </p:txBody>
        </p:sp>
        <p:sp>
          <p:nvSpPr>
            <p:cNvPr id="6086" name="Freeform 120"/>
            <p:cNvSpPr>
              <a:spLocks/>
            </p:cNvSpPr>
            <p:nvPr/>
          </p:nvSpPr>
          <p:spPr bwMode="auto">
            <a:xfrm>
              <a:off x="6705" y="2304"/>
              <a:ext cx="7" cy="71"/>
            </a:xfrm>
            <a:custGeom>
              <a:avLst/>
              <a:gdLst>
                <a:gd name="T0" fmla="*/ 0 w 139"/>
                <a:gd name="T1" fmla="*/ 0 h 1286"/>
                <a:gd name="T2" fmla="*/ 0 w 139"/>
                <a:gd name="T3" fmla="*/ 0 h 1286"/>
                <a:gd name="T4" fmla="*/ 0 w 139"/>
                <a:gd name="T5" fmla="*/ 0 h 1286"/>
                <a:gd name="T6" fmla="*/ 0 w 139"/>
                <a:gd name="T7" fmla="*/ 0 h 1286"/>
                <a:gd name="T8" fmla="*/ 0 w 139"/>
                <a:gd name="T9" fmla="*/ 0 h 1286"/>
                <a:gd name="T10" fmla="*/ 0 w 139"/>
                <a:gd name="T11" fmla="*/ 0 h 1286"/>
                <a:gd name="T12" fmla="*/ 0 60000 65536"/>
                <a:gd name="T13" fmla="*/ 0 60000 65536"/>
                <a:gd name="T14" fmla="*/ 0 60000 65536"/>
                <a:gd name="T15" fmla="*/ 0 60000 65536"/>
                <a:gd name="T16" fmla="*/ 0 60000 65536"/>
                <a:gd name="T17" fmla="*/ 0 60000 65536"/>
                <a:gd name="T18" fmla="*/ 0 w 139"/>
                <a:gd name="T19" fmla="*/ 0 h 1286"/>
                <a:gd name="T20" fmla="*/ 139 w 139"/>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139" h="1286">
                  <a:moveTo>
                    <a:pt x="119" y="1286"/>
                  </a:moveTo>
                  <a:lnTo>
                    <a:pt x="139" y="1237"/>
                  </a:lnTo>
                  <a:lnTo>
                    <a:pt x="138" y="0"/>
                  </a:lnTo>
                  <a:lnTo>
                    <a:pt x="0" y="0"/>
                  </a:lnTo>
                  <a:lnTo>
                    <a:pt x="1" y="1237"/>
                  </a:lnTo>
                  <a:lnTo>
                    <a:pt x="119" y="1286"/>
                  </a:lnTo>
                  <a:close/>
                </a:path>
              </a:pathLst>
            </a:custGeom>
            <a:solidFill>
              <a:srgbClr val="E6B5C2"/>
            </a:solidFill>
            <a:ln w="9525">
              <a:noFill/>
              <a:round/>
              <a:headEnd/>
              <a:tailEnd/>
            </a:ln>
          </p:spPr>
          <p:txBody>
            <a:bodyPr/>
            <a:lstStyle/>
            <a:p>
              <a:endParaRPr lang="en-US"/>
            </a:p>
          </p:txBody>
        </p:sp>
        <p:sp>
          <p:nvSpPr>
            <p:cNvPr id="6087" name="Freeform 121"/>
            <p:cNvSpPr>
              <a:spLocks/>
            </p:cNvSpPr>
            <p:nvPr/>
          </p:nvSpPr>
          <p:spPr bwMode="auto">
            <a:xfrm>
              <a:off x="6681" y="2304"/>
              <a:ext cx="26" cy="95"/>
            </a:xfrm>
            <a:custGeom>
              <a:avLst/>
              <a:gdLst>
                <a:gd name="T0" fmla="*/ 0 w 474"/>
                <a:gd name="T1" fmla="*/ 0 h 1702"/>
                <a:gd name="T2" fmla="*/ 0 w 474"/>
                <a:gd name="T3" fmla="*/ 0 h 1702"/>
                <a:gd name="T4" fmla="*/ 0 w 474"/>
                <a:gd name="T5" fmla="*/ 0 h 1702"/>
                <a:gd name="T6" fmla="*/ 0 w 474"/>
                <a:gd name="T7" fmla="*/ 0 h 1702"/>
                <a:gd name="T8" fmla="*/ 0 w 474"/>
                <a:gd name="T9" fmla="*/ 0 h 1702"/>
                <a:gd name="T10" fmla="*/ 0 60000 65536"/>
                <a:gd name="T11" fmla="*/ 0 60000 65536"/>
                <a:gd name="T12" fmla="*/ 0 60000 65536"/>
                <a:gd name="T13" fmla="*/ 0 60000 65536"/>
                <a:gd name="T14" fmla="*/ 0 60000 65536"/>
                <a:gd name="T15" fmla="*/ 0 w 474"/>
                <a:gd name="T16" fmla="*/ 0 h 1702"/>
                <a:gd name="T17" fmla="*/ 474 w 474"/>
                <a:gd name="T18" fmla="*/ 1702 h 1702"/>
              </a:gdLst>
              <a:ahLst/>
              <a:cxnLst>
                <a:cxn ang="T10">
                  <a:pos x="T0" y="T1"/>
                </a:cxn>
                <a:cxn ang="T11">
                  <a:pos x="T2" y="T3"/>
                </a:cxn>
                <a:cxn ang="T12">
                  <a:pos x="T4" y="T5"/>
                </a:cxn>
                <a:cxn ang="T13">
                  <a:pos x="T6" y="T7"/>
                </a:cxn>
                <a:cxn ang="T14">
                  <a:pos x="T8" y="T9"/>
                </a:cxn>
              </a:cxnLst>
              <a:rect l="T15" t="T16" r="T17" b="T18"/>
              <a:pathLst>
                <a:path w="474" h="1702">
                  <a:moveTo>
                    <a:pt x="0" y="1702"/>
                  </a:moveTo>
                  <a:lnTo>
                    <a:pt x="474" y="1230"/>
                  </a:lnTo>
                  <a:lnTo>
                    <a:pt x="474" y="0"/>
                  </a:lnTo>
                  <a:lnTo>
                    <a:pt x="1" y="472"/>
                  </a:lnTo>
                  <a:lnTo>
                    <a:pt x="0" y="1702"/>
                  </a:lnTo>
                  <a:close/>
                </a:path>
              </a:pathLst>
            </a:custGeom>
            <a:solidFill>
              <a:srgbClr val="B53233"/>
            </a:solidFill>
            <a:ln w="9525">
              <a:noFill/>
              <a:round/>
              <a:headEnd/>
              <a:tailEnd/>
            </a:ln>
          </p:spPr>
          <p:txBody>
            <a:bodyPr/>
            <a:lstStyle/>
            <a:p>
              <a:endParaRPr lang="en-US"/>
            </a:p>
          </p:txBody>
        </p:sp>
        <p:sp>
          <p:nvSpPr>
            <p:cNvPr id="6088" name="Freeform 122"/>
            <p:cNvSpPr>
              <a:spLocks/>
            </p:cNvSpPr>
            <p:nvPr/>
          </p:nvSpPr>
          <p:spPr bwMode="auto">
            <a:xfrm>
              <a:off x="6678" y="2370"/>
              <a:ext cx="33" cy="31"/>
            </a:xfrm>
            <a:custGeom>
              <a:avLst/>
              <a:gdLst>
                <a:gd name="T0" fmla="*/ 0 w 592"/>
                <a:gd name="T1" fmla="*/ 0 h 569"/>
                <a:gd name="T2" fmla="*/ 0 w 592"/>
                <a:gd name="T3" fmla="*/ 0 h 569"/>
                <a:gd name="T4" fmla="*/ 0 w 592"/>
                <a:gd name="T5" fmla="*/ 0 h 569"/>
                <a:gd name="T6" fmla="*/ 0 w 592"/>
                <a:gd name="T7" fmla="*/ 0 h 569"/>
                <a:gd name="T8" fmla="*/ 0 w 592"/>
                <a:gd name="T9" fmla="*/ 0 h 569"/>
                <a:gd name="T10" fmla="*/ 0 w 592"/>
                <a:gd name="T11" fmla="*/ 0 h 569"/>
                <a:gd name="T12" fmla="*/ 0 60000 65536"/>
                <a:gd name="T13" fmla="*/ 0 60000 65536"/>
                <a:gd name="T14" fmla="*/ 0 60000 65536"/>
                <a:gd name="T15" fmla="*/ 0 60000 65536"/>
                <a:gd name="T16" fmla="*/ 0 60000 65536"/>
                <a:gd name="T17" fmla="*/ 0 60000 65536"/>
                <a:gd name="T18" fmla="*/ 0 w 592"/>
                <a:gd name="T19" fmla="*/ 0 h 569"/>
                <a:gd name="T20" fmla="*/ 592 w 592"/>
                <a:gd name="T21" fmla="*/ 569 h 569"/>
              </a:gdLst>
              <a:ahLst/>
              <a:cxnLst>
                <a:cxn ang="T12">
                  <a:pos x="T0" y="T1"/>
                </a:cxn>
                <a:cxn ang="T13">
                  <a:pos x="T2" y="T3"/>
                </a:cxn>
                <a:cxn ang="T14">
                  <a:pos x="T4" y="T5"/>
                </a:cxn>
                <a:cxn ang="T15">
                  <a:pos x="T6" y="T7"/>
                </a:cxn>
                <a:cxn ang="T16">
                  <a:pos x="T8" y="T9"/>
                </a:cxn>
                <a:cxn ang="T17">
                  <a:pos x="T10" y="T11"/>
                </a:cxn>
              </a:cxnLst>
              <a:rect l="T18" t="T19" r="T20" b="T21"/>
              <a:pathLst>
                <a:path w="592" h="569">
                  <a:moveTo>
                    <a:pt x="592" y="49"/>
                  </a:moveTo>
                  <a:lnTo>
                    <a:pt x="474" y="0"/>
                  </a:lnTo>
                  <a:lnTo>
                    <a:pt x="0" y="472"/>
                  </a:lnTo>
                  <a:lnTo>
                    <a:pt x="98" y="569"/>
                  </a:lnTo>
                  <a:lnTo>
                    <a:pt x="572" y="97"/>
                  </a:lnTo>
                  <a:lnTo>
                    <a:pt x="592" y="49"/>
                  </a:lnTo>
                  <a:close/>
                </a:path>
              </a:pathLst>
            </a:custGeom>
            <a:solidFill>
              <a:srgbClr val="E6B5C2"/>
            </a:solidFill>
            <a:ln w="9525">
              <a:noFill/>
              <a:round/>
              <a:headEnd/>
              <a:tailEnd/>
            </a:ln>
          </p:spPr>
          <p:txBody>
            <a:bodyPr/>
            <a:lstStyle/>
            <a:p>
              <a:endParaRPr lang="en-US"/>
            </a:p>
          </p:txBody>
        </p:sp>
        <p:sp>
          <p:nvSpPr>
            <p:cNvPr id="6089" name="Freeform 123"/>
            <p:cNvSpPr>
              <a:spLocks/>
            </p:cNvSpPr>
            <p:nvPr/>
          </p:nvSpPr>
          <p:spPr bwMode="auto">
            <a:xfrm>
              <a:off x="6703" y="2301"/>
              <a:ext cx="8" cy="71"/>
            </a:xfrm>
            <a:custGeom>
              <a:avLst/>
              <a:gdLst>
                <a:gd name="T0" fmla="*/ 0 w 138"/>
                <a:gd name="T1" fmla="*/ 0 h 1279"/>
                <a:gd name="T2" fmla="*/ 0 w 138"/>
                <a:gd name="T3" fmla="*/ 0 h 1279"/>
                <a:gd name="T4" fmla="*/ 0 w 138"/>
                <a:gd name="T5" fmla="*/ 0 h 1279"/>
                <a:gd name="T6" fmla="*/ 0 w 138"/>
                <a:gd name="T7" fmla="*/ 0 h 1279"/>
                <a:gd name="T8" fmla="*/ 0 w 138"/>
                <a:gd name="T9" fmla="*/ 0 h 1279"/>
                <a:gd name="T10" fmla="*/ 0 w 138"/>
                <a:gd name="T11" fmla="*/ 0 h 1279"/>
                <a:gd name="T12" fmla="*/ 0 60000 65536"/>
                <a:gd name="T13" fmla="*/ 0 60000 65536"/>
                <a:gd name="T14" fmla="*/ 0 60000 65536"/>
                <a:gd name="T15" fmla="*/ 0 60000 65536"/>
                <a:gd name="T16" fmla="*/ 0 60000 65536"/>
                <a:gd name="T17" fmla="*/ 0 60000 65536"/>
                <a:gd name="T18" fmla="*/ 0 w 138"/>
                <a:gd name="T19" fmla="*/ 0 h 1279"/>
                <a:gd name="T20" fmla="*/ 138 w 138"/>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138" h="1279">
                  <a:moveTo>
                    <a:pt x="20" y="0"/>
                  </a:moveTo>
                  <a:lnTo>
                    <a:pt x="0" y="49"/>
                  </a:lnTo>
                  <a:lnTo>
                    <a:pt x="0" y="1279"/>
                  </a:lnTo>
                  <a:lnTo>
                    <a:pt x="138" y="1279"/>
                  </a:lnTo>
                  <a:lnTo>
                    <a:pt x="138" y="49"/>
                  </a:lnTo>
                  <a:lnTo>
                    <a:pt x="20" y="0"/>
                  </a:lnTo>
                  <a:close/>
                </a:path>
              </a:pathLst>
            </a:custGeom>
            <a:solidFill>
              <a:srgbClr val="E6B5C2"/>
            </a:solidFill>
            <a:ln w="9525">
              <a:noFill/>
              <a:round/>
              <a:headEnd/>
              <a:tailEnd/>
            </a:ln>
          </p:spPr>
          <p:txBody>
            <a:bodyPr/>
            <a:lstStyle/>
            <a:p>
              <a:endParaRPr lang="en-US"/>
            </a:p>
          </p:txBody>
        </p:sp>
        <p:sp>
          <p:nvSpPr>
            <p:cNvPr id="6090" name="Freeform 124"/>
            <p:cNvSpPr>
              <a:spLocks/>
            </p:cNvSpPr>
            <p:nvPr/>
          </p:nvSpPr>
          <p:spPr bwMode="auto">
            <a:xfrm>
              <a:off x="6677" y="2301"/>
              <a:ext cx="33" cy="32"/>
            </a:xfrm>
            <a:custGeom>
              <a:avLst/>
              <a:gdLst>
                <a:gd name="T0" fmla="*/ 0 w 591"/>
                <a:gd name="T1" fmla="*/ 0 h 570"/>
                <a:gd name="T2" fmla="*/ 0 w 591"/>
                <a:gd name="T3" fmla="*/ 0 h 570"/>
                <a:gd name="T4" fmla="*/ 0 w 591"/>
                <a:gd name="T5" fmla="*/ 0 h 570"/>
                <a:gd name="T6" fmla="*/ 0 w 591"/>
                <a:gd name="T7" fmla="*/ 0 h 570"/>
                <a:gd name="T8" fmla="*/ 0 w 591"/>
                <a:gd name="T9" fmla="*/ 0 h 570"/>
                <a:gd name="T10" fmla="*/ 0 w 591"/>
                <a:gd name="T11" fmla="*/ 0 h 570"/>
                <a:gd name="T12" fmla="*/ 0 60000 65536"/>
                <a:gd name="T13" fmla="*/ 0 60000 65536"/>
                <a:gd name="T14" fmla="*/ 0 60000 65536"/>
                <a:gd name="T15" fmla="*/ 0 60000 65536"/>
                <a:gd name="T16" fmla="*/ 0 60000 65536"/>
                <a:gd name="T17" fmla="*/ 0 60000 65536"/>
                <a:gd name="T18" fmla="*/ 0 w 591"/>
                <a:gd name="T19" fmla="*/ 0 h 570"/>
                <a:gd name="T20" fmla="*/ 591 w 591"/>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591" h="570">
                  <a:moveTo>
                    <a:pt x="0" y="521"/>
                  </a:moveTo>
                  <a:lnTo>
                    <a:pt x="117" y="570"/>
                  </a:lnTo>
                  <a:lnTo>
                    <a:pt x="591" y="98"/>
                  </a:lnTo>
                  <a:lnTo>
                    <a:pt x="493" y="0"/>
                  </a:lnTo>
                  <a:lnTo>
                    <a:pt x="19" y="472"/>
                  </a:lnTo>
                  <a:lnTo>
                    <a:pt x="0" y="521"/>
                  </a:lnTo>
                  <a:close/>
                </a:path>
              </a:pathLst>
            </a:custGeom>
            <a:solidFill>
              <a:srgbClr val="E6B5C2"/>
            </a:solidFill>
            <a:ln w="9525">
              <a:noFill/>
              <a:round/>
              <a:headEnd/>
              <a:tailEnd/>
            </a:ln>
          </p:spPr>
          <p:txBody>
            <a:bodyPr/>
            <a:lstStyle/>
            <a:p>
              <a:endParaRPr lang="en-US"/>
            </a:p>
          </p:txBody>
        </p:sp>
        <p:sp>
          <p:nvSpPr>
            <p:cNvPr id="6091" name="Freeform 125"/>
            <p:cNvSpPr>
              <a:spLocks/>
            </p:cNvSpPr>
            <p:nvPr/>
          </p:nvSpPr>
          <p:spPr bwMode="auto">
            <a:xfrm>
              <a:off x="6677" y="2330"/>
              <a:ext cx="7" cy="71"/>
            </a:xfrm>
            <a:custGeom>
              <a:avLst/>
              <a:gdLst>
                <a:gd name="T0" fmla="*/ 0 w 139"/>
                <a:gd name="T1" fmla="*/ 0 h 1278"/>
                <a:gd name="T2" fmla="*/ 0 w 139"/>
                <a:gd name="T3" fmla="*/ 0 h 1278"/>
                <a:gd name="T4" fmla="*/ 0 w 139"/>
                <a:gd name="T5" fmla="*/ 0 h 1278"/>
                <a:gd name="T6" fmla="*/ 0 w 139"/>
                <a:gd name="T7" fmla="*/ 0 h 1278"/>
                <a:gd name="T8" fmla="*/ 0 w 139"/>
                <a:gd name="T9" fmla="*/ 0 h 1278"/>
                <a:gd name="T10" fmla="*/ 0 w 139"/>
                <a:gd name="T11" fmla="*/ 0 h 1278"/>
                <a:gd name="T12" fmla="*/ 0 60000 65536"/>
                <a:gd name="T13" fmla="*/ 0 60000 65536"/>
                <a:gd name="T14" fmla="*/ 0 60000 65536"/>
                <a:gd name="T15" fmla="*/ 0 60000 65536"/>
                <a:gd name="T16" fmla="*/ 0 60000 65536"/>
                <a:gd name="T17" fmla="*/ 0 60000 65536"/>
                <a:gd name="T18" fmla="*/ 0 w 139"/>
                <a:gd name="T19" fmla="*/ 0 h 1278"/>
                <a:gd name="T20" fmla="*/ 139 w 139"/>
                <a:gd name="T21" fmla="*/ 1278 h 1278"/>
              </a:gdLst>
              <a:ahLst/>
              <a:cxnLst>
                <a:cxn ang="T12">
                  <a:pos x="T0" y="T1"/>
                </a:cxn>
                <a:cxn ang="T13">
                  <a:pos x="T2" y="T3"/>
                </a:cxn>
                <a:cxn ang="T14">
                  <a:pos x="T4" y="T5"/>
                </a:cxn>
                <a:cxn ang="T15">
                  <a:pos x="T6" y="T7"/>
                </a:cxn>
                <a:cxn ang="T16">
                  <a:pos x="T8" y="T9"/>
                </a:cxn>
                <a:cxn ang="T17">
                  <a:pos x="T10" y="T11"/>
                </a:cxn>
              </a:cxnLst>
              <a:rect l="T18" t="T19" r="T20" b="T21"/>
              <a:pathLst>
                <a:path w="139" h="1278">
                  <a:moveTo>
                    <a:pt x="118" y="1278"/>
                  </a:moveTo>
                  <a:lnTo>
                    <a:pt x="138" y="1230"/>
                  </a:lnTo>
                  <a:lnTo>
                    <a:pt x="139" y="0"/>
                  </a:lnTo>
                  <a:lnTo>
                    <a:pt x="1" y="0"/>
                  </a:lnTo>
                  <a:lnTo>
                    <a:pt x="0" y="1230"/>
                  </a:lnTo>
                  <a:lnTo>
                    <a:pt x="118" y="1278"/>
                  </a:lnTo>
                  <a:close/>
                </a:path>
              </a:pathLst>
            </a:custGeom>
            <a:solidFill>
              <a:srgbClr val="E6B5C2"/>
            </a:solidFill>
            <a:ln w="9525">
              <a:noFill/>
              <a:round/>
              <a:headEnd/>
              <a:tailEnd/>
            </a:ln>
          </p:spPr>
          <p:txBody>
            <a:bodyPr/>
            <a:lstStyle/>
            <a:p>
              <a:endParaRPr lang="en-US"/>
            </a:p>
          </p:txBody>
        </p:sp>
        <p:sp>
          <p:nvSpPr>
            <p:cNvPr id="6092" name="Freeform 126"/>
            <p:cNvSpPr>
              <a:spLocks/>
            </p:cNvSpPr>
            <p:nvPr/>
          </p:nvSpPr>
          <p:spPr bwMode="auto">
            <a:xfrm>
              <a:off x="6387" y="2192"/>
              <a:ext cx="147" cy="69"/>
            </a:xfrm>
            <a:custGeom>
              <a:avLst/>
              <a:gdLst>
                <a:gd name="T0" fmla="*/ 0 w 2647"/>
                <a:gd name="T1" fmla="*/ 0 h 1236"/>
                <a:gd name="T2" fmla="*/ 0 w 2647"/>
                <a:gd name="T3" fmla="*/ 0 h 1236"/>
                <a:gd name="T4" fmla="*/ 0 w 2647"/>
                <a:gd name="T5" fmla="*/ 0 h 1236"/>
                <a:gd name="T6" fmla="*/ 0 w 2647"/>
                <a:gd name="T7" fmla="*/ 0 h 1236"/>
                <a:gd name="T8" fmla="*/ 0 w 2647"/>
                <a:gd name="T9" fmla="*/ 0 h 1236"/>
                <a:gd name="T10" fmla="*/ 0 60000 65536"/>
                <a:gd name="T11" fmla="*/ 0 60000 65536"/>
                <a:gd name="T12" fmla="*/ 0 60000 65536"/>
                <a:gd name="T13" fmla="*/ 0 60000 65536"/>
                <a:gd name="T14" fmla="*/ 0 60000 65536"/>
                <a:gd name="T15" fmla="*/ 0 w 2647"/>
                <a:gd name="T16" fmla="*/ 0 h 1236"/>
                <a:gd name="T17" fmla="*/ 2647 w 2647"/>
                <a:gd name="T18" fmla="*/ 1236 h 1236"/>
              </a:gdLst>
              <a:ahLst/>
              <a:cxnLst>
                <a:cxn ang="T10">
                  <a:pos x="T0" y="T1"/>
                </a:cxn>
                <a:cxn ang="T11">
                  <a:pos x="T2" y="T3"/>
                </a:cxn>
                <a:cxn ang="T12">
                  <a:pos x="T4" y="T5"/>
                </a:cxn>
                <a:cxn ang="T13">
                  <a:pos x="T6" y="T7"/>
                </a:cxn>
                <a:cxn ang="T14">
                  <a:pos x="T8" y="T9"/>
                </a:cxn>
              </a:cxnLst>
              <a:rect l="T15" t="T16" r="T17" b="T18"/>
              <a:pathLst>
                <a:path w="2647" h="1236">
                  <a:moveTo>
                    <a:pt x="2647" y="1236"/>
                  </a:moveTo>
                  <a:lnTo>
                    <a:pt x="3" y="1233"/>
                  </a:lnTo>
                  <a:lnTo>
                    <a:pt x="0" y="0"/>
                  </a:lnTo>
                  <a:lnTo>
                    <a:pt x="2646" y="1"/>
                  </a:lnTo>
                  <a:lnTo>
                    <a:pt x="2647" y="1236"/>
                  </a:lnTo>
                  <a:close/>
                </a:path>
              </a:pathLst>
            </a:custGeom>
            <a:solidFill>
              <a:srgbClr val="CB3547"/>
            </a:solidFill>
            <a:ln w="9525">
              <a:noFill/>
              <a:round/>
              <a:headEnd/>
              <a:tailEnd/>
            </a:ln>
          </p:spPr>
          <p:txBody>
            <a:bodyPr/>
            <a:lstStyle/>
            <a:p>
              <a:endParaRPr lang="en-US"/>
            </a:p>
          </p:txBody>
        </p:sp>
        <p:sp>
          <p:nvSpPr>
            <p:cNvPr id="6093" name="Freeform 127"/>
            <p:cNvSpPr>
              <a:spLocks/>
            </p:cNvSpPr>
            <p:nvPr/>
          </p:nvSpPr>
          <p:spPr bwMode="auto">
            <a:xfrm>
              <a:off x="6384" y="2257"/>
              <a:ext cx="150" cy="8"/>
            </a:xfrm>
            <a:custGeom>
              <a:avLst/>
              <a:gdLst>
                <a:gd name="T0" fmla="*/ 0 w 2713"/>
                <a:gd name="T1" fmla="*/ 0 h 141"/>
                <a:gd name="T2" fmla="*/ 0 w 2713"/>
                <a:gd name="T3" fmla="*/ 0 h 141"/>
                <a:gd name="T4" fmla="*/ 0 w 2713"/>
                <a:gd name="T5" fmla="*/ 0 h 141"/>
                <a:gd name="T6" fmla="*/ 0 w 2713"/>
                <a:gd name="T7" fmla="*/ 0 h 141"/>
                <a:gd name="T8" fmla="*/ 0 w 2713"/>
                <a:gd name="T9" fmla="*/ 0 h 141"/>
                <a:gd name="T10" fmla="*/ 0 w 2713"/>
                <a:gd name="T11" fmla="*/ 0 h 141"/>
                <a:gd name="T12" fmla="*/ 0 60000 65536"/>
                <a:gd name="T13" fmla="*/ 0 60000 65536"/>
                <a:gd name="T14" fmla="*/ 0 60000 65536"/>
                <a:gd name="T15" fmla="*/ 0 60000 65536"/>
                <a:gd name="T16" fmla="*/ 0 60000 65536"/>
                <a:gd name="T17" fmla="*/ 0 60000 65536"/>
                <a:gd name="T18" fmla="*/ 0 w 2713"/>
                <a:gd name="T19" fmla="*/ 0 h 141"/>
                <a:gd name="T20" fmla="*/ 2713 w 271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13" h="141">
                  <a:moveTo>
                    <a:pt x="0" y="69"/>
                  </a:moveTo>
                  <a:lnTo>
                    <a:pt x="69" y="139"/>
                  </a:lnTo>
                  <a:lnTo>
                    <a:pt x="2713" y="141"/>
                  </a:lnTo>
                  <a:lnTo>
                    <a:pt x="2713" y="3"/>
                  </a:lnTo>
                  <a:lnTo>
                    <a:pt x="69" y="0"/>
                  </a:lnTo>
                  <a:lnTo>
                    <a:pt x="0" y="69"/>
                  </a:lnTo>
                  <a:close/>
                </a:path>
              </a:pathLst>
            </a:custGeom>
            <a:solidFill>
              <a:srgbClr val="E6B5C2"/>
            </a:solidFill>
            <a:ln w="9525">
              <a:noFill/>
              <a:round/>
              <a:headEnd/>
              <a:tailEnd/>
            </a:ln>
          </p:spPr>
          <p:txBody>
            <a:bodyPr/>
            <a:lstStyle/>
            <a:p>
              <a:endParaRPr lang="en-US"/>
            </a:p>
          </p:txBody>
        </p:sp>
        <p:sp>
          <p:nvSpPr>
            <p:cNvPr id="6094" name="Freeform 128"/>
            <p:cNvSpPr>
              <a:spLocks/>
            </p:cNvSpPr>
            <p:nvPr/>
          </p:nvSpPr>
          <p:spPr bwMode="auto">
            <a:xfrm>
              <a:off x="6383" y="2188"/>
              <a:ext cx="8" cy="73"/>
            </a:xfrm>
            <a:custGeom>
              <a:avLst/>
              <a:gdLst>
                <a:gd name="T0" fmla="*/ 0 w 141"/>
                <a:gd name="T1" fmla="*/ 0 h 1302"/>
                <a:gd name="T2" fmla="*/ 0 w 141"/>
                <a:gd name="T3" fmla="*/ 0 h 1302"/>
                <a:gd name="T4" fmla="*/ 0 w 141"/>
                <a:gd name="T5" fmla="*/ 0 h 1302"/>
                <a:gd name="T6" fmla="*/ 0 w 141"/>
                <a:gd name="T7" fmla="*/ 0 h 1302"/>
                <a:gd name="T8" fmla="*/ 0 w 141"/>
                <a:gd name="T9" fmla="*/ 0 h 1302"/>
                <a:gd name="T10" fmla="*/ 0 w 141"/>
                <a:gd name="T11" fmla="*/ 0 h 1302"/>
                <a:gd name="T12" fmla="*/ 0 60000 65536"/>
                <a:gd name="T13" fmla="*/ 0 60000 65536"/>
                <a:gd name="T14" fmla="*/ 0 60000 65536"/>
                <a:gd name="T15" fmla="*/ 0 60000 65536"/>
                <a:gd name="T16" fmla="*/ 0 60000 65536"/>
                <a:gd name="T17" fmla="*/ 0 60000 65536"/>
                <a:gd name="T18" fmla="*/ 0 w 141"/>
                <a:gd name="T19" fmla="*/ 0 h 1302"/>
                <a:gd name="T20" fmla="*/ 141 w 141"/>
                <a:gd name="T21" fmla="*/ 1302 h 1302"/>
              </a:gdLst>
              <a:ahLst/>
              <a:cxnLst>
                <a:cxn ang="T12">
                  <a:pos x="T0" y="T1"/>
                </a:cxn>
                <a:cxn ang="T13">
                  <a:pos x="T2" y="T3"/>
                </a:cxn>
                <a:cxn ang="T14">
                  <a:pos x="T4" y="T5"/>
                </a:cxn>
                <a:cxn ang="T15">
                  <a:pos x="T6" y="T7"/>
                </a:cxn>
                <a:cxn ang="T16">
                  <a:pos x="T8" y="T9"/>
                </a:cxn>
                <a:cxn ang="T17">
                  <a:pos x="T10" y="T11"/>
                </a:cxn>
              </a:cxnLst>
              <a:rect l="T18" t="T19" r="T20" b="T21"/>
              <a:pathLst>
                <a:path w="141" h="1302">
                  <a:moveTo>
                    <a:pt x="69" y="0"/>
                  </a:moveTo>
                  <a:lnTo>
                    <a:pt x="0" y="69"/>
                  </a:lnTo>
                  <a:lnTo>
                    <a:pt x="3" y="1302"/>
                  </a:lnTo>
                  <a:lnTo>
                    <a:pt x="141" y="1302"/>
                  </a:lnTo>
                  <a:lnTo>
                    <a:pt x="138" y="69"/>
                  </a:lnTo>
                  <a:lnTo>
                    <a:pt x="69" y="0"/>
                  </a:lnTo>
                  <a:close/>
                </a:path>
              </a:pathLst>
            </a:custGeom>
            <a:solidFill>
              <a:srgbClr val="E6B5C2"/>
            </a:solidFill>
            <a:ln w="9525">
              <a:noFill/>
              <a:round/>
              <a:headEnd/>
              <a:tailEnd/>
            </a:ln>
          </p:spPr>
          <p:txBody>
            <a:bodyPr/>
            <a:lstStyle/>
            <a:p>
              <a:endParaRPr lang="en-US"/>
            </a:p>
          </p:txBody>
        </p:sp>
        <p:sp>
          <p:nvSpPr>
            <p:cNvPr id="6095" name="Freeform 129"/>
            <p:cNvSpPr>
              <a:spLocks/>
            </p:cNvSpPr>
            <p:nvPr/>
          </p:nvSpPr>
          <p:spPr bwMode="auto">
            <a:xfrm>
              <a:off x="6387" y="2188"/>
              <a:ext cx="151" cy="8"/>
            </a:xfrm>
            <a:custGeom>
              <a:avLst/>
              <a:gdLst>
                <a:gd name="T0" fmla="*/ 0 w 2715"/>
                <a:gd name="T1" fmla="*/ 0 h 139"/>
                <a:gd name="T2" fmla="*/ 0 w 2715"/>
                <a:gd name="T3" fmla="*/ 0 h 139"/>
                <a:gd name="T4" fmla="*/ 0 w 2715"/>
                <a:gd name="T5" fmla="*/ 0 h 139"/>
                <a:gd name="T6" fmla="*/ 0 w 2715"/>
                <a:gd name="T7" fmla="*/ 0 h 139"/>
                <a:gd name="T8" fmla="*/ 0 w 2715"/>
                <a:gd name="T9" fmla="*/ 0 h 139"/>
                <a:gd name="T10" fmla="*/ 0 w 2715"/>
                <a:gd name="T11" fmla="*/ 0 h 139"/>
                <a:gd name="T12" fmla="*/ 0 60000 65536"/>
                <a:gd name="T13" fmla="*/ 0 60000 65536"/>
                <a:gd name="T14" fmla="*/ 0 60000 65536"/>
                <a:gd name="T15" fmla="*/ 0 60000 65536"/>
                <a:gd name="T16" fmla="*/ 0 60000 65536"/>
                <a:gd name="T17" fmla="*/ 0 60000 65536"/>
                <a:gd name="T18" fmla="*/ 0 w 2715"/>
                <a:gd name="T19" fmla="*/ 0 h 139"/>
                <a:gd name="T20" fmla="*/ 2715 w 271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15" h="139">
                  <a:moveTo>
                    <a:pt x="2715" y="70"/>
                  </a:moveTo>
                  <a:lnTo>
                    <a:pt x="2646" y="1"/>
                  </a:lnTo>
                  <a:lnTo>
                    <a:pt x="0" y="0"/>
                  </a:lnTo>
                  <a:lnTo>
                    <a:pt x="0" y="138"/>
                  </a:lnTo>
                  <a:lnTo>
                    <a:pt x="2646" y="139"/>
                  </a:lnTo>
                  <a:lnTo>
                    <a:pt x="2715" y="70"/>
                  </a:lnTo>
                  <a:close/>
                </a:path>
              </a:pathLst>
            </a:custGeom>
            <a:solidFill>
              <a:srgbClr val="E6B5C2"/>
            </a:solidFill>
            <a:ln w="9525">
              <a:noFill/>
              <a:round/>
              <a:headEnd/>
              <a:tailEnd/>
            </a:ln>
          </p:spPr>
          <p:txBody>
            <a:bodyPr/>
            <a:lstStyle/>
            <a:p>
              <a:endParaRPr lang="en-US"/>
            </a:p>
          </p:txBody>
        </p:sp>
        <p:sp>
          <p:nvSpPr>
            <p:cNvPr id="6096" name="Freeform 130"/>
            <p:cNvSpPr>
              <a:spLocks/>
            </p:cNvSpPr>
            <p:nvPr/>
          </p:nvSpPr>
          <p:spPr bwMode="auto">
            <a:xfrm>
              <a:off x="6530" y="2192"/>
              <a:ext cx="8"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6097" name="Freeform 131"/>
            <p:cNvSpPr>
              <a:spLocks/>
            </p:cNvSpPr>
            <p:nvPr/>
          </p:nvSpPr>
          <p:spPr bwMode="auto">
            <a:xfrm>
              <a:off x="6241" y="2192"/>
              <a:ext cx="146" cy="69"/>
            </a:xfrm>
            <a:custGeom>
              <a:avLst/>
              <a:gdLst>
                <a:gd name="T0" fmla="*/ 0 w 2639"/>
                <a:gd name="T1" fmla="*/ 0 h 1237"/>
                <a:gd name="T2" fmla="*/ 0 w 2639"/>
                <a:gd name="T3" fmla="*/ 0 h 1237"/>
                <a:gd name="T4" fmla="*/ 0 w 2639"/>
                <a:gd name="T5" fmla="*/ 0 h 1237"/>
                <a:gd name="T6" fmla="*/ 0 w 2639"/>
                <a:gd name="T7" fmla="*/ 0 h 1237"/>
                <a:gd name="T8" fmla="*/ 0 w 2639"/>
                <a:gd name="T9" fmla="*/ 0 h 1237"/>
                <a:gd name="T10" fmla="*/ 0 60000 65536"/>
                <a:gd name="T11" fmla="*/ 0 60000 65536"/>
                <a:gd name="T12" fmla="*/ 0 60000 65536"/>
                <a:gd name="T13" fmla="*/ 0 60000 65536"/>
                <a:gd name="T14" fmla="*/ 0 60000 65536"/>
                <a:gd name="T15" fmla="*/ 0 w 2639"/>
                <a:gd name="T16" fmla="*/ 0 h 1237"/>
                <a:gd name="T17" fmla="*/ 2639 w 2639"/>
                <a:gd name="T18" fmla="*/ 1237 h 1237"/>
              </a:gdLst>
              <a:ahLst/>
              <a:cxnLst>
                <a:cxn ang="T10">
                  <a:pos x="T0" y="T1"/>
                </a:cxn>
                <a:cxn ang="T11">
                  <a:pos x="T2" y="T3"/>
                </a:cxn>
                <a:cxn ang="T12">
                  <a:pos x="T4" y="T5"/>
                </a:cxn>
                <a:cxn ang="T13">
                  <a:pos x="T6" y="T7"/>
                </a:cxn>
                <a:cxn ang="T14">
                  <a:pos x="T8" y="T9"/>
                </a:cxn>
              </a:cxnLst>
              <a:rect l="T15" t="T16" r="T17" b="T18"/>
              <a:pathLst>
                <a:path w="2639" h="1237">
                  <a:moveTo>
                    <a:pt x="2639" y="1236"/>
                  </a:moveTo>
                  <a:lnTo>
                    <a:pt x="3" y="1237"/>
                  </a:lnTo>
                  <a:lnTo>
                    <a:pt x="0" y="0"/>
                  </a:lnTo>
                  <a:lnTo>
                    <a:pt x="2638" y="1"/>
                  </a:lnTo>
                  <a:lnTo>
                    <a:pt x="2639" y="1236"/>
                  </a:lnTo>
                  <a:close/>
                </a:path>
              </a:pathLst>
            </a:custGeom>
            <a:solidFill>
              <a:srgbClr val="CB3547"/>
            </a:solidFill>
            <a:ln w="9525">
              <a:noFill/>
              <a:round/>
              <a:headEnd/>
              <a:tailEnd/>
            </a:ln>
          </p:spPr>
          <p:txBody>
            <a:bodyPr/>
            <a:lstStyle/>
            <a:p>
              <a:endParaRPr lang="en-US"/>
            </a:p>
          </p:txBody>
        </p:sp>
        <p:sp>
          <p:nvSpPr>
            <p:cNvPr id="6098" name="Freeform 132"/>
            <p:cNvSpPr>
              <a:spLocks/>
            </p:cNvSpPr>
            <p:nvPr/>
          </p:nvSpPr>
          <p:spPr bwMode="auto">
            <a:xfrm>
              <a:off x="6237" y="2257"/>
              <a:ext cx="150" cy="8"/>
            </a:xfrm>
            <a:custGeom>
              <a:avLst/>
              <a:gdLst>
                <a:gd name="T0" fmla="*/ 0 w 2705"/>
                <a:gd name="T1" fmla="*/ 0 h 139"/>
                <a:gd name="T2" fmla="*/ 0 w 2705"/>
                <a:gd name="T3" fmla="*/ 0 h 139"/>
                <a:gd name="T4" fmla="*/ 0 w 2705"/>
                <a:gd name="T5" fmla="*/ 0 h 139"/>
                <a:gd name="T6" fmla="*/ 0 w 2705"/>
                <a:gd name="T7" fmla="*/ 0 h 139"/>
                <a:gd name="T8" fmla="*/ 0 w 2705"/>
                <a:gd name="T9" fmla="*/ 0 h 139"/>
                <a:gd name="T10" fmla="*/ 0 w 2705"/>
                <a:gd name="T11" fmla="*/ 0 h 139"/>
                <a:gd name="T12" fmla="*/ 0 60000 65536"/>
                <a:gd name="T13" fmla="*/ 0 60000 65536"/>
                <a:gd name="T14" fmla="*/ 0 60000 65536"/>
                <a:gd name="T15" fmla="*/ 0 60000 65536"/>
                <a:gd name="T16" fmla="*/ 0 60000 65536"/>
                <a:gd name="T17" fmla="*/ 0 60000 65536"/>
                <a:gd name="T18" fmla="*/ 0 w 2705"/>
                <a:gd name="T19" fmla="*/ 0 h 139"/>
                <a:gd name="T20" fmla="*/ 2705 w 270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5" h="139">
                  <a:moveTo>
                    <a:pt x="0" y="70"/>
                  </a:moveTo>
                  <a:lnTo>
                    <a:pt x="69" y="139"/>
                  </a:lnTo>
                  <a:lnTo>
                    <a:pt x="2705" y="138"/>
                  </a:lnTo>
                  <a:lnTo>
                    <a:pt x="2705" y="0"/>
                  </a:lnTo>
                  <a:lnTo>
                    <a:pt x="69" y="1"/>
                  </a:lnTo>
                  <a:lnTo>
                    <a:pt x="0" y="70"/>
                  </a:lnTo>
                  <a:close/>
                </a:path>
              </a:pathLst>
            </a:custGeom>
            <a:solidFill>
              <a:srgbClr val="E6B5C2"/>
            </a:solidFill>
            <a:ln w="9525">
              <a:noFill/>
              <a:round/>
              <a:headEnd/>
              <a:tailEnd/>
            </a:ln>
          </p:spPr>
          <p:txBody>
            <a:bodyPr/>
            <a:lstStyle/>
            <a:p>
              <a:endParaRPr lang="en-US"/>
            </a:p>
          </p:txBody>
        </p:sp>
        <p:sp>
          <p:nvSpPr>
            <p:cNvPr id="6099" name="Freeform 133"/>
            <p:cNvSpPr>
              <a:spLocks/>
            </p:cNvSpPr>
            <p:nvPr/>
          </p:nvSpPr>
          <p:spPr bwMode="auto">
            <a:xfrm>
              <a:off x="6237" y="2188"/>
              <a:ext cx="8" cy="73"/>
            </a:xfrm>
            <a:custGeom>
              <a:avLst/>
              <a:gdLst>
                <a:gd name="T0" fmla="*/ 0 w 141"/>
                <a:gd name="T1" fmla="*/ 0 h 1306"/>
                <a:gd name="T2" fmla="*/ 0 w 141"/>
                <a:gd name="T3" fmla="*/ 0 h 1306"/>
                <a:gd name="T4" fmla="*/ 0 w 141"/>
                <a:gd name="T5" fmla="*/ 0 h 1306"/>
                <a:gd name="T6" fmla="*/ 0 w 141"/>
                <a:gd name="T7" fmla="*/ 0 h 1306"/>
                <a:gd name="T8" fmla="*/ 0 w 141"/>
                <a:gd name="T9" fmla="*/ 0 h 1306"/>
                <a:gd name="T10" fmla="*/ 0 w 141"/>
                <a:gd name="T11" fmla="*/ 0 h 1306"/>
                <a:gd name="T12" fmla="*/ 0 60000 65536"/>
                <a:gd name="T13" fmla="*/ 0 60000 65536"/>
                <a:gd name="T14" fmla="*/ 0 60000 65536"/>
                <a:gd name="T15" fmla="*/ 0 60000 65536"/>
                <a:gd name="T16" fmla="*/ 0 60000 65536"/>
                <a:gd name="T17" fmla="*/ 0 60000 65536"/>
                <a:gd name="T18" fmla="*/ 0 w 141"/>
                <a:gd name="T19" fmla="*/ 0 h 1306"/>
                <a:gd name="T20" fmla="*/ 141 w 141"/>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1" h="1306">
                  <a:moveTo>
                    <a:pt x="69" y="0"/>
                  </a:moveTo>
                  <a:lnTo>
                    <a:pt x="0" y="69"/>
                  </a:lnTo>
                  <a:lnTo>
                    <a:pt x="3" y="1306"/>
                  </a:lnTo>
                  <a:lnTo>
                    <a:pt x="141" y="1306"/>
                  </a:lnTo>
                  <a:lnTo>
                    <a:pt x="138" y="69"/>
                  </a:lnTo>
                  <a:lnTo>
                    <a:pt x="69" y="0"/>
                  </a:lnTo>
                  <a:close/>
                </a:path>
              </a:pathLst>
            </a:custGeom>
            <a:solidFill>
              <a:srgbClr val="E6B5C2"/>
            </a:solidFill>
            <a:ln w="9525">
              <a:noFill/>
              <a:round/>
              <a:headEnd/>
              <a:tailEnd/>
            </a:ln>
          </p:spPr>
          <p:txBody>
            <a:bodyPr/>
            <a:lstStyle/>
            <a:p>
              <a:endParaRPr lang="en-US"/>
            </a:p>
          </p:txBody>
        </p:sp>
        <p:sp>
          <p:nvSpPr>
            <p:cNvPr id="6100" name="Freeform 134"/>
            <p:cNvSpPr>
              <a:spLocks/>
            </p:cNvSpPr>
            <p:nvPr/>
          </p:nvSpPr>
          <p:spPr bwMode="auto">
            <a:xfrm>
              <a:off x="6241" y="2188"/>
              <a:ext cx="150" cy="8"/>
            </a:xfrm>
            <a:custGeom>
              <a:avLst/>
              <a:gdLst>
                <a:gd name="T0" fmla="*/ 0 w 2707"/>
                <a:gd name="T1" fmla="*/ 0 h 139"/>
                <a:gd name="T2" fmla="*/ 0 w 2707"/>
                <a:gd name="T3" fmla="*/ 0 h 139"/>
                <a:gd name="T4" fmla="*/ 0 w 2707"/>
                <a:gd name="T5" fmla="*/ 0 h 139"/>
                <a:gd name="T6" fmla="*/ 0 w 2707"/>
                <a:gd name="T7" fmla="*/ 0 h 139"/>
                <a:gd name="T8" fmla="*/ 0 w 2707"/>
                <a:gd name="T9" fmla="*/ 0 h 139"/>
                <a:gd name="T10" fmla="*/ 0 w 2707"/>
                <a:gd name="T11" fmla="*/ 0 h 139"/>
                <a:gd name="T12" fmla="*/ 0 60000 65536"/>
                <a:gd name="T13" fmla="*/ 0 60000 65536"/>
                <a:gd name="T14" fmla="*/ 0 60000 65536"/>
                <a:gd name="T15" fmla="*/ 0 60000 65536"/>
                <a:gd name="T16" fmla="*/ 0 60000 65536"/>
                <a:gd name="T17" fmla="*/ 0 60000 65536"/>
                <a:gd name="T18" fmla="*/ 0 w 2707"/>
                <a:gd name="T19" fmla="*/ 0 h 139"/>
                <a:gd name="T20" fmla="*/ 2707 w 2707"/>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7" h="139">
                  <a:moveTo>
                    <a:pt x="2707" y="70"/>
                  </a:moveTo>
                  <a:lnTo>
                    <a:pt x="2638" y="1"/>
                  </a:lnTo>
                  <a:lnTo>
                    <a:pt x="0" y="0"/>
                  </a:lnTo>
                  <a:lnTo>
                    <a:pt x="0" y="138"/>
                  </a:lnTo>
                  <a:lnTo>
                    <a:pt x="2638" y="139"/>
                  </a:lnTo>
                  <a:lnTo>
                    <a:pt x="2707" y="70"/>
                  </a:lnTo>
                  <a:close/>
                </a:path>
              </a:pathLst>
            </a:custGeom>
            <a:solidFill>
              <a:srgbClr val="E6B5C2"/>
            </a:solidFill>
            <a:ln w="9525">
              <a:noFill/>
              <a:round/>
              <a:headEnd/>
              <a:tailEnd/>
            </a:ln>
          </p:spPr>
          <p:txBody>
            <a:bodyPr/>
            <a:lstStyle/>
            <a:p>
              <a:endParaRPr lang="en-US"/>
            </a:p>
          </p:txBody>
        </p:sp>
        <p:sp>
          <p:nvSpPr>
            <p:cNvPr id="6101" name="Freeform 135"/>
            <p:cNvSpPr>
              <a:spLocks/>
            </p:cNvSpPr>
            <p:nvPr/>
          </p:nvSpPr>
          <p:spPr bwMode="auto">
            <a:xfrm>
              <a:off x="6384" y="2192"/>
              <a:ext cx="7"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6102" name="Freeform 136"/>
            <p:cNvSpPr>
              <a:spLocks/>
            </p:cNvSpPr>
            <p:nvPr/>
          </p:nvSpPr>
          <p:spPr bwMode="auto">
            <a:xfrm>
              <a:off x="6534" y="2192"/>
              <a:ext cx="146" cy="69"/>
            </a:xfrm>
            <a:custGeom>
              <a:avLst/>
              <a:gdLst>
                <a:gd name="T0" fmla="*/ 0 w 2626"/>
                <a:gd name="T1" fmla="*/ 0 h 1245"/>
                <a:gd name="T2" fmla="*/ 0 w 2626"/>
                <a:gd name="T3" fmla="*/ 0 h 1245"/>
                <a:gd name="T4" fmla="*/ 0 w 2626"/>
                <a:gd name="T5" fmla="*/ 0 h 1245"/>
                <a:gd name="T6" fmla="*/ 0 w 2626"/>
                <a:gd name="T7" fmla="*/ 0 h 1245"/>
                <a:gd name="T8" fmla="*/ 0 w 2626"/>
                <a:gd name="T9" fmla="*/ 0 h 1245"/>
                <a:gd name="T10" fmla="*/ 0 60000 65536"/>
                <a:gd name="T11" fmla="*/ 0 60000 65536"/>
                <a:gd name="T12" fmla="*/ 0 60000 65536"/>
                <a:gd name="T13" fmla="*/ 0 60000 65536"/>
                <a:gd name="T14" fmla="*/ 0 60000 65536"/>
                <a:gd name="T15" fmla="*/ 0 w 2626"/>
                <a:gd name="T16" fmla="*/ 0 h 1245"/>
                <a:gd name="T17" fmla="*/ 2626 w 2626"/>
                <a:gd name="T18" fmla="*/ 1245 h 1245"/>
              </a:gdLst>
              <a:ahLst/>
              <a:cxnLst>
                <a:cxn ang="T10">
                  <a:pos x="T0" y="T1"/>
                </a:cxn>
                <a:cxn ang="T11">
                  <a:pos x="T2" y="T3"/>
                </a:cxn>
                <a:cxn ang="T12">
                  <a:pos x="T4" y="T5"/>
                </a:cxn>
                <a:cxn ang="T13">
                  <a:pos x="T6" y="T7"/>
                </a:cxn>
                <a:cxn ang="T14">
                  <a:pos x="T8" y="T9"/>
                </a:cxn>
              </a:cxnLst>
              <a:rect l="T15" t="T16" r="T17" b="T18"/>
              <a:pathLst>
                <a:path w="2626" h="1245">
                  <a:moveTo>
                    <a:pt x="2626" y="1245"/>
                  </a:moveTo>
                  <a:lnTo>
                    <a:pt x="0" y="1242"/>
                  </a:lnTo>
                  <a:lnTo>
                    <a:pt x="1" y="0"/>
                  </a:lnTo>
                  <a:lnTo>
                    <a:pt x="2625" y="1"/>
                  </a:lnTo>
                  <a:lnTo>
                    <a:pt x="2626" y="1245"/>
                  </a:lnTo>
                  <a:close/>
                </a:path>
              </a:pathLst>
            </a:custGeom>
            <a:solidFill>
              <a:srgbClr val="CB3547"/>
            </a:solidFill>
            <a:ln w="9525">
              <a:noFill/>
              <a:round/>
              <a:headEnd/>
              <a:tailEnd/>
            </a:ln>
          </p:spPr>
          <p:txBody>
            <a:bodyPr/>
            <a:lstStyle/>
            <a:p>
              <a:endParaRPr lang="en-US"/>
            </a:p>
          </p:txBody>
        </p:sp>
        <p:sp>
          <p:nvSpPr>
            <p:cNvPr id="6103" name="Freeform 137"/>
            <p:cNvSpPr>
              <a:spLocks/>
            </p:cNvSpPr>
            <p:nvPr/>
          </p:nvSpPr>
          <p:spPr bwMode="auto">
            <a:xfrm>
              <a:off x="6530" y="2257"/>
              <a:ext cx="150" cy="8"/>
            </a:xfrm>
            <a:custGeom>
              <a:avLst/>
              <a:gdLst>
                <a:gd name="T0" fmla="*/ 0 w 2695"/>
                <a:gd name="T1" fmla="*/ 0 h 141"/>
                <a:gd name="T2" fmla="*/ 0 w 2695"/>
                <a:gd name="T3" fmla="*/ 0 h 141"/>
                <a:gd name="T4" fmla="*/ 0 w 2695"/>
                <a:gd name="T5" fmla="*/ 0 h 141"/>
                <a:gd name="T6" fmla="*/ 0 w 2695"/>
                <a:gd name="T7" fmla="*/ 0 h 141"/>
                <a:gd name="T8" fmla="*/ 0 w 2695"/>
                <a:gd name="T9" fmla="*/ 0 h 141"/>
                <a:gd name="T10" fmla="*/ 0 w 2695"/>
                <a:gd name="T11" fmla="*/ 0 h 141"/>
                <a:gd name="T12" fmla="*/ 0 60000 65536"/>
                <a:gd name="T13" fmla="*/ 0 60000 65536"/>
                <a:gd name="T14" fmla="*/ 0 60000 65536"/>
                <a:gd name="T15" fmla="*/ 0 60000 65536"/>
                <a:gd name="T16" fmla="*/ 0 60000 65536"/>
                <a:gd name="T17" fmla="*/ 0 60000 65536"/>
                <a:gd name="T18" fmla="*/ 0 w 2695"/>
                <a:gd name="T19" fmla="*/ 0 h 141"/>
                <a:gd name="T20" fmla="*/ 2695 w 269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5" h="141">
                  <a:moveTo>
                    <a:pt x="0" y="69"/>
                  </a:moveTo>
                  <a:lnTo>
                    <a:pt x="69" y="138"/>
                  </a:lnTo>
                  <a:lnTo>
                    <a:pt x="2695" y="141"/>
                  </a:lnTo>
                  <a:lnTo>
                    <a:pt x="2695" y="3"/>
                  </a:lnTo>
                  <a:lnTo>
                    <a:pt x="69" y="0"/>
                  </a:lnTo>
                  <a:lnTo>
                    <a:pt x="0" y="69"/>
                  </a:lnTo>
                  <a:close/>
                </a:path>
              </a:pathLst>
            </a:custGeom>
            <a:solidFill>
              <a:srgbClr val="E6B5C2"/>
            </a:solidFill>
            <a:ln w="9525">
              <a:noFill/>
              <a:round/>
              <a:headEnd/>
              <a:tailEnd/>
            </a:ln>
          </p:spPr>
          <p:txBody>
            <a:bodyPr/>
            <a:lstStyle/>
            <a:p>
              <a:endParaRPr lang="en-US"/>
            </a:p>
          </p:txBody>
        </p:sp>
        <p:sp>
          <p:nvSpPr>
            <p:cNvPr id="6104" name="Freeform 138"/>
            <p:cNvSpPr>
              <a:spLocks/>
            </p:cNvSpPr>
            <p:nvPr/>
          </p:nvSpPr>
          <p:spPr bwMode="auto">
            <a:xfrm>
              <a:off x="6530" y="2188"/>
              <a:ext cx="8"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6105" name="Freeform 139"/>
            <p:cNvSpPr>
              <a:spLocks/>
            </p:cNvSpPr>
            <p:nvPr/>
          </p:nvSpPr>
          <p:spPr bwMode="auto">
            <a:xfrm>
              <a:off x="6534" y="2188"/>
              <a:ext cx="150" cy="8"/>
            </a:xfrm>
            <a:custGeom>
              <a:avLst/>
              <a:gdLst>
                <a:gd name="T0" fmla="*/ 0 w 2693"/>
                <a:gd name="T1" fmla="*/ 0 h 139"/>
                <a:gd name="T2" fmla="*/ 0 w 2693"/>
                <a:gd name="T3" fmla="*/ 0 h 139"/>
                <a:gd name="T4" fmla="*/ 0 w 2693"/>
                <a:gd name="T5" fmla="*/ 0 h 139"/>
                <a:gd name="T6" fmla="*/ 0 w 2693"/>
                <a:gd name="T7" fmla="*/ 0 h 139"/>
                <a:gd name="T8" fmla="*/ 0 w 2693"/>
                <a:gd name="T9" fmla="*/ 0 h 139"/>
                <a:gd name="T10" fmla="*/ 0 w 2693"/>
                <a:gd name="T11" fmla="*/ 0 h 139"/>
                <a:gd name="T12" fmla="*/ 0 60000 65536"/>
                <a:gd name="T13" fmla="*/ 0 60000 65536"/>
                <a:gd name="T14" fmla="*/ 0 60000 65536"/>
                <a:gd name="T15" fmla="*/ 0 60000 65536"/>
                <a:gd name="T16" fmla="*/ 0 60000 65536"/>
                <a:gd name="T17" fmla="*/ 0 60000 65536"/>
                <a:gd name="T18" fmla="*/ 0 w 2693"/>
                <a:gd name="T19" fmla="*/ 0 h 139"/>
                <a:gd name="T20" fmla="*/ 2693 w 269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3" h="139">
                  <a:moveTo>
                    <a:pt x="2693" y="70"/>
                  </a:moveTo>
                  <a:lnTo>
                    <a:pt x="2624" y="1"/>
                  </a:lnTo>
                  <a:lnTo>
                    <a:pt x="0" y="0"/>
                  </a:lnTo>
                  <a:lnTo>
                    <a:pt x="0" y="138"/>
                  </a:lnTo>
                  <a:lnTo>
                    <a:pt x="2624" y="139"/>
                  </a:lnTo>
                  <a:lnTo>
                    <a:pt x="2693" y="70"/>
                  </a:lnTo>
                  <a:close/>
                </a:path>
              </a:pathLst>
            </a:custGeom>
            <a:solidFill>
              <a:srgbClr val="E6B5C2"/>
            </a:solidFill>
            <a:ln w="9525">
              <a:noFill/>
              <a:round/>
              <a:headEnd/>
              <a:tailEnd/>
            </a:ln>
          </p:spPr>
          <p:txBody>
            <a:bodyPr/>
            <a:lstStyle/>
            <a:p>
              <a:endParaRPr lang="en-US"/>
            </a:p>
          </p:txBody>
        </p:sp>
        <p:sp>
          <p:nvSpPr>
            <p:cNvPr id="6106" name="Freeform 140"/>
            <p:cNvSpPr>
              <a:spLocks/>
            </p:cNvSpPr>
            <p:nvPr/>
          </p:nvSpPr>
          <p:spPr bwMode="auto">
            <a:xfrm>
              <a:off x="6676" y="2192"/>
              <a:ext cx="8" cy="73"/>
            </a:xfrm>
            <a:custGeom>
              <a:avLst/>
              <a:gdLst>
                <a:gd name="T0" fmla="*/ 0 w 139"/>
                <a:gd name="T1" fmla="*/ 0 h 1313"/>
                <a:gd name="T2" fmla="*/ 0 w 139"/>
                <a:gd name="T3" fmla="*/ 0 h 1313"/>
                <a:gd name="T4" fmla="*/ 0 w 139"/>
                <a:gd name="T5" fmla="*/ 0 h 1313"/>
                <a:gd name="T6" fmla="*/ 0 w 139"/>
                <a:gd name="T7" fmla="*/ 0 h 1313"/>
                <a:gd name="T8" fmla="*/ 0 w 139"/>
                <a:gd name="T9" fmla="*/ 0 h 1313"/>
                <a:gd name="T10" fmla="*/ 0 w 139"/>
                <a:gd name="T11" fmla="*/ 0 h 1313"/>
                <a:gd name="T12" fmla="*/ 0 60000 65536"/>
                <a:gd name="T13" fmla="*/ 0 60000 65536"/>
                <a:gd name="T14" fmla="*/ 0 60000 65536"/>
                <a:gd name="T15" fmla="*/ 0 60000 65536"/>
                <a:gd name="T16" fmla="*/ 0 60000 65536"/>
                <a:gd name="T17" fmla="*/ 0 60000 65536"/>
                <a:gd name="T18" fmla="*/ 0 w 139"/>
                <a:gd name="T19" fmla="*/ 0 h 1313"/>
                <a:gd name="T20" fmla="*/ 139 w 139"/>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39" h="1313">
                  <a:moveTo>
                    <a:pt x="70" y="1313"/>
                  </a:moveTo>
                  <a:lnTo>
                    <a:pt x="139" y="1244"/>
                  </a:lnTo>
                  <a:lnTo>
                    <a:pt x="138" y="0"/>
                  </a:lnTo>
                  <a:lnTo>
                    <a:pt x="0" y="0"/>
                  </a:lnTo>
                  <a:lnTo>
                    <a:pt x="1" y="1244"/>
                  </a:lnTo>
                  <a:lnTo>
                    <a:pt x="70" y="1313"/>
                  </a:lnTo>
                  <a:close/>
                </a:path>
              </a:pathLst>
            </a:custGeom>
            <a:solidFill>
              <a:srgbClr val="E6B5C2"/>
            </a:solidFill>
            <a:ln w="9525">
              <a:noFill/>
              <a:round/>
              <a:headEnd/>
              <a:tailEnd/>
            </a:ln>
          </p:spPr>
          <p:txBody>
            <a:bodyPr/>
            <a:lstStyle/>
            <a:p>
              <a:endParaRPr lang="en-US"/>
            </a:p>
          </p:txBody>
        </p:sp>
        <p:sp>
          <p:nvSpPr>
            <p:cNvPr id="6107" name="Freeform 141"/>
            <p:cNvSpPr>
              <a:spLocks/>
            </p:cNvSpPr>
            <p:nvPr/>
          </p:nvSpPr>
          <p:spPr bwMode="auto">
            <a:xfrm>
              <a:off x="6533" y="2166"/>
              <a:ext cx="174" cy="27"/>
            </a:xfrm>
            <a:custGeom>
              <a:avLst/>
              <a:gdLst>
                <a:gd name="T0" fmla="*/ 0 w 3132"/>
                <a:gd name="T1" fmla="*/ 0 h 473"/>
                <a:gd name="T2" fmla="*/ 0 w 3132"/>
                <a:gd name="T3" fmla="*/ 0 h 473"/>
                <a:gd name="T4" fmla="*/ 0 w 3132"/>
                <a:gd name="T5" fmla="*/ 0 h 473"/>
                <a:gd name="T6" fmla="*/ 0 w 3132"/>
                <a:gd name="T7" fmla="*/ 0 h 473"/>
                <a:gd name="T8" fmla="*/ 0 w 3132"/>
                <a:gd name="T9" fmla="*/ 0 h 473"/>
                <a:gd name="T10" fmla="*/ 0 60000 65536"/>
                <a:gd name="T11" fmla="*/ 0 60000 65536"/>
                <a:gd name="T12" fmla="*/ 0 60000 65536"/>
                <a:gd name="T13" fmla="*/ 0 60000 65536"/>
                <a:gd name="T14" fmla="*/ 0 60000 65536"/>
                <a:gd name="T15" fmla="*/ 0 w 3132"/>
                <a:gd name="T16" fmla="*/ 0 h 473"/>
                <a:gd name="T17" fmla="*/ 3132 w 3132"/>
                <a:gd name="T18" fmla="*/ 473 h 473"/>
              </a:gdLst>
              <a:ahLst/>
              <a:cxnLst>
                <a:cxn ang="T10">
                  <a:pos x="T0" y="T1"/>
                </a:cxn>
                <a:cxn ang="T11">
                  <a:pos x="T2" y="T3"/>
                </a:cxn>
                <a:cxn ang="T12">
                  <a:pos x="T4" y="T5"/>
                </a:cxn>
                <a:cxn ang="T13">
                  <a:pos x="T6" y="T7"/>
                </a:cxn>
                <a:cxn ang="T14">
                  <a:pos x="T8" y="T9"/>
                </a:cxn>
              </a:cxnLst>
              <a:rect l="T15" t="T16" r="T17" b="T18"/>
              <a:pathLst>
                <a:path w="3132" h="473">
                  <a:moveTo>
                    <a:pt x="0" y="473"/>
                  </a:moveTo>
                  <a:lnTo>
                    <a:pt x="473" y="0"/>
                  </a:lnTo>
                  <a:lnTo>
                    <a:pt x="3132" y="0"/>
                  </a:lnTo>
                  <a:lnTo>
                    <a:pt x="2660" y="471"/>
                  </a:lnTo>
                  <a:lnTo>
                    <a:pt x="0" y="473"/>
                  </a:lnTo>
                  <a:close/>
                </a:path>
              </a:pathLst>
            </a:custGeom>
            <a:solidFill>
              <a:srgbClr val="E56968"/>
            </a:solidFill>
            <a:ln w="9525">
              <a:noFill/>
              <a:round/>
              <a:headEnd/>
              <a:tailEnd/>
            </a:ln>
          </p:spPr>
          <p:txBody>
            <a:bodyPr/>
            <a:lstStyle/>
            <a:p>
              <a:endParaRPr lang="en-US"/>
            </a:p>
          </p:txBody>
        </p:sp>
        <p:sp>
          <p:nvSpPr>
            <p:cNvPr id="6108" name="Freeform 142"/>
            <p:cNvSpPr>
              <a:spLocks/>
            </p:cNvSpPr>
            <p:nvPr/>
          </p:nvSpPr>
          <p:spPr bwMode="auto">
            <a:xfrm>
              <a:off x="6530" y="2163"/>
              <a:ext cx="32" cy="32"/>
            </a:xfrm>
            <a:custGeom>
              <a:avLst/>
              <a:gdLst>
                <a:gd name="T0" fmla="*/ 0 w 569"/>
                <a:gd name="T1" fmla="*/ 0 h 590"/>
                <a:gd name="T2" fmla="*/ 0 w 569"/>
                <a:gd name="T3" fmla="*/ 0 h 590"/>
                <a:gd name="T4" fmla="*/ 0 w 569"/>
                <a:gd name="T5" fmla="*/ 0 h 590"/>
                <a:gd name="T6" fmla="*/ 0 w 569"/>
                <a:gd name="T7" fmla="*/ 0 h 590"/>
                <a:gd name="T8" fmla="*/ 0 w 569"/>
                <a:gd name="T9" fmla="*/ 0 h 590"/>
                <a:gd name="T10" fmla="*/ 0 w 569"/>
                <a:gd name="T11" fmla="*/ 0 h 590"/>
                <a:gd name="T12" fmla="*/ 0 60000 65536"/>
                <a:gd name="T13" fmla="*/ 0 60000 65536"/>
                <a:gd name="T14" fmla="*/ 0 60000 65536"/>
                <a:gd name="T15" fmla="*/ 0 60000 65536"/>
                <a:gd name="T16" fmla="*/ 0 60000 65536"/>
                <a:gd name="T17" fmla="*/ 0 60000 65536"/>
                <a:gd name="T18" fmla="*/ 0 w 569"/>
                <a:gd name="T19" fmla="*/ 0 h 590"/>
                <a:gd name="T20" fmla="*/ 569 w 569"/>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569" h="590">
                  <a:moveTo>
                    <a:pt x="521" y="0"/>
                  </a:moveTo>
                  <a:lnTo>
                    <a:pt x="472" y="20"/>
                  </a:lnTo>
                  <a:lnTo>
                    <a:pt x="0" y="493"/>
                  </a:lnTo>
                  <a:lnTo>
                    <a:pt x="97" y="590"/>
                  </a:lnTo>
                  <a:lnTo>
                    <a:pt x="569" y="117"/>
                  </a:lnTo>
                  <a:lnTo>
                    <a:pt x="521" y="0"/>
                  </a:lnTo>
                  <a:close/>
                </a:path>
              </a:pathLst>
            </a:custGeom>
            <a:solidFill>
              <a:srgbClr val="E6B5C2"/>
            </a:solidFill>
            <a:ln w="9525">
              <a:noFill/>
              <a:round/>
              <a:headEnd/>
              <a:tailEnd/>
            </a:ln>
          </p:spPr>
          <p:txBody>
            <a:bodyPr/>
            <a:lstStyle/>
            <a:p>
              <a:endParaRPr lang="en-US"/>
            </a:p>
          </p:txBody>
        </p:sp>
        <p:sp>
          <p:nvSpPr>
            <p:cNvPr id="6109" name="Freeform 143"/>
            <p:cNvSpPr>
              <a:spLocks/>
            </p:cNvSpPr>
            <p:nvPr/>
          </p:nvSpPr>
          <p:spPr bwMode="auto">
            <a:xfrm>
              <a:off x="6559" y="2163"/>
              <a:ext cx="151" cy="7"/>
            </a:xfrm>
            <a:custGeom>
              <a:avLst/>
              <a:gdLst>
                <a:gd name="T0" fmla="*/ 0 w 2708"/>
                <a:gd name="T1" fmla="*/ 0 h 138"/>
                <a:gd name="T2" fmla="*/ 0 w 2708"/>
                <a:gd name="T3" fmla="*/ 0 h 138"/>
                <a:gd name="T4" fmla="*/ 0 w 2708"/>
                <a:gd name="T5" fmla="*/ 0 h 138"/>
                <a:gd name="T6" fmla="*/ 0 w 2708"/>
                <a:gd name="T7" fmla="*/ 0 h 138"/>
                <a:gd name="T8" fmla="*/ 0 w 2708"/>
                <a:gd name="T9" fmla="*/ 0 h 138"/>
                <a:gd name="T10" fmla="*/ 0 w 2708"/>
                <a:gd name="T11" fmla="*/ 0 h 138"/>
                <a:gd name="T12" fmla="*/ 0 60000 65536"/>
                <a:gd name="T13" fmla="*/ 0 60000 65536"/>
                <a:gd name="T14" fmla="*/ 0 60000 65536"/>
                <a:gd name="T15" fmla="*/ 0 60000 65536"/>
                <a:gd name="T16" fmla="*/ 0 60000 65536"/>
                <a:gd name="T17" fmla="*/ 0 60000 65536"/>
                <a:gd name="T18" fmla="*/ 0 w 2708"/>
                <a:gd name="T19" fmla="*/ 0 h 138"/>
                <a:gd name="T20" fmla="*/ 2708 w 270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8" h="138">
                  <a:moveTo>
                    <a:pt x="2708" y="117"/>
                  </a:moveTo>
                  <a:lnTo>
                    <a:pt x="2659" y="0"/>
                  </a:lnTo>
                  <a:lnTo>
                    <a:pt x="0" y="0"/>
                  </a:lnTo>
                  <a:lnTo>
                    <a:pt x="0" y="138"/>
                  </a:lnTo>
                  <a:lnTo>
                    <a:pt x="2659" y="138"/>
                  </a:lnTo>
                  <a:lnTo>
                    <a:pt x="2708" y="117"/>
                  </a:lnTo>
                  <a:close/>
                </a:path>
              </a:pathLst>
            </a:custGeom>
            <a:solidFill>
              <a:srgbClr val="E6B5C2"/>
            </a:solidFill>
            <a:ln w="9525">
              <a:noFill/>
              <a:round/>
              <a:headEnd/>
              <a:tailEnd/>
            </a:ln>
          </p:spPr>
          <p:txBody>
            <a:bodyPr/>
            <a:lstStyle/>
            <a:p>
              <a:endParaRPr lang="en-US"/>
            </a:p>
          </p:txBody>
        </p:sp>
        <p:sp>
          <p:nvSpPr>
            <p:cNvPr id="6110" name="Freeform 144"/>
            <p:cNvSpPr>
              <a:spLocks/>
            </p:cNvSpPr>
            <p:nvPr/>
          </p:nvSpPr>
          <p:spPr bwMode="auto">
            <a:xfrm>
              <a:off x="6678" y="2164"/>
              <a:ext cx="32" cy="32"/>
            </a:xfrm>
            <a:custGeom>
              <a:avLst/>
              <a:gdLst>
                <a:gd name="T0" fmla="*/ 0 w 569"/>
                <a:gd name="T1" fmla="*/ 0 h 589"/>
                <a:gd name="T2" fmla="*/ 0 w 569"/>
                <a:gd name="T3" fmla="*/ 0 h 589"/>
                <a:gd name="T4" fmla="*/ 0 w 569"/>
                <a:gd name="T5" fmla="*/ 0 h 589"/>
                <a:gd name="T6" fmla="*/ 0 w 569"/>
                <a:gd name="T7" fmla="*/ 0 h 589"/>
                <a:gd name="T8" fmla="*/ 0 w 569"/>
                <a:gd name="T9" fmla="*/ 0 h 589"/>
                <a:gd name="T10" fmla="*/ 0 w 569"/>
                <a:gd name="T11" fmla="*/ 0 h 589"/>
                <a:gd name="T12" fmla="*/ 0 60000 65536"/>
                <a:gd name="T13" fmla="*/ 0 60000 65536"/>
                <a:gd name="T14" fmla="*/ 0 60000 65536"/>
                <a:gd name="T15" fmla="*/ 0 60000 65536"/>
                <a:gd name="T16" fmla="*/ 0 60000 65536"/>
                <a:gd name="T17" fmla="*/ 0 60000 65536"/>
                <a:gd name="T18" fmla="*/ 0 w 569"/>
                <a:gd name="T19" fmla="*/ 0 h 589"/>
                <a:gd name="T20" fmla="*/ 569 w 569"/>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69" h="589">
                  <a:moveTo>
                    <a:pt x="48" y="589"/>
                  </a:moveTo>
                  <a:lnTo>
                    <a:pt x="96" y="569"/>
                  </a:lnTo>
                  <a:lnTo>
                    <a:pt x="569" y="97"/>
                  </a:lnTo>
                  <a:lnTo>
                    <a:pt x="471" y="0"/>
                  </a:lnTo>
                  <a:lnTo>
                    <a:pt x="0" y="471"/>
                  </a:lnTo>
                  <a:lnTo>
                    <a:pt x="48" y="589"/>
                  </a:lnTo>
                  <a:close/>
                </a:path>
              </a:pathLst>
            </a:custGeom>
            <a:solidFill>
              <a:srgbClr val="E6B5C2"/>
            </a:solidFill>
            <a:ln w="9525">
              <a:noFill/>
              <a:round/>
              <a:headEnd/>
              <a:tailEnd/>
            </a:ln>
          </p:spPr>
          <p:txBody>
            <a:bodyPr/>
            <a:lstStyle/>
            <a:p>
              <a:endParaRPr lang="en-US"/>
            </a:p>
          </p:txBody>
        </p:sp>
        <p:sp>
          <p:nvSpPr>
            <p:cNvPr id="6111" name="Freeform 145"/>
            <p:cNvSpPr>
              <a:spLocks/>
            </p:cNvSpPr>
            <p:nvPr/>
          </p:nvSpPr>
          <p:spPr bwMode="auto">
            <a:xfrm>
              <a:off x="6530" y="2189"/>
              <a:ext cx="151" cy="8"/>
            </a:xfrm>
            <a:custGeom>
              <a:avLst/>
              <a:gdLst>
                <a:gd name="T0" fmla="*/ 0 w 2708"/>
                <a:gd name="T1" fmla="*/ 0 h 140"/>
                <a:gd name="T2" fmla="*/ 0 w 2708"/>
                <a:gd name="T3" fmla="*/ 0 h 140"/>
                <a:gd name="T4" fmla="*/ 0 w 2708"/>
                <a:gd name="T5" fmla="*/ 0 h 140"/>
                <a:gd name="T6" fmla="*/ 0 w 2708"/>
                <a:gd name="T7" fmla="*/ 0 h 140"/>
                <a:gd name="T8" fmla="*/ 0 w 2708"/>
                <a:gd name="T9" fmla="*/ 0 h 140"/>
                <a:gd name="T10" fmla="*/ 0 w 2708"/>
                <a:gd name="T11" fmla="*/ 0 h 140"/>
                <a:gd name="T12" fmla="*/ 0 60000 65536"/>
                <a:gd name="T13" fmla="*/ 0 60000 65536"/>
                <a:gd name="T14" fmla="*/ 0 60000 65536"/>
                <a:gd name="T15" fmla="*/ 0 60000 65536"/>
                <a:gd name="T16" fmla="*/ 0 60000 65536"/>
                <a:gd name="T17" fmla="*/ 0 60000 65536"/>
                <a:gd name="T18" fmla="*/ 0 w 2708"/>
                <a:gd name="T19" fmla="*/ 0 h 140"/>
                <a:gd name="T20" fmla="*/ 2708 w 270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08" h="140">
                  <a:moveTo>
                    <a:pt x="0" y="22"/>
                  </a:moveTo>
                  <a:lnTo>
                    <a:pt x="48" y="140"/>
                  </a:lnTo>
                  <a:lnTo>
                    <a:pt x="2708" y="138"/>
                  </a:lnTo>
                  <a:lnTo>
                    <a:pt x="2708" y="0"/>
                  </a:lnTo>
                  <a:lnTo>
                    <a:pt x="48" y="2"/>
                  </a:lnTo>
                  <a:lnTo>
                    <a:pt x="0" y="22"/>
                  </a:lnTo>
                  <a:close/>
                </a:path>
              </a:pathLst>
            </a:custGeom>
            <a:solidFill>
              <a:srgbClr val="E6B5C2"/>
            </a:solidFill>
            <a:ln w="9525">
              <a:noFill/>
              <a:round/>
              <a:headEnd/>
              <a:tailEnd/>
            </a:ln>
          </p:spPr>
          <p:txBody>
            <a:bodyPr/>
            <a:lstStyle/>
            <a:p>
              <a:endParaRPr lang="en-US"/>
            </a:p>
          </p:txBody>
        </p:sp>
        <p:sp>
          <p:nvSpPr>
            <p:cNvPr id="6112" name="Freeform 146"/>
            <p:cNvSpPr>
              <a:spLocks/>
            </p:cNvSpPr>
            <p:nvPr/>
          </p:nvSpPr>
          <p:spPr bwMode="auto">
            <a:xfrm>
              <a:off x="6680" y="2166"/>
              <a:ext cx="27" cy="95"/>
            </a:xfrm>
            <a:custGeom>
              <a:avLst/>
              <a:gdLst>
                <a:gd name="T0" fmla="*/ 0 w 484"/>
                <a:gd name="T1" fmla="*/ 0 h 1717"/>
                <a:gd name="T2" fmla="*/ 0 w 484"/>
                <a:gd name="T3" fmla="*/ 0 h 1717"/>
                <a:gd name="T4" fmla="*/ 0 w 484"/>
                <a:gd name="T5" fmla="*/ 0 h 1717"/>
                <a:gd name="T6" fmla="*/ 0 w 484"/>
                <a:gd name="T7" fmla="*/ 0 h 1717"/>
                <a:gd name="T8" fmla="*/ 0 w 484"/>
                <a:gd name="T9" fmla="*/ 0 h 1717"/>
                <a:gd name="T10" fmla="*/ 0 60000 65536"/>
                <a:gd name="T11" fmla="*/ 0 60000 65536"/>
                <a:gd name="T12" fmla="*/ 0 60000 65536"/>
                <a:gd name="T13" fmla="*/ 0 60000 65536"/>
                <a:gd name="T14" fmla="*/ 0 60000 65536"/>
                <a:gd name="T15" fmla="*/ 0 w 484"/>
                <a:gd name="T16" fmla="*/ 0 h 1717"/>
                <a:gd name="T17" fmla="*/ 484 w 484"/>
                <a:gd name="T18" fmla="*/ 1717 h 1717"/>
              </a:gdLst>
              <a:ahLst/>
              <a:cxnLst>
                <a:cxn ang="T10">
                  <a:pos x="T0" y="T1"/>
                </a:cxn>
                <a:cxn ang="T11">
                  <a:pos x="T2" y="T3"/>
                </a:cxn>
                <a:cxn ang="T12">
                  <a:pos x="T4" y="T5"/>
                </a:cxn>
                <a:cxn ang="T13">
                  <a:pos x="T6" y="T7"/>
                </a:cxn>
                <a:cxn ang="T14">
                  <a:pos x="T8" y="T9"/>
                </a:cxn>
              </a:cxnLst>
              <a:rect l="T15" t="T16" r="T17" b="T18"/>
              <a:pathLst>
                <a:path w="484" h="1717">
                  <a:moveTo>
                    <a:pt x="1" y="1717"/>
                  </a:moveTo>
                  <a:lnTo>
                    <a:pt x="483" y="1235"/>
                  </a:lnTo>
                  <a:lnTo>
                    <a:pt x="484" y="0"/>
                  </a:lnTo>
                  <a:lnTo>
                    <a:pt x="0" y="484"/>
                  </a:lnTo>
                  <a:lnTo>
                    <a:pt x="1" y="1717"/>
                  </a:lnTo>
                  <a:close/>
                </a:path>
              </a:pathLst>
            </a:custGeom>
            <a:solidFill>
              <a:srgbClr val="B53233"/>
            </a:solidFill>
            <a:ln w="9525">
              <a:noFill/>
              <a:round/>
              <a:headEnd/>
              <a:tailEnd/>
            </a:ln>
          </p:spPr>
          <p:txBody>
            <a:bodyPr/>
            <a:lstStyle/>
            <a:p>
              <a:endParaRPr lang="en-US"/>
            </a:p>
          </p:txBody>
        </p:sp>
        <p:sp>
          <p:nvSpPr>
            <p:cNvPr id="6113" name="Freeform 147"/>
            <p:cNvSpPr>
              <a:spLocks/>
            </p:cNvSpPr>
            <p:nvPr/>
          </p:nvSpPr>
          <p:spPr bwMode="auto">
            <a:xfrm>
              <a:off x="6678" y="2232"/>
              <a:ext cx="33" cy="32"/>
            </a:xfrm>
            <a:custGeom>
              <a:avLst/>
              <a:gdLst>
                <a:gd name="T0" fmla="*/ 0 w 600"/>
                <a:gd name="T1" fmla="*/ 0 h 582"/>
                <a:gd name="T2" fmla="*/ 0 w 600"/>
                <a:gd name="T3" fmla="*/ 0 h 582"/>
                <a:gd name="T4" fmla="*/ 0 w 600"/>
                <a:gd name="T5" fmla="*/ 0 h 582"/>
                <a:gd name="T6" fmla="*/ 0 w 600"/>
                <a:gd name="T7" fmla="*/ 0 h 582"/>
                <a:gd name="T8" fmla="*/ 0 w 600"/>
                <a:gd name="T9" fmla="*/ 0 h 582"/>
                <a:gd name="T10" fmla="*/ 0 w 600"/>
                <a:gd name="T11" fmla="*/ 0 h 582"/>
                <a:gd name="T12" fmla="*/ 0 60000 65536"/>
                <a:gd name="T13" fmla="*/ 0 60000 65536"/>
                <a:gd name="T14" fmla="*/ 0 60000 65536"/>
                <a:gd name="T15" fmla="*/ 0 60000 65536"/>
                <a:gd name="T16" fmla="*/ 0 60000 65536"/>
                <a:gd name="T17" fmla="*/ 0 60000 65536"/>
                <a:gd name="T18" fmla="*/ 0 w 600"/>
                <a:gd name="T19" fmla="*/ 0 h 582"/>
                <a:gd name="T20" fmla="*/ 600 w 600"/>
                <a:gd name="T21" fmla="*/ 582 h 582"/>
              </a:gdLst>
              <a:ahLst/>
              <a:cxnLst>
                <a:cxn ang="T12">
                  <a:pos x="T0" y="T1"/>
                </a:cxn>
                <a:cxn ang="T13">
                  <a:pos x="T2" y="T3"/>
                </a:cxn>
                <a:cxn ang="T14">
                  <a:pos x="T4" y="T5"/>
                </a:cxn>
                <a:cxn ang="T15">
                  <a:pos x="T6" y="T7"/>
                </a:cxn>
                <a:cxn ang="T16">
                  <a:pos x="T8" y="T9"/>
                </a:cxn>
                <a:cxn ang="T17">
                  <a:pos x="T10" y="T11"/>
                </a:cxn>
              </a:cxnLst>
              <a:rect l="T18" t="T19" r="T20" b="T21"/>
              <a:pathLst>
                <a:path w="600" h="582">
                  <a:moveTo>
                    <a:pt x="600" y="50"/>
                  </a:moveTo>
                  <a:lnTo>
                    <a:pt x="482" y="0"/>
                  </a:lnTo>
                  <a:lnTo>
                    <a:pt x="0" y="484"/>
                  </a:lnTo>
                  <a:lnTo>
                    <a:pt x="98" y="582"/>
                  </a:lnTo>
                  <a:lnTo>
                    <a:pt x="580" y="98"/>
                  </a:lnTo>
                  <a:lnTo>
                    <a:pt x="600" y="50"/>
                  </a:lnTo>
                  <a:close/>
                </a:path>
              </a:pathLst>
            </a:custGeom>
            <a:solidFill>
              <a:srgbClr val="E6B5C2"/>
            </a:solidFill>
            <a:ln w="9525">
              <a:noFill/>
              <a:round/>
              <a:headEnd/>
              <a:tailEnd/>
            </a:ln>
          </p:spPr>
          <p:txBody>
            <a:bodyPr/>
            <a:lstStyle/>
            <a:p>
              <a:endParaRPr lang="en-US"/>
            </a:p>
          </p:txBody>
        </p:sp>
        <p:sp>
          <p:nvSpPr>
            <p:cNvPr id="6114" name="Freeform 148"/>
            <p:cNvSpPr>
              <a:spLocks/>
            </p:cNvSpPr>
            <p:nvPr/>
          </p:nvSpPr>
          <p:spPr bwMode="auto">
            <a:xfrm>
              <a:off x="6703" y="216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20" y="0"/>
                  </a:moveTo>
                  <a:lnTo>
                    <a:pt x="1" y="48"/>
                  </a:lnTo>
                  <a:lnTo>
                    <a:pt x="0" y="1283"/>
                  </a:lnTo>
                  <a:lnTo>
                    <a:pt x="138" y="1283"/>
                  </a:lnTo>
                  <a:lnTo>
                    <a:pt x="139" y="48"/>
                  </a:lnTo>
                  <a:lnTo>
                    <a:pt x="20" y="0"/>
                  </a:lnTo>
                  <a:close/>
                </a:path>
              </a:pathLst>
            </a:custGeom>
            <a:solidFill>
              <a:srgbClr val="E6B5C2"/>
            </a:solidFill>
            <a:ln w="9525">
              <a:noFill/>
              <a:round/>
              <a:headEnd/>
              <a:tailEnd/>
            </a:ln>
          </p:spPr>
          <p:txBody>
            <a:bodyPr/>
            <a:lstStyle/>
            <a:p>
              <a:endParaRPr lang="en-US"/>
            </a:p>
          </p:txBody>
        </p:sp>
        <p:sp>
          <p:nvSpPr>
            <p:cNvPr id="6115" name="Freeform 149"/>
            <p:cNvSpPr>
              <a:spLocks/>
            </p:cNvSpPr>
            <p:nvPr/>
          </p:nvSpPr>
          <p:spPr bwMode="auto">
            <a:xfrm>
              <a:off x="6676" y="2163"/>
              <a:ext cx="34" cy="32"/>
            </a:xfrm>
            <a:custGeom>
              <a:avLst/>
              <a:gdLst>
                <a:gd name="T0" fmla="*/ 0 w 602"/>
                <a:gd name="T1" fmla="*/ 0 h 581"/>
                <a:gd name="T2" fmla="*/ 0 w 602"/>
                <a:gd name="T3" fmla="*/ 0 h 581"/>
                <a:gd name="T4" fmla="*/ 0 w 602"/>
                <a:gd name="T5" fmla="*/ 0 h 581"/>
                <a:gd name="T6" fmla="*/ 0 w 602"/>
                <a:gd name="T7" fmla="*/ 0 h 581"/>
                <a:gd name="T8" fmla="*/ 0 w 602"/>
                <a:gd name="T9" fmla="*/ 0 h 581"/>
                <a:gd name="T10" fmla="*/ 0 w 602"/>
                <a:gd name="T11" fmla="*/ 0 h 581"/>
                <a:gd name="T12" fmla="*/ 0 60000 65536"/>
                <a:gd name="T13" fmla="*/ 0 60000 65536"/>
                <a:gd name="T14" fmla="*/ 0 60000 65536"/>
                <a:gd name="T15" fmla="*/ 0 60000 65536"/>
                <a:gd name="T16" fmla="*/ 0 60000 65536"/>
                <a:gd name="T17" fmla="*/ 0 60000 65536"/>
                <a:gd name="T18" fmla="*/ 0 w 602"/>
                <a:gd name="T19" fmla="*/ 0 h 581"/>
                <a:gd name="T20" fmla="*/ 602 w 602"/>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602" h="581">
                  <a:moveTo>
                    <a:pt x="0" y="532"/>
                  </a:moveTo>
                  <a:lnTo>
                    <a:pt x="118" y="581"/>
                  </a:lnTo>
                  <a:lnTo>
                    <a:pt x="602" y="97"/>
                  </a:lnTo>
                  <a:lnTo>
                    <a:pt x="503" y="0"/>
                  </a:lnTo>
                  <a:lnTo>
                    <a:pt x="20" y="483"/>
                  </a:lnTo>
                  <a:lnTo>
                    <a:pt x="0" y="532"/>
                  </a:lnTo>
                  <a:close/>
                </a:path>
              </a:pathLst>
            </a:custGeom>
            <a:solidFill>
              <a:srgbClr val="E6B5C2"/>
            </a:solidFill>
            <a:ln w="9525">
              <a:noFill/>
              <a:round/>
              <a:headEnd/>
              <a:tailEnd/>
            </a:ln>
          </p:spPr>
          <p:txBody>
            <a:bodyPr/>
            <a:lstStyle/>
            <a:p>
              <a:endParaRPr lang="en-US"/>
            </a:p>
          </p:txBody>
        </p:sp>
        <p:sp>
          <p:nvSpPr>
            <p:cNvPr id="6116" name="Freeform 150"/>
            <p:cNvSpPr>
              <a:spLocks/>
            </p:cNvSpPr>
            <p:nvPr/>
          </p:nvSpPr>
          <p:spPr bwMode="auto">
            <a:xfrm>
              <a:off x="6676" y="219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119" y="1283"/>
                  </a:moveTo>
                  <a:lnTo>
                    <a:pt x="139" y="1233"/>
                  </a:lnTo>
                  <a:lnTo>
                    <a:pt x="138" y="0"/>
                  </a:lnTo>
                  <a:lnTo>
                    <a:pt x="0" y="0"/>
                  </a:lnTo>
                  <a:lnTo>
                    <a:pt x="1" y="1233"/>
                  </a:lnTo>
                  <a:lnTo>
                    <a:pt x="119" y="1283"/>
                  </a:lnTo>
                  <a:close/>
                </a:path>
              </a:pathLst>
            </a:custGeom>
            <a:solidFill>
              <a:srgbClr val="E6B5C2"/>
            </a:solidFill>
            <a:ln w="9525">
              <a:noFill/>
              <a:round/>
              <a:headEnd/>
              <a:tailEnd/>
            </a:ln>
          </p:spPr>
          <p:txBody>
            <a:bodyPr/>
            <a:lstStyle/>
            <a:p>
              <a:endParaRPr lang="en-US"/>
            </a:p>
          </p:txBody>
        </p:sp>
      </p:grpSp>
      <p:sp>
        <p:nvSpPr>
          <p:cNvPr id="5142" name="AutoShape 151"/>
          <p:cNvSpPr>
            <a:spLocks noChangeArrowheads="1"/>
          </p:cNvSpPr>
          <p:nvPr/>
        </p:nvSpPr>
        <p:spPr bwMode="auto">
          <a:xfrm>
            <a:off x="700088" y="3167063"/>
            <a:ext cx="228600" cy="287337"/>
          </a:xfrm>
          <a:prstGeom prst="roundRect">
            <a:avLst>
              <a:gd name="adj" fmla="val 16667"/>
            </a:avLst>
          </a:prstGeom>
          <a:solidFill>
            <a:srgbClr val="808080"/>
          </a:solidFill>
          <a:ln w="3175">
            <a:solidFill>
              <a:schemeClr val="bg1"/>
            </a:solidFill>
            <a:prstDash val="dashDot"/>
            <a:round/>
            <a:headEnd/>
            <a:tailEnd/>
          </a:ln>
        </p:spPr>
        <p:txBody>
          <a:bodyPr wrap="none" lIns="82296" tIns="36576" rIns="82296" bIns="36576" anchor="ctr"/>
          <a:lstStyle/>
          <a:p>
            <a:pPr algn="ctr" eaLnBrk="0" hangingPunct="0">
              <a:lnSpc>
                <a:spcPct val="90000"/>
              </a:lnSpc>
            </a:pPr>
            <a:endParaRPr lang="en-US"/>
          </a:p>
        </p:txBody>
      </p:sp>
      <p:pic>
        <p:nvPicPr>
          <p:cNvPr id="5143" name="Picture 152" descr="Application Control Engine"/>
          <p:cNvPicPr>
            <a:picLocks noChangeAspect="1" noChangeArrowheads="1"/>
          </p:cNvPicPr>
          <p:nvPr/>
        </p:nvPicPr>
        <p:blipFill>
          <a:blip r:embed="rId3"/>
          <a:srcRect/>
          <a:stretch>
            <a:fillRect/>
          </a:stretch>
        </p:blipFill>
        <p:spPr bwMode="auto">
          <a:xfrm>
            <a:off x="720725" y="3321050"/>
            <a:ext cx="184150" cy="120650"/>
          </a:xfrm>
          <a:prstGeom prst="rect">
            <a:avLst/>
          </a:prstGeom>
          <a:noFill/>
          <a:ln w="9525">
            <a:noFill/>
            <a:miter lim="800000"/>
            <a:headEnd/>
            <a:tailEnd/>
          </a:ln>
        </p:spPr>
      </p:pic>
      <p:grpSp>
        <p:nvGrpSpPr>
          <p:cNvPr id="5144" name="Group 153"/>
          <p:cNvGrpSpPr>
            <a:grpSpLocks/>
          </p:cNvGrpSpPr>
          <p:nvPr/>
        </p:nvGrpSpPr>
        <p:grpSpPr bwMode="auto">
          <a:xfrm>
            <a:off x="722313" y="3178175"/>
            <a:ext cx="182562" cy="119063"/>
            <a:chOff x="6237" y="2137"/>
            <a:chExt cx="501" cy="266"/>
          </a:xfrm>
        </p:grpSpPr>
        <p:sp>
          <p:nvSpPr>
            <p:cNvPr id="5875" name="Freeform 154"/>
            <p:cNvSpPr>
              <a:spLocks/>
            </p:cNvSpPr>
            <p:nvPr/>
          </p:nvSpPr>
          <p:spPr bwMode="auto">
            <a:xfrm>
              <a:off x="6237" y="2395"/>
              <a:ext cx="443" cy="8"/>
            </a:xfrm>
            <a:custGeom>
              <a:avLst/>
              <a:gdLst>
                <a:gd name="T0" fmla="*/ 0 w 7975"/>
                <a:gd name="T1" fmla="*/ 0 h 138"/>
                <a:gd name="T2" fmla="*/ 0 w 7975"/>
                <a:gd name="T3" fmla="*/ 0 h 138"/>
                <a:gd name="T4" fmla="*/ 0 w 7975"/>
                <a:gd name="T5" fmla="*/ 0 h 138"/>
                <a:gd name="T6" fmla="*/ 0 w 7975"/>
                <a:gd name="T7" fmla="*/ 0 h 138"/>
                <a:gd name="T8" fmla="*/ 0 w 7975"/>
                <a:gd name="T9" fmla="*/ 0 h 138"/>
                <a:gd name="T10" fmla="*/ 0 w 7975"/>
                <a:gd name="T11" fmla="*/ 0 h 138"/>
                <a:gd name="T12" fmla="*/ 0 60000 65536"/>
                <a:gd name="T13" fmla="*/ 0 60000 65536"/>
                <a:gd name="T14" fmla="*/ 0 60000 65536"/>
                <a:gd name="T15" fmla="*/ 0 60000 65536"/>
                <a:gd name="T16" fmla="*/ 0 60000 65536"/>
                <a:gd name="T17" fmla="*/ 0 60000 65536"/>
                <a:gd name="T18" fmla="*/ 0 w 7975"/>
                <a:gd name="T19" fmla="*/ 0 h 138"/>
                <a:gd name="T20" fmla="*/ 7975 w 797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75" h="138">
                  <a:moveTo>
                    <a:pt x="0" y="69"/>
                  </a:moveTo>
                  <a:lnTo>
                    <a:pt x="69" y="138"/>
                  </a:lnTo>
                  <a:lnTo>
                    <a:pt x="7975" y="138"/>
                  </a:lnTo>
                  <a:lnTo>
                    <a:pt x="7975" y="0"/>
                  </a:lnTo>
                  <a:lnTo>
                    <a:pt x="69" y="0"/>
                  </a:lnTo>
                  <a:lnTo>
                    <a:pt x="0" y="69"/>
                  </a:lnTo>
                  <a:close/>
                </a:path>
              </a:pathLst>
            </a:custGeom>
            <a:solidFill>
              <a:srgbClr val="ADD7E7"/>
            </a:solidFill>
            <a:ln w="9525">
              <a:noFill/>
              <a:round/>
              <a:headEnd/>
              <a:tailEnd/>
            </a:ln>
          </p:spPr>
          <p:txBody>
            <a:bodyPr/>
            <a:lstStyle/>
            <a:p>
              <a:endParaRPr lang="en-US"/>
            </a:p>
          </p:txBody>
        </p:sp>
        <p:sp>
          <p:nvSpPr>
            <p:cNvPr id="5876" name="Freeform 155"/>
            <p:cNvSpPr>
              <a:spLocks/>
            </p:cNvSpPr>
            <p:nvPr/>
          </p:nvSpPr>
          <p:spPr bwMode="auto">
            <a:xfrm>
              <a:off x="6241" y="2345"/>
              <a:ext cx="493" cy="54"/>
            </a:xfrm>
            <a:custGeom>
              <a:avLst/>
              <a:gdLst>
                <a:gd name="T0" fmla="*/ 0 w 8877"/>
                <a:gd name="T1" fmla="*/ 0 h 971"/>
                <a:gd name="T2" fmla="*/ 0 w 8877"/>
                <a:gd name="T3" fmla="*/ 0 h 971"/>
                <a:gd name="T4" fmla="*/ 0 w 8877"/>
                <a:gd name="T5" fmla="*/ 0 h 971"/>
                <a:gd name="T6" fmla="*/ 0 w 8877"/>
                <a:gd name="T7" fmla="*/ 0 h 971"/>
                <a:gd name="T8" fmla="*/ 0 w 8877"/>
                <a:gd name="T9" fmla="*/ 0 h 971"/>
                <a:gd name="T10" fmla="*/ 0 60000 65536"/>
                <a:gd name="T11" fmla="*/ 0 60000 65536"/>
                <a:gd name="T12" fmla="*/ 0 60000 65536"/>
                <a:gd name="T13" fmla="*/ 0 60000 65536"/>
                <a:gd name="T14" fmla="*/ 0 60000 65536"/>
                <a:gd name="T15" fmla="*/ 0 w 8877"/>
                <a:gd name="T16" fmla="*/ 0 h 971"/>
                <a:gd name="T17" fmla="*/ 8877 w 8877"/>
                <a:gd name="T18" fmla="*/ 971 h 971"/>
              </a:gdLst>
              <a:ahLst/>
              <a:cxnLst>
                <a:cxn ang="T10">
                  <a:pos x="T0" y="T1"/>
                </a:cxn>
                <a:cxn ang="T11">
                  <a:pos x="T2" y="T3"/>
                </a:cxn>
                <a:cxn ang="T12">
                  <a:pos x="T4" y="T5"/>
                </a:cxn>
                <a:cxn ang="T13">
                  <a:pos x="T6" y="T7"/>
                </a:cxn>
                <a:cxn ang="T14">
                  <a:pos x="T8" y="T9"/>
                </a:cxn>
              </a:cxnLst>
              <a:rect l="T15" t="T16" r="T17" b="T18"/>
              <a:pathLst>
                <a:path w="8877" h="971">
                  <a:moveTo>
                    <a:pt x="0" y="971"/>
                  </a:moveTo>
                  <a:lnTo>
                    <a:pt x="974" y="0"/>
                  </a:lnTo>
                  <a:lnTo>
                    <a:pt x="8877" y="0"/>
                  </a:lnTo>
                  <a:lnTo>
                    <a:pt x="7905" y="971"/>
                  </a:lnTo>
                  <a:lnTo>
                    <a:pt x="0" y="971"/>
                  </a:lnTo>
                  <a:close/>
                </a:path>
              </a:pathLst>
            </a:custGeom>
            <a:solidFill>
              <a:srgbClr val="009BDF"/>
            </a:solidFill>
            <a:ln w="9525">
              <a:noFill/>
              <a:round/>
              <a:headEnd/>
              <a:tailEnd/>
            </a:ln>
          </p:spPr>
          <p:txBody>
            <a:bodyPr/>
            <a:lstStyle/>
            <a:p>
              <a:endParaRPr lang="en-US"/>
            </a:p>
          </p:txBody>
        </p:sp>
        <p:sp>
          <p:nvSpPr>
            <p:cNvPr id="5877" name="Freeform 156"/>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5878" name="Freeform 157"/>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5879" name="Freeform 158"/>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5880" name="Freeform 159"/>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5881" name="Freeform 160"/>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5882" name="Freeform 161"/>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5883" name="Freeform 162"/>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5884" name="Freeform 163"/>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5885" name="Freeform 164"/>
            <p:cNvSpPr>
              <a:spLocks/>
            </p:cNvSpPr>
            <p:nvPr/>
          </p:nvSpPr>
          <p:spPr bwMode="auto">
            <a:xfrm>
              <a:off x="6678" y="2342"/>
              <a:ext cx="60" cy="60"/>
            </a:xfrm>
            <a:custGeom>
              <a:avLst/>
              <a:gdLst>
                <a:gd name="T0" fmla="*/ 0 w 1089"/>
                <a:gd name="T1" fmla="*/ 0 h 1068"/>
                <a:gd name="T2" fmla="*/ 0 w 1089"/>
                <a:gd name="T3" fmla="*/ 0 h 1068"/>
                <a:gd name="T4" fmla="*/ 0 w 1089"/>
                <a:gd name="T5" fmla="*/ 0 h 1068"/>
                <a:gd name="T6" fmla="*/ 0 w 1089"/>
                <a:gd name="T7" fmla="*/ 0 h 1068"/>
                <a:gd name="T8" fmla="*/ 0 w 1089"/>
                <a:gd name="T9" fmla="*/ 0 h 1068"/>
                <a:gd name="T10" fmla="*/ 0 w 1089"/>
                <a:gd name="T11" fmla="*/ 0 h 1068"/>
                <a:gd name="T12" fmla="*/ 0 60000 65536"/>
                <a:gd name="T13" fmla="*/ 0 60000 65536"/>
                <a:gd name="T14" fmla="*/ 0 60000 65536"/>
                <a:gd name="T15" fmla="*/ 0 60000 65536"/>
                <a:gd name="T16" fmla="*/ 0 60000 65536"/>
                <a:gd name="T17" fmla="*/ 0 60000 65536"/>
                <a:gd name="T18" fmla="*/ 0 w 1089"/>
                <a:gd name="T19" fmla="*/ 0 h 1068"/>
                <a:gd name="T20" fmla="*/ 1089 w 1089"/>
                <a:gd name="T21" fmla="*/ 1068 h 1068"/>
              </a:gdLst>
              <a:ahLst/>
              <a:cxnLst>
                <a:cxn ang="T12">
                  <a:pos x="T0" y="T1"/>
                </a:cxn>
                <a:cxn ang="T13">
                  <a:pos x="T2" y="T3"/>
                </a:cxn>
                <a:cxn ang="T14">
                  <a:pos x="T4" y="T5"/>
                </a:cxn>
                <a:cxn ang="T15">
                  <a:pos x="T6" y="T7"/>
                </a:cxn>
                <a:cxn ang="T16">
                  <a:pos x="T8" y="T9"/>
                </a:cxn>
                <a:cxn ang="T17">
                  <a:pos x="T10" y="T11"/>
                </a:cxn>
              </a:cxnLst>
              <a:rect l="T18" t="T19" r="T20" b="T21"/>
              <a:pathLst>
                <a:path w="1089" h="1068">
                  <a:moveTo>
                    <a:pt x="1089" y="48"/>
                  </a:moveTo>
                  <a:lnTo>
                    <a:pt x="971" y="0"/>
                  </a:lnTo>
                  <a:lnTo>
                    <a:pt x="0" y="970"/>
                  </a:lnTo>
                  <a:lnTo>
                    <a:pt x="97" y="1068"/>
                  </a:lnTo>
                  <a:lnTo>
                    <a:pt x="1069" y="97"/>
                  </a:lnTo>
                  <a:lnTo>
                    <a:pt x="1089" y="48"/>
                  </a:lnTo>
                  <a:close/>
                </a:path>
              </a:pathLst>
            </a:custGeom>
            <a:solidFill>
              <a:srgbClr val="ADD7E7"/>
            </a:solidFill>
            <a:ln w="9525">
              <a:noFill/>
              <a:round/>
              <a:headEnd/>
              <a:tailEnd/>
            </a:ln>
          </p:spPr>
          <p:txBody>
            <a:bodyPr/>
            <a:lstStyle/>
            <a:p>
              <a:endParaRPr lang="en-US"/>
            </a:p>
          </p:txBody>
        </p:sp>
        <p:sp>
          <p:nvSpPr>
            <p:cNvPr id="5886" name="Freeform 165"/>
            <p:cNvSpPr>
              <a:spLocks/>
            </p:cNvSpPr>
            <p:nvPr/>
          </p:nvSpPr>
          <p:spPr bwMode="auto">
            <a:xfrm>
              <a:off x="6388" y="2329"/>
              <a:ext cx="147" cy="69"/>
            </a:xfrm>
            <a:custGeom>
              <a:avLst/>
              <a:gdLst>
                <a:gd name="T0" fmla="*/ 0 w 2639"/>
                <a:gd name="T1" fmla="*/ 0 h 1240"/>
                <a:gd name="T2" fmla="*/ 0 w 2639"/>
                <a:gd name="T3" fmla="*/ 0 h 1240"/>
                <a:gd name="T4" fmla="*/ 0 w 2639"/>
                <a:gd name="T5" fmla="*/ 0 h 1240"/>
                <a:gd name="T6" fmla="*/ 0 w 2639"/>
                <a:gd name="T7" fmla="*/ 0 h 1240"/>
                <a:gd name="T8" fmla="*/ 0 w 2639"/>
                <a:gd name="T9" fmla="*/ 0 h 1240"/>
                <a:gd name="T10" fmla="*/ 0 60000 65536"/>
                <a:gd name="T11" fmla="*/ 0 60000 65536"/>
                <a:gd name="T12" fmla="*/ 0 60000 65536"/>
                <a:gd name="T13" fmla="*/ 0 60000 65536"/>
                <a:gd name="T14" fmla="*/ 0 60000 65536"/>
                <a:gd name="T15" fmla="*/ 0 w 2639"/>
                <a:gd name="T16" fmla="*/ 0 h 1240"/>
                <a:gd name="T17" fmla="*/ 2639 w 2639"/>
                <a:gd name="T18" fmla="*/ 1240 h 1240"/>
              </a:gdLst>
              <a:ahLst/>
              <a:cxnLst>
                <a:cxn ang="T10">
                  <a:pos x="T0" y="T1"/>
                </a:cxn>
                <a:cxn ang="T11">
                  <a:pos x="T2" y="T3"/>
                </a:cxn>
                <a:cxn ang="T12">
                  <a:pos x="T4" y="T5"/>
                </a:cxn>
                <a:cxn ang="T13">
                  <a:pos x="T6" y="T7"/>
                </a:cxn>
                <a:cxn ang="T14">
                  <a:pos x="T8" y="T9"/>
                </a:cxn>
              </a:cxnLst>
              <a:rect l="T15" t="T16" r="T17" b="T18"/>
              <a:pathLst>
                <a:path w="2639" h="1240">
                  <a:moveTo>
                    <a:pt x="2639" y="1240"/>
                  </a:moveTo>
                  <a:lnTo>
                    <a:pt x="2" y="1240"/>
                  </a:lnTo>
                  <a:lnTo>
                    <a:pt x="0" y="3"/>
                  </a:lnTo>
                  <a:lnTo>
                    <a:pt x="2638" y="0"/>
                  </a:lnTo>
                  <a:lnTo>
                    <a:pt x="2639" y="1240"/>
                  </a:lnTo>
                  <a:close/>
                </a:path>
              </a:pathLst>
            </a:custGeom>
            <a:solidFill>
              <a:srgbClr val="CB3547"/>
            </a:solidFill>
            <a:ln w="9525">
              <a:noFill/>
              <a:round/>
              <a:headEnd/>
              <a:tailEnd/>
            </a:ln>
          </p:spPr>
          <p:txBody>
            <a:bodyPr/>
            <a:lstStyle/>
            <a:p>
              <a:endParaRPr lang="en-US"/>
            </a:p>
          </p:txBody>
        </p:sp>
        <p:sp>
          <p:nvSpPr>
            <p:cNvPr id="5887" name="Freeform 166"/>
            <p:cNvSpPr>
              <a:spLocks/>
            </p:cNvSpPr>
            <p:nvPr/>
          </p:nvSpPr>
          <p:spPr bwMode="auto">
            <a:xfrm>
              <a:off x="6385" y="2394"/>
              <a:ext cx="150" cy="8"/>
            </a:xfrm>
            <a:custGeom>
              <a:avLst/>
              <a:gdLst>
                <a:gd name="T0" fmla="*/ 0 w 2706"/>
                <a:gd name="T1" fmla="*/ 0 h 138"/>
                <a:gd name="T2" fmla="*/ 0 w 2706"/>
                <a:gd name="T3" fmla="*/ 0 h 138"/>
                <a:gd name="T4" fmla="*/ 0 w 2706"/>
                <a:gd name="T5" fmla="*/ 0 h 138"/>
                <a:gd name="T6" fmla="*/ 0 w 2706"/>
                <a:gd name="T7" fmla="*/ 0 h 138"/>
                <a:gd name="T8" fmla="*/ 0 w 2706"/>
                <a:gd name="T9" fmla="*/ 0 h 138"/>
                <a:gd name="T10" fmla="*/ 0 w 2706"/>
                <a:gd name="T11" fmla="*/ 0 h 138"/>
                <a:gd name="T12" fmla="*/ 0 60000 65536"/>
                <a:gd name="T13" fmla="*/ 0 60000 65536"/>
                <a:gd name="T14" fmla="*/ 0 60000 65536"/>
                <a:gd name="T15" fmla="*/ 0 60000 65536"/>
                <a:gd name="T16" fmla="*/ 0 60000 65536"/>
                <a:gd name="T17" fmla="*/ 0 60000 65536"/>
                <a:gd name="T18" fmla="*/ 0 w 2706"/>
                <a:gd name="T19" fmla="*/ 0 h 138"/>
                <a:gd name="T20" fmla="*/ 2706 w 270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6" h="138">
                  <a:moveTo>
                    <a:pt x="0" y="69"/>
                  </a:moveTo>
                  <a:lnTo>
                    <a:pt x="69" y="138"/>
                  </a:lnTo>
                  <a:lnTo>
                    <a:pt x="2706" y="138"/>
                  </a:lnTo>
                  <a:lnTo>
                    <a:pt x="2706" y="0"/>
                  </a:lnTo>
                  <a:lnTo>
                    <a:pt x="69" y="0"/>
                  </a:lnTo>
                  <a:lnTo>
                    <a:pt x="0" y="69"/>
                  </a:lnTo>
                  <a:close/>
                </a:path>
              </a:pathLst>
            </a:custGeom>
            <a:solidFill>
              <a:srgbClr val="E6B5C2"/>
            </a:solidFill>
            <a:ln w="9525">
              <a:noFill/>
              <a:round/>
              <a:headEnd/>
              <a:tailEnd/>
            </a:ln>
          </p:spPr>
          <p:txBody>
            <a:bodyPr/>
            <a:lstStyle/>
            <a:p>
              <a:endParaRPr lang="en-US"/>
            </a:p>
          </p:txBody>
        </p:sp>
        <p:sp>
          <p:nvSpPr>
            <p:cNvPr id="5888" name="Freeform 167"/>
            <p:cNvSpPr>
              <a:spLocks/>
            </p:cNvSpPr>
            <p:nvPr/>
          </p:nvSpPr>
          <p:spPr bwMode="auto">
            <a:xfrm>
              <a:off x="6384" y="2325"/>
              <a:ext cx="8" cy="73"/>
            </a:xfrm>
            <a:custGeom>
              <a:avLst/>
              <a:gdLst>
                <a:gd name="T0" fmla="*/ 0 w 140"/>
                <a:gd name="T1" fmla="*/ 0 h 1306"/>
                <a:gd name="T2" fmla="*/ 0 w 140"/>
                <a:gd name="T3" fmla="*/ 0 h 1306"/>
                <a:gd name="T4" fmla="*/ 0 w 140"/>
                <a:gd name="T5" fmla="*/ 0 h 1306"/>
                <a:gd name="T6" fmla="*/ 0 w 140"/>
                <a:gd name="T7" fmla="*/ 0 h 1306"/>
                <a:gd name="T8" fmla="*/ 0 w 140"/>
                <a:gd name="T9" fmla="*/ 0 h 1306"/>
                <a:gd name="T10" fmla="*/ 0 w 140"/>
                <a:gd name="T11" fmla="*/ 0 h 1306"/>
                <a:gd name="T12" fmla="*/ 0 60000 65536"/>
                <a:gd name="T13" fmla="*/ 0 60000 65536"/>
                <a:gd name="T14" fmla="*/ 0 60000 65536"/>
                <a:gd name="T15" fmla="*/ 0 60000 65536"/>
                <a:gd name="T16" fmla="*/ 0 60000 65536"/>
                <a:gd name="T17" fmla="*/ 0 60000 65536"/>
                <a:gd name="T18" fmla="*/ 0 w 140"/>
                <a:gd name="T19" fmla="*/ 0 h 1306"/>
                <a:gd name="T20" fmla="*/ 140 w 140"/>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0" h="1306">
                  <a:moveTo>
                    <a:pt x="69" y="0"/>
                  </a:moveTo>
                  <a:lnTo>
                    <a:pt x="0" y="69"/>
                  </a:lnTo>
                  <a:lnTo>
                    <a:pt x="2" y="1306"/>
                  </a:lnTo>
                  <a:lnTo>
                    <a:pt x="140" y="1306"/>
                  </a:lnTo>
                  <a:lnTo>
                    <a:pt x="138" y="69"/>
                  </a:lnTo>
                  <a:lnTo>
                    <a:pt x="69" y="0"/>
                  </a:lnTo>
                  <a:close/>
                </a:path>
              </a:pathLst>
            </a:custGeom>
            <a:solidFill>
              <a:srgbClr val="E6B5C2"/>
            </a:solidFill>
            <a:ln w="9525">
              <a:noFill/>
              <a:round/>
              <a:headEnd/>
              <a:tailEnd/>
            </a:ln>
          </p:spPr>
          <p:txBody>
            <a:bodyPr/>
            <a:lstStyle/>
            <a:p>
              <a:endParaRPr lang="en-US"/>
            </a:p>
          </p:txBody>
        </p:sp>
        <p:sp>
          <p:nvSpPr>
            <p:cNvPr id="5889" name="Freeform 168"/>
            <p:cNvSpPr>
              <a:spLocks/>
            </p:cNvSpPr>
            <p:nvPr/>
          </p:nvSpPr>
          <p:spPr bwMode="auto">
            <a:xfrm>
              <a:off x="6388" y="2325"/>
              <a:ext cx="151" cy="8"/>
            </a:xfrm>
            <a:custGeom>
              <a:avLst/>
              <a:gdLst>
                <a:gd name="T0" fmla="*/ 0 w 2707"/>
                <a:gd name="T1" fmla="*/ 0 h 141"/>
                <a:gd name="T2" fmla="*/ 0 w 2707"/>
                <a:gd name="T3" fmla="*/ 0 h 141"/>
                <a:gd name="T4" fmla="*/ 0 w 2707"/>
                <a:gd name="T5" fmla="*/ 0 h 141"/>
                <a:gd name="T6" fmla="*/ 0 w 2707"/>
                <a:gd name="T7" fmla="*/ 0 h 141"/>
                <a:gd name="T8" fmla="*/ 0 w 2707"/>
                <a:gd name="T9" fmla="*/ 0 h 141"/>
                <a:gd name="T10" fmla="*/ 0 w 2707"/>
                <a:gd name="T11" fmla="*/ 0 h 141"/>
                <a:gd name="T12" fmla="*/ 0 60000 65536"/>
                <a:gd name="T13" fmla="*/ 0 60000 65536"/>
                <a:gd name="T14" fmla="*/ 0 60000 65536"/>
                <a:gd name="T15" fmla="*/ 0 60000 65536"/>
                <a:gd name="T16" fmla="*/ 0 60000 65536"/>
                <a:gd name="T17" fmla="*/ 0 60000 65536"/>
                <a:gd name="T18" fmla="*/ 0 w 2707"/>
                <a:gd name="T19" fmla="*/ 0 h 141"/>
                <a:gd name="T20" fmla="*/ 2707 w 2707"/>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07" h="141">
                  <a:moveTo>
                    <a:pt x="2707" y="69"/>
                  </a:moveTo>
                  <a:lnTo>
                    <a:pt x="2638" y="0"/>
                  </a:lnTo>
                  <a:lnTo>
                    <a:pt x="0" y="3"/>
                  </a:lnTo>
                  <a:lnTo>
                    <a:pt x="0" y="141"/>
                  </a:lnTo>
                  <a:lnTo>
                    <a:pt x="2638" y="139"/>
                  </a:lnTo>
                  <a:lnTo>
                    <a:pt x="2707" y="69"/>
                  </a:lnTo>
                  <a:close/>
                </a:path>
              </a:pathLst>
            </a:custGeom>
            <a:solidFill>
              <a:srgbClr val="E6B5C2"/>
            </a:solidFill>
            <a:ln w="9525">
              <a:noFill/>
              <a:round/>
              <a:headEnd/>
              <a:tailEnd/>
            </a:ln>
          </p:spPr>
          <p:txBody>
            <a:bodyPr/>
            <a:lstStyle/>
            <a:p>
              <a:endParaRPr lang="en-US"/>
            </a:p>
          </p:txBody>
        </p:sp>
        <p:sp>
          <p:nvSpPr>
            <p:cNvPr id="5890" name="Freeform 169"/>
            <p:cNvSpPr>
              <a:spLocks/>
            </p:cNvSpPr>
            <p:nvPr/>
          </p:nvSpPr>
          <p:spPr bwMode="auto">
            <a:xfrm>
              <a:off x="6531" y="2329"/>
              <a:ext cx="8" cy="73"/>
            </a:xfrm>
            <a:custGeom>
              <a:avLst/>
              <a:gdLst>
                <a:gd name="T0" fmla="*/ 0 w 140"/>
                <a:gd name="T1" fmla="*/ 0 h 1309"/>
                <a:gd name="T2" fmla="*/ 0 w 140"/>
                <a:gd name="T3" fmla="*/ 0 h 1309"/>
                <a:gd name="T4" fmla="*/ 0 w 140"/>
                <a:gd name="T5" fmla="*/ 0 h 1309"/>
                <a:gd name="T6" fmla="*/ 0 w 140"/>
                <a:gd name="T7" fmla="*/ 0 h 1309"/>
                <a:gd name="T8" fmla="*/ 0 w 140"/>
                <a:gd name="T9" fmla="*/ 0 h 1309"/>
                <a:gd name="T10" fmla="*/ 0 w 140"/>
                <a:gd name="T11" fmla="*/ 0 h 1309"/>
                <a:gd name="T12" fmla="*/ 0 60000 65536"/>
                <a:gd name="T13" fmla="*/ 0 60000 65536"/>
                <a:gd name="T14" fmla="*/ 0 60000 65536"/>
                <a:gd name="T15" fmla="*/ 0 60000 65536"/>
                <a:gd name="T16" fmla="*/ 0 60000 65536"/>
                <a:gd name="T17" fmla="*/ 0 60000 65536"/>
                <a:gd name="T18" fmla="*/ 0 w 140"/>
                <a:gd name="T19" fmla="*/ 0 h 1309"/>
                <a:gd name="T20" fmla="*/ 140 w 140"/>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0" h="1309">
                  <a:moveTo>
                    <a:pt x="70" y="1309"/>
                  </a:moveTo>
                  <a:lnTo>
                    <a:pt x="140" y="1240"/>
                  </a:lnTo>
                  <a:lnTo>
                    <a:pt x="138" y="0"/>
                  </a:lnTo>
                  <a:lnTo>
                    <a:pt x="0" y="0"/>
                  </a:lnTo>
                  <a:lnTo>
                    <a:pt x="1" y="1240"/>
                  </a:lnTo>
                  <a:lnTo>
                    <a:pt x="70" y="1309"/>
                  </a:lnTo>
                  <a:close/>
                </a:path>
              </a:pathLst>
            </a:custGeom>
            <a:solidFill>
              <a:srgbClr val="E6B5C2"/>
            </a:solidFill>
            <a:ln w="9525">
              <a:noFill/>
              <a:round/>
              <a:headEnd/>
              <a:tailEnd/>
            </a:ln>
          </p:spPr>
          <p:txBody>
            <a:bodyPr/>
            <a:lstStyle/>
            <a:p>
              <a:endParaRPr lang="en-US"/>
            </a:p>
          </p:txBody>
        </p:sp>
        <p:sp>
          <p:nvSpPr>
            <p:cNvPr id="5891" name="Freeform 170"/>
            <p:cNvSpPr>
              <a:spLocks/>
            </p:cNvSpPr>
            <p:nvPr/>
          </p:nvSpPr>
          <p:spPr bwMode="auto">
            <a:xfrm>
              <a:off x="6535" y="2329"/>
              <a:ext cx="146" cy="69"/>
            </a:xfrm>
            <a:custGeom>
              <a:avLst/>
              <a:gdLst>
                <a:gd name="T0" fmla="*/ 0 w 2628"/>
                <a:gd name="T1" fmla="*/ 0 h 1231"/>
                <a:gd name="T2" fmla="*/ 0 w 2628"/>
                <a:gd name="T3" fmla="*/ 0 h 1231"/>
                <a:gd name="T4" fmla="*/ 0 w 2628"/>
                <a:gd name="T5" fmla="*/ 0 h 1231"/>
                <a:gd name="T6" fmla="*/ 0 w 2628"/>
                <a:gd name="T7" fmla="*/ 0 h 1231"/>
                <a:gd name="T8" fmla="*/ 0 w 2628"/>
                <a:gd name="T9" fmla="*/ 0 h 1231"/>
                <a:gd name="T10" fmla="*/ 0 60000 65536"/>
                <a:gd name="T11" fmla="*/ 0 60000 65536"/>
                <a:gd name="T12" fmla="*/ 0 60000 65536"/>
                <a:gd name="T13" fmla="*/ 0 60000 65536"/>
                <a:gd name="T14" fmla="*/ 0 60000 65536"/>
                <a:gd name="T15" fmla="*/ 0 w 2628"/>
                <a:gd name="T16" fmla="*/ 0 h 1231"/>
                <a:gd name="T17" fmla="*/ 2628 w 2628"/>
                <a:gd name="T18" fmla="*/ 1231 h 1231"/>
              </a:gdLst>
              <a:ahLst/>
              <a:cxnLst>
                <a:cxn ang="T10">
                  <a:pos x="T0" y="T1"/>
                </a:cxn>
                <a:cxn ang="T11">
                  <a:pos x="T2" y="T3"/>
                </a:cxn>
                <a:cxn ang="T12">
                  <a:pos x="T4" y="T5"/>
                </a:cxn>
                <a:cxn ang="T13">
                  <a:pos x="T6" y="T7"/>
                </a:cxn>
                <a:cxn ang="T14">
                  <a:pos x="T8" y="T9"/>
                </a:cxn>
              </a:cxnLst>
              <a:rect l="T15" t="T16" r="T17" b="T18"/>
              <a:pathLst>
                <a:path w="2628" h="1231">
                  <a:moveTo>
                    <a:pt x="2627" y="1231"/>
                  </a:moveTo>
                  <a:lnTo>
                    <a:pt x="0" y="1230"/>
                  </a:lnTo>
                  <a:lnTo>
                    <a:pt x="1" y="0"/>
                  </a:lnTo>
                  <a:lnTo>
                    <a:pt x="2628" y="3"/>
                  </a:lnTo>
                  <a:lnTo>
                    <a:pt x="2627" y="1231"/>
                  </a:lnTo>
                  <a:close/>
                </a:path>
              </a:pathLst>
            </a:custGeom>
            <a:solidFill>
              <a:srgbClr val="CB3547"/>
            </a:solidFill>
            <a:ln w="9525">
              <a:noFill/>
              <a:round/>
              <a:headEnd/>
              <a:tailEnd/>
            </a:ln>
          </p:spPr>
          <p:txBody>
            <a:bodyPr/>
            <a:lstStyle/>
            <a:p>
              <a:endParaRPr lang="en-US"/>
            </a:p>
          </p:txBody>
        </p:sp>
        <p:sp>
          <p:nvSpPr>
            <p:cNvPr id="5892" name="Freeform 171"/>
            <p:cNvSpPr>
              <a:spLocks/>
            </p:cNvSpPr>
            <p:nvPr/>
          </p:nvSpPr>
          <p:spPr bwMode="auto">
            <a:xfrm>
              <a:off x="6531" y="2394"/>
              <a:ext cx="150" cy="8"/>
            </a:xfrm>
            <a:custGeom>
              <a:avLst/>
              <a:gdLst>
                <a:gd name="T0" fmla="*/ 0 w 2696"/>
                <a:gd name="T1" fmla="*/ 0 h 139"/>
                <a:gd name="T2" fmla="*/ 0 w 2696"/>
                <a:gd name="T3" fmla="*/ 0 h 139"/>
                <a:gd name="T4" fmla="*/ 0 w 2696"/>
                <a:gd name="T5" fmla="*/ 0 h 139"/>
                <a:gd name="T6" fmla="*/ 0 w 2696"/>
                <a:gd name="T7" fmla="*/ 0 h 139"/>
                <a:gd name="T8" fmla="*/ 0 w 2696"/>
                <a:gd name="T9" fmla="*/ 0 h 139"/>
                <a:gd name="T10" fmla="*/ 0 w 2696"/>
                <a:gd name="T11" fmla="*/ 0 h 139"/>
                <a:gd name="T12" fmla="*/ 0 60000 65536"/>
                <a:gd name="T13" fmla="*/ 0 60000 65536"/>
                <a:gd name="T14" fmla="*/ 0 60000 65536"/>
                <a:gd name="T15" fmla="*/ 0 60000 65536"/>
                <a:gd name="T16" fmla="*/ 0 60000 65536"/>
                <a:gd name="T17" fmla="*/ 0 60000 65536"/>
                <a:gd name="T18" fmla="*/ 0 w 2696"/>
                <a:gd name="T19" fmla="*/ 0 h 139"/>
                <a:gd name="T20" fmla="*/ 2696 w 269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6" h="139">
                  <a:moveTo>
                    <a:pt x="0" y="69"/>
                  </a:moveTo>
                  <a:lnTo>
                    <a:pt x="69" y="138"/>
                  </a:lnTo>
                  <a:lnTo>
                    <a:pt x="2696" y="139"/>
                  </a:lnTo>
                  <a:lnTo>
                    <a:pt x="2696" y="1"/>
                  </a:lnTo>
                  <a:lnTo>
                    <a:pt x="69" y="0"/>
                  </a:lnTo>
                  <a:lnTo>
                    <a:pt x="0" y="69"/>
                  </a:lnTo>
                  <a:close/>
                </a:path>
              </a:pathLst>
            </a:custGeom>
            <a:solidFill>
              <a:srgbClr val="E6B5C2"/>
            </a:solidFill>
            <a:ln w="9525">
              <a:noFill/>
              <a:round/>
              <a:headEnd/>
              <a:tailEnd/>
            </a:ln>
          </p:spPr>
          <p:txBody>
            <a:bodyPr/>
            <a:lstStyle/>
            <a:p>
              <a:endParaRPr lang="en-US"/>
            </a:p>
          </p:txBody>
        </p:sp>
        <p:sp>
          <p:nvSpPr>
            <p:cNvPr id="5893" name="Freeform 172"/>
            <p:cNvSpPr>
              <a:spLocks/>
            </p:cNvSpPr>
            <p:nvPr/>
          </p:nvSpPr>
          <p:spPr bwMode="auto">
            <a:xfrm>
              <a:off x="6531" y="2326"/>
              <a:ext cx="8" cy="72"/>
            </a:xfrm>
            <a:custGeom>
              <a:avLst/>
              <a:gdLst>
                <a:gd name="T0" fmla="*/ 0 w 140"/>
                <a:gd name="T1" fmla="*/ 0 h 1298"/>
                <a:gd name="T2" fmla="*/ 0 w 140"/>
                <a:gd name="T3" fmla="*/ 0 h 1298"/>
                <a:gd name="T4" fmla="*/ 0 w 140"/>
                <a:gd name="T5" fmla="*/ 0 h 1298"/>
                <a:gd name="T6" fmla="*/ 0 w 140"/>
                <a:gd name="T7" fmla="*/ 0 h 1298"/>
                <a:gd name="T8" fmla="*/ 0 w 140"/>
                <a:gd name="T9" fmla="*/ 0 h 1298"/>
                <a:gd name="T10" fmla="*/ 0 w 140"/>
                <a:gd name="T11" fmla="*/ 0 h 1298"/>
                <a:gd name="T12" fmla="*/ 0 60000 65536"/>
                <a:gd name="T13" fmla="*/ 0 60000 65536"/>
                <a:gd name="T14" fmla="*/ 0 60000 65536"/>
                <a:gd name="T15" fmla="*/ 0 60000 65536"/>
                <a:gd name="T16" fmla="*/ 0 60000 65536"/>
                <a:gd name="T17" fmla="*/ 0 60000 65536"/>
                <a:gd name="T18" fmla="*/ 0 w 140"/>
                <a:gd name="T19" fmla="*/ 0 h 1298"/>
                <a:gd name="T20" fmla="*/ 140 w 140"/>
                <a:gd name="T21" fmla="*/ 1298 h 1298"/>
              </a:gdLst>
              <a:ahLst/>
              <a:cxnLst>
                <a:cxn ang="T12">
                  <a:pos x="T0" y="T1"/>
                </a:cxn>
                <a:cxn ang="T13">
                  <a:pos x="T2" y="T3"/>
                </a:cxn>
                <a:cxn ang="T14">
                  <a:pos x="T4" y="T5"/>
                </a:cxn>
                <a:cxn ang="T15">
                  <a:pos x="T6" y="T7"/>
                </a:cxn>
                <a:cxn ang="T16">
                  <a:pos x="T8" y="T9"/>
                </a:cxn>
                <a:cxn ang="T17">
                  <a:pos x="T10" y="T11"/>
                </a:cxn>
              </a:cxnLst>
              <a:rect l="T18" t="T19" r="T20" b="T21"/>
              <a:pathLst>
                <a:path w="140" h="1298">
                  <a:moveTo>
                    <a:pt x="70" y="0"/>
                  </a:moveTo>
                  <a:lnTo>
                    <a:pt x="1" y="68"/>
                  </a:lnTo>
                  <a:lnTo>
                    <a:pt x="0" y="1298"/>
                  </a:lnTo>
                  <a:lnTo>
                    <a:pt x="138" y="1298"/>
                  </a:lnTo>
                  <a:lnTo>
                    <a:pt x="140" y="68"/>
                  </a:lnTo>
                  <a:lnTo>
                    <a:pt x="70" y="0"/>
                  </a:lnTo>
                  <a:close/>
                </a:path>
              </a:pathLst>
            </a:custGeom>
            <a:solidFill>
              <a:srgbClr val="E6B5C2"/>
            </a:solidFill>
            <a:ln w="9525">
              <a:noFill/>
              <a:round/>
              <a:headEnd/>
              <a:tailEnd/>
            </a:ln>
          </p:spPr>
          <p:txBody>
            <a:bodyPr/>
            <a:lstStyle/>
            <a:p>
              <a:endParaRPr lang="en-US"/>
            </a:p>
          </p:txBody>
        </p:sp>
        <p:sp>
          <p:nvSpPr>
            <p:cNvPr id="5894" name="Freeform 173"/>
            <p:cNvSpPr>
              <a:spLocks/>
            </p:cNvSpPr>
            <p:nvPr/>
          </p:nvSpPr>
          <p:spPr bwMode="auto">
            <a:xfrm>
              <a:off x="6535" y="2326"/>
              <a:ext cx="150" cy="7"/>
            </a:xfrm>
            <a:custGeom>
              <a:avLst/>
              <a:gdLst>
                <a:gd name="T0" fmla="*/ 0 w 2696"/>
                <a:gd name="T1" fmla="*/ 0 h 140"/>
                <a:gd name="T2" fmla="*/ 0 w 2696"/>
                <a:gd name="T3" fmla="*/ 0 h 140"/>
                <a:gd name="T4" fmla="*/ 0 w 2696"/>
                <a:gd name="T5" fmla="*/ 0 h 140"/>
                <a:gd name="T6" fmla="*/ 0 w 2696"/>
                <a:gd name="T7" fmla="*/ 0 h 140"/>
                <a:gd name="T8" fmla="*/ 0 w 2696"/>
                <a:gd name="T9" fmla="*/ 0 h 140"/>
                <a:gd name="T10" fmla="*/ 0 w 2696"/>
                <a:gd name="T11" fmla="*/ 0 h 140"/>
                <a:gd name="T12" fmla="*/ 0 60000 65536"/>
                <a:gd name="T13" fmla="*/ 0 60000 65536"/>
                <a:gd name="T14" fmla="*/ 0 60000 65536"/>
                <a:gd name="T15" fmla="*/ 0 60000 65536"/>
                <a:gd name="T16" fmla="*/ 0 60000 65536"/>
                <a:gd name="T17" fmla="*/ 0 60000 65536"/>
                <a:gd name="T18" fmla="*/ 0 w 2696"/>
                <a:gd name="T19" fmla="*/ 0 h 140"/>
                <a:gd name="T20" fmla="*/ 2696 w 26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6" h="140">
                  <a:moveTo>
                    <a:pt x="2696" y="71"/>
                  </a:moveTo>
                  <a:lnTo>
                    <a:pt x="2627" y="1"/>
                  </a:lnTo>
                  <a:lnTo>
                    <a:pt x="0" y="0"/>
                  </a:lnTo>
                  <a:lnTo>
                    <a:pt x="0" y="137"/>
                  </a:lnTo>
                  <a:lnTo>
                    <a:pt x="2627" y="140"/>
                  </a:lnTo>
                  <a:lnTo>
                    <a:pt x="2696" y="71"/>
                  </a:lnTo>
                  <a:close/>
                </a:path>
              </a:pathLst>
            </a:custGeom>
            <a:solidFill>
              <a:srgbClr val="E6B5C2"/>
            </a:solidFill>
            <a:ln w="9525">
              <a:noFill/>
              <a:round/>
              <a:headEnd/>
              <a:tailEnd/>
            </a:ln>
          </p:spPr>
          <p:txBody>
            <a:bodyPr/>
            <a:lstStyle/>
            <a:p>
              <a:endParaRPr lang="en-US"/>
            </a:p>
          </p:txBody>
        </p:sp>
        <p:sp>
          <p:nvSpPr>
            <p:cNvPr id="5895" name="Freeform 174"/>
            <p:cNvSpPr>
              <a:spLocks/>
            </p:cNvSpPr>
            <p:nvPr/>
          </p:nvSpPr>
          <p:spPr bwMode="auto">
            <a:xfrm>
              <a:off x="6677" y="2329"/>
              <a:ext cx="8" cy="73"/>
            </a:xfrm>
            <a:custGeom>
              <a:avLst/>
              <a:gdLst>
                <a:gd name="T0" fmla="*/ 0 w 139"/>
                <a:gd name="T1" fmla="*/ 0 h 1297"/>
                <a:gd name="T2" fmla="*/ 0 w 139"/>
                <a:gd name="T3" fmla="*/ 0 h 1297"/>
                <a:gd name="T4" fmla="*/ 0 w 139"/>
                <a:gd name="T5" fmla="*/ 0 h 1297"/>
                <a:gd name="T6" fmla="*/ 0 w 139"/>
                <a:gd name="T7" fmla="*/ 0 h 1297"/>
                <a:gd name="T8" fmla="*/ 0 w 139"/>
                <a:gd name="T9" fmla="*/ 0 h 1297"/>
                <a:gd name="T10" fmla="*/ 0 w 139"/>
                <a:gd name="T11" fmla="*/ 0 h 1297"/>
                <a:gd name="T12" fmla="*/ 0 60000 65536"/>
                <a:gd name="T13" fmla="*/ 0 60000 65536"/>
                <a:gd name="T14" fmla="*/ 0 60000 65536"/>
                <a:gd name="T15" fmla="*/ 0 60000 65536"/>
                <a:gd name="T16" fmla="*/ 0 60000 65536"/>
                <a:gd name="T17" fmla="*/ 0 60000 65536"/>
                <a:gd name="T18" fmla="*/ 0 w 139"/>
                <a:gd name="T19" fmla="*/ 0 h 1297"/>
                <a:gd name="T20" fmla="*/ 139 w 139"/>
                <a:gd name="T21" fmla="*/ 1297 h 1297"/>
              </a:gdLst>
              <a:ahLst/>
              <a:cxnLst>
                <a:cxn ang="T12">
                  <a:pos x="T0" y="T1"/>
                </a:cxn>
                <a:cxn ang="T13">
                  <a:pos x="T2" y="T3"/>
                </a:cxn>
                <a:cxn ang="T14">
                  <a:pos x="T4" y="T5"/>
                </a:cxn>
                <a:cxn ang="T15">
                  <a:pos x="T6" y="T7"/>
                </a:cxn>
                <a:cxn ang="T16">
                  <a:pos x="T8" y="T9"/>
                </a:cxn>
                <a:cxn ang="T17">
                  <a:pos x="T10" y="T11"/>
                </a:cxn>
              </a:cxnLst>
              <a:rect l="T18" t="T19" r="T20" b="T21"/>
              <a:pathLst>
                <a:path w="139" h="1297">
                  <a:moveTo>
                    <a:pt x="69" y="1297"/>
                  </a:moveTo>
                  <a:lnTo>
                    <a:pt x="138" y="1228"/>
                  </a:lnTo>
                  <a:lnTo>
                    <a:pt x="139" y="0"/>
                  </a:lnTo>
                  <a:lnTo>
                    <a:pt x="1" y="0"/>
                  </a:lnTo>
                  <a:lnTo>
                    <a:pt x="0" y="1228"/>
                  </a:lnTo>
                  <a:lnTo>
                    <a:pt x="69" y="1297"/>
                  </a:lnTo>
                  <a:close/>
                </a:path>
              </a:pathLst>
            </a:custGeom>
            <a:solidFill>
              <a:srgbClr val="E6B5C2"/>
            </a:solidFill>
            <a:ln w="9525">
              <a:noFill/>
              <a:round/>
              <a:headEnd/>
              <a:tailEnd/>
            </a:ln>
          </p:spPr>
          <p:txBody>
            <a:bodyPr/>
            <a:lstStyle/>
            <a:p>
              <a:endParaRPr lang="en-US"/>
            </a:p>
          </p:txBody>
        </p:sp>
        <p:sp>
          <p:nvSpPr>
            <p:cNvPr id="5896" name="Freeform 175"/>
            <p:cNvSpPr>
              <a:spLocks/>
            </p:cNvSpPr>
            <p:nvPr/>
          </p:nvSpPr>
          <p:spPr bwMode="auto">
            <a:xfrm>
              <a:off x="6241" y="2329"/>
              <a:ext cx="145" cy="69"/>
            </a:xfrm>
            <a:custGeom>
              <a:avLst/>
              <a:gdLst>
                <a:gd name="T0" fmla="*/ 0 w 2621"/>
                <a:gd name="T1" fmla="*/ 0 h 1244"/>
                <a:gd name="T2" fmla="*/ 0 w 2621"/>
                <a:gd name="T3" fmla="*/ 0 h 1244"/>
                <a:gd name="T4" fmla="*/ 0 w 2621"/>
                <a:gd name="T5" fmla="*/ 0 h 1244"/>
                <a:gd name="T6" fmla="*/ 0 w 2621"/>
                <a:gd name="T7" fmla="*/ 0 h 1244"/>
                <a:gd name="T8" fmla="*/ 0 w 2621"/>
                <a:gd name="T9" fmla="*/ 0 h 1244"/>
                <a:gd name="T10" fmla="*/ 0 60000 65536"/>
                <a:gd name="T11" fmla="*/ 0 60000 65536"/>
                <a:gd name="T12" fmla="*/ 0 60000 65536"/>
                <a:gd name="T13" fmla="*/ 0 60000 65536"/>
                <a:gd name="T14" fmla="*/ 0 60000 65536"/>
                <a:gd name="T15" fmla="*/ 0 w 2621"/>
                <a:gd name="T16" fmla="*/ 0 h 1244"/>
                <a:gd name="T17" fmla="*/ 2621 w 2621"/>
                <a:gd name="T18" fmla="*/ 1244 h 1244"/>
              </a:gdLst>
              <a:ahLst/>
              <a:cxnLst>
                <a:cxn ang="T10">
                  <a:pos x="T0" y="T1"/>
                </a:cxn>
                <a:cxn ang="T11">
                  <a:pos x="T2" y="T3"/>
                </a:cxn>
                <a:cxn ang="T12">
                  <a:pos x="T4" y="T5"/>
                </a:cxn>
                <a:cxn ang="T13">
                  <a:pos x="T6" y="T7"/>
                </a:cxn>
                <a:cxn ang="T14">
                  <a:pos x="T8" y="T9"/>
                </a:cxn>
              </a:cxnLst>
              <a:rect l="T15" t="T16" r="T17" b="T18"/>
              <a:pathLst>
                <a:path w="2621" h="1244">
                  <a:moveTo>
                    <a:pt x="2621" y="1244"/>
                  </a:moveTo>
                  <a:lnTo>
                    <a:pt x="3" y="1240"/>
                  </a:lnTo>
                  <a:lnTo>
                    <a:pt x="0" y="0"/>
                  </a:lnTo>
                  <a:lnTo>
                    <a:pt x="2620" y="2"/>
                  </a:lnTo>
                  <a:lnTo>
                    <a:pt x="2621" y="1244"/>
                  </a:lnTo>
                  <a:close/>
                </a:path>
              </a:pathLst>
            </a:custGeom>
            <a:solidFill>
              <a:srgbClr val="CB3547"/>
            </a:solidFill>
            <a:ln w="9525">
              <a:noFill/>
              <a:round/>
              <a:headEnd/>
              <a:tailEnd/>
            </a:ln>
          </p:spPr>
          <p:txBody>
            <a:bodyPr/>
            <a:lstStyle/>
            <a:p>
              <a:endParaRPr lang="en-US"/>
            </a:p>
          </p:txBody>
        </p:sp>
        <p:sp>
          <p:nvSpPr>
            <p:cNvPr id="5897" name="Freeform 176"/>
            <p:cNvSpPr>
              <a:spLocks/>
            </p:cNvSpPr>
            <p:nvPr/>
          </p:nvSpPr>
          <p:spPr bwMode="auto">
            <a:xfrm>
              <a:off x="6237" y="2394"/>
              <a:ext cx="149" cy="8"/>
            </a:xfrm>
            <a:custGeom>
              <a:avLst/>
              <a:gdLst>
                <a:gd name="T0" fmla="*/ 0 w 2687"/>
                <a:gd name="T1" fmla="*/ 0 h 142"/>
                <a:gd name="T2" fmla="*/ 0 w 2687"/>
                <a:gd name="T3" fmla="*/ 0 h 142"/>
                <a:gd name="T4" fmla="*/ 0 w 2687"/>
                <a:gd name="T5" fmla="*/ 0 h 142"/>
                <a:gd name="T6" fmla="*/ 0 w 2687"/>
                <a:gd name="T7" fmla="*/ 0 h 142"/>
                <a:gd name="T8" fmla="*/ 0 w 2687"/>
                <a:gd name="T9" fmla="*/ 0 h 142"/>
                <a:gd name="T10" fmla="*/ 0 w 2687"/>
                <a:gd name="T11" fmla="*/ 0 h 142"/>
                <a:gd name="T12" fmla="*/ 0 60000 65536"/>
                <a:gd name="T13" fmla="*/ 0 60000 65536"/>
                <a:gd name="T14" fmla="*/ 0 60000 65536"/>
                <a:gd name="T15" fmla="*/ 0 60000 65536"/>
                <a:gd name="T16" fmla="*/ 0 60000 65536"/>
                <a:gd name="T17" fmla="*/ 0 60000 65536"/>
                <a:gd name="T18" fmla="*/ 0 w 2687"/>
                <a:gd name="T19" fmla="*/ 0 h 142"/>
                <a:gd name="T20" fmla="*/ 2687 w 268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7" h="142">
                  <a:moveTo>
                    <a:pt x="0" y="69"/>
                  </a:moveTo>
                  <a:lnTo>
                    <a:pt x="69" y="139"/>
                  </a:lnTo>
                  <a:lnTo>
                    <a:pt x="2687" y="142"/>
                  </a:lnTo>
                  <a:lnTo>
                    <a:pt x="2687" y="4"/>
                  </a:lnTo>
                  <a:lnTo>
                    <a:pt x="69" y="0"/>
                  </a:lnTo>
                  <a:lnTo>
                    <a:pt x="0" y="69"/>
                  </a:lnTo>
                  <a:close/>
                </a:path>
              </a:pathLst>
            </a:custGeom>
            <a:solidFill>
              <a:srgbClr val="E6B5C2"/>
            </a:solidFill>
            <a:ln w="9525">
              <a:noFill/>
              <a:round/>
              <a:headEnd/>
              <a:tailEnd/>
            </a:ln>
          </p:spPr>
          <p:txBody>
            <a:bodyPr/>
            <a:lstStyle/>
            <a:p>
              <a:endParaRPr lang="en-US"/>
            </a:p>
          </p:txBody>
        </p:sp>
        <p:sp>
          <p:nvSpPr>
            <p:cNvPr id="5898" name="Freeform 177"/>
            <p:cNvSpPr>
              <a:spLocks/>
            </p:cNvSpPr>
            <p:nvPr/>
          </p:nvSpPr>
          <p:spPr bwMode="auto">
            <a:xfrm>
              <a:off x="6237" y="2325"/>
              <a:ext cx="8" cy="73"/>
            </a:xfrm>
            <a:custGeom>
              <a:avLst/>
              <a:gdLst>
                <a:gd name="T0" fmla="*/ 0 w 141"/>
                <a:gd name="T1" fmla="*/ 0 h 1309"/>
                <a:gd name="T2" fmla="*/ 0 w 141"/>
                <a:gd name="T3" fmla="*/ 0 h 1309"/>
                <a:gd name="T4" fmla="*/ 0 w 141"/>
                <a:gd name="T5" fmla="*/ 0 h 1309"/>
                <a:gd name="T6" fmla="*/ 0 w 141"/>
                <a:gd name="T7" fmla="*/ 0 h 1309"/>
                <a:gd name="T8" fmla="*/ 0 w 141"/>
                <a:gd name="T9" fmla="*/ 0 h 1309"/>
                <a:gd name="T10" fmla="*/ 0 w 141"/>
                <a:gd name="T11" fmla="*/ 0 h 1309"/>
                <a:gd name="T12" fmla="*/ 0 60000 65536"/>
                <a:gd name="T13" fmla="*/ 0 60000 65536"/>
                <a:gd name="T14" fmla="*/ 0 60000 65536"/>
                <a:gd name="T15" fmla="*/ 0 60000 65536"/>
                <a:gd name="T16" fmla="*/ 0 60000 65536"/>
                <a:gd name="T17" fmla="*/ 0 60000 65536"/>
                <a:gd name="T18" fmla="*/ 0 w 141"/>
                <a:gd name="T19" fmla="*/ 0 h 1309"/>
                <a:gd name="T20" fmla="*/ 141 w 141"/>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1" h="1309">
                  <a:moveTo>
                    <a:pt x="69" y="0"/>
                  </a:moveTo>
                  <a:lnTo>
                    <a:pt x="0" y="69"/>
                  </a:lnTo>
                  <a:lnTo>
                    <a:pt x="3" y="1309"/>
                  </a:lnTo>
                  <a:lnTo>
                    <a:pt x="141" y="1309"/>
                  </a:lnTo>
                  <a:lnTo>
                    <a:pt x="138" y="69"/>
                  </a:lnTo>
                  <a:lnTo>
                    <a:pt x="69" y="0"/>
                  </a:lnTo>
                  <a:close/>
                </a:path>
              </a:pathLst>
            </a:custGeom>
            <a:solidFill>
              <a:srgbClr val="E6B5C2"/>
            </a:solidFill>
            <a:ln w="9525">
              <a:noFill/>
              <a:round/>
              <a:headEnd/>
              <a:tailEnd/>
            </a:ln>
          </p:spPr>
          <p:txBody>
            <a:bodyPr/>
            <a:lstStyle/>
            <a:p>
              <a:endParaRPr lang="en-US"/>
            </a:p>
          </p:txBody>
        </p:sp>
        <p:sp>
          <p:nvSpPr>
            <p:cNvPr id="5899" name="Freeform 178"/>
            <p:cNvSpPr>
              <a:spLocks/>
            </p:cNvSpPr>
            <p:nvPr/>
          </p:nvSpPr>
          <p:spPr bwMode="auto">
            <a:xfrm>
              <a:off x="6241" y="2325"/>
              <a:ext cx="149" cy="8"/>
            </a:xfrm>
            <a:custGeom>
              <a:avLst/>
              <a:gdLst>
                <a:gd name="T0" fmla="*/ 0 w 2689"/>
                <a:gd name="T1" fmla="*/ 0 h 140"/>
                <a:gd name="T2" fmla="*/ 0 w 2689"/>
                <a:gd name="T3" fmla="*/ 0 h 140"/>
                <a:gd name="T4" fmla="*/ 0 w 2689"/>
                <a:gd name="T5" fmla="*/ 0 h 140"/>
                <a:gd name="T6" fmla="*/ 0 w 2689"/>
                <a:gd name="T7" fmla="*/ 0 h 140"/>
                <a:gd name="T8" fmla="*/ 0 w 2689"/>
                <a:gd name="T9" fmla="*/ 0 h 140"/>
                <a:gd name="T10" fmla="*/ 0 w 2689"/>
                <a:gd name="T11" fmla="*/ 0 h 140"/>
                <a:gd name="T12" fmla="*/ 0 60000 65536"/>
                <a:gd name="T13" fmla="*/ 0 60000 65536"/>
                <a:gd name="T14" fmla="*/ 0 60000 65536"/>
                <a:gd name="T15" fmla="*/ 0 60000 65536"/>
                <a:gd name="T16" fmla="*/ 0 60000 65536"/>
                <a:gd name="T17" fmla="*/ 0 60000 65536"/>
                <a:gd name="T18" fmla="*/ 0 w 2689"/>
                <a:gd name="T19" fmla="*/ 0 h 140"/>
                <a:gd name="T20" fmla="*/ 2689 w 268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89" h="140">
                  <a:moveTo>
                    <a:pt x="2689" y="71"/>
                  </a:moveTo>
                  <a:lnTo>
                    <a:pt x="2620" y="1"/>
                  </a:lnTo>
                  <a:lnTo>
                    <a:pt x="0" y="0"/>
                  </a:lnTo>
                  <a:lnTo>
                    <a:pt x="0" y="138"/>
                  </a:lnTo>
                  <a:lnTo>
                    <a:pt x="2620" y="140"/>
                  </a:lnTo>
                  <a:lnTo>
                    <a:pt x="2689" y="71"/>
                  </a:lnTo>
                  <a:close/>
                </a:path>
              </a:pathLst>
            </a:custGeom>
            <a:solidFill>
              <a:srgbClr val="E6B5C2"/>
            </a:solidFill>
            <a:ln w="9525">
              <a:noFill/>
              <a:round/>
              <a:headEnd/>
              <a:tailEnd/>
            </a:ln>
          </p:spPr>
          <p:txBody>
            <a:bodyPr/>
            <a:lstStyle/>
            <a:p>
              <a:endParaRPr lang="en-US"/>
            </a:p>
          </p:txBody>
        </p:sp>
        <p:sp>
          <p:nvSpPr>
            <p:cNvPr id="5900" name="Freeform 179"/>
            <p:cNvSpPr>
              <a:spLocks/>
            </p:cNvSpPr>
            <p:nvPr/>
          </p:nvSpPr>
          <p:spPr bwMode="auto">
            <a:xfrm>
              <a:off x="6383" y="2329"/>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1311"/>
                  </a:moveTo>
                  <a:lnTo>
                    <a:pt x="139" y="1242"/>
                  </a:lnTo>
                  <a:lnTo>
                    <a:pt x="138" y="0"/>
                  </a:lnTo>
                  <a:lnTo>
                    <a:pt x="0" y="0"/>
                  </a:lnTo>
                  <a:lnTo>
                    <a:pt x="1" y="1242"/>
                  </a:lnTo>
                  <a:lnTo>
                    <a:pt x="70" y="1311"/>
                  </a:lnTo>
                  <a:close/>
                </a:path>
              </a:pathLst>
            </a:custGeom>
            <a:solidFill>
              <a:srgbClr val="E6B5C2"/>
            </a:solidFill>
            <a:ln w="9525">
              <a:noFill/>
              <a:round/>
              <a:headEnd/>
              <a:tailEnd/>
            </a:ln>
          </p:spPr>
          <p:txBody>
            <a:bodyPr/>
            <a:lstStyle/>
            <a:p>
              <a:endParaRPr lang="en-US"/>
            </a:p>
          </p:txBody>
        </p:sp>
        <p:sp>
          <p:nvSpPr>
            <p:cNvPr id="5901" name="Freeform 180"/>
            <p:cNvSpPr>
              <a:spLocks/>
            </p:cNvSpPr>
            <p:nvPr/>
          </p:nvSpPr>
          <p:spPr bwMode="auto">
            <a:xfrm>
              <a:off x="6241" y="2261"/>
              <a:ext cx="148" cy="69"/>
            </a:xfrm>
            <a:custGeom>
              <a:avLst/>
              <a:gdLst>
                <a:gd name="T0" fmla="*/ 0 w 2661"/>
                <a:gd name="T1" fmla="*/ 0 h 1245"/>
                <a:gd name="T2" fmla="*/ 0 w 2661"/>
                <a:gd name="T3" fmla="*/ 0 h 1245"/>
                <a:gd name="T4" fmla="*/ 0 w 2661"/>
                <a:gd name="T5" fmla="*/ 0 h 1245"/>
                <a:gd name="T6" fmla="*/ 0 w 2661"/>
                <a:gd name="T7" fmla="*/ 0 h 1245"/>
                <a:gd name="T8" fmla="*/ 0 w 2661"/>
                <a:gd name="T9" fmla="*/ 0 h 1245"/>
                <a:gd name="T10" fmla="*/ 0 60000 65536"/>
                <a:gd name="T11" fmla="*/ 0 60000 65536"/>
                <a:gd name="T12" fmla="*/ 0 60000 65536"/>
                <a:gd name="T13" fmla="*/ 0 60000 65536"/>
                <a:gd name="T14" fmla="*/ 0 60000 65536"/>
                <a:gd name="T15" fmla="*/ 0 w 2661"/>
                <a:gd name="T16" fmla="*/ 0 h 1245"/>
                <a:gd name="T17" fmla="*/ 2661 w 2661"/>
                <a:gd name="T18" fmla="*/ 1245 h 1245"/>
              </a:gdLst>
              <a:ahLst/>
              <a:cxnLst>
                <a:cxn ang="T10">
                  <a:pos x="T0" y="T1"/>
                </a:cxn>
                <a:cxn ang="T11">
                  <a:pos x="T2" y="T3"/>
                </a:cxn>
                <a:cxn ang="T12">
                  <a:pos x="T4" y="T5"/>
                </a:cxn>
                <a:cxn ang="T13">
                  <a:pos x="T6" y="T7"/>
                </a:cxn>
                <a:cxn ang="T14">
                  <a:pos x="T8" y="T9"/>
                </a:cxn>
              </a:cxnLst>
              <a:rect l="T15" t="T16" r="T17" b="T18"/>
              <a:pathLst>
                <a:path w="2661" h="1245">
                  <a:moveTo>
                    <a:pt x="2655" y="1245"/>
                  </a:moveTo>
                  <a:lnTo>
                    <a:pt x="3" y="1242"/>
                  </a:lnTo>
                  <a:lnTo>
                    <a:pt x="0" y="0"/>
                  </a:lnTo>
                  <a:lnTo>
                    <a:pt x="2661" y="2"/>
                  </a:lnTo>
                  <a:lnTo>
                    <a:pt x="2655" y="1245"/>
                  </a:lnTo>
                  <a:close/>
                </a:path>
              </a:pathLst>
            </a:custGeom>
            <a:solidFill>
              <a:srgbClr val="CB3547"/>
            </a:solidFill>
            <a:ln w="9525">
              <a:noFill/>
              <a:round/>
              <a:headEnd/>
              <a:tailEnd/>
            </a:ln>
          </p:spPr>
          <p:txBody>
            <a:bodyPr/>
            <a:lstStyle/>
            <a:p>
              <a:endParaRPr lang="en-US"/>
            </a:p>
          </p:txBody>
        </p:sp>
        <p:sp>
          <p:nvSpPr>
            <p:cNvPr id="5902" name="Freeform 181"/>
            <p:cNvSpPr>
              <a:spLocks/>
            </p:cNvSpPr>
            <p:nvPr/>
          </p:nvSpPr>
          <p:spPr bwMode="auto">
            <a:xfrm>
              <a:off x="6237" y="2326"/>
              <a:ext cx="151" cy="8"/>
            </a:xfrm>
            <a:custGeom>
              <a:avLst/>
              <a:gdLst>
                <a:gd name="T0" fmla="*/ 0 w 2721"/>
                <a:gd name="T1" fmla="*/ 0 h 141"/>
                <a:gd name="T2" fmla="*/ 0 w 2721"/>
                <a:gd name="T3" fmla="*/ 0 h 141"/>
                <a:gd name="T4" fmla="*/ 0 w 2721"/>
                <a:gd name="T5" fmla="*/ 0 h 141"/>
                <a:gd name="T6" fmla="*/ 0 w 2721"/>
                <a:gd name="T7" fmla="*/ 0 h 141"/>
                <a:gd name="T8" fmla="*/ 0 w 2721"/>
                <a:gd name="T9" fmla="*/ 0 h 141"/>
                <a:gd name="T10" fmla="*/ 0 w 2721"/>
                <a:gd name="T11" fmla="*/ 0 h 141"/>
                <a:gd name="T12" fmla="*/ 0 60000 65536"/>
                <a:gd name="T13" fmla="*/ 0 60000 65536"/>
                <a:gd name="T14" fmla="*/ 0 60000 65536"/>
                <a:gd name="T15" fmla="*/ 0 60000 65536"/>
                <a:gd name="T16" fmla="*/ 0 60000 65536"/>
                <a:gd name="T17" fmla="*/ 0 60000 65536"/>
                <a:gd name="T18" fmla="*/ 0 w 2721"/>
                <a:gd name="T19" fmla="*/ 0 h 141"/>
                <a:gd name="T20" fmla="*/ 2721 w 2721"/>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1" h="141">
                  <a:moveTo>
                    <a:pt x="0" y="69"/>
                  </a:moveTo>
                  <a:lnTo>
                    <a:pt x="69" y="138"/>
                  </a:lnTo>
                  <a:lnTo>
                    <a:pt x="2721" y="141"/>
                  </a:lnTo>
                  <a:lnTo>
                    <a:pt x="2721" y="3"/>
                  </a:lnTo>
                  <a:lnTo>
                    <a:pt x="69" y="0"/>
                  </a:lnTo>
                  <a:lnTo>
                    <a:pt x="0" y="69"/>
                  </a:lnTo>
                  <a:close/>
                </a:path>
              </a:pathLst>
            </a:custGeom>
            <a:solidFill>
              <a:srgbClr val="E6B5C2"/>
            </a:solidFill>
            <a:ln w="9525">
              <a:noFill/>
              <a:round/>
              <a:headEnd/>
              <a:tailEnd/>
            </a:ln>
          </p:spPr>
          <p:txBody>
            <a:bodyPr/>
            <a:lstStyle/>
            <a:p>
              <a:endParaRPr lang="en-US"/>
            </a:p>
          </p:txBody>
        </p:sp>
        <p:sp>
          <p:nvSpPr>
            <p:cNvPr id="5903" name="Freeform 182"/>
            <p:cNvSpPr>
              <a:spLocks/>
            </p:cNvSpPr>
            <p:nvPr/>
          </p:nvSpPr>
          <p:spPr bwMode="auto">
            <a:xfrm>
              <a:off x="6237" y="2257"/>
              <a:ext cx="8" cy="73"/>
            </a:xfrm>
            <a:custGeom>
              <a:avLst/>
              <a:gdLst>
                <a:gd name="T0" fmla="*/ 0 w 141"/>
                <a:gd name="T1" fmla="*/ 0 h 1311"/>
                <a:gd name="T2" fmla="*/ 0 w 141"/>
                <a:gd name="T3" fmla="*/ 0 h 1311"/>
                <a:gd name="T4" fmla="*/ 0 w 141"/>
                <a:gd name="T5" fmla="*/ 0 h 1311"/>
                <a:gd name="T6" fmla="*/ 0 w 141"/>
                <a:gd name="T7" fmla="*/ 0 h 1311"/>
                <a:gd name="T8" fmla="*/ 0 w 141"/>
                <a:gd name="T9" fmla="*/ 0 h 1311"/>
                <a:gd name="T10" fmla="*/ 0 w 141"/>
                <a:gd name="T11" fmla="*/ 0 h 1311"/>
                <a:gd name="T12" fmla="*/ 0 60000 65536"/>
                <a:gd name="T13" fmla="*/ 0 60000 65536"/>
                <a:gd name="T14" fmla="*/ 0 60000 65536"/>
                <a:gd name="T15" fmla="*/ 0 60000 65536"/>
                <a:gd name="T16" fmla="*/ 0 60000 65536"/>
                <a:gd name="T17" fmla="*/ 0 60000 65536"/>
                <a:gd name="T18" fmla="*/ 0 w 141"/>
                <a:gd name="T19" fmla="*/ 0 h 1311"/>
                <a:gd name="T20" fmla="*/ 141 w 141"/>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41" h="1311">
                  <a:moveTo>
                    <a:pt x="69" y="0"/>
                  </a:moveTo>
                  <a:lnTo>
                    <a:pt x="0" y="69"/>
                  </a:lnTo>
                  <a:lnTo>
                    <a:pt x="3" y="1311"/>
                  </a:lnTo>
                  <a:lnTo>
                    <a:pt x="141" y="1311"/>
                  </a:lnTo>
                  <a:lnTo>
                    <a:pt x="138" y="69"/>
                  </a:lnTo>
                  <a:lnTo>
                    <a:pt x="69" y="0"/>
                  </a:lnTo>
                  <a:close/>
                </a:path>
              </a:pathLst>
            </a:custGeom>
            <a:solidFill>
              <a:srgbClr val="E6B5C2"/>
            </a:solidFill>
            <a:ln w="9525">
              <a:noFill/>
              <a:round/>
              <a:headEnd/>
              <a:tailEnd/>
            </a:ln>
          </p:spPr>
          <p:txBody>
            <a:bodyPr/>
            <a:lstStyle/>
            <a:p>
              <a:endParaRPr lang="en-US"/>
            </a:p>
          </p:txBody>
        </p:sp>
        <p:sp>
          <p:nvSpPr>
            <p:cNvPr id="5904" name="Freeform 183"/>
            <p:cNvSpPr>
              <a:spLocks/>
            </p:cNvSpPr>
            <p:nvPr/>
          </p:nvSpPr>
          <p:spPr bwMode="auto">
            <a:xfrm>
              <a:off x="6241" y="2257"/>
              <a:ext cx="152" cy="8"/>
            </a:xfrm>
            <a:custGeom>
              <a:avLst/>
              <a:gdLst>
                <a:gd name="T0" fmla="*/ 0 w 2731"/>
                <a:gd name="T1" fmla="*/ 0 h 140"/>
                <a:gd name="T2" fmla="*/ 0 w 2731"/>
                <a:gd name="T3" fmla="*/ 0 h 140"/>
                <a:gd name="T4" fmla="*/ 0 w 2731"/>
                <a:gd name="T5" fmla="*/ 0 h 140"/>
                <a:gd name="T6" fmla="*/ 0 w 2731"/>
                <a:gd name="T7" fmla="*/ 0 h 140"/>
                <a:gd name="T8" fmla="*/ 0 w 2731"/>
                <a:gd name="T9" fmla="*/ 0 h 140"/>
                <a:gd name="T10" fmla="*/ 0 w 2731"/>
                <a:gd name="T11" fmla="*/ 0 h 140"/>
                <a:gd name="T12" fmla="*/ 0 60000 65536"/>
                <a:gd name="T13" fmla="*/ 0 60000 65536"/>
                <a:gd name="T14" fmla="*/ 0 60000 65536"/>
                <a:gd name="T15" fmla="*/ 0 60000 65536"/>
                <a:gd name="T16" fmla="*/ 0 60000 65536"/>
                <a:gd name="T17" fmla="*/ 0 60000 65536"/>
                <a:gd name="T18" fmla="*/ 0 w 2731"/>
                <a:gd name="T19" fmla="*/ 0 h 140"/>
                <a:gd name="T20" fmla="*/ 2731 w 273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1" h="140">
                  <a:moveTo>
                    <a:pt x="2731" y="71"/>
                  </a:moveTo>
                  <a:lnTo>
                    <a:pt x="2661" y="1"/>
                  </a:lnTo>
                  <a:lnTo>
                    <a:pt x="0" y="0"/>
                  </a:lnTo>
                  <a:lnTo>
                    <a:pt x="0" y="138"/>
                  </a:lnTo>
                  <a:lnTo>
                    <a:pt x="2661" y="140"/>
                  </a:lnTo>
                  <a:lnTo>
                    <a:pt x="2731" y="71"/>
                  </a:lnTo>
                  <a:close/>
                </a:path>
              </a:pathLst>
            </a:custGeom>
            <a:solidFill>
              <a:srgbClr val="E6B5C2"/>
            </a:solidFill>
            <a:ln w="9525">
              <a:noFill/>
              <a:round/>
              <a:headEnd/>
              <a:tailEnd/>
            </a:ln>
          </p:spPr>
          <p:txBody>
            <a:bodyPr/>
            <a:lstStyle/>
            <a:p>
              <a:endParaRPr lang="en-US"/>
            </a:p>
          </p:txBody>
        </p:sp>
        <p:sp>
          <p:nvSpPr>
            <p:cNvPr id="5905" name="Freeform 184"/>
            <p:cNvSpPr>
              <a:spLocks/>
            </p:cNvSpPr>
            <p:nvPr/>
          </p:nvSpPr>
          <p:spPr bwMode="auto">
            <a:xfrm>
              <a:off x="6384" y="2261"/>
              <a:ext cx="9" cy="73"/>
            </a:xfrm>
            <a:custGeom>
              <a:avLst/>
              <a:gdLst>
                <a:gd name="T0" fmla="*/ 0 w 145"/>
                <a:gd name="T1" fmla="*/ 0 h 1313"/>
                <a:gd name="T2" fmla="*/ 0 w 145"/>
                <a:gd name="T3" fmla="*/ 0 h 1313"/>
                <a:gd name="T4" fmla="*/ 0 w 145"/>
                <a:gd name="T5" fmla="*/ 0 h 1313"/>
                <a:gd name="T6" fmla="*/ 0 w 145"/>
                <a:gd name="T7" fmla="*/ 0 h 1313"/>
                <a:gd name="T8" fmla="*/ 0 w 145"/>
                <a:gd name="T9" fmla="*/ 0 h 1313"/>
                <a:gd name="T10" fmla="*/ 0 w 145"/>
                <a:gd name="T11" fmla="*/ 0 h 1313"/>
                <a:gd name="T12" fmla="*/ 0 60000 65536"/>
                <a:gd name="T13" fmla="*/ 0 60000 65536"/>
                <a:gd name="T14" fmla="*/ 0 60000 65536"/>
                <a:gd name="T15" fmla="*/ 0 60000 65536"/>
                <a:gd name="T16" fmla="*/ 0 60000 65536"/>
                <a:gd name="T17" fmla="*/ 0 60000 65536"/>
                <a:gd name="T18" fmla="*/ 0 w 145"/>
                <a:gd name="T19" fmla="*/ 0 h 1313"/>
                <a:gd name="T20" fmla="*/ 145 w 145"/>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45" h="1313">
                  <a:moveTo>
                    <a:pt x="69" y="1313"/>
                  </a:moveTo>
                  <a:lnTo>
                    <a:pt x="138" y="1245"/>
                  </a:lnTo>
                  <a:lnTo>
                    <a:pt x="145" y="1"/>
                  </a:lnTo>
                  <a:lnTo>
                    <a:pt x="6" y="0"/>
                  </a:lnTo>
                  <a:lnTo>
                    <a:pt x="0" y="1244"/>
                  </a:lnTo>
                  <a:lnTo>
                    <a:pt x="69" y="1313"/>
                  </a:lnTo>
                  <a:close/>
                </a:path>
              </a:pathLst>
            </a:custGeom>
            <a:solidFill>
              <a:srgbClr val="E6B5C2"/>
            </a:solidFill>
            <a:ln w="9525">
              <a:noFill/>
              <a:round/>
              <a:headEnd/>
              <a:tailEnd/>
            </a:ln>
          </p:spPr>
          <p:txBody>
            <a:bodyPr/>
            <a:lstStyle/>
            <a:p>
              <a:endParaRPr lang="en-US"/>
            </a:p>
          </p:txBody>
        </p:sp>
        <p:sp>
          <p:nvSpPr>
            <p:cNvPr id="5906" name="Freeform 185"/>
            <p:cNvSpPr>
              <a:spLocks/>
            </p:cNvSpPr>
            <p:nvPr/>
          </p:nvSpPr>
          <p:spPr bwMode="auto">
            <a:xfrm>
              <a:off x="6533" y="2261"/>
              <a:ext cx="148" cy="69"/>
            </a:xfrm>
            <a:custGeom>
              <a:avLst/>
              <a:gdLst>
                <a:gd name="T0" fmla="*/ 0 w 2664"/>
                <a:gd name="T1" fmla="*/ 0 h 1242"/>
                <a:gd name="T2" fmla="*/ 0 w 2664"/>
                <a:gd name="T3" fmla="*/ 0 h 1242"/>
                <a:gd name="T4" fmla="*/ 0 w 2664"/>
                <a:gd name="T5" fmla="*/ 0 h 1242"/>
                <a:gd name="T6" fmla="*/ 0 w 2664"/>
                <a:gd name="T7" fmla="*/ 0 h 1242"/>
                <a:gd name="T8" fmla="*/ 0 w 2664"/>
                <a:gd name="T9" fmla="*/ 0 h 1242"/>
                <a:gd name="T10" fmla="*/ 0 60000 65536"/>
                <a:gd name="T11" fmla="*/ 0 60000 65536"/>
                <a:gd name="T12" fmla="*/ 0 60000 65536"/>
                <a:gd name="T13" fmla="*/ 0 60000 65536"/>
                <a:gd name="T14" fmla="*/ 0 60000 65536"/>
                <a:gd name="T15" fmla="*/ 0 w 2664"/>
                <a:gd name="T16" fmla="*/ 0 h 1242"/>
                <a:gd name="T17" fmla="*/ 2664 w 2664"/>
                <a:gd name="T18" fmla="*/ 1242 h 1242"/>
              </a:gdLst>
              <a:ahLst/>
              <a:cxnLst>
                <a:cxn ang="T10">
                  <a:pos x="T0" y="T1"/>
                </a:cxn>
                <a:cxn ang="T11">
                  <a:pos x="T2" y="T3"/>
                </a:cxn>
                <a:cxn ang="T12">
                  <a:pos x="T4" y="T5"/>
                </a:cxn>
                <a:cxn ang="T13">
                  <a:pos x="T6" y="T7"/>
                </a:cxn>
                <a:cxn ang="T14">
                  <a:pos x="T8" y="T9"/>
                </a:cxn>
              </a:cxnLst>
              <a:rect l="T15" t="T16" r="T17" b="T18"/>
              <a:pathLst>
                <a:path w="2664" h="1242">
                  <a:moveTo>
                    <a:pt x="2663" y="1242"/>
                  </a:moveTo>
                  <a:lnTo>
                    <a:pt x="0" y="1242"/>
                  </a:lnTo>
                  <a:lnTo>
                    <a:pt x="1" y="0"/>
                  </a:lnTo>
                  <a:lnTo>
                    <a:pt x="2664" y="2"/>
                  </a:lnTo>
                  <a:lnTo>
                    <a:pt x="2663" y="1242"/>
                  </a:lnTo>
                  <a:close/>
                </a:path>
              </a:pathLst>
            </a:custGeom>
            <a:solidFill>
              <a:srgbClr val="CB3547"/>
            </a:solidFill>
            <a:ln w="9525">
              <a:noFill/>
              <a:round/>
              <a:headEnd/>
              <a:tailEnd/>
            </a:ln>
          </p:spPr>
          <p:txBody>
            <a:bodyPr/>
            <a:lstStyle/>
            <a:p>
              <a:endParaRPr lang="en-US"/>
            </a:p>
          </p:txBody>
        </p:sp>
        <p:sp>
          <p:nvSpPr>
            <p:cNvPr id="5907" name="Freeform 186"/>
            <p:cNvSpPr>
              <a:spLocks/>
            </p:cNvSpPr>
            <p:nvPr/>
          </p:nvSpPr>
          <p:spPr bwMode="auto">
            <a:xfrm>
              <a:off x="6529" y="2326"/>
              <a:ext cx="152" cy="8"/>
            </a:xfrm>
            <a:custGeom>
              <a:avLst/>
              <a:gdLst>
                <a:gd name="T0" fmla="*/ 0 w 2732"/>
                <a:gd name="T1" fmla="*/ 0 h 139"/>
                <a:gd name="T2" fmla="*/ 0 w 2732"/>
                <a:gd name="T3" fmla="*/ 0 h 139"/>
                <a:gd name="T4" fmla="*/ 0 w 2732"/>
                <a:gd name="T5" fmla="*/ 0 h 139"/>
                <a:gd name="T6" fmla="*/ 0 w 2732"/>
                <a:gd name="T7" fmla="*/ 0 h 139"/>
                <a:gd name="T8" fmla="*/ 0 w 2732"/>
                <a:gd name="T9" fmla="*/ 0 h 139"/>
                <a:gd name="T10" fmla="*/ 0 w 2732"/>
                <a:gd name="T11" fmla="*/ 0 h 139"/>
                <a:gd name="T12" fmla="*/ 0 60000 65536"/>
                <a:gd name="T13" fmla="*/ 0 60000 65536"/>
                <a:gd name="T14" fmla="*/ 0 60000 65536"/>
                <a:gd name="T15" fmla="*/ 0 60000 65536"/>
                <a:gd name="T16" fmla="*/ 0 60000 65536"/>
                <a:gd name="T17" fmla="*/ 0 60000 65536"/>
                <a:gd name="T18" fmla="*/ 0 w 2732"/>
                <a:gd name="T19" fmla="*/ 0 h 139"/>
                <a:gd name="T20" fmla="*/ 2732 w 2732"/>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32" h="139">
                  <a:moveTo>
                    <a:pt x="0" y="70"/>
                  </a:moveTo>
                  <a:lnTo>
                    <a:pt x="69" y="139"/>
                  </a:lnTo>
                  <a:lnTo>
                    <a:pt x="2732" y="139"/>
                  </a:lnTo>
                  <a:lnTo>
                    <a:pt x="2732" y="0"/>
                  </a:lnTo>
                  <a:lnTo>
                    <a:pt x="69" y="1"/>
                  </a:lnTo>
                  <a:lnTo>
                    <a:pt x="0" y="70"/>
                  </a:lnTo>
                  <a:close/>
                </a:path>
              </a:pathLst>
            </a:custGeom>
            <a:solidFill>
              <a:srgbClr val="E6B5C2"/>
            </a:solidFill>
            <a:ln w="9525">
              <a:noFill/>
              <a:round/>
              <a:headEnd/>
              <a:tailEnd/>
            </a:ln>
          </p:spPr>
          <p:txBody>
            <a:bodyPr/>
            <a:lstStyle/>
            <a:p>
              <a:endParaRPr lang="en-US"/>
            </a:p>
          </p:txBody>
        </p:sp>
        <p:sp>
          <p:nvSpPr>
            <p:cNvPr id="5908" name="Freeform 187"/>
            <p:cNvSpPr>
              <a:spLocks/>
            </p:cNvSpPr>
            <p:nvPr/>
          </p:nvSpPr>
          <p:spPr bwMode="auto">
            <a:xfrm>
              <a:off x="6529"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909" name="Freeform 188"/>
            <p:cNvSpPr>
              <a:spLocks/>
            </p:cNvSpPr>
            <p:nvPr/>
          </p:nvSpPr>
          <p:spPr bwMode="auto">
            <a:xfrm>
              <a:off x="6533" y="2257"/>
              <a:ext cx="151" cy="8"/>
            </a:xfrm>
            <a:custGeom>
              <a:avLst/>
              <a:gdLst>
                <a:gd name="T0" fmla="*/ 0 w 2732"/>
                <a:gd name="T1" fmla="*/ 0 h 140"/>
                <a:gd name="T2" fmla="*/ 0 w 2732"/>
                <a:gd name="T3" fmla="*/ 0 h 140"/>
                <a:gd name="T4" fmla="*/ 0 w 2732"/>
                <a:gd name="T5" fmla="*/ 0 h 140"/>
                <a:gd name="T6" fmla="*/ 0 w 2732"/>
                <a:gd name="T7" fmla="*/ 0 h 140"/>
                <a:gd name="T8" fmla="*/ 0 w 2732"/>
                <a:gd name="T9" fmla="*/ 0 h 140"/>
                <a:gd name="T10" fmla="*/ 0 w 2732"/>
                <a:gd name="T11" fmla="*/ 0 h 140"/>
                <a:gd name="T12" fmla="*/ 0 60000 65536"/>
                <a:gd name="T13" fmla="*/ 0 60000 65536"/>
                <a:gd name="T14" fmla="*/ 0 60000 65536"/>
                <a:gd name="T15" fmla="*/ 0 60000 65536"/>
                <a:gd name="T16" fmla="*/ 0 60000 65536"/>
                <a:gd name="T17" fmla="*/ 0 60000 65536"/>
                <a:gd name="T18" fmla="*/ 0 w 2732"/>
                <a:gd name="T19" fmla="*/ 0 h 140"/>
                <a:gd name="T20" fmla="*/ 2732 w 2732"/>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2" h="140">
                  <a:moveTo>
                    <a:pt x="2732" y="71"/>
                  </a:moveTo>
                  <a:lnTo>
                    <a:pt x="2663" y="1"/>
                  </a:lnTo>
                  <a:lnTo>
                    <a:pt x="0" y="0"/>
                  </a:lnTo>
                  <a:lnTo>
                    <a:pt x="0" y="138"/>
                  </a:lnTo>
                  <a:lnTo>
                    <a:pt x="2663" y="140"/>
                  </a:lnTo>
                  <a:lnTo>
                    <a:pt x="2732" y="71"/>
                  </a:lnTo>
                  <a:close/>
                </a:path>
              </a:pathLst>
            </a:custGeom>
            <a:solidFill>
              <a:srgbClr val="E6B5C2"/>
            </a:solidFill>
            <a:ln w="9525">
              <a:noFill/>
              <a:round/>
              <a:headEnd/>
              <a:tailEnd/>
            </a:ln>
          </p:spPr>
          <p:txBody>
            <a:bodyPr/>
            <a:lstStyle/>
            <a:p>
              <a:endParaRPr lang="en-US"/>
            </a:p>
          </p:txBody>
        </p:sp>
        <p:sp>
          <p:nvSpPr>
            <p:cNvPr id="5910" name="Freeform 189"/>
            <p:cNvSpPr>
              <a:spLocks/>
            </p:cNvSpPr>
            <p:nvPr/>
          </p:nvSpPr>
          <p:spPr bwMode="auto">
            <a:xfrm>
              <a:off x="6677" y="2261"/>
              <a:ext cx="7" cy="73"/>
            </a:xfrm>
            <a:custGeom>
              <a:avLst/>
              <a:gdLst>
                <a:gd name="T0" fmla="*/ 0 w 139"/>
                <a:gd name="T1" fmla="*/ 0 h 1309"/>
                <a:gd name="T2" fmla="*/ 0 w 139"/>
                <a:gd name="T3" fmla="*/ 0 h 1309"/>
                <a:gd name="T4" fmla="*/ 0 w 139"/>
                <a:gd name="T5" fmla="*/ 0 h 1309"/>
                <a:gd name="T6" fmla="*/ 0 w 139"/>
                <a:gd name="T7" fmla="*/ 0 h 1309"/>
                <a:gd name="T8" fmla="*/ 0 w 139"/>
                <a:gd name="T9" fmla="*/ 0 h 1309"/>
                <a:gd name="T10" fmla="*/ 0 w 139"/>
                <a:gd name="T11" fmla="*/ 0 h 1309"/>
                <a:gd name="T12" fmla="*/ 0 60000 65536"/>
                <a:gd name="T13" fmla="*/ 0 60000 65536"/>
                <a:gd name="T14" fmla="*/ 0 60000 65536"/>
                <a:gd name="T15" fmla="*/ 0 60000 65536"/>
                <a:gd name="T16" fmla="*/ 0 60000 65536"/>
                <a:gd name="T17" fmla="*/ 0 60000 65536"/>
                <a:gd name="T18" fmla="*/ 0 w 139"/>
                <a:gd name="T19" fmla="*/ 0 h 1309"/>
                <a:gd name="T20" fmla="*/ 139 w 139"/>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39" h="1309">
                  <a:moveTo>
                    <a:pt x="69" y="1309"/>
                  </a:moveTo>
                  <a:lnTo>
                    <a:pt x="138" y="1240"/>
                  </a:lnTo>
                  <a:lnTo>
                    <a:pt x="139" y="0"/>
                  </a:lnTo>
                  <a:lnTo>
                    <a:pt x="1" y="0"/>
                  </a:lnTo>
                  <a:lnTo>
                    <a:pt x="0" y="1240"/>
                  </a:lnTo>
                  <a:lnTo>
                    <a:pt x="69" y="1309"/>
                  </a:lnTo>
                  <a:close/>
                </a:path>
              </a:pathLst>
            </a:custGeom>
            <a:solidFill>
              <a:srgbClr val="E6B5C2"/>
            </a:solidFill>
            <a:ln w="9525">
              <a:noFill/>
              <a:round/>
              <a:headEnd/>
              <a:tailEnd/>
            </a:ln>
          </p:spPr>
          <p:txBody>
            <a:bodyPr/>
            <a:lstStyle/>
            <a:p>
              <a:endParaRPr lang="en-US"/>
            </a:p>
          </p:txBody>
        </p:sp>
        <p:sp>
          <p:nvSpPr>
            <p:cNvPr id="5911" name="Freeform 190"/>
            <p:cNvSpPr>
              <a:spLocks/>
            </p:cNvSpPr>
            <p:nvPr/>
          </p:nvSpPr>
          <p:spPr bwMode="auto">
            <a:xfrm>
              <a:off x="6463" y="2261"/>
              <a:ext cx="148" cy="69"/>
            </a:xfrm>
            <a:custGeom>
              <a:avLst/>
              <a:gdLst>
                <a:gd name="T0" fmla="*/ 0 w 2659"/>
                <a:gd name="T1" fmla="*/ 0 h 1238"/>
                <a:gd name="T2" fmla="*/ 0 w 2659"/>
                <a:gd name="T3" fmla="*/ 0 h 1238"/>
                <a:gd name="T4" fmla="*/ 0 w 2659"/>
                <a:gd name="T5" fmla="*/ 0 h 1238"/>
                <a:gd name="T6" fmla="*/ 0 w 2659"/>
                <a:gd name="T7" fmla="*/ 0 h 1238"/>
                <a:gd name="T8" fmla="*/ 0 w 2659"/>
                <a:gd name="T9" fmla="*/ 0 h 1238"/>
                <a:gd name="T10" fmla="*/ 0 60000 65536"/>
                <a:gd name="T11" fmla="*/ 0 60000 65536"/>
                <a:gd name="T12" fmla="*/ 0 60000 65536"/>
                <a:gd name="T13" fmla="*/ 0 60000 65536"/>
                <a:gd name="T14" fmla="*/ 0 60000 65536"/>
                <a:gd name="T15" fmla="*/ 0 w 2659"/>
                <a:gd name="T16" fmla="*/ 0 h 1238"/>
                <a:gd name="T17" fmla="*/ 2659 w 2659"/>
                <a:gd name="T18" fmla="*/ 1238 h 1238"/>
              </a:gdLst>
              <a:ahLst/>
              <a:cxnLst>
                <a:cxn ang="T10">
                  <a:pos x="T0" y="T1"/>
                </a:cxn>
                <a:cxn ang="T11">
                  <a:pos x="T2" y="T3"/>
                </a:cxn>
                <a:cxn ang="T12">
                  <a:pos x="T4" y="T5"/>
                </a:cxn>
                <a:cxn ang="T13">
                  <a:pos x="T6" y="T7"/>
                </a:cxn>
                <a:cxn ang="T14">
                  <a:pos x="T8" y="T9"/>
                </a:cxn>
              </a:cxnLst>
              <a:rect l="T15" t="T16" r="T17" b="T18"/>
              <a:pathLst>
                <a:path w="2659" h="1238">
                  <a:moveTo>
                    <a:pt x="2659" y="1238"/>
                  </a:moveTo>
                  <a:lnTo>
                    <a:pt x="0" y="1234"/>
                  </a:lnTo>
                  <a:lnTo>
                    <a:pt x="1" y="0"/>
                  </a:lnTo>
                  <a:lnTo>
                    <a:pt x="2658" y="2"/>
                  </a:lnTo>
                  <a:lnTo>
                    <a:pt x="2659" y="1238"/>
                  </a:lnTo>
                  <a:close/>
                </a:path>
              </a:pathLst>
            </a:custGeom>
            <a:solidFill>
              <a:srgbClr val="CB3547"/>
            </a:solidFill>
            <a:ln w="9525">
              <a:noFill/>
              <a:round/>
              <a:headEnd/>
              <a:tailEnd/>
            </a:ln>
          </p:spPr>
          <p:txBody>
            <a:bodyPr/>
            <a:lstStyle/>
            <a:p>
              <a:endParaRPr lang="en-US"/>
            </a:p>
          </p:txBody>
        </p:sp>
        <p:sp>
          <p:nvSpPr>
            <p:cNvPr id="5912" name="Freeform 191"/>
            <p:cNvSpPr>
              <a:spLocks/>
            </p:cNvSpPr>
            <p:nvPr/>
          </p:nvSpPr>
          <p:spPr bwMode="auto">
            <a:xfrm>
              <a:off x="6459" y="2326"/>
              <a:ext cx="152" cy="7"/>
            </a:xfrm>
            <a:custGeom>
              <a:avLst/>
              <a:gdLst>
                <a:gd name="T0" fmla="*/ 0 w 2728"/>
                <a:gd name="T1" fmla="*/ 0 h 141"/>
                <a:gd name="T2" fmla="*/ 0 w 2728"/>
                <a:gd name="T3" fmla="*/ 0 h 141"/>
                <a:gd name="T4" fmla="*/ 0 w 2728"/>
                <a:gd name="T5" fmla="*/ 0 h 141"/>
                <a:gd name="T6" fmla="*/ 0 w 2728"/>
                <a:gd name="T7" fmla="*/ 0 h 141"/>
                <a:gd name="T8" fmla="*/ 0 w 2728"/>
                <a:gd name="T9" fmla="*/ 0 h 141"/>
                <a:gd name="T10" fmla="*/ 0 w 2728"/>
                <a:gd name="T11" fmla="*/ 0 h 141"/>
                <a:gd name="T12" fmla="*/ 0 60000 65536"/>
                <a:gd name="T13" fmla="*/ 0 60000 65536"/>
                <a:gd name="T14" fmla="*/ 0 60000 65536"/>
                <a:gd name="T15" fmla="*/ 0 60000 65536"/>
                <a:gd name="T16" fmla="*/ 0 60000 65536"/>
                <a:gd name="T17" fmla="*/ 0 60000 65536"/>
                <a:gd name="T18" fmla="*/ 0 w 2728"/>
                <a:gd name="T19" fmla="*/ 0 h 141"/>
                <a:gd name="T20" fmla="*/ 2728 w 2728"/>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8" h="141">
                  <a:moveTo>
                    <a:pt x="0" y="68"/>
                  </a:moveTo>
                  <a:lnTo>
                    <a:pt x="69" y="137"/>
                  </a:lnTo>
                  <a:lnTo>
                    <a:pt x="2728" y="141"/>
                  </a:lnTo>
                  <a:lnTo>
                    <a:pt x="2728" y="3"/>
                  </a:lnTo>
                  <a:lnTo>
                    <a:pt x="69" y="0"/>
                  </a:lnTo>
                  <a:lnTo>
                    <a:pt x="0" y="68"/>
                  </a:lnTo>
                  <a:close/>
                </a:path>
              </a:pathLst>
            </a:custGeom>
            <a:solidFill>
              <a:srgbClr val="E6B5C2"/>
            </a:solidFill>
            <a:ln w="9525">
              <a:noFill/>
              <a:round/>
              <a:headEnd/>
              <a:tailEnd/>
            </a:ln>
          </p:spPr>
          <p:txBody>
            <a:bodyPr/>
            <a:lstStyle/>
            <a:p>
              <a:endParaRPr lang="en-US"/>
            </a:p>
          </p:txBody>
        </p:sp>
        <p:sp>
          <p:nvSpPr>
            <p:cNvPr id="5913" name="Freeform 192"/>
            <p:cNvSpPr>
              <a:spLocks/>
            </p:cNvSpPr>
            <p:nvPr/>
          </p:nvSpPr>
          <p:spPr bwMode="auto">
            <a:xfrm>
              <a:off x="6459" y="2257"/>
              <a:ext cx="8"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70" y="0"/>
                  </a:moveTo>
                  <a:lnTo>
                    <a:pt x="1" y="69"/>
                  </a:lnTo>
                  <a:lnTo>
                    <a:pt x="0" y="1303"/>
                  </a:lnTo>
                  <a:lnTo>
                    <a:pt x="138" y="1303"/>
                  </a:lnTo>
                  <a:lnTo>
                    <a:pt x="139" y="69"/>
                  </a:lnTo>
                  <a:lnTo>
                    <a:pt x="70" y="0"/>
                  </a:lnTo>
                  <a:close/>
                </a:path>
              </a:pathLst>
            </a:custGeom>
            <a:solidFill>
              <a:srgbClr val="E6B5C2"/>
            </a:solidFill>
            <a:ln w="9525">
              <a:noFill/>
              <a:round/>
              <a:headEnd/>
              <a:tailEnd/>
            </a:ln>
          </p:spPr>
          <p:txBody>
            <a:bodyPr/>
            <a:lstStyle/>
            <a:p>
              <a:endParaRPr lang="en-US"/>
            </a:p>
          </p:txBody>
        </p:sp>
        <p:sp>
          <p:nvSpPr>
            <p:cNvPr id="5914" name="Freeform 193"/>
            <p:cNvSpPr>
              <a:spLocks/>
            </p:cNvSpPr>
            <p:nvPr/>
          </p:nvSpPr>
          <p:spPr bwMode="auto">
            <a:xfrm>
              <a:off x="6463" y="2257"/>
              <a:ext cx="152" cy="8"/>
            </a:xfrm>
            <a:custGeom>
              <a:avLst/>
              <a:gdLst>
                <a:gd name="T0" fmla="*/ 0 w 2726"/>
                <a:gd name="T1" fmla="*/ 0 h 140"/>
                <a:gd name="T2" fmla="*/ 0 w 2726"/>
                <a:gd name="T3" fmla="*/ 0 h 140"/>
                <a:gd name="T4" fmla="*/ 0 w 2726"/>
                <a:gd name="T5" fmla="*/ 0 h 140"/>
                <a:gd name="T6" fmla="*/ 0 w 2726"/>
                <a:gd name="T7" fmla="*/ 0 h 140"/>
                <a:gd name="T8" fmla="*/ 0 w 2726"/>
                <a:gd name="T9" fmla="*/ 0 h 140"/>
                <a:gd name="T10" fmla="*/ 0 w 2726"/>
                <a:gd name="T11" fmla="*/ 0 h 140"/>
                <a:gd name="T12" fmla="*/ 0 60000 65536"/>
                <a:gd name="T13" fmla="*/ 0 60000 65536"/>
                <a:gd name="T14" fmla="*/ 0 60000 65536"/>
                <a:gd name="T15" fmla="*/ 0 60000 65536"/>
                <a:gd name="T16" fmla="*/ 0 60000 65536"/>
                <a:gd name="T17" fmla="*/ 0 60000 65536"/>
                <a:gd name="T18" fmla="*/ 0 w 2726"/>
                <a:gd name="T19" fmla="*/ 0 h 140"/>
                <a:gd name="T20" fmla="*/ 2726 w 272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6" h="140">
                  <a:moveTo>
                    <a:pt x="2726" y="71"/>
                  </a:moveTo>
                  <a:lnTo>
                    <a:pt x="2657" y="1"/>
                  </a:lnTo>
                  <a:lnTo>
                    <a:pt x="0" y="0"/>
                  </a:lnTo>
                  <a:lnTo>
                    <a:pt x="0" y="138"/>
                  </a:lnTo>
                  <a:lnTo>
                    <a:pt x="2657" y="140"/>
                  </a:lnTo>
                  <a:lnTo>
                    <a:pt x="2726" y="71"/>
                  </a:lnTo>
                  <a:close/>
                </a:path>
              </a:pathLst>
            </a:custGeom>
            <a:solidFill>
              <a:srgbClr val="E6B5C2"/>
            </a:solidFill>
            <a:ln w="9525">
              <a:noFill/>
              <a:round/>
              <a:headEnd/>
              <a:tailEnd/>
            </a:ln>
          </p:spPr>
          <p:txBody>
            <a:bodyPr/>
            <a:lstStyle/>
            <a:p>
              <a:endParaRPr lang="en-US"/>
            </a:p>
          </p:txBody>
        </p:sp>
        <p:sp>
          <p:nvSpPr>
            <p:cNvPr id="5915" name="Freeform 194"/>
            <p:cNvSpPr>
              <a:spLocks/>
            </p:cNvSpPr>
            <p:nvPr/>
          </p:nvSpPr>
          <p:spPr bwMode="auto">
            <a:xfrm>
              <a:off x="6607" y="2261"/>
              <a:ext cx="8" cy="72"/>
            </a:xfrm>
            <a:custGeom>
              <a:avLst/>
              <a:gdLst>
                <a:gd name="T0" fmla="*/ 0 w 139"/>
                <a:gd name="T1" fmla="*/ 0 h 1305"/>
                <a:gd name="T2" fmla="*/ 0 w 139"/>
                <a:gd name="T3" fmla="*/ 0 h 1305"/>
                <a:gd name="T4" fmla="*/ 0 w 139"/>
                <a:gd name="T5" fmla="*/ 0 h 1305"/>
                <a:gd name="T6" fmla="*/ 0 w 139"/>
                <a:gd name="T7" fmla="*/ 0 h 1305"/>
                <a:gd name="T8" fmla="*/ 0 w 139"/>
                <a:gd name="T9" fmla="*/ 0 h 1305"/>
                <a:gd name="T10" fmla="*/ 0 w 139"/>
                <a:gd name="T11" fmla="*/ 0 h 1305"/>
                <a:gd name="T12" fmla="*/ 0 60000 65536"/>
                <a:gd name="T13" fmla="*/ 0 60000 65536"/>
                <a:gd name="T14" fmla="*/ 0 60000 65536"/>
                <a:gd name="T15" fmla="*/ 0 60000 65536"/>
                <a:gd name="T16" fmla="*/ 0 60000 65536"/>
                <a:gd name="T17" fmla="*/ 0 60000 65536"/>
                <a:gd name="T18" fmla="*/ 0 w 139"/>
                <a:gd name="T19" fmla="*/ 0 h 1305"/>
                <a:gd name="T20" fmla="*/ 139 w 139"/>
                <a:gd name="T21" fmla="*/ 1305 h 1305"/>
              </a:gdLst>
              <a:ahLst/>
              <a:cxnLst>
                <a:cxn ang="T12">
                  <a:pos x="T0" y="T1"/>
                </a:cxn>
                <a:cxn ang="T13">
                  <a:pos x="T2" y="T3"/>
                </a:cxn>
                <a:cxn ang="T14">
                  <a:pos x="T4" y="T5"/>
                </a:cxn>
                <a:cxn ang="T15">
                  <a:pos x="T6" y="T7"/>
                </a:cxn>
                <a:cxn ang="T16">
                  <a:pos x="T8" y="T9"/>
                </a:cxn>
                <a:cxn ang="T17">
                  <a:pos x="T10" y="T11"/>
                </a:cxn>
              </a:cxnLst>
              <a:rect l="T18" t="T19" r="T20" b="T21"/>
              <a:pathLst>
                <a:path w="139" h="1305">
                  <a:moveTo>
                    <a:pt x="70" y="1305"/>
                  </a:moveTo>
                  <a:lnTo>
                    <a:pt x="139" y="1236"/>
                  </a:lnTo>
                  <a:lnTo>
                    <a:pt x="138" y="0"/>
                  </a:lnTo>
                  <a:lnTo>
                    <a:pt x="0" y="0"/>
                  </a:lnTo>
                  <a:lnTo>
                    <a:pt x="1" y="1236"/>
                  </a:lnTo>
                  <a:lnTo>
                    <a:pt x="70" y="1305"/>
                  </a:lnTo>
                  <a:close/>
                </a:path>
              </a:pathLst>
            </a:custGeom>
            <a:solidFill>
              <a:srgbClr val="E6B5C2"/>
            </a:solidFill>
            <a:ln w="9525">
              <a:noFill/>
              <a:round/>
              <a:headEnd/>
              <a:tailEnd/>
            </a:ln>
          </p:spPr>
          <p:txBody>
            <a:bodyPr/>
            <a:lstStyle/>
            <a:p>
              <a:endParaRPr lang="en-US"/>
            </a:p>
          </p:txBody>
        </p:sp>
        <p:sp>
          <p:nvSpPr>
            <p:cNvPr id="5916" name="Freeform 195"/>
            <p:cNvSpPr>
              <a:spLocks/>
            </p:cNvSpPr>
            <p:nvPr/>
          </p:nvSpPr>
          <p:spPr bwMode="auto">
            <a:xfrm>
              <a:off x="6317" y="2261"/>
              <a:ext cx="146" cy="69"/>
            </a:xfrm>
            <a:custGeom>
              <a:avLst/>
              <a:gdLst>
                <a:gd name="T0" fmla="*/ 0 w 2627"/>
                <a:gd name="T1" fmla="*/ 0 h 1245"/>
                <a:gd name="T2" fmla="*/ 0 w 2627"/>
                <a:gd name="T3" fmla="*/ 0 h 1245"/>
                <a:gd name="T4" fmla="*/ 0 w 2627"/>
                <a:gd name="T5" fmla="*/ 0 h 1245"/>
                <a:gd name="T6" fmla="*/ 0 w 2627"/>
                <a:gd name="T7" fmla="*/ 0 h 1245"/>
                <a:gd name="T8" fmla="*/ 0 w 2627"/>
                <a:gd name="T9" fmla="*/ 0 h 1245"/>
                <a:gd name="T10" fmla="*/ 0 60000 65536"/>
                <a:gd name="T11" fmla="*/ 0 60000 65536"/>
                <a:gd name="T12" fmla="*/ 0 60000 65536"/>
                <a:gd name="T13" fmla="*/ 0 60000 65536"/>
                <a:gd name="T14" fmla="*/ 0 60000 65536"/>
                <a:gd name="T15" fmla="*/ 0 w 2627"/>
                <a:gd name="T16" fmla="*/ 0 h 1245"/>
                <a:gd name="T17" fmla="*/ 2627 w 2627"/>
                <a:gd name="T18" fmla="*/ 1245 h 1245"/>
              </a:gdLst>
              <a:ahLst/>
              <a:cxnLst>
                <a:cxn ang="T10">
                  <a:pos x="T0" y="T1"/>
                </a:cxn>
                <a:cxn ang="T11">
                  <a:pos x="T2" y="T3"/>
                </a:cxn>
                <a:cxn ang="T12">
                  <a:pos x="T4" y="T5"/>
                </a:cxn>
                <a:cxn ang="T13">
                  <a:pos x="T6" y="T7"/>
                </a:cxn>
                <a:cxn ang="T14">
                  <a:pos x="T8" y="T9"/>
                </a:cxn>
              </a:cxnLst>
              <a:rect l="T15" t="T16" r="T17" b="T18"/>
              <a:pathLst>
                <a:path w="2627" h="1245">
                  <a:moveTo>
                    <a:pt x="2627" y="1245"/>
                  </a:moveTo>
                  <a:lnTo>
                    <a:pt x="0" y="1242"/>
                  </a:lnTo>
                  <a:lnTo>
                    <a:pt x="1" y="0"/>
                  </a:lnTo>
                  <a:lnTo>
                    <a:pt x="2626" y="2"/>
                  </a:lnTo>
                  <a:lnTo>
                    <a:pt x="2627" y="1245"/>
                  </a:lnTo>
                  <a:close/>
                </a:path>
              </a:pathLst>
            </a:custGeom>
            <a:solidFill>
              <a:srgbClr val="CB3547"/>
            </a:solidFill>
            <a:ln w="9525">
              <a:noFill/>
              <a:round/>
              <a:headEnd/>
              <a:tailEnd/>
            </a:ln>
          </p:spPr>
          <p:txBody>
            <a:bodyPr/>
            <a:lstStyle/>
            <a:p>
              <a:endParaRPr lang="en-US"/>
            </a:p>
          </p:txBody>
        </p:sp>
        <p:sp>
          <p:nvSpPr>
            <p:cNvPr id="5917" name="Freeform 196"/>
            <p:cNvSpPr>
              <a:spLocks/>
            </p:cNvSpPr>
            <p:nvPr/>
          </p:nvSpPr>
          <p:spPr bwMode="auto">
            <a:xfrm>
              <a:off x="6314" y="2326"/>
              <a:ext cx="149" cy="8"/>
            </a:xfrm>
            <a:custGeom>
              <a:avLst/>
              <a:gdLst>
                <a:gd name="T0" fmla="*/ 0 w 2696"/>
                <a:gd name="T1" fmla="*/ 0 h 141"/>
                <a:gd name="T2" fmla="*/ 0 w 2696"/>
                <a:gd name="T3" fmla="*/ 0 h 141"/>
                <a:gd name="T4" fmla="*/ 0 w 2696"/>
                <a:gd name="T5" fmla="*/ 0 h 141"/>
                <a:gd name="T6" fmla="*/ 0 w 2696"/>
                <a:gd name="T7" fmla="*/ 0 h 141"/>
                <a:gd name="T8" fmla="*/ 0 w 2696"/>
                <a:gd name="T9" fmla="*/ 0 h 141"/>
                <a:gd name="T10" fmla="*/ 0 w 2696"/>
                <a:gd name="T11" fmla="*/ 0 h 141"/>
                <a:gd name="T12" fmla="*/ 0 60000 65536"/>
                <a:gd name="T13" fmla="*/ 0 60000 65536"/>
                <a:gd name="T14" fmla="*/ 0 60000 65536"/>
                <a:gd name="T15" fmla="*/ 0 60000 65536"/>
                <a:gd name="T16" fmla="*/ 0 60000 65536"/>
                <a:gd name="T17" fmla="*/ 0 60000 65536"/>
                <a:gd name="T18" fmla="*/ 0 w 2696"/>
                <a:gd name="T19" fmla="*/ 0 h 141"/>
                <a:gd name="T20" fmla="*/ 2696 w 269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6" h="141">
                  <a:moveTo>
                    <a:pt x="0" y="69"/>
                  </a:moveTo>
                  <a:lnTo>
                    <a:pt x="69" y="138"/>
                  </a:lnTo>
                  <a:lnTo>
                    <a:pt x="2696" y="141"/>
                  </a:lnTo>
                  <a:lnTo>
                    <a:pt x="2696" y="3"/>
                  </a:lnTo>
                  <a:lnTo>
                    <a:pt x="69" y="0"/>
                  </a:lnTo>
                  <a:lnTo>
                    <a:pt x="0" y="69"/>
                  </a:lnTo>
                  <a:close/>
                </a:path>
              </a:pathLst>
            </a:custGeom>
            <a:solidFill>
              <a:srgbClr val="E6B5C2"/>
            </a:solidFill>
            <a:ln w="9525">
              <a:noFill/>
              <a:round/>
              <a:headEnd/>
              <a:tailEnd/>
            </a:ln>
          </p:spPr>
          <p:txBody>
            <a:bodyPr/>
            <a:lstStyle/>
            <a:p>
              <a:endParaRPr lang="en-US"/>
            </a:p>
          </p:txBody>
        </p:sp>
        <p:sp>
          <p:nvSpPr>
            <p:cNvPr id="5918" name="Freeform 197"/>
            <p:cNvSpPr>
              <a:spLocks/>
            </p:cNvSpPr>
            <p:nvPr/>
          </p:nvSpPr>
          <p:spPr bwMode="auto">
            <a:xfrm>
              <a:off x="6314"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919" name="Freeform 198"/>
            <p:cNvSpPr>
              <a:spLocks/>
            </p:cNvSpPr>
            <p:nvPr/>
          </p:nvSpPr>
          <p:spPr bwMode="auto">
            <a:xfrm>
              <a:off x="6317" y="2257"/>
              <a:ext cx="150" cy="8"/>
            </a:xfrm>
            <a:custGeom>
              <a:avLst/>
              <a:gdLst>
                <a:gd name="T0" fmla="*/ 0 w 2694"/>
                <a:gd name="T1" fmla="*/ 0 h 140"/>
                <a:gd name="T2" fmla="*/ 0 w 2694"/>
                <a:gd name="T3" fmla="*/ 0 h 140"/>
                <a:gd name="T4" fmla="*/ 0 w 2694"/>
                <a:gd name="T5" fmla="*/ 0 h 140"/>
                <a:gd name="T6" fmla="*/ 0 w 2694"/>
                <a:gd name="T7" fmla="*/ 0 h 140"/>
                <a:gd name="T8" fmla="*/ 0 w 2694"/>
                <a:gd name="T9" fmla="*/ 0 h 140"/>
                <a:gd name="T10" fmla="*/ 0 w 2694"/>
                <a:gd name="T11" fmla="*/ 0 h 140"/>
                <a:gd name="T12" fmla="*/ 0 60000 65536"/>
                <a:gd name="T13" fmla="*/ 0 60000 65536"/>
                <a:gd name="T14" fmla="*/ 0 60000 65536"/>
                <a:gd name="T15" fmla="*/ 0 60000 65536"/>
                <a:gd name="T16" fmla="*/ 0 60000 65536"/>
                <a:gd name="T17" fmla="*/ 0 60000 65536"/>
                <a:gd name="T18" fmla="*/ 0 w 2694"/>
                <a:gd name="T19" fmla="*/ 0 h 140"/>
                <a:gd name="T20" fmla="*/ 2694 w 269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4" h="140">
                  <a:moveTo>
                    <a:pt x="2694" y="71"/>
                  </a:moveTo>
                  <a:lnTo>
                    <a:pt x="2625" y="1"/>
                  </a:lnTo>
                  <a:lnTo>
                    <a:pt x="0" y="0"/>
                  </a:lnTo>
                  <a:lnTo>
                    <a:pt x="0" y="138"/>
                  </a:lnTo>
                  <a:lnTo>
                    <a:pt x="2625" y="140"/>
                  </a:lnTo>
                  <a:lnTo>
                    <a:pt x="2694" y="71"/>
                  </a:lnTo>
                  <a:close/>
                </a:path>
              </a:pathLst>
            </a:custGeom>
            <a:solidFill>
              <a:srgbClr val="E6B5C2"/>
            </a:solidFill>
            <a:ln w="9525">
              <a:noFill/>
              <a:round/>
              <a:headEnd/>
              <a:tailEnd/>
            </a:ln>
          </p:spPr>
          <p:txBody>
            <a:bodyPr/>
            <a:lstStyle/>
            <a:p>
              <a:endParaRPr lang="en-US"/>
            </a:p>
          </p:txBody>
        </p:sp>
        <p:sp>
          <p:nvSpPr>
            <p:cNvPr id="5920" name="Freeform 199"/>
            <p:cNvSpPr>
              <a:spLocks/>
            </p:cNvSpPr>
            <p:nvPr/>
          </p:nvSpPr>
          <p:spPr bwMode="auto">
            <a:xfrm>
              <a:off x="6459" y="2261"/>
              <a:ext cx="8" cy="73"/>
            </a:xfrm>
            <a:custGeom>
              <a:avLst/>
              <a:gdLst>
                <a:gd name="T0" fmla="*/ 0 w 139"/>
                <a:gd name="T1" fmla="*/ 0 h 1312"/>
                <a:gd name="T2" fmla="*/ 0 w 139"/>
                <a:gd name="T3" fmla="*/ 0 h 1312"/>
                <a:gd name="T4" fmla="*/ 0 w 139"/>
                <a:gd name="T5" fmla="*/ 0 h 1312"/>
                <a:gd name="T6" fmla="*/ 0 w 139"/>
                <a:gd name="T7" fmla="*/ 0 h 1312"/>
                <a:gd name="T8" fmla="*/ 0 w 139"/>
                <a:gd name="T9" fmla="*/ 0 h 1312"/>
                <a:gd name="T10" fmla="*/ 0 w 139"/>
                <a:gd name="T11" fmla="*/ 0 h 1312"/>
                <a:gd name="T12" fmla="*/ 0 60000 65536"/>
                <a:gd name="T13" fmla="*/ 0 60000 65536"/>
                <a:gd name="T14" fmla="*/ 0 60000 65536"/>
                <a:gd name="T15" fmla="*/ 0 60000 65536"/>
                <a:gd name="T16" fmla="*/ 0 60000 65536"/>
                <a:gd name="T17" fmla="*/ 0 60000 65536"/>
                <a:gd name="T18" fmla="*/ 0 w 139"/>
                <a:gd name="T19" fmla="*/ 0 h 1312"/>
                <a:gd name="T20" fmla="*/ 139 w 139"/>
                <a:gd name="T21" fmla="*/ 1312 h 1312"/>
              </a:gdLst>
              <a:ahLst/>
              <a:cxnLst>
                <a:cxn ang="T12">
                  <a:pos x="T0" y="T1"/>
                </a:cxn>
                <a:cxn ang="T13">
                  <a:pos x="T2" y="T3"/>
                </a:cxn>
                <a:cxn ang="T14">
                  <a:pos x="T4" y="T5"/>
                </a:cxn>
                <a:cxn ang="T15">
                  <a:pos x="T6" y="T7"/>
                </a:cxn>
                <a:cxn ang="T16">
                  <a:pos x="T8" y="T9"/>
                </a:cxn>
                <a:cxn ang="T17">
                  <a:pos x="T10" y="T11"/>
                </a:cxn>
              </a:cxnLst>
              <a:rect l="T18" t="T19" r="T20" b="T21"/>
              <a:pathLst>
                <a:path w="139" h="1312">
                  <a:moveTo>
                    <a:pt x="70" y="1312"/>
                  </a:moveTo>
                  <a:lnTo>
                    <a:pt x="139" y="1243"/>
                  </a:lnTo>
                  <a:lnTo>
                    <a:pt x="138" y="0"/>
                  </a:lnTo>
                  <a:lnTo>
                    <a:pt x="0" y="0"/>
                  </a:lnTo>
                  <a:lnTo>
                    <a:pt x="1" y="1243"/>
                  </a:lnTo>
                  <a:lnTo>
                    <a:pt x="70" y="1312"/>
                  </a:lnTo>
                  <a:close/>
                </a:path>
              </a:pathLst>
            </a:custGeom>
            <a:solidFill>
              <a:srgbClr val="E6B5C2"/>
            </a:solidFill>
            <a:ln w="9525">
              <a:noFill/>
              <a:round/>
              <a:headEnd/>
              <a:tailEnd/>
            </a:ln>
          </p:spPr>
          <p:txBody>
            <a:bodyPr/>
            <a:lstStyle/>
            <a:p>
              <a:endParaRPr lang="en-US"/>
            </a:p>
          </p:txBody>
        </p:sp>
        <p:sp>
          <p:nvSpPr>
            <p:cNvPr id="5921" name="Freeform 200"/>
            <p:cNvSpPr>
              <a:spLocks/>
            </p:cNvSpPr>
            <p:nvPr/>
          </p:nvSpPr>
          <p:spPr bwMode="auto">
            <a:xfrm>
              <a:off x="6707" y="2141"/>
              <a:ext cx="27" cy="95"/>
            </a:xfrm>
            <a:custGeom>
              <a:avLst/>
              <a:gdLst>
                <a:gd name="T0" fmla="*/ 0 w 482"/>
                <a:gd name="T1" fmla="*/ 0 h 1711"/>
                <a:gd name="T2" fmla="*/ 0 w 482"/>
                <a:gd name="T3" fmla="*/ 0 h 1711"/>
                <a:gd name="T4" fmla="*/ 0 w 482"/>
                <a:gd name="T5" fmla="*/ 0 h 1711"/>
                <a:gd name="T6" fmla="*/ 0 w 482"/>
                <a:gd name="T7" fmla="*/ 0 h 1711"/>
                <a:gd name="T8" fmla="*/ 0 w 482"/>
                <a:gd name="T9" fmla="*/ 0 h 1711"/>
                <a:gd name="T10" fmla="*/ 0 60000 65536"/>
                <a:gd name="T11" fmla="*/ 0 60000 65536"/>
                <a:gd name="T12" fmla="*/ 0 60000 65536"/>
                <a:gd name="T13" fmla="*/ 0 60000 65536"/>
                <a:gd name="T14" fmla="*/ 0 60000 65536"/>
                <a:gd name="T15" fmla="*/ 0 w 482"/>
                <a:gd name="T16" fmla="*/ 0 h 1711"/>
                <a:gd name="T17" fmla="*/ 482 w 482"/>
                <a:gd name="T18" fmla="*/ 1711 h 1711"/>
              </a:gdLst>
              <a:ahLst/>
              <a:cxnLst>
                <a:cxn ang="T10">
                  <a:pos x="T0" y="T1"/>
                </a:cxn>
                <a:cxn ang="T11">
                  <a:pos x="T2" y="T3"/>
                </a:cxn>
                <a:cxn ang="T12">
                  <a:pos x="T4" y="T5"/>
                </a:cxn>
                <a:cxn ang="T13">
                  <a:pos x="T6" y="T7"/>
                </a:cxn>
                <a:cxn ang="T14">
                  <a:pos x="T8" y="T9"/>
                </a:cxn>
              </a:cxnLst>
              <a:rect l="T15" t="T16" r="T17" b="T18"/>
              <a:pathLst>
                <a:path w="482" h="1711">
                  <a:moveTo>
                    <a:pt x="0" y="1711"/>
                  </a:moveTo>
                  <a:lnTo>
                    <a:pt x="482" y="1228"/>
                  </a:lnTo>
                  <a:lnTo>
                    <a:pt x="481" y="0"/>
                  </a:lnTo>
                  <a:lnTo>
                    <a:pt x="0" y="479"/>
                  </a:lnTo>
                  <a:lnTo>
                    <a:pt x="0" y="1711"/>
                  </a:lnTo>
                  <a:close/>
                </a:path>
              </a:pathLst>
            </a:custGeom>
            <a:solidFill>
              <a:srgbClr val="B53233"/>
            </a:solidFill>
            <a:ln w="9525">
              <a:noFill/>
              <a:round/>
              <a:headEnd/>
              <a:tailEnd/>
            </a:ln>
          </p:spPr>
          <p:txBody>
            <a:bodyPr/>
            <a:lstStyle/>
            <a:p>
              <a:endParaRPr lang="en-US"/>
            </a:p>
          </p:txBody>
        </p:sp>
        <p:sp>
          <p:nvSpPr>
            <p:cNvPr id="5922" name="Freeform 201"/>
            <p:cNvSpPr>
              <a:spLocks/>
            </p:cNvSpPr>
            <p:nvPr/>
          </p:nvSpPr>
          <p:spPr bwMode="auto">
            <a:xfrm>
              <a:off x="6705" y="2206"/>
              <a:ext cx="33" cy="33"/>
            </a:xfrm>
            <a:custGeom>
              <a:avLst/>
              <a:gdLst>
                <a:gd name="T0" fmla="*/ 0 w 599"/>
                <a:gd name="T1" fmla="*/ 0 h 580"/>
                <a:gd name="T2" fmla="*/ 0 w 599"/>
                <a:gd name="T3" fmla="*/ 0 h 580"/>
                <a:gd name="T4" fmla="*/ 0 w 599"/>
                <a:gd name="T5" fmla="*/ 0 h 580"/>
                <a:gd name="T6" fmla="*/ 0 w 599"/>
                <a:gd name="T7" fmla="*/ 0 h 580"/>
                <a:gd name="T8" fmla="*/ 0 w 599"/>
                <a:gd name="T9" fmla="*/ 0 h 580"/>
                <a:gd name="T10" fmla="*/ 0 w 599"/>
                <a:gd name="T11" fmla="*/ 0 h 580"/>
                <a:gd name="T12" fmla="*/ 0 60000 65536"/>
                <a:gd name="T13" fmla="*/ 0 60000 65536"/>
                <a:gd name="T14" fmla="*/ 0 60000 65536"/>
                <a:gd name="T15" fmla="*/ 0 60000 65536"/>
                <a:gd name="T16" fmla="*/ 0 60000 65536"/>
                <a:gd name="T17" fmla="*/ 0 60000 65536"/>
                <a:gd name="T18" fmla="*/ 0 w 599"/>
                <a:gd name="T19" fmla="*/ 0 h 580"/>
                <a:gd name="T20" fmla="*/ 599 w 599"/>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99" h="580">
                  <a:moveTo>
                    <a:pt x="599" y="49"/>
                  </a:moveTo>
                  <a:lnTo>
                    <a:pt x="481" y="0"/>
                  </a:lnTo>
                  <a:lnTo>
                    <a:pt x="0" y="484"/>
                  </a:lnTo>
                  <a:lnTo>
                    <a:pt x="97" y="580"/>
                  </a:lnTo>
                  <a:lnTo>
                    <a:pt x="579" y="97"/>
                  </a:lnTo>
                  <a:lnTo>
                    <a:pt x="599" y="49"/>
                  </a:lnTo>
                  <a:close/>
                </a:path>
              </a:pathLst>
            </a:custGeom>
            <a:solidFill>
              <a:srgbClr val="E6B5C2"/>
            </a:solidFill>
            <a:ln w="9525">
              <a:noFill/>
              <a:round/>
              <a:headEnd/>
              <a:tailEnd/>
            </a:ln>
          </p:spPr>
          <p:txBody>
            <a:bodyPr/>
            <a:lstStyle/>
            <a:p>
              <a:endParaRPr lang="en-US"/>
            </a:p>
          </p:txBody>
        </p:sp>
        <p:sp>
          <p:nvSpPr>
            <p:cNvPr id="5923" name="Freeform 202"/>
            <p:cNvSpPr>
              <a:spLocks/>
            </p:cNvSpPr>
            <p:nvPr/>
          </p:nvSpPr>
          <p:spPr bwMode="auto">
            <a:xfrm>
              <a:off x="6730" y="2138"/>
              <a:ext cx="8" cy="71"/>
            </a:xfrm>
            <a:custGeom>
              <a:avLst/>
              <a:gdLst>
                <a:gd name="T0" fmla="*/ 0 w 139"/>
                <a:gd name="T1" fmla="*/ 0 h 1277"/>
                <a:gd name="T2" fmla="*/ 0 w 139"/>
                <a:gd name="T3" fmla="*/ 0 h 1277"/>
                <a:gd name="T4" fmla="*/ 0 w 139"/>
                <a:gd name="T5" fmla="*/ 0 h 1277"/>
                <a:gd name="T6" fmla="*/ 0 w 139"/>
                <a:gd name="T7" fmla="*/ 0 h 1277"/>
                <a:gd name="T8" fmla="*/ 0 w 139"/>
                <a:gd name="T9" fmla="*/ 0 h 1277"/>
                <a:gd name="T10" fmla="*/ 0 w 139"/>
                <a:gd name="T11" fmla="*/ 0 h 1277"/>
                <a:gd name="T12" fmla="*/ 0 60000 65536"/>
                <a:gd name="T13" fmla="*/ 0 60000 65536"/>
                <a:gd name="T14" fmla="*/ 0 60000 65536"/>
                <a:gd name="T15" fmla="*/ 0 60000 65536"/>
                <a:gd name="T16" fmla="*/ 0 60000 65536"/>
                <a:gd name="T17" fmla="*/ 0 60000 65536"/>
                <a:gd name="T18" fmla="*/ 0 w 139"/>
                <a:gd name="T19" fmla="*/ 0 h 1277"/>
                <a:gd name="T20" fmla="*/ 139 w 139"/>
                <a:gd name="T21" fmla="*/ 1277 h 1277"/>
              </a:gdLst>
              <a:ahLst/>
              <a:cxnLst>
                <a:cxn ang="T12">
                  <a:pos x="T0" y="T1"/>
                </a:cxn>
                <a:cxn ang="T13">
                  <a:pos x="T2" y="T3"/>
                </a:cxn>
                <a:cxn ang="T14">
                  <a:pos x="T4" y="T5"/>
                </a:cxn>
                <a:cxn ang="T15">
                  <a:pos x="T6" y="T7"/>
                </a:cxn>
                <a:cxn ang="T16">
                  <a:pos x="T8" y="T9"/>
                </a:cxn>
                <a:cxn ang="T17">
                  <a:pos x="T10" y="T11"/>
                </a:cxn>
              </a:cxnLst>
              <a:rect l="T18" t="T19" r="T20" b="T21"/>
              <a:pathLst>
                <a:path w="139" h="1277">
                  <a:moveTo>
                    <a:pt x="21" y="0"/>
                  </a:moveTo>
                  <a:lnTo>
                    <a:pt x="0" y="49"/>
                  </a:lnTo>
                  <a:lnTo>
                    <a:pt x="1" y="1277"/>
                  </a:lnTo>
                  <a:lnTo>
                    <a:pt x="139" y="1277"/>
                  </a:lnTo>
                  <a:lnTo>
                    <a:pt x="138" y="49"/>
                  </a:lnTo>
                  <a:lnTo>
                    <a:pt x="21" y="0"/>
                  </a:lnTo>
                  <a:close/>
                </a:path>
              </a:pathLst>
            </a:custGeom>
            <a:solidFill>
              <a:srgbClr val="E6B5C2"/>
            </a:solidFill>
            <a:ln w="9525">
              <a:noFill/>
              <a:round/>
              <a:headEnd/>
              <a:tailEnd/>
            </a:ln>
          </p:spPr>
          <p:txBody>
            <a:bodyPr/>
            <a:lstStyle/>
            <a:p>
              <a:endParaRPr lang="en-US"/>
            </a:p>
          </p:txBody>
        </p:sp>
        <p:sp>
          <p:nvSpPr>
            <p:cNvPr id="5924" name="Freeform 203"/>
            <p:cNvSpPr>
              <a:spLocks/>
            </p:cNvSpPr>
            <p:nvPr/>
          </p:nvSpPr>
          <p:spPr bwMode="auto">
            <a:xfrm>
              <a:off x="6703" y="2138"/>
              <a:ext cx="34" cy="32"/>
            </a:xfrm>
            <a:custGeom>
              <a:avLst/>
              <a:gdLst>
                <a:gd name="T0" fmla="*/ 0 w 600"/>
                <a:gd name="T1" fmla="*/ 0 h 577"/>
                <a:gd name="T2" fmla="*/ 0 w 600"/>
                <a:gd name="T3" fmla="*/ 0 h 577"/>
                <a:gd name="T4" fmla="*/ 0 w 600"/>
                <a:gd name="T5" fmla="*/ 0 h 577"/>
                <a:gd name="T6" fmla="*/ 0 w 600"/>
                <a:gd name="T7" fmla="*/ 0 h 577"/>
                <a:gd name="T8" fmla="*/ 0 w 600"/>
                <a:gd name="T9" fmla="*/ 0 h 577"/>
                <a:gd name="T10" fmla="*/ 0 w 600"/>
                <a:gd name="T11" fmla="*/ 0 h 577"/>
                <a:gd name="T12" fmla="*/ 0 60000 65536"/>
                <a:gd name="T13" fmla="*/ 0 60000 65536"/>
                <a:gd name="T14" fmla="*/ 0 60000 65536"/>
                <a:gd name="T15" fmla="*/ 0 60000 65536"/>
                <a:gd name="T16" fmla="*/ 0 60000 65536"/>
                <a:gd name="T17" fmla="*/ 0 60000 65536"/>
                <a:gd name="T18" fmla="*/ 0 w 600"/>
                <a:gd name="T19" fmla="*/ 0 h 577"/>
                <a:gd name="T20" fmla="*/ 600 w 600"/>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600" h="577">
                  <a:moveTo>
                    <a:pt x="0" y="528"/>
                  </a:moveTo>
                  <a:lnTo>
                    <a:pt x="118" y="577"/>
                  </a:lnTo>
                  <a:lnTo>
                    <a:pt x="600" y="97"/>
                  </a:lnTo>
                  <a:lnTo>
                    <a:pt x="503" y="0"/>
                  </a:lnTo>
                  <a:lnTo>
                    <a:pt x="21" y="480"/>
                  </a:lnTo>
                  <a:lnTo>
                    <a:pt x="0" y="528"/>
                  </a:lnTo>
                  <a:close/>
                </a:path>
              </a:pathLst>
            </a:custGeom>
            <a:solidFill>
              <a:srgbClr val="E6B5C2"/>
            </a:solidFill>
            <a:ln w="9525">
              <a:noFill/>
              <a:round/>
              <a:headEnd/>
              <a:tailEnd/>
            </a:ln>
          </p:spPr>
          <p:txBody>
            <a:bodyPr/>
            <a:lstStyle/>
            <a:p>
              <a:endParaRPr lang="en-US"/>
            </a:p>
          </p:txBody>
        </p:sp>
        <p:sp>
          <p:nvSpPr>
            <p:cNvPr id="5925" name="Freeform 204"/>
            <p:cNvSpPr>
              <a:spLocks/>
            </p:cNvSpPr>
            <p:nvPr/>
          </p:nvSpPr>
          <p:spPr bwMode="auto">
            <a:xfrm>
              <a:off x="6703" y="2167"/>
              <a:ext cx="8" cy="72"/>
            </a:xfrm>
            <a:custGeom>
              <a:avLst/>
              <a:gdLst>
                <a:gd name="T0" fmla="*/ 0 w 139"/>
                <a:gd name="T1" fmla="*/ 0 h 1280"/>
                <a:gd name="T2" fmla="*/ 0 w 139"/>
                <a:gd name="T3" fmla="*/ 0 h 1280"/>
                <a:gd name="T4" fmla="*/ 0 w 139"/>
                <a:gd name="T5" fmla="*/ 0 h 1280"/>
                <a:gd name="T6" fmla="*/ 0 w 139"/>
                <a:gd name="T7" fmla="*/ 0 h 1280"/>
                <a:gd name="T8" fmla="*/ 0 w 139"/>
                <a:gd name="T9" fmla="*/ 0 h 1280"/>
                <a:gd name="T10" fmla="*/ 0 w 139"/>
                <a:gd name="T11" fmla="*/ 0 h 1280"/>
                <a:gd name="T12" fmla="*/ 0 60000 65536"/>
                <a:gd name="T13" fmla="*/ 0 60000 65536"/>
                <a:gd name="T14" fmla="*/ 0 60000 65536"/>
                <a:gd name="T15" fmla="*/ 0 60000 65536"/>
                <a:gd name="T16" fmla="*/ 0 60000 65536"/>
                <a:gd name="T17" fmla="*/ 0 60000 65536"/>
                <a:gd name="T18" fmla="*/ 0 w 139"/>
                <a:gd name="T19" fmla="*/ 0 h 1280"/>
                <a:gd name="T20" fmla="*/ 139 w 139"/>
                <a:gd name="T21" fmla="*/ 1280 h 1280"/>
              </a:gdLst>
              <a:ahLst/>
              <a:cxnLst>
                <a:cxn ang="T12">
                  <a:pos x="T0" y="T1"/>
                </a:cxn>
                <a:cxn ang="T13">
                  <a:pos x="T2" y="T3"/>
                </a:cxn>
                <a:cxn ang="T14">
                  <a:pos x="T4" y="T5"/>
                </a:cxn>
                <a:cxn ang="T15">
                  <a:pos x="T6" y="T7"/>
                </a:cxn>
                <a:cxn ang="T16">
                  <a:pos x="T8" y="T9"/>
                </a:cxn>
                <a:cxn ang="T17">
                  <a:pos x="T10" y="T11"/>
                </a:cxn>
              </a:cxnLst>
              <a:rect l="T18" t="T19" r="T20" b="T21"/>
              <a:pathLst>
                <a:path w="139" h="1280">
                  <a:moveTo>
                    <a:pt x="119" y="1280"/>
                  </a:moveTo>
                  <a:lnTo>
                    <a:pt x="139" y="1232"/>
                  </a:lnTo>
                  <a:lnTo>
                    <a:pt x="139" y="0"/>
                  </a:lnTo>
                  <a:lnTo>
                    <a:pt x="0" y="0"/>
                  </a:lnTo>
                  <a:lnTo>
                    <a:pt x="1" y="1232"/>
                  </a:lnTo>
                  <a:lnTo>
                    <a:pt x="119" y="1280"/>
                  </a:lnTo>
                  <a:close/>
                </a:path>
              </a:pathLst>
            </a:custGeom>
            <a:solidFill>
              <a:srgbClr val="E6B5C2"/>
            </a:solidFill>
            <a:ln w="9525">
              <a:noFill/>
              <a:round/>
              <a:headEnd/>
              <a:tailEnd/>
            </a:ln>
          </p:spPr>
          <p:txBody>
            <a:bodyPr/>
            <a:lstStyle/>
            <a:p>
              <a:endParaRPr lang="en-US"/>
            </a:p>
          </p:txBody>
        </p:sp>
        <p:sp>
          <p:nvSpPr>
            <p:cNvPr id="5926" name="Freeform 205"/>
            <p:cNvSpPr>
              <a:spLocks/>
            </p:cNvSpPr>
            <p:nvPr/>
          </p:nvSpPr>
          <p:spPr bwMode="auto">
            <a:xfrm>
              <a:off x="6558" y="2141"/>
              <a:ext cx="175" cy="25"/>
            </a:xfrm>
            <a:custGeom>
              <a:avLst/>
              <a:gdLst>
                <a:gd name="T0" fmla="*/ 0 w 3136"/>
                <a:gd name="T1" fmla="*/ 0 h 460"/>
                <a:gd name="T2" fmla="*/ 0 w 3136"/>
                <a:gd name="T3" fmla="*/ 0 h 460"/>
                <a:gd name="T4" fmla="*/ 0 w 3136"/>
                <a:gd name="T5" fmla="*/ 0 h 460"/>
                <a:gd name="T6" fmla="*/ 0 w 3136"/>
                <a:gd name="T7" fmla="*/ 0 h 460"/>
                <a:gd name="T8" fmla="*/ 0 w 3136"/>
                <a:gd name="T9" fmla="*/ 0 h 460"/>
                <a:gd name="T10" fmla="*/ 0 60000 65536"/>
                <a:gd name="T11" fmla="*/ 0 60000 65536"/>
                <a:gd name="T12" fmla="*/ 0 60000 65536"/>
                <a:gd name="T13" fmla="*/ 0 60000 65536"/>
                <a:gd name="T14" fmla="*/ 0 60000 65536"/>
                <a:gd name="T15" fmla="*/ 0 w 3136"/>
                <a:gd name="T16" fmla="*/ 0 h 460"/>
                <a:gd name="T17" fmla="*/ 3136 w 3136"/>
                <a:gd name="T18" fmla="*/ 460 h 460"/>
              </a:gdLst>
              <a:ahLst/>
              <a:cxnLst>
                <a:cxn ang="T10">
                  <a:pos x="T0" y="T1"/>
                </a:cxn>
                <a:cxn ang="T11">
                  <a:pos x="T2" y="T3"/>
                </a:cxn>
                <a:cxn ang="T12">
                  <a:pos x="T4" y="T5"/>
                </a:cxn>
                <a:cxn ang="T13">
                  <a:pos x="T6" y="T7"/>
                </a:cxn>
                <a:cxn ang="T14">
                  <a:pos x="T8" y="T9"/>
                </a:cxn>
              </a:cxnLst>
              <a:rect l="T15" t="T16" r="T17" b="T18"/>
              <a:pathLst>
                <a:path w="3136" h="460">
                  <a:moveTo>
                    <a:pt x="0" y="460"/>
                  </a:moveTo>
                  <a:lnTo>
                    <a:pt x="458" y="0"/>
                  </a:lnTo>
                  <a:lnTo>
                    <a:pt x="3136" y="0"/>
                  </a:lnTo>
                  <a:lnTo>
                    <a:pt x="2676" y="460"/>
                  </a:lnTo>
                  <a:lnTo>
                    <a:pt x="0" y="460"/>
                  </a:lnTo>
                  <a:close/>
                </a:path>
              </a:pathLst>
            </a:custGeom>
            <a:solidFill>
              <a:srgbClr val="E56968"/>
            </a:solidFill>
            <a:ln w="9525">
              <a:noFill/>
              <a:round/>
              <a:headEnd/>
              <a:tailEnd/>
            </a:ln>
          </p:spPr>
          <p:txBody>
            <a:bodyPr/>
            <a:lstStyle/>
            <a:p>
              <a:endParaRPr lang="en-US"/>
            </a:p>
          </p:txBody>
        </p:sp>
        <p:sp>
          <p:nvSpPr>
            <p:cNvPr id="5927" name="Freeform 206"/>
            <p:cNvSpPr>
              <a:spLocks/>
            </p:cNvSpPr>
            <p:nvPr/>
          </p:nvSpPr>
          <p:spPr bwMode="auto">
            <a:xfrm>
              <a:off x="6556" y="2137"/>
              <a:ext cx="31" cy="32"/>
            </a:xfrm>
            <a:custGeom>
              <a:avLst/>
              <a:gdLst>
                <a:gd name="T0" fmla="*/ 0 w 555"/>
                <a:gd name="T1" fmla="*/ 0 h 577"/>
                <a:gd name="T2" fmla="*/ 0 w 555"/>
                <a:gd name="T3" fmla="*/ 0 h 577"/>
                <a:gd name="T4" fmla="*/ 0 w 555"/>
                <a:gd name="T5" fmla="*/ 0 h 577"/>
                <a:gd name="T6" fmla="*/ 0 w 555"/>
                <a:gd name="T7" fmla="*/ 0 h 577"/>
                <a:gd name="T8" fmla="*/ 0 w 555"/>
                <a:gd name="T9" fmla="*/ 0 h 577"/>
                <a:gd name="T10" fmla="*/ 0 w 555"/>
                <a:gd name="T11" fmla="*/ 0 h 577"/>
                <a:gd name="T12" fmla="*/ 0 60000 65536"/>
                <a:gd name="T13" fmla="*/ 0 60000 65536"/>
                <a:gd name="T14" fmla="*/ 0 60000 65536"/>
                <a:gd name="T15" fmla="*/ 0 60000 65536"/>
                <a:gd name="T16" fmla="*/ 0 60000 65536"/>
                <a:gd name="T17" fmla="*/ 0 60000 65536"/>
                <a:gd name="T18" fmla="*/ 0 w 555"/>
                <a:gd name="T19" fmla="*/ 0 h 577"/>
                <a:gd name="T20" fmla="*/ 555 w 555"/>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5" h="577">
                  <a:moveTo>
                    <a:pt x="506" y="0"/>
                  </a:moveTo>
                  <a:lnTo>
                    <a:pt x="458" y="20"/>
                  </a:lnTo>
                  <a:lnTo>
                    <a:pt x="0" y="480"/>
                  </a:lnTo>
                  <a:lnTo>
                    <a:pt x="97" y="577"/>
                  </a:lnTo>
                  <a:lnTo>
                    <a:pt x="555" y="117"/>
                  </a:lnTo>
                  <a:lnTo>
                    <a:pt x="506" y="0"/>
                  </a:lnTo>
                  <a:close/>
                </a:path>
              </a:pathLst>
            </a:custGeom>
            <a:solidFill>
              <a:srgbClr val="E6B5C2"/>
            </a:solidFill>
            <a:ln w="9525">
              <a:noFill/>
              <a:round/>
              <a:headEnd/>
              <a:tailEnd/>
            </a:ln>
          </p:spPr>
          <p:txBody>
            <a:bodyPr/>
            <a:lstStyle/>
            <a:p>
              <a:endParaRPr lang="en-US"/>
            </a:p>
          </p:txBody>
        </p:sp>
        <p:sp>
          <p:nvSpPr>
            <p:cNvPr id="5928" name="Freeform 207"/>
            <p:cNvSpPr>
              <a:spLocks/>
            </p:cNvSpPr>
            <p:nvPr/>
          </p:nvSpPr>
          <p:spPr bwMode="auto">
            <a:xfrm>
              <a:off x="6584" y="2137"/>
              <a:ext cx="151" cy="8"/>
            </a:xfrm>
            <a:custGeom>
              <a:avLst/>
              <a:gdLst>
                <a:gd name="T0" fmla="*/ 0 w 2727"/>
                <a:gd name="T1" fmla="*/ 0 h 138"/>
                <a:gd name="T2" fmla="*/ 0 w 2727"/>
                <a:gd name="T3" fmla="*/ 0 h 138"/>
                <a:gd name="T4" fmla="*/ 0 w 2727"/>
                <a:gd name="T5" fmla="*/ 0 h 138"/>
                <a:gd name="T6" fmla="*/ 0 w 2727"/>
                <a:gd name="T7" fmla="*/ 0 h 138"/>
                <a:gd name="T8" fmla="*/ 0 w 2727"/>
                <a:gd name="T9" fmla="*/ 0 h 138"/>
                <a:gd name="T10" fmla="*/ 0 w 2727"/>
                <a:gd name="T11" fmla="*/ 0 h 138"/>
                <a:gd name="T12" fmla="*/ 0 60000 65536"/>
                <a:gd name="T13" fmla="*/ 0 60000 65536"/>
                <a:gd name="T14" fmla="*/ 0 60000 65536"/>
                <a:gd name="T15" fmla="*/ 0 60000 65536"/>
                <a:gd name="T16" fmla="*/ 0 60000 65536"/>
                <a:gd name="T17" fmla="*/ 0 60000 65536"/>
                <a:gd name="T18" fmla="*/ 0 w 2727"/>
                <a:gd name="T19" fmla="*/ 0 h 138"/>
                <a:gd name="T20" fmla="*/ 2727 w 272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7" h="138">
                  <a:moveTo>
                    <a:pt x="2727" y="117"/>
                  </a:moveTo>
                  <a:lnTo>
                    <a:pt x="2678" y="0"/>
                  </a:lnTo>
                  <a:lnTo>
                    <a:pt x="0" y="0"/>
                  </a:lnTo>
                  <a:lnTo>
                    <a:pt x="0" y="138"/>
                  </a:lnTo>
                  <a:lnTo>
                    <a:pt x="2678" y="138"/>
                  </a:lnTo>
                  <a:lnTo>
                    <a:pt x="2727" y="117"/>
                  </a:lnTo>
                  <a:close/>
                </a:path>
              </a:pathLst>
            </a:custGeom>
            <a:solidFill>
              <a:srgbClr val="E6B5C2"/>
            </a:solidFill>
            <a:ln w="9525">
              <a:noFill/>
              <a:round/>
              <a:headEnd/>
              <a:tailEnd/>
            </a:ln>
          </p:spPr>
          <p:txBody>
            <a:bodyPr/>
            <a:lstStyle/>
            <a:p>
              <a:endParaRPr lang="en-US"/>
            </a:p>
          </p:txBody>
        </p:sp>
        <p:sp>
          <p:nvSpPr>
            <p:cNvPr id="5929" name="Freeform 208"/>
            <p:cNvSpPr>
              <a:spLocks/>
            </p:cNvSpPr>
            <p:nvPr/>
          </p:nvSpPr>
          <p:spPr bwMode="auto">
            <a:xfrm>
              <a:off x="6704" y="2138"/>
              <a:ext cx="31" cy="32"/>
            </a:xfrm>
            <a:custGeom>
              <a:avLst/>
              <a:gdLst>
                <a:gd name="T0" fmla="*/ 0 w 559"/>
                <a:gd name="T1" fmla="*/ 0 h 578"/>
                <a:gd name="T2" fmla="*/ 0 w 559"/>
                <a:gd name="T3" fmla="*/ 0 h 578"/>
                <a:gd name="T4" fmla="*/ 0 w 559"/>
                <a:gd name="T5" fmla="*/ 0 h 578"/>
                <a:gd name="T6" fmla="*/ 0 w 559"/>
                <a:gd name="T7" fmla="*/ 0 h 578"/>
                <a:gd name="T8" fmla="*/ 0 w 559"/>
                <a:gd name="T9" fmla="*/ 0 h 578"/>
                <a:gd name="T10" fmla="*/ 0 w 559"/>
                <a:gd name="T11" fmla="*/ 0 h 578"/>
                <a:gd name="T12" fmla="*/ 0 60000 65536"/>
                <a:gd name="T13" fmla="*/ 0 60000 65536"/>
                <a:gd name="T14" fmla="*/ 0 60000 65536"/>
                <a:gd name="T15" fmla="*/ 0 60000 65536"/>
                <a:gd name="T16" fmla="*/ 0 60000 65536"/>
                <a:gd name="T17" fmla="*/ 0 60000 65536"/>
                <a:gd name="T18" fmla="*/ 0 w 559"/>
                <a:gd name="T19" fmla="*/ 0 h 578"/>
                <a:gd name="T20" fmla="*/ 559 w 559"/>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9" h="578">
                  <a:moveTo>
                    <a:pt x="50" y="578"/>
                  </a:moveTo>
                  <a:lnTo>
                    <a:pt x="99" y="558"/>
                  </a:lnTo>
                  <a:lnTo>
                    <a:pt x="559" y="97"/>
                  </a:lnTo>
                  <a:lnTo>
                    <a:pt x="461" y="0"/>
                  </a:lnTo>
                  <a:lnTo>
                    <a:pt x="0" y="460"/>
                  </a:lnTo>
                  <a:lnTo>
                    <a:pt x="50" y="578"/>
                  </a:lnTo>
                  <a:close/>
                </a:path>
              </a:pathLst>
            </a:custGeom>
            <a:solidFill>
              <a:srgbClr val="E6B5C2"/>
            </a:solidFill>
            <a:ln w="9525">
              <a:noFill/>
              <a:round/>
              <a:headEnd/>
              <a:tailEnd/>
            </a:ln>
          </p:spPr>
          <p:txBody>
            <a:bodyPr/>
            <a:lstStyle/>
            <a:p>
              <a:endParaRPr lang="en-US"/>
            </a:p>
          </p:txBody>
        </p:sp>
        <p:sp>
          <p:nvSpPr>
            <p:cNvPr id="5930" name="Freeform 209"/>
            <p:cNvSpPr>
              <a:spLocks/>
            </p:cNvSpPr>
            <p:nvPr/>
          </p:nvSpPr>
          <p:spPr bwMode="auto">
            <a:xfrm>
              <a:off x="6556" y="2163"/>
              <a:ext cx="151" cy="7"/>
            </a:xfrm>
            <a:custGeom>
              <a:avLst/>
              <a:gdLst>
                <a:gd name="T0" fmla="*/ 0 w 2724"/>
                <a:gd name="T1" fmla="*/ 0 h 138"/>
                <a:gd name="T2" fmla="*/ 0 w 2724"/>
                <a:gd name="T3" fmla="*/ 0 h 138"/>
                <a:gd name="T4" fmla="*/ 0 w 2724"/>
                <a:gd name="T5" fmla="*/ 0 h 138"/>
                <a:gd name="T6" fmla="*/ 0 w 2724"/>
                <a:gd name="T7" fmla="*/ 0 h 138"/>
                <a:gd name="T8" fmla="*/ 0 w 2724"/>
                <a:gd name="T9" fmla="*/ 0 h 138"/>
                <a:gd name="T10" fmla="*/ 0 w 2724"/>
                <a:gd name="T11" fmla="*/ 0 h 138"/>
                <a:gd name="T12" fmla="*/ 0 60000 65536"/>
                <a:gd name="T13" fmla="*/ 0 60000 65536"/>
                <a:gd name="T14" fmla="*/ 0 60000 65536"/>
                <a:gd name="T15" fmla="*/ 0 60000 65536"/>
                <a:gd name="T16" fmla="*/ 0 60000 65536"/>
                <a:gd name="T17" fmla="*/ 0 60000 65536"/>
                <a:gd name="T18" fmla="*/ 0 w 2724"/>
                <a:gd name="T19" fmla="*/ 0 h 138"/>
                <a:gd name="T20" fmla="*/ 2724 w 272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4" h="138">
                  <a:moveTo>
                    <a:pt x="0" y="20"/>
                  </a:moveTo>
                  <a:lnTo>
                    <a:pt x="48" y="138"/>
                  </a:lnTo>
                  <a:lnTo>
                    <a:pt x="2724" y="138"/>
                  </a:lnTo>
                  <a:lnTo>
                    <a:pt x="2724" y="0"/>
                  </a:lnTo>
                  <a:lnTo>
                    <a:pt x="48" y="0"/>
                  </a:lnTo>
                  <a:lnTo>
                    <a:pt x="0" y="20"/>
                  </a:lnTo>
                  <a:close/>
                </a:path>
              </a:pathLst>
            </a:custGeom>
            <a:solidFill>
              <a:srgbClr val="E6B5C2"/>
            </a:solidFill>
            <a:ln w="9525">
              <a:noFill/>
              <a:round/>
              <a:headEnd/>
              <a:tailEnd/>
            </a:ln>
          </p:spPr>
          <p:txBody>
            <a:bodyPr/>
            <a:lstStyle/>
            <a:p>
              <a:endParaRPr lang="en-US"/>
            </a:p>
          </p:txBody>
        </p:sp>
        <p:sp>
          <p:nvSpPr>
            <p:cNvPr id="5931" name="Freeform 210"/>
            <p:cNvSpPr>
              <a:spLocks/>
            </p:cNvSpPr>
            <p:nvPr/>
          </p:nvSpPr>
          <p:spPr bwMode="auto">
            <a:xfrm>
              <a:off x="6385" y="2166"/>
              <a:ext cx="174" cy="27"/>
            </a:xfrm>
            <a:custGeom>
              <a:avLst/>
              <a:gdLst>
                <a:gd name="T0" fmla="*/ 0 w 3147"/>
                <a:gd name="T1" fmla="*/ 0 h 475"/>
                <a:gd name="T2" fmla="*/ 0 w 3147"/>
                <a:gd name="T3" fmla="*/ 0 h 475"/>
                <a:gd name="T4" fmla="*/ 0 w 3147"/>
                <a:gd name="T5" fmla="*/ 0 h 475"/>
                <a:gd name="T6" fmla="*/ 0 w 3147"/>
                <a:gd name="T7" fmla="*/ 0 h 475"/>
                <a:gd name="T8" fmla="*/ 0 w 3147"/>
                <a:gd name="T9" fmla="*/ 0 h 475"/>
                <a:gd name="T10" fmla="*/ 0 60000 65536"/>
                <a:gd name="T11" fmla="*/ 0 60000 65536"/>
                <a:gd name="T12" fmla="*/ 0 60000 65536"/>
                <a:gd name="T13" fmla="*/ 0 60000 65536"/>
                <a:gd name="T14" fmla="*/ 0 60000 65536"/>
                <a:gd name="T15" fmla="*/ 0 w 3147"/>
                <a:gd name="T16" fmla="*/ 0 h 475"/>
                <a:gd name="T17" fmla="*/ 3147 w 3147"/>
                <a:gd name="T18" fmla="*/ 475 h 475"/>
              </a:gdLst>
              <a:ahLst/>
              <a:cxnLst>
                <a:cxn ang="T10">
                  <a:pos x="T0" y="T1"/>
                </a:cxn>
                <a:cxn ang="T11">
                  <a:pos x="T2" y="T3"/>
                </a:cxn>
                <a:cxn ang="T12">
                  <a:pos x="T4" y="T5"/>
                </a:cxn>
                <a:cxn ang="T13">
                  <a:pos x="T6" y="T7"/>
                </a:cxn>
                <a:cxn ang="T14">
                  <a:pos x="T8" y="T9"/>
                </a:cxn>
              </a:cxnLst>
              <a:rect l="T15" t="T16" r="T17" b="T18"/>
              <a:pathLst>
                <a:path w="3147" h="475">
                  <a:moveTo>
                    <a:pt x="0" y="475"/>
                  </a:moveTo>
                  <a:lnTo>
                    <a:pt x="473" y="0"/>
                  </a:lnTo>
                  <a:lnTo>
                    <a:pt x="3147" y="0"/>
                  </a:lnTo>
                  <a:lnTo>
                    <a:pt x="2673" y="473"/>
                  </a:lnTo>
                  <a:lnTo>
                    <a:pt x="0" y="475"/>
                  </a:lnTo>
                  <a:close/>
                </a:path>
              </a:pathLst>
            </a:custGeom>
            <a:solidFill>
              <a:srgbClr val="E56968"/>
            </a:solidFill>
            <a:ln w="9525">
              <a:noFill/>
              <a:round/>
              <a:headEnd/>
              <a:tailEnd/>
            </a:ln>
          </p:spPr>
          <p:txBody>
            <a:bodyPr/>
            <a:lstStyle/>
            <a:p>
              <a:endParaRPr lang="en-US"/>
            </a:p>
          </p:txBody>
        </p:sp>
        <p:sp>
          <p:nvSpPr>
            <p:cNvPr id="5932" name="Freeform 211"/>
            <p:cNvSpPr>
              <a:spLocks/>
            </p:cNvSpPr>
            <p:nvPr/>
          </p:nvSpPr>
          <p:spPr bwMode="auto">
            <a:xfrm>
              <a:off x="6382" y="2162"/>
              <a:ext cx="32" cy="33"/>
            </a:xfrm>
            <a:custGeom>
              <a:avLst/>
              <a:gdLst>
                <a:gd name="T0" fmla="*/ 0 w 571"/>
                <a:gd name="T1" fmla="*/ 0 h 592"/>
                <a:gd name="T2" fmla="*/ 0 w 571"/>
                <a:gd name="T3" fmla="*/ 0 h 592"/>
                <a:gd name="T4" fmla="*/ 0 w 571"/>
                <a:gd name="T5" fmla="*/ 0 h 592"/>
                <a:gd name="T6" fmla="*/ 0 w 571"/>
                <a:gd name="T7" fmla="*/ 0 h 592"/>
                <a:gd name="T8" fmla="*/ 0 w 571"/>
                <a:gd name="T9" fmla="*/ 0 h 592"/>
                <a:gd name="T10" fmla="*/ 0 w 571"/>
                <a:gd name="T11" fmla="*/ 0 h 592"/>
                <a:gd name="T12" fmla="*/ 0 60000 65536"/>
                <a:gd name="T13" fmla="*/ 0 60000 65536"/>
                <a:gd name="T14" fmla="*/ 0 60000 65536"/>
                <a:gd name="T15" fmla="*/ 0 60000 65536"/>
                <a:gd name="T16" fmla="*/ 0 60000 65536"/>
                <a:gd name="T17" fmla="*/ 0 60000 65536"/>
                <a:gd name="T18" fmla="*/ 0 w 571"/>
                <a:gd name="T19" fmla="*/ 0 h 592"/>
                <a:gd name="T20" fmla="*/ 571 w 57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1" h="592">
                  <a:moveTo>
                    <a:pt x="521" y="0"/>
                  </a:moveTo>
                  <a:lnTo>
                    <a:pt x="473" y="20"/>
                  </a:lnTo>
                  <a:lnTo>
                    <a:pt x="0" y="495"/>
                  </a:lnTo>
                  <a:lnTo>
                    <a:pt x="97" y="592"/>
                  </a:lnTo>
                  <a:lnTo>
                    <a:pt x="571" y="117"/>
                  </a:lnTo>
                  <a:lnTo>
                    <a:pt x="521" y="0"/>
                  </a:lnTo>
                  <a:close/>
                </a:path>
              </a:pathLst>
            </a:custGeom>
            <a:solidFill>
              <a:srgbClr val="E6B5C2"/>
            </a:solidFill>
            <a:ln w="9525">
              <a:noFill/>
              <a:round/>
              <a:headEnd/>
              <a:tailEnd/>
            </a:ln>
          </p:spPr>
          <p:txBody>
            <a:bodyPr/>
            <a:lstStyle/>
            <a:p>
              <a:endParaRPr lang="en-US"/>
            </a:p>
          </p:txBody>
        </p:sp>
        <p:sp>
          <p:nvSpPr>
            <p:cNvPr id="5933" name="Freeform 212"/>
            <p:cNvSpPr>
              <a:spLocks/>
            </p:cNvSpPr>
            <p:nvPr/>
          </p:nvSpPr>
          <p:spPr bwMode="auto">
            <a:xfrm>
              <a:off x="6411" y="2162"/>
              <a:ext cx="151" cy="8"/>
            </a:xfrm>
            <a:custGeom>
              <a:avLst/>
              <a:gdLst>
                <a:gd name="T0" fmla="*/ 0 w 2723"/>
                <a:gd name="T1" fmla="*/ 0 h 138"/>
                <a:gd name="T2" fmla="*/ 0 w 2723"/>
                <a:gd name="T3" fmla="*/ 0 h 138"/>
                <a:gd name="T4" fmla="*/ 0 w 2723"/>
                <a:gd name="T5" fmla="*/ 0 h 138"/>
                <a:gd name="T6" fmla="*/ 0 w 2723"/>
                <a:gd name="T7" fmla="*/ 0 h 138"/>
                <a:gd name="T8" fmla="*/ 0 w 2723"/>
                <a:gd name="T9" fmla="*/ 0 h 138"/>
                <a:gd name="T10" fmla="*/ 0 w 2723"/>
                <a:gd name="T11" fmla="*/ 0 h 138"/>
                <a:gd name="T12" fmla="*/ 0 60000 65536"/>
                <a:gd name="T13" fmla="*/ 0 60000 65536"/>
                <a:gd name="T14" fmla="*/ 0 60000 65536"/>
                <a:gd name="T15" fmla="*/ 0 60000 65536"/>
                <a:gd name="T16" fmla="*/ 0 60000 65536"/>
                <a:gd name="T17" fmla="*/ 0 60000 65536"/>
                <a:gd name="T18" fmla="*/ 0 w 2723"/>
                <a:gd name="T19" fmla="*/ 0 h 138"/>
                <a:gd name="T20" fmla="*/ 2723 w 27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3" h="138">
                  <a:moveTo>
                    <a:pt x="2723" y="117"/>
                  </a:moveTo>
                  <a:lnTo>
                    <a:pt x="2674" y="0"/>
                  </a:lnTo>
                  <a:lnTo>
                    <a:pt x="0" y="0"/>
                  </a:lnTo>
                  <a:lnTo>
                    <a:pt x="0" y="138"/>
                  </a:lnTo>
                  <a:lnTo>
                    <a:pt x="2674" y="138"/>
                  </a:lnTo>
                  <a:lnTo>
                    <a:pt x="2723" y="117"/>
                  </a:lnTo>
                  <a:close/>
                </a:path>
              </a:pathLst>
            </a:custGeom>
            <a:solidFill>
              <a:srgbClr val="E6B5C2"/>
            </a:solidFill>
            <a:ln w="9525">
              <a:noFill/>
              <a:round/>
              <a:headEnd/>
              <a:tailEnd/>
            </a:ln>
          </p:spPr>
          <p:txBody>
            <a:bodyPr/>
            <a:lstStyle/>
            <a:p>
              <a:endParaRPr lang="en-US"/>
            </a:p>
          </p:txBody>
        </p:sp>
        <p:sp>
          <p:nvSpPr>
            <p:cNvPr id="5934" name="Freeform 213"/>
            <p:cNvSpPr>
              <a:spLocks/>
            </p:cNvSpPr>
            <p:nvPr/>
          </p:nvSpPr>
          <p:spPr bwMode="auto">
            <a:xfrm>
              <a:off x="6530" y="2164"/>
              <a:ext cx="32" cy="32"/>
            </a:xfrm>
            <a:custGeom>
              <a:avLst/>
              <a:gdLst>
                <a:gd name="T0" fmla="*/ 0 w 571"/>
                <a:gd name="T1" fmla="*/ 0 h 591"/>
                <a:gd name="T2" fmla="*/ 0 w 571"/>
                <a:gd name="T3" fmla="*/ 0 h 591"/>
                <a:gd name="T4" fmla="*/ 0 w 571"/>
                <a:gd name="T5" fmla="*/ 0 h 591"/>
                <a:gd name="T6" fmla="*/ 0 w 571"/>
                <a:gd name="T7" fmla="*/ 0 h 591"/>
                <a:gd name="T8" fmla="*/ 0 w 571"/>
                <a:gd name="T9" fmla="*/ 0 h 591"/>
                <a:gd name="T10" fmla="*/ 0 w 571"/>
                <a:gd name="T11" fmla="*/ 0 h 591"/>
                <a:gd name="T12" fmla="*/ 0 60000 65536"/>
                <a:gd name="T13" fmla="*/ 0 60000 65536"/>
                <a:gd name="T14" fmla="*/ 0 60000 65536"/>
                <a:gd name="T15" fmla="*/ 0 60000 65536"/>
                <a:gd name="T16" fmla="*/ 0 60000 65536"/>
                <a:gd name="T17" fmla="*/ 0 60000 65536"/>
                <a:gd name="T18" fmla="*/ 0 w 571"/>
                <a:gd name="T19" fmla="*/ 0 h 591"/>
                <a:gd name="T20" fmla="*/ 571 w 571"/>
                <a:gd name="T21" fmla="*/ 591 h 591"/>
              </a:gdLst>
              <a:ahLst/>
              <a:cxnLst>
                <a:cxn ang="T12">
                  <a:pos x="T0" y="T1"/>
                </a:cxn>
                <a:cxn ang="T13">
                  <a:pos x="T2" y="T3"/>
                </a:cxn>
                <a:cxn ang="T14">
                  <a:pos x="T4" y="T5"/>
                </a:cxn>
                <a:cxn ang="T15">
                  <a:pos x="T6" y="T7"/>
                </a:cxn>
                <a:cxn ang="T16">
                  <a:pos x="T8" y="T9"/>
                </a:cxn>
                <a:cxn ang="T17">
                  <a:pos x="T10" y="T11"/>
                </a:cxn>
              </a:cxnLst>
              <a:rect l="T18" t="T19" r="T20" b="T21"/>
              <a:pathLst>
                <a:path w="571" h="591">
                  <a:moveTo>
                    <a:pt x="48" y="591"/>
                  </a:moveTo>
                  <a:lnTo>
                    <a:pt x="97" y="571"/>
                  </a:lnTo>
                  <a:lnTo>
                    <a:pt x="571" y="97"/>
                  </a:lnTo>
                  <a:lnTo>
                    <a:pt x="474" y="0"/>
                  </a:lnTo>
                  <a:lnTo>
                    <a:pt x="0" y="473"/>
                  </a:lnTo>
                  <a:lnTo>
                    <a:pt x="48" y="591"/>
                  </a:lnTo>
                  <a:close/>
                </a:path>
              </a:pathLst>
            </a:custGeom>
            <a:solidFill>
              <a:srgbClr val="E6B5C2"/>
            </a:solidFill>
            <a:ln w="9525">
              <a:noFill/>
              <a:round/>
              <a:headEnd/>
              <a:tailEnd/>
            </a:ln>
          </p:spPr>
          <p:txBody>
            <a:bodyPr/>
            <a:lstStyle/>
            <a:p>
              <a:endParaRPr lang="en-US"/>
            </a:p>
          </p:txBody>
        </p:sp>
        <p:sp>
          <p:nvSpPr>
            <p:cNvPr id="5935" name="Freeform 214"/>
            <p:cNvSpPr>
              <a:spLocks/>
            </p:cNvSpPr>
            <p:nvPr/>
          </p:nvSpPr>
          <p:spPr bwMode="auto">
            <a:xfrm>
              <a:off x="6382" y="2189"/>
              <a:ext cx="151" cy="8"/>
            </a:xfrm>
            <a:custGeom>
              <a:avLst/>
              <a:gdLst>
                <a:gd name="T0" fmla="*/ 0 w 2721"/>
                <a:gd name="T1" fmla="*/ 0 h 140"/>
                <a:gd name="T2" fmla="*/ 0 w 2721"/>
                <a:gd name="T3" fmla="*/ 0 h 140"/>
                <a:gd name="T4" fmla="*/ 0 w 2721"/>
                <a:gd name="T5" fmla="*/ 0 h 140"/>
                <a:gd name="T6" fmla="*/ 0 w 2721"/>
                <a:gd name="T7" fmla="*/ 0 h 140"/>
                <a:gd name="T8" fmla="*/ 0 w 2721"/>
                <a:gd name="T9" fmla="*/ 0 h 140"/>
                <a:gd name="T10" fmla="*/ 0 w 2721"/>
                <a:gd name="T11" fmla="*/ 0 h 140"/>
                <a:gd name="T12" fmla="*/ 0 60000 65536"/>
                <a:gd name="T13" fmla="*/ 0 60000 65536"/>
                <a:gd name="T14" fmla="*/ 0 60000 65536"/>
                <a:gd name="T15" fmla="*/ 0 60000 65536"/>
                <a:gd name="T16" fmla="*/ 0 60000 65536"/>
                <a:gd name="T17" fmla="*/ 0 60000 65536"/>
                <a:gd name="T18" fmla="*/ 0 w 2721"/>
                <a:gd name="T19" fmla="*/ 0 h 140"/>
                <a:gd name="T20" fmla="*/ 2721 w 27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1" h="140">
                  <a:moveTo>
                    <a:pt x="0" y="22"/>
                  </a:moveTo>
                  <a:lnTo>
                    <a:pt x="48" y="140"/>
                  </a:lnTo>
                  <a:lnTo>
                    <a:pt x="2721" y="138"/>
                  </a:lnTo>
                  <a:lnTo>
                    <a:pt x="2721" y="0"/>
                  </a:lnTo>
                  <a:lnTo>
                    <a:pt x="48" y="2"/>
                  </a:lnTo>
                  <a:lnTo>
                    <a:pt x="0" y="22"/>
                  </a:lnTo>
                  <a:close/>
                </a:path>
              </a:pathLst>
            </a:custGeom>
            <a:solidFill>
              <a:srgbClr val="E6B5C2"/>
            </a:solidFill>
            <a:ln w="9525">
              <a:noFill/>
              <a:round/>
              <a:headEnd/>
              <a:tailEnd/>
            </a:ln>
          </p:spPr>
          <p:txBody>
            <a:bodyPr/>
            <a:lstStyle/>
            <a:p>
              <a:endParaRPr lang="en-US"/>
            </a:p>
          </p:txBody>
        </p:sp>
        <p:sp>
          <p:nvSpPr>
            <p:cNvPr id="5936" name="Freeform 215"/>
            <p:cNvSpPr>
              <a:spLocks/>
            </p:cNvSpPr>
            <p:nvPr/>
          </p:nvSpPr>
          <p:spPr bwMode="auto">
            <a:xfrm>
              <a:off x="6413" y="2141"/>
              <a:ext cx="171" cy="26"/>
            </a:xfrm>
            <a:custGeom>
              <a:avLst/>
              <a:gdLst>
                <a:gd name="T0" fmla="*/ 0 w 3069"/>
                <a:gd name="T1" fmla="*/ 0 h 463"/>
                <a:gd name="T2" fmla="*/ 0 w 3069"/>
                <a:gd name="T3" fmla="*/ 0 h 463"/>
                <a:gd name="T4" fmla="*/ 0 w 3069"/>
                <a:gd name="T5" fmla="*/ 0 h 463"/>
                <a:gd name="T6" fmla="*/ 0 w 3069"/>
                <a:gd name="T7" fmla="*/ 0 h 463"/>
                <a:gd name="T8" fmla="*/ 0 w 3069"/>
                <a:gd name="T9" fmla="*/ 0 h 463"/>
                <a:gd name="T10" fmla="*/ 0 60000 65536"/>
                <a:gd name="T11" fmla="*/ 0 60000 65536"/>
                <a:gd name="T12" fmla="*/ 0 60000 65536"/>
                <a:gd name="T13" fmla="*/ 0 60000 65536"/>
                <a:gd name="T14" fmla="*/ 0 60000 65536"/>
                <a:gd name="T15" fmla="*/ 0 w 3069"/>
                <a:gd name="T16" fmla="*/ 0 h 463"/>
                <a:gd name="T17" fmla="*/ 3069 w 3069"/>
                <a:gd name="T18" fmla="*/ 463 h 463"/>
              </a:gdLst>
              <a:ahLst/>
              <a:cxnLst>
                <a:cxn ang="T10">
                  <a:pos x="T0" y="T1"/>
                </a:cxn>
                <a:cxn ang="T11">
                  <a:pos x="T2" y="T3"/>
                </a:cxn>
                <a:cxn ang="T12">
                  <a:pos x="T4" y="T5"/>
                </a:cxn>
                <a:cxn ang="T13">
                  <a:pos x="T6" y="T7"/>
                </a:cxn>
                <a:cxn ang="T14">
                  <a:pos x="T8" y="T9"/>
                </a:cxn>
              </a:cxnLst>
              <a:rect l="T15" t="T16" r="T17" b="T18"/>
              <a:pathLst>
                <a:path w="3069" h="463">
                  <a:moveTo>
                    <a:pt x="0" y="461"/>
                  </a:moveTo>
                  <a:lnTo>
                    <a:pt x="459" y="0"/>
                  </a:lnTo>
                  <a:lnTo>
                    <a:pt x="3069" y="0"/>
                  </a:lnTo>
                  <a:lnTo>
                    <a:pt x="2609" y="463"/>
                  </a:lnTo>
                  <a:lnTo>
                    <a:pt x="0" y="461"/>
                  </a:lnTo>
                  <a:close/>
                </a:path>
              </a:pathLst>
            </a:custGeom>
            <a:solidFill>
              <a:srgbClr val="E56968"/>
            </a:solidFill>
            <a:ln w="9525">
              <a:noFill/>
              <a:round/>
              <a:headEnd/>
              <a:tailEnd/>
            </a:ln>
          </p:spPr>
          <p:txBody>
            <a:bodyPr/>
            <a:lstStyle/>
            <a:p>
              <a:endParaRPr lang="en-US"/>
            </a:p>
          </p:txBody>
        </p:sp>
        <p:sp>
          <p:nvSpPr>
            <p:cNvPr id="5937" name="Freeform 216"/>
            <p:cNvSpPr>
              <a:spLocks/>
            </p:cNvSpPr>
            <p:nvPr/>
          </p:nvSpPr>
          <p:spPr bwMode="auto">
            <a:xfrm>
              <a:off x="6411" y="2137"/>
              <a:ext cx="31" cy="32"/>
            </a:xfrm>
            <a:custGeom>
              <a:avLst/>
              <a:gdLst>
                <a:gd name="T0" fmla="*/ 0 w 556"/>
                <a:gd name="T1" fmla="*/ 0 h 578"/>
                <a:gd name="T2" fmla="*/ 0 w 556"/>
                <a:gd name="T3" fmla="*/ 0 h 578"/>
                <a:gd name="T4" fmla="*/ 0 w 556"/>
                <a:gd name="T5" fmla="*/ 0 h 578"/>
                <a:gd name="T6" fmla="*/ 0 w 556"/>
                <a:gd name="T7" fmla="*/ 0 h 578"/>
                <a:gd name="T8" fmla="*/ 0 w 556"/>
                <a:gd name="T9" fmla="*/ 0 h 578"/>
                <a:gd name="T10" fmla="*/ 0 w 556"/>
                <a:gd name="T11" fmla="*/ 0 h 578"/>
                <a:gd name="T12" fmla="*/ 0 60000 65536"/>
                <a:gd name="T13" fmla="*/ 0 60000 65536"/>
                <a:gd name="T14" fmla="*/ 0 60000 65536"/>
                <a:gd name="T15" fmla="*/ 0 60000 65536"/>
                <a:gd name="T16" fmla="*/ 0 60000 65536"/>
                <a:gd name="T17" fmla="*/ 0 60000 65536"/>
                <a:gd name="T18" fmla="*/ 0 w 556"/>
                <a:gd name="T19" fmla="*/ 0 h 578"/>
                <a:gd name="T20" fmla="*/ 556 w 556"/>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6" h="578">
                  <a:moveTo>
                    <a:pt x="507" y="0"/>
                  </a:moveTo>
                  <a:lnTo>
                    <a:pt x="458" y="21"/>
                  </a:lnTo>
                  <a:lnTo>
                    <a:pt x="0" y="481"/>
                  </a:lnTo>
                  <a:lnTo>
                    <a:pt x="98" y="578"/>
                  </a:lnTo>
                  <a:lnTo>
                    <a:pt x="556" y="117"/>
                  </a:lnTo>
                  <a:lnTo>
                    <a:pt x="507" y="0"/>
                  </a:lnTo>
                  <a:close/>
                </a:path>
              </a:pathLst>
            </a:custGeom>
            <a:solidFill>
              <a:srgbClr val="E6B5C2"/>
            </a:solidFill>
            <a:ln w="9525">
              <a:noFill/>
              <a:round/>
              <a:headEnd/>
              <a:tailEnd/>
            </a:ln>
          </p:spPr>
          <p:txBody>
            <a:bodyPr/>
            <a:lstStyle/>
            <a:p>
              <a:endParaRPr lang="en-US"/>
            </a:p>
          </p:txBody>
        </p:sp>
        <p:sp>
          <p:nvSpPr>
            <p:cNvPr id="5938" name="Freeform 217"/>
            <p:cNvSpPr>
              <a:spLocks/>
            </p:cNvSpPr>
            <p:nvPr/>
          </p:nvSpPr>
          <p:spPr bwMode="auto">
            <a:xfrm>
              <a:off x="6439" y="2137"/>
              <a:ext cx="148" cy="8"/>
            </a:xfrm>
            <a:custGeom>
              <a:avLst/>
              <a:gdLst>
                <a:gd name="T0" fmla="*/ 0 w 2659"/>
                <a:gd name="T1" fmla="*/ 0 h 138"/>
                <a:gd name="T2" fmla="*/ 0 w 2659"/>
                <a:gd name="T3" fmla="*/ 0 h 138"/>
                <a:gd name="T4" fmla="*/ 0 w 2659"/>
                <a:gd name="T5" fmla="*/ 0 h 138"/>
                <a:gd name="T6" fmla="*/ 0 w 2659"/>
                <a:gd name="T7" fmla="*/ 0 h 138"/>
                <a:gd name="T8" fmla="*/ 0 w 2659"/>
                <a:gd name="T9" fmla="*/ 0 h 138"/>
                <a:gd name="T10" fmla="*/ 0 w 2659"/>
                <a:gd name="T11" fmla="*/ 0 h 138"/>
                <a:gd name="T12" fmla="*/ 0 60000 65536"/>
                <a:gd name="T13" fmla="*/ 0 60000 65536"/>
                <a:gd name="T14" fmla="*/ 0 60000 65536"/>
                <a:gd name="T15" fmla="*/ 0 60000 65536"/>
                <a:gd name="T16" fmla="*/ 0 60000 65536"/>
                <a:gd name="T17" fmla="*/ 0 60000 65536"/>
                <a:gd name="T18" fmla="*/ 0 w 2659"/>
                <a:gd name="T19" fmla="*/ 0 h 138"/>
                <a:gd name="T20" fmla="*/ 2659 w 265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59" h="138">
                  <a:moveTo>
                    <a:pt x="2659" y="117"/>
                  </a:moveTo>
                  <a:lnTo>
                    <a:pt x="2610" y="0"/>
                  </a:lnTo>
                  <a:lnTo>
                    <a:pt x="0" y="0"/>
                  </a:lnTo>
                  <a:lnTo>
                    <a:pt x="0" y="138"/>
                  </a:lnTo>
                  <a:lnTo>
                    <a:pt x="2610" y="138"/>
                  </a:lnTo>
                  <a:lnTo>
                    <a:pt x="2659" y="117"/>
                  </a:lnTo>
                  <a:close/>
                </a:path>
              </a:pathLst>
            </a:custGeom>
            <a:solidFill>
              <a:srgbClr val="E6B5C2"/>
            </a:solidFill>
            <a:ln w="9525">
              <a:noFill/>
              <a:round/>
              <a:headEnd/>
              <a:tailEnd/>
            </a:ln>
          </p:spPr>
          <p:txBody>
            <a:bodyPr/>
            <a:lstStyle/>
            <a:p>
              <a:endParaRPr lang="en-US"/>
            </a:p>
          </p:txBody>
        </p:sp>
        <p:sp>
          <p:nvSpPr>
            <p:cNvPr id="5939" name="Freeform 218"/>
            <p:cNvSpPr>
              <a:spLocks/>
            </p:cNvSpPr>
            <p:nvPr/>
          </p:nvSpPr>
          <p:spPr bwMode="auto">
            <a:xfrm>
              <a:off x="6556" y="2138"/>
              <a:ext cx="31" cy="32"/>
            </a:xfrm>
            <a:custGeom>
              <a:avLst/>
              <a:gdLst>
                <a:gd name="T0" fmla="*/ 0 w 557"/>
                <a:gd name="T1" fmla="*/ 0 h 580"/>
                <a:gd name="T2" fmla="*/ 0 w 557"/>
                <a:gd name="T3" fmla="*/ 0 h 580"/>
                <a:gd name="T4" fmla="*/ 0 w 557"/>
                <a:gd name="T5" fmla="*/ 0 h 580"/>
                <a:gd name="T6" fmla="*/ 0 w 557"/>
                <a:gd name="T7" fmla="*/ 0 h 580"/>
                <a:gd name="T8" fmla="*/ 0 w 557"/>
                <a:gd name="T9" fmla="*/ 0 h 580"/>
                <a:gd name="T10" fmla="*/ 0 w 557"/>
                <a:gd name="T11" fmla="*/ 0 h 580"/>
                <a:gd name="T12" fmla="*/ 0 60000 65536"/>
                <a:gd name="T13" fmla="*/ 0 60000 65536"/>
                <a:gd name="T14" fmla="*/ 0 60000 65536"/>
                <a:gd name="T15" fmla="*/ 0 60000 65536"/>
                <a:gd name="T16" fmla="*/ 0 60000 65536"/>
                <a:gd name="T17" fmla="*/ 0 60000 65536"/>
                <a:gd name="T18" fmla="*/ 0 w 557"/>
                <a:gd name="T19" fmla="*/ 0 h 580"/>
                <a:gd name="T20" fmla="*/ 557 w 557"/>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57" h="580">
                  <a:moveTo>
                    <a:pt x="48" y="580"/>
                  </a:moveTo>
                  <a:lnTo>
                    <a:pt x="97" y="559"/>
                  </a:lnTo>
                  <a:lnTo>
                    <a:pt x="557" y="96"/>
                  </a:lnTo>
                  <a:lnTo>
                    <a:pt x="460" y="0"/>
                  </a:lnTo>
                  <a:lnTo>
                    <a:pt x="0" y="462"/>
                  </a:lnTo>
                  <a:lnTo>
                    <a:pt x="48" y="580"/>
                  </a:lnTo>
                  <a:close/>
                </a:path>
              </a:pathLst>
            </a:custGeom>
            <a:solidFill>
              <a:srgbClr val="E6B5C2"/>
            </a:solidFill>
            <a:ln w="9525">
              <a:noFill/>
              <a:round/>
              <a:headEnd/>
              <a:tailEnd/>
            </a:ln>
          </p:spPr>
          <p:txBody>
            <a:bodyPr/>
            <a:lstStyle/>
            <a:p>
              <a:endParaRPr lang="en-US"/>
            </a:p>
          </p:txBody>
        </p:sp>
        <p:sp>
          <p:nvSpPr>
            <p:cNvPr id="5940" name="Freeform 219"/>
            <p:cNvSpPr>
              <a:spLocks/>
            </p:cNvSpPr>
            <p:nvPr/>
          </p:nvSpPr>
          <p:spPr bwMode="auto">
            <a:xfrm>
              <a:off x="6411" y="2163"/>
              <a:ext cx="147" cy="7"/>
            </a:xfrm>
            <a:custGeom>
              <a:avLst/>
              <a:gdLst>
                <a:gd name="T0" fmla="*/ 0 w 2657"/>
                <a:gd name="T1" fmla="*/ 0 h 140"/>
                <a:gd name="T2" fmla="*/ 0 w 2657"/>
                <a:gd name="T3" fmla="*/ 0 h 140"/>
                <a:gd name="T4" fmla="*/ 0 w 2657"/>
                <a:gd name="T5" fmla="*/ 0 h 140"/>
                <a:gd name="T6" fmla="*/ 0 w 2657"/>
                <a:gd name="T7" fmla="*/ 0 h 140"/>
                <a:gd name="T8" fmla="*/ 0 w 2657"/>
                <a:gd name="T9" fmla="*/ 0 h 140"/>
                <a:gd name="T10" fmla="*/ 0 w 2657"/>
                <a:gd name="T11" fmla="*/ 0 h 140"/>
                <a:gd name="T12" fmla="*/ 0 60000 65536"/>
                <a:gd name="T13" fmla="*/ 0 60000 65536"/>
                <a:gd name="T14" fmla="*/ 0 60000 65536"/>
                <a:gd name="T15" fmla="*/ 0 60000 65536"/>
                <a:gd name="T16" fmla="*/ 0 60000 65536"/>
                <a:gd name="T17" fmla="*/ 0 60000 65536"/>
                <a:gd name="T18" fmla="*/ 0 w 2657"/>
                <a:gd name="T19" fmla="*/ 0 h 140"/>
                <a:gd name="T20" fmla="*/ 2657 w 2657"/>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57" h="140">
                  <a:moveTo>
                    <a:pt x="0" y="20"/>
                  </a:moveTo>
                  <a:lnTo>
                    <a:pt x="48" y="138"/>
                  </a:lnTo>
                  <a:lnTo>
                    <a:pt x="2657" y="140"/>
                  </a:lnTo>
                  <a:lnTo>
                    <a:pt x="2657" y="1"/>
                  </a:lnTo>
                  <a:lnTo>
                    <a:pt x="48" y="0"/>
                  </a:lnTo>
                  <a:lnTo>
                    <a:pt x="0" y="20"/>
                  </a:lnTo>
                  <a:close/>
                </a:path>
              </a:pathLst>
            </a:custGeom>
            <a:solidFill>
              <a:srgbClr val="E6B5C2"/>
            </a:solidFill>
            <a:ln w="9525">
              <a:noFill/>
              <a:round/>
              <a:headEnd/>
              <a:tailEnd/>
            </a:ln>
          </p:spPr>
          <p:txBody>
            <a:bodyPr/>
            <a:lstStyle/>
            <a:p>
              <a:endParaRPr lang="en-US"/>
            </a:p>
          </p:txBody>
        </p:sp>
        <p:sp>
          <p:nvSpPr>
            <p:cNvPr id="5941" name="Freeform 220"/>
            <p:cNvSpPr>
              <a:spLocks/>
            </p:cNvSpPr>
            <p:nvPr/>
          </p:nvSpPr>
          <p:spPr bwMode="auto">
            <a:xfrm>
              <a:off x="6241" y="2166"/>
              <a:ext cx="173" cy="27"/>
            </a:xfrm>
            <a:custGeom>
              <a:avLst/>
              <a:gdLst>
                <a:gd name="T0" fmla="*/ 0 w 3108"/>
                <a:gd name="T1" fmla="*/ 0 h 475"/>
                <a:gd name="T2" fmla="*/ 0 w 3108"/>
                <a:gd name="T3" fmla="*/ 0 h 475"/>
                <a:gd name="T4" fmla="*/ 0 w 3108"/>
                <a:gd name="T5" fmla="*/ 0 h 475"/>
                <a:gd name="T6" fmla="*/ 0 w 3108"/>
                <a:gd name="T7" fmla="*/ 0 h 475"/>
                <a:gd name="T8" fmla="*/ 0 w 3108"/>
                <a:gd name="T9" fmla="*/ 0 h 475"/>
                <a:gd name="T10" fmla="*/ 0 60000 65536"/>
                <a:gd name="T11" fmla="*/ 0 60000 65536"/>
                <a:gd name="T12" fmla="*/ 0 60000 65536"/>
                <a:gd name="T13" fmla="*/ 0 60000 65536"/>
                <a:gd name="T14" fmla="*/ 0 60000 65536"/>
                <a:gd name="T15" fmla="*/ 0 w 3108"/>
                <a:gd name="T16" fmla="*/ 0 h 475"/>
                <a:gd name="T17" fmla="*/ 3108 w 3108"/>
                <a:gd name="T18" fmla="*/ 475 h 475"/>
              </a:gdLst>
              <a:ahLst/>
              <a:cxnLst>
                <a:cxn ang="T10">
                  <a:pos x="T0" y="T1"/>
                </a:cxn>
                <a:cxn ang="T11">
                  <a:pos x="T2" y="T3"/>
                </a:cxn>
                <a:cxn ang="T12">
                  <a:pos x="T4" y="T5"/>
                </a:cxn>
                <a:cxn ang="T13">
                  <a:pos x="T6" y="T7"/>
                </a:cxn>
                <a:cxn ang="T14">
                  <a:pos x="T8" y="T9"/>
                </a:cxn>
              </a:cxnLst>
              <a:rect l="T15" t="T16" r="T17" b="T18"/>
              <a:pathLst>
                <a:path w="3108" h="475">
                  <a:moveTo>
                    <a:pt x="0" y="475"/>
                  </a:moveTo>
                  <a:lnTo>
                    <a:pt x="474" y="0"/>
                  </a:lnTo>
                  <a:lnTo>
                    <a:pt x="3108" y="0"/>
                  </a:lnTo>
                  <a:lnTo>
                    <a:pt x="2636" y="471"/>
                  </a:lnTo>
                  <a:lnTo>
                    <a:pt x="0" y="475"/>
                  </a:lnTo>
                  <a:close/>
                </a:path>
              </a:pathLst>
            </a:custGeom>
            <a:solidFill>
              <a:srgbClr val="E56968"/>
            </a:solidFill>
            <a:ln w="9525">
              <a:noFill/>
              <a:round/>
              <a:headEnd/>
              <a:tailEnd/>
            </a:ln>
          </p:spPr>
          <p:txBody>
            <a:bodyPr/>
            <a:lstStyle/>
            <a:p>
              <a:endParaRPr lang="en-US"/>
            </a:p>
          </p:txBody>
        </p:sp>
        <p:sp>
          <p:nvSpPr>
            <p:cNvPr id="5942" name="Freeform 221"/>
            <p:cNvSpPr>
              <a:spLocks/>
            </p:cNvSpPr>
            <p:nvPr/>
          </p:nvSpPr>
          <p:spPr bwMode="auto">
            <a:xfrm>
              <a:off x="6238" y="2163"/>
              <a:ext cx="32" cy="32"/>
            </a:xfrm>
            <a:custGeom>
              <a:avLst/>
              <a:gdLst>
                <a:gd name="T0" fmla="*/ 0 w 572"/>
                <a:gd name="T1" fmla="*/ 0 h 592"/>
                <a:gd name="T2" fmla="*/ 0 w 572"/>
                <a:gd name="T3" fmla="*/ 0 h 592"/>
                <a:gd name="T4" fmla="*/ 0 w 572"/>
                <a:gd name="T5" fmla="*/ 0 h 592"/>
                <a:gd name="T6" fmla="*/ 0 w 572"/>
                <a:gd name="T7" fmla="*/ 0 h 592"/>
                <a:gd name="T8" fmla="*/ 0 w 572"/>
                <a:gd name="T9" fmla="*/ 0 h 592"/>
                <a:gd name="T10" fmla="*/ 0 w 572"/>
                <a:gd name="T11" fmla="*/ 0 h 592"/>
                <a:gd name="T12" fmla="*/ 0 60000 65536"/>
                <a:gd name="T13" fmla="*/ 0 60000 65536"/>
                <a:gd name="T14" fmla="*/ 0 60000 65536"/>
                <a:gd name="T15" fmla="*/ 0 60000 65536"/>
                <a:gd name="T16" fmla="*/ 0 60000 65536"/>
                <a:gd name="T17" fmla="*/ 0 60000 65536"/>
                <a:gd name="T18" fmla="*/ 0 w 572"/>
                <a:gd name="T19" fmla="*/ 0 h 592"/>
                <a:gd name="T20" fmla="*/ 572 w 57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2" h="592">
                  <a:moveTo>
                    <a:pt x="523" y="0"/>
                  </a:moveTo>
                  <a:lnTo>
                    <a:pt x="474" y="20"/>
                  </a:lnTo>
                  <a:lnTo>
                    <a:pt x="0" y="495"/>
                  </a:lnTo>
                  <a:lnTo>
                    <a:pt x="97" y="592"/>
                  </a:lnTo>
                  <a:lnTo>
                    <a:pt x="572" y="117"/>
                  </a:lnTo>
                  <a:lnTo>
                    <a:pt x="523" y="0"/>
                  </a:lnTo>
                  <a:close/>
                </a:path>
              </a:pathLst>
            </a:custGeom>
            <a:solidFill>
              <a:srgbClr val="E6B5C2"/>
            </a:solidFill>
            <a:ln w="9525">
              <a:noFill/>
              <a:round/>
              <a:headEnd/>
              <a:tailEnd/>
            </a:ln>
          </p:spPr>
          <p:txBody>
            <a:bodyPr/>
            <a:lstStyle/>
            <a:p>
              <a:endParaRPr lang="en-US"/>
            </a:p>
          </p:txBody>
        </p:sp>
        <p:sp>
          <p:nvSpPr>
            <p:cNvPr id="5943" name="Freeform 222"/>
            <p:cNvSpPr>
              <a:spLocks/>
            </p:cNvSpPr>
            <p:nvPr/>
          </p:nvSpPr>
          <p:spPr bwMode="auto">
            <a:xfrm>
              <a:off x="6267" y="2163"/>
              <a:ext cx="149" cy="7"/>
            </a:xfrm>
            <a:custGeom>
              <a:avLst/>
              <a:gdLst>
                <a:gd name="T0" fmla="*/ 0 w 2683"/>
                <a:gd name="T1" fmla="*/ 0 h 138"/>
                <a:gd name="T2" fmla="*/ 0 w 2683"/>
                <a:gd name="T3" fmla="*/ 0 h 138"/>
                <a:gd name="T4" fmla="*/ 0 w 2683"/>
                <a:gd name="T5" fmla="*/ 0 h 138"/>
                <a:gd name="T6" fmla="*/ 0 w 2683"/>
                <a:gd name="T7" fmla="*/ 0 h 138"/>
                <a:gd name="T8" fmla="*/ 0 w 2683"/>
                <a:gd name="T9" fmla="*/ 0 h 138"/>
                <a:gd name="T10" fmla="*/ 0 w 2683"/>
                <a:gd name="T11" fmla="*/ 0 h 138"/>
                <a:gd name="T12" fmla="*/ 0 60000 65536"/>
                <a:gd name="T13" fmla="*/ 0 60000 65536"/>
                <a:gd name="T14" fmla="*/ 0 60000 65536"/>
                <a:gd name="T15" fmla="*/ 0 60000 65536"/>
                <a:gd name="T16" fmla="*/ 0 60000 65536"/>
                <a:gd name="T17" fmla="*/ 0 60000 65536"/>
                <a:gd name="T18" fmla="*/ 0 w 2683"/>
                <a:gd name="T19" fmla="*/ 0 h 138"/>
                <a:gd name="T20" fmla="*/ 2683 w 268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3" h="138">
                  <a:moveTo>
                    <a:pt x="2683" y="117"/>
                  </a:moveTo>
                  <a:lnTo>
                    <a:pt x="2634" y="0"/>
                  </a:lnTo>
                  <a:lnTo>
                    <a:pt x="0" y="0"/>
                  </a:lnTo>
                  <a:lnTo>
                    <a:pt x="0" y="138"/>
                  </a:lnTo>
                  <a:lnTo>
                    <a:pt x="2634" y="138"/>
                  </a:lnTo>
                  <a:lnTo>
                    <a:pt x="2683" y="117"/>
                  </a:lnTo>
                  <a:close/>
                </a:path>
              </a:pathLst>
            </a:custGeom>
            <a:solidFill>
              <a:srgbClr val="E6B5C2"/>
            </a:solidFill>
            <a:ln w="9525">
              <a:noFill/>
              <a:round/>
              <a:headEnd/>
              <a:tailEnd/>
            </a:ln>
          </p:spPr>
          <p:txBody>
            <a:bodyPr/>
            <a:lstStyle/>
            <a:p>
              <a:endParaRPr lang="en-US"/>
            </a:p>
          </p:txBody>
        </p:sp>
        <p:sp>
          <p:nvSpPr>
            <p:cNvPr id="5944" name="Freeform 223"/>
            <p:cNvSpPr>
              <a:spLocks/>
            </p:cNvSpPr>
            <p:nvPr/>
          </p:nvSpPr>
          <p:spPr bwMode="auto">
            <a:xfrm>
              <a:off x="6385" y="2164"/>
              <a:ext cx="31" cy="32"/>
            </a:xfrm>
            <a:custGeom>
              <a:avLst/>
              <a:gdLst>
                <a:gd name="T0" fmla="*/ 0 w 570"/>
                <a:gd name="T1" fmla="*/ 0 h 589"/>
                <a:gd name="T2" fmla="*/ 0 w 570"/>
                <a:gd name="T3" fmla="*/ 0 h 589"/>
                <a:gd name="T4" fmla="*/ 0 w 570"/>
                <a:gd name="T5" fmla="*/ 0 h 589"/>
                <a:gd name="T6" fmla="*/ 0 w 570"/>
                <a:gd name="T7" fmla="*/ 0 h 589"/>
                <a:gd name="T8" fmla="*/ 0 w 570"/>
                <a:gd name="T9" fmla="*/ 0 h 589"/>
                <a:gd name="T10" fmla="*/ 0 w 570"/>
                <a:gd name="T11" fmla="*/ 0 h 589"/>
                <a:gd name="T12" fmla="*/ 0 60000 65536"/>
                <a:gd name="T13" fmla="*/ 0 60000 65536"/>
                <a:gd name="T14" fmla="*/ 0 60000 65536"/>
                <a:gd name="T15" fmla="*/ 0 60000 65536"/>
                <a:gd name="T16" fmla="*/ 0 60000 65536"/>
                <a:gd name="T17" fmla="*/ 0 60000 65536"/>
                <a:gd name="T18" fmla="*/ 0 w 570"/>
                <a:gd name="T19" fmla="*/ 0 h 589"/>
                <a:gd name="T20" fmla="*/ 570 w 570"/>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70" h="589">
                  <a:moveTo>
                    <a:pt x="49" y="589"/>
                  </a:moveTo>
                  <a:lnTo>
                    <a:pt x="98" y="569"/>
                  </a:lnTo>
                  <a:lnTo>
                    <a:pt x="570" y="97"/>
                  </a:lnTo>
                  <a:lnTo>
                    <a:pt x="472" y="0"/>
                  </a:lnTo>
                  <a:lnTo>
                    <a:pt x="0" y="471"/>
                  </a:lnTo>
                  <a:lnTo>
                    <a:pt x="49" y="589"/>
                  </a:lnTo>
                  <a:close/>
                </a:path>
              </a:pathLst>
            </a:custGeom>
            <a:solidFill>
              <a:srgbClr val="E6B5C2"/>
            </a:solidFill>
            <a:ln w="9525">
              <a:noFill/>
              <a:round/>
              <a:headEnd/>
              <a:tailEnd/>
            </a:ln>
          </p:spPr>
          <p:txBody>
            <a:bodyPr/>
            <a:lstStyle/>
            <a:p>
              <a:endParaRPr lang="en-US"/>
            </a:p>
          </p:txBody>
        </p:sp>
        <p:sp>
          <p:nvSpPr>
            <p:cNvPr id="5945" name="Freeform 224"/>
            <p:cNvSpPr>
              <a:spLocks/>
            </p:cNvSpPr>
            <p:nvPr/>
          </p:nvSpPr>
          <p:spPr bwMode="auto">
            <a:xfrm>
              <a:off x="6238" y="2189"/>
              <a:ext cx="149" cy="8"/>
            </a:xfrm>
            <a:custGeom>
              <a:avLst/>
              <a:gdLst>
                <a:gd name="T0" fmla="*/ 0 w 2685"/>
                <a:gd name="T1" fmla="*/ 0 h 142"/>
                <a:gd name="T2" fmla="*/ 0 w 2685"/>
                <a:gd name="T3" fmla="*/ 0 h 142"/>
                <a:gd name="T4" fmla="*/ 0 w 2685"/>
                <a:gd name="T5" fmla="*/ 0 h 142"/>
                <a:gd name="T6" fmla="*/ 0 w 2685"/>
                <a:gd name="T7" fmla="*/ 0 h 142"/>
                <a:gd name="T8" fmla="*/ 0 w 2685"/>
                <a:gd name="T9" fmla="*/ 0 h 142"/>
                <a:gd name="T10" fmla="*/ 0 w 2685"/>
                <a:gd name="T11" fmla="*/ 0 h 142"/>
                <a:gd name="T12" fmla="*/ 0 60000 65536"/>
                <a:gd name="T13" fmla="*/ 0 60000 65536"/>
                <a:gd name="T14" fmla="*/ 0 60000 65536"/>
                <a:gd name="T15" fmla="*/ 0 60000 65536"/>
                <a:gd name="T16" fmla="*/ 0 60000 65536"/>
                <a:gd name="T17" fmla="*/ 0 60000 65536"/>
                <a:gd name="T18" fmla="*/ 0 w 2685"/>
                <a:gd name="T19" fmla="*/ 0 h 142"/>
                <a:gd name="T20" fmla="*/ 2685 w 26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5" h="142">
                  <a:moveTo>
                    <a:pt x="0" y="24"/>
                  </a:moveTo>
                  <a:lnTo>
                    <a:pt x="49" y="142"/>
                  </a:lnTo>
                  <a:lnTo>
                    <a:pt x="2685" y="138"/>
                  </a:lnTo>
                  <a:lnTo>
                    <a:pt x="2685" y="0"/>
                  </a:lnTo>
                  <a:lnTo>
                    <a:pt x="49" y="4"/>
                  </a:lnTo>
                  <a:lnTo>
                    <a:pt x="0" y="24"/>
                  </a:lnTo>
                  <a:close/>
                </a:path>
              </a:pathLst>
            </a:custGeom>
            <a:solidFill>
              <a:srgbClr val="E6B5C2"/>
            </a:solidFill>
            <a:ln w="9525">
              <a:noFill/>
              <a:round/>
              <a:headEnd/>
              <a:tailEnd/>
            </a:ln>
          </p:spPr>
          <p:txBody>
            <a:bodyPr/>
            <a:lstStyle/>
            <a:p>
              <a:endParaRPr lang="en-US"/>
            </a:p>
          </p:txBody>
        </p:sp>
        <p:sp>
          <p:nvSpPr>
            <p:cNvPr id="5946" name="Freeform 225"/>
            <p:cNvSpPr>
              <a:spLocks/>
            </p:cNvSpPr>
            <p:nvPr/>
          </p:nvSpPr>
          <p:spPr bwMode="auto">
            <a:xfrm>
              <a:off x="6267" y="2141"/>
              <a:ext cx="172" cy="25"/>
            </a:xfrm>
            <a:custGeom>
              <a:avLst/>
              <a:gdLst>
                <a:gd name="T0" fmla="*/ 0 w 3096"/>
                <a:gd name="T1" fmla="*/ 0 h 460"/>
                <a:gd name="T2" fmla="*/ 0 w 3096"/>
                <a:gd name="T3" fmla="*/ 0 h 460"/>
                <a:gd name="T4" fmla="*/ 0 w 3096"/>
                <a:gd name="T5" fmla="*/ 0 h 460"/>
                <a:gd name="T6" fmla="*/ 0 w 3096"/>
                <a:gd name="T7" fmla="*/ 0 h 460"/>
                <a:gd name="T8" fmla="*/ 0 w 3096"/>
                <a:gd name="T9" fmla="*/ 0 h 460"/>
                <a:gd name="T10" fmla="*/ 0 60000 65536"/>
                <a:gd name="T11" fmla="*/ 0 60000 65536"/>
                <a:gd name="T12" fmla="*/ 0 60000 65536"/>
                <a:gd name="T13" fmla="*/ 0 60000 65536"/>
                <a:gd name="T14" fmla="*/ 0 60000 65536"/>
                <a:gd name="T15" fmla="*/ 0 w 3096"/>
                <a:gd name="T16" fmla="*/ 0 h 460"/>
                <a:gd name="T17" fmla="*/ 3096 w 3096"/>
                <a:gd name="T18" fmla="*/ 460 h 460"/>
              </a:gdLst>
              <a:ahLst/>
              <a:cxnLst>
                <a:cxn ang="T10">
                  <a:pos x="T0" y="T1"/>
                </a:cxn>
                <a:cxn ang="T11">
                  <a:pos x="T2" y="T3"/>
                </a:cxn>
                <a:cxn ang="T12">
                  <a:pos x="T4" y="T5"/>
                </a:cxn>
                <a:cxn ang="T13">
                  <a:pos x="T6" y="T7"/>
                </a:cxn>
                <a:cxn ang="T14">
                  <a:pos x="T8" y="T9"/>
                </a:cxn>
              </a:cxnLst>
              <a:rect l="T15" t="T16" r="T17" b="T18"/>
              <a:pathLst>
                <a:path w="3096" h="460">
                  <a:moveTo>
                    <a:pt x="0" y="460"/>
                  </a:moveTo>
                  <a:lnTo>
                    <a:pt x="458" y="0"/>
                  </a:lnTo>
                  <a:lnTo>
                    <a:pt x="3096" y="0"/>
                  </a:lnTo>
                  <a:lnTo>
                    <a:pt x="2635" y="460"/>
                  </a:lnTo>
                  <a:lnTo>
                    <a:pt x="0" y="460"/>
                  </a:lnTo>
                  <a:close/>
                </a:path>
              </a:pathLst>
            </a:custGeom>
            <a:solidFill>
              <a:srgbClr val="E56968"/>
            </a:solidFill>
            <a:ln w="9525">
              <a:noFill/>
              <a:round/>
              <a:headEnd/>
              <a:tailEnd/>
            </a:ln>
          </p:spPr>
          <p:txBody>
            <a:bodyPr/>
            <a:lstStyle/>
            <a:p>
              <a:endParaRPr lang="en-US"/>
            </a:p>
          </p:txBody>
        </p:sp>
        <p:sp>
          <p:nvSpPr>
            <p:cNvPr id="5947" name="Freeform 226"/>
            <p:cNvSpPr>
              <a:spLocks/>
            </p:cNvSpPr>
            <p:nvPr/>
          </p:nvSpPr>
          <p:spPr bwMode="auto">
            <a:xfrm>
              <a:off x="6264" y="2137"/>
              <a:ext cx="31" cy="32"/>
            </a:xfrm>
            <a:custGeom>
              <a:avLst/>
              <a:gdLst>
                <a:gd name="T0" fmla="*/ 0 w 556"/>
                <a:gd name="T1" fmla="*/ 0 h 577"/>
                <a:gd name="T2" fmla="*/ 0 w 556"/>
                <a:gd name="T3" fmla="*/ 0 h 577"/>
                <a:gd name="T4" fmla="*/ 0 w 556"/>
                <a:gd name="T5" fmla="*/ 0 h 577"/>
                <a:gd name="T6" fmla="*/ 0 w 556"/>
                <a:gd name="T7" fmla="*/ 0 h 577"/>
                <a:gd name="T8" fmla="*/ 0 w 556"/>
                <a:gd name="T9" fmla="*/ 0 h 577"/>
                <a:gd name="T10" fmla="*/ 0 w 556"/>
                <a:gd name="T11" fmla="*/ 0 h 577"/>
                <a:gd name="T12" fmla="*/ 0 60000 65536"/>
                <a:gd name="T13" fmla="*/ 0 60000 65536"/>
                <a:gd name="T14" fmla="*/ 0 60000 65536"/>
                <a:gd name="T15" fmla="*/ 0 60000 65536"/>
                <a:gd name="T16" fmla="*/ 0 60000 65536"/>
                <a:gd name="T17" fmla="*/ 0 60000 65536"/>
                <a:gd name="T18" fmla="*/ 0 w 556"/>
                <a:gd name="T19" fmla="*/ 0 h 577"/>
                <a:gd name="T20" fmla="*/ 556 w 556"/>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6" h="577">
                  <a:moveTo>
                    <a:pt x="507" y="0"/>
                  </a:moveTo>
                  <a:lnTo>
                    <a:pt x="458" y="20"/>
                  </a:lnTo>
                  <a:lnTo>
                    <a:pt x="0" y="480"/>
                  </a:lnTo>
                  <a:lnTo>
                    <a:pt x="98" y="577"/>
                  </a:lnTo>
                  <a:lnTo>
                    <a:pt x="556" y="117"/>
                  </a:lnTo>
                  <a:lnTo>
                    <a:pt x="507" y="0"/>
                  </a:lnTo>
                  <a:close/>
                </a:path>
              </a:pathLst>
            </a:custGeom>
            <a:solidFill>
              <a:srgbClr val="E6B5C2"/>
            </a:solidFill>
            <a:ln w="9525">
              <a:noFill/>
              <a:round/>
              <a:headEnd/>
              <a:tailEnd/>
            </a:ln>
          </p:spPr>
          <p:txBody>
            <a:bodyPr/>
            <a:lstStyle/>
            <a:p>
              <a:endParaRPr lang="en-US"/>
            </a:p>
          </p:txBody>
        </p:sp>
        <p:sp>
          <p:nvSpPr>
            <p:cNvPr id="5948" name="Freeform 227"/>
            <p:cNvSpPr>
              <a:spLocks/>
            </p:cNvSpPr>
            <p:nvPr/>
          </p:nvSpPr>
          <p:spPr bwMode="auto">
            <a:xfrm>
              <a:off x="6292" y="2137"/>
              <a:ext cx="150" cy="8"/>
            </a:xfrm>
            <a:custGeom>
              <a:avLst/>
              <a:gdLst>
                <a:gd name="T0" fmla="*/ 0 w 2687"/>
                <a:gd name="T1" fmla="*/ 0 h 138"/>
                <a:gd name="T2" fmla="*/ 0 w 2687"/>
                <a:gd name="T3" fmla="*/ 0 h 138"/>
                <a:gd name="T4" fmla="*/ 0 w 2687"/>
                <a:gd name="T5" fmla="*/ 0 h 138"/>
                <a:gd name="T6" fmla="*/ 0 w 2687"/>
                <a:gd name="T7" fmla="*/ 0 h 138"/>
                <a:gd name="T8" fmla="*/ 0 w 2687"/>
                <a:gd name="T9" fmla="*/ 0 h 138"/>
                <a:gd name="T10" fmla="*/ 0 w 2687"/>
                <a:gd name="T11" fmla="*/ 0 h 138"/>
                <a:gd name="T12" fmla="*/ 0 60000 65536"/>
                <a:gd name="T13" fmla="*/ 0 60000 65536"/>
                <a:gd name="T14" fmla="*/ 0 60000 65536"/>
                <a:gd name="T15" fmla="*/ 0 60000 65536"/>
                <a:gd name="T16" fmla="*/ 0 60000 65536"/>
                <a:gd name="T17" fmla="*/ 0 60000 65536"/>
                <a:gd name="T18" fmla="*/ 0 w 2687"/>
                <a:gd name="T19" fmla="*/ 0 h 138"/>
                <a:gd name="T20" fmla="*/ 2687 w 268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7" h="138">
                  <a:moveTo>
                    <a:pt x="2687" y="117"/>
                  </a:moveTo>
                  <a:lnTo>
                    <a:pt x="2638" y="0"/>
                  </a:lnTo>
                  <a:lnTo>
                    <a:pt x="0" y="0"/>
                  </a:lnTo>
                  <a:lnTo>
                    <a:pt x="0" y="138"/>
                  </a:lnTo>
                  <a:lnTo>
                    <a:pt x="2638" y="138"/>
                  </a:lnTo>
                  <a:lnTo>
                    <a:pt x="2687" y="117"/>
                  </a:lnTo>
                  <a:close/>
                </a:path>
              </a:pathLst>
            </a:custGeom>
            <a:solidFill>
              <a:srgbClr val="E6B5C2"/>
            </a:solidFill>
            <a:ln w="9525">
              <a:noFill/>
              <a:round/>
              <a:headEnd/>
              <a:tailEnd/>
            </a:ln>
          </p:spPr>
          <p:txBody>
            <a:bodyPr/>
            <a:lstStyle/>
            <a:p>
              <a:endParaRPr lang="en-US"/>
            </a:p>
          </p:txBody>
        </p:sp>
        <p:sp>
          <p:nvSpPr>
            <p:cNvPr id="5949" name="Freeform 228"/>
            <p:cNvSpPr>
              <a:spLocks/>
            </p:cNvSpPr>
            <p:nvPr/>
          </p:nvSpPr>
          <p:spPr bwMode="auto">
            <a:xfrm>
              <a:off x="6411" y="2138"/>
              <a:ext cx="31" cy="32"/>
            </a:xfrm>
            <a:custGeom>
              <a:avLst/>
              <a:gdLst>
                <a:gd name="T0" fmla="*/ 0 w 558"/>
                <a:gd name="T1" fmla="*/ 0 h 578"/>
                <a:gd name="T2" fmla="*/ 0 w 558"/>
                <a:gd name="T3" fmla="*/ 0 h 578"/>
                <a:gd name="T4" fmla="*/ 0 w 558"/>
                <a:gd name="T5" fmla="*/ 0 h 578"/>
                <a:gd name="T6" fmla="*/ 0 w 558"/>
                <a:gd name="T7" fmla="*/ 0 h 578"/>
                <a:gd name="T8" fmla="*/ 0 w 558"/>
                <a:gd name="T9" fmla="*/ 0 h 578"/>
                <a:gd name="T10" fmla="*/ 0 w 558"/>
                <a:gd name="T11" fmla="*/ 0 h 578"/>
                <a:gd name="T12" fmla="*/ 0 60000 65536"/>
                <a:gd name="T13" fmla="*/ 0 60000 65536"/>
                <a:gd name="T14" fmla="*/ 0 60000 65536"/>
                <a:gd name="T15" fmla="*/ 0 60000 65536"/>
                <a:gd name="T16" fmla="*/ 0 60000 65536"/>
                <a:gd name="T17" fmla="*/ 0 60000 65536"/>
                <a:gd name="T18" fmla="*/ 0 w 558"/>
                <a:gd name="T19" fmla="*/ 0 h 578"/>
                <a:gd name="T20" fmla="*/ 558 w 558"/>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8" h="578">
                  <a:moveTo>
                    <a:pt x="48" y="578"/>
                  </a:moveTo>
                  <a:lnTo>
                    <a:pt x="98" y="558"/>
                  </a:lnTo>
                  <a:lnTo>
                    <a:pt x="558" y="97"/>
                  </a:lnTo>
                  <a:lnTo>
                    <a:pt x="461" y="0"/>
                  </a:lnTo>
                  <a:lnTo>
                    <a:pt x="0" y="460"/>
                  </a:lnTo>
                  <a:lnTo>
                    <a:pt x="48" y="578"/>
                  </a:lnTo>
                  <a:close/>
                </a:path>
              </a:pathLst>
            </a:custGeom>
            <a:solidFill>
              <a:srgbClr val="E6B5C2"/>
            </a:solidFill>
            <a:ln w="9525">
              <a:noFill/>
              <a:round/>
              <a:headEnd/>
              <a:tailEnd/>
            </a:ln>
          </p:spPr>
          <p:txBody>
            <a:bodyPr/>
            <a:lstStyle/>
            <a:p>
              <a:endParaRPr lang="en-US"/>
            </a:p>
          </p:txBody>
        </p:sp>
        <p:sp>
          <p:nvSpPr>
            <p:cNvPr id="5950" name="Freeform 229"/>
            <p:cNvSpPr>
              <a:spLocks/>
            </p:cNvSpPr>
            <p:nvPr/>
          </p:nvSpPr>
          <p:spPr bwMode="auto">
            <a:xfrm>
              <a:off x="6264" y="2163"/>
              <a:ext cx="149" cy="7"/>
            </a:xfrm>
            <a:custGeom>
              <a:avLst/>
              <a:gdLst>
                <a:gd name="T0" fmla="*/ 0 w 2684"/>
                <a:gd name="T1" fmla="*/ 0 h 138"/>
                <a:gd name="T2" fmla="*/ 0 w 2684"/>
                <a:gd name="T3" fmla="*/ 0 h 138"/>
                <a:gd name="T4" fmla="*/ 0 w 2684"/>
                <a:gd name="T5" fmla="*/ 0 h 138"/>
                <a:gd name="T6" fmla="*/ 0 w 2684"/>
                <a:gd name="T7" fmla="*/ 0 h 138"/>
                <a:gd name="T8" fmla="*/ 0 w 2684"/>
                <a:gd name="T9" fmla="*/ 0 h 138"/>
                <a:gd name="T10" fmla="*/ 0 w 2684"/>
                <a:gd name="T11" fmla="*/ 0 h 138"/>
                <a:gd name="T12" fmla="*/ 0 60000 65536"/>
                <a:gd name="T13" fmla="*/ 0 60000 65536"/>
                <a:gd name="T14" fmla="*/ 0 60000 65536"/>
                <a:gd name="T15" fmla="*/ 0 60000 65536"/>
                <a:gd name="T16" fmla="*/ 0 60000 65536"/>
                <a:gd name="T17" fmla="*/ 0 60000 65536"/>
                <a:gd name="T18" fmla="*/ 0 w 2684"/>
                <a:gd name="T19" fmla="*/ 0 h 138"/>
                <a:gd name="T20" fmla="*/ 2684 w 268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4" h="138">
                  <a:moveTo>
                    <a:pt x="0" y="20"/>
                  </a:moveTo>
                  <a:lnTo>
                    <a:pt x="49" y="138"/>
                  </a:lnTo>
                  <a:lnTo>
                    <a:pt x="2684" y="138"/>
                  </a:lnTo>
                  <a:lnTo>
                    <a:pt x="2684" y="0"/>
                  </a:lnTo>
                  <a:lnTo>
                    <a:pt x="49" y="0"/>
                  </a:lnTo>
                  <a:lnTo>
                    <a:pt x="0" y="20"/>
                  </a:lnTo>
                  <a:close/>
                </a:path>
              </a:pathLst>
            </a:custGeom>
            <a:solidFill>
              <a:srgbClr val="E6B5C2"/>
            </a:solidFill>
            <a:ln w="9525">
              <a:noFill/>
              <a:round/>
              <a:headEnd/>
              <a:tailEnd/>
            </a:ln>
          </p:spPr>
          <p:txBody>
            <a:bodyPr/>
            <a:lstStyle/>
            <a:p>
              <a:endParaRPr lang="en-US"/>
            </a:p>
          </p:txBody>
        </p:sp>
        <p:sp>
          <p:nvSpPr>
            <p:cNvPr id="5951" name="Freeform 230"/>
            <p:cNvSpPr>
              <a:spLocks/>
            </p:cNvSpPr>
            <p:nvPr/>
          </p:nvSpPr>
          <p:spPr bwMode="auto">
            <a:xfrm>
              <a:off x="6708" y="2209"/>
              <a:ext cx="26" cy="95"/>
            </a:xfrm>
            <a:custGeom>
              <a:avLst/>
              <a:gdLst>
                <a:gd name="T0" fmla="*/ 0 w 465"/>
                <a:gd name="T1" fmla="*/ 0 h 1711"/>
                <a:gd name="T2" fmla="*/ 0 w 465"/>
                <a:gd name="T3" fmla="*/ 0 h 1711"/>
                <a:gd name="T4" fmla="*/ 0 w 465"/>
                <a:gd name="T5" fmla="*/ 0 h 1711"/>
                <a:gd name="T6" fmla="*/ 0 w 465"/>
                <a:gd name="T7" fmla="*/ 0 h 1711"/>
                <a:gd name="T8" fmla="*/ 0 w 465"/>
                <a:gd name="T9" fmla="*/ 0 h 1711"/>
                <a:gd name="T10" fmla="*/ 0 60000 65536"/>
                <a:gd name="T11" fmla="*/ 0 60000 65536"/>
                <a:gd name="T12" fmla="*/ 0 60000 65536"/>
                <a:gd name="T13" fmla="*/ 0 60000 65536"/>
                <a:gd name="T14" fmla="*/ 0 60000 65536"/>
                <a:gd name="T15" fmla="*/ 0 w 465"/>
                <a:gd name="T16" fmla="*/ 0 h 1711"/>
                <a:gd name="T17" fmla="*/ 465 w 465"/>
                <a:gd name="T18" fmla="*/ 1711 h 1711"/>
              </a:gdLst>
              <a:ahLst/>
              <a:cxnLst>
                <a:cxn ang="T10">
                  <a:pos x="T0" y="T1"/>
                </a:cxn>
                <a:cxn ang="T11">
                  <a:pos x="T2" y="T3"/>
                </a:cxn>
                <a:cxn ang="T12">
                  <a:pos x="T4" y="T5"/>
                </a:cxn>
                <a:cxn ang="T13">
                  <a:pos x="T6" y="T7"/>
                </a:cxn>
                <a:cxn ang="T14">
                  <a:pos x="T8" y="T9"/>
                </a:cxn>
              </a:cxnLst>
              <a:rect l="T15" t="T16" r="T17" b="T18"/>
              <a:pathLst>
                <a:path w="465" h="1711">
                  <a:moveTo>
                    <a:pt x="1" y="1711"/>
                  </a:moveTo>
                  <a:lnTo>
                    <a:pt x="465" y="1245"/>
                  </a:lnTo>
                  <a:lnTo>
                    <a:pt x="464" y="0"/>
                  </a:lnTo>
                  <a:lnTo>
                    <a:pt x="0" y="465"/>
                  </a:lnTo>
                  <a:lnTo>
                    <a:pt x="1" y="1711"/>
                  </a:lnTo>
                  <a:close/>
                </a:path>
              </a:pathLst>
            </a:custGeom>
            <a:solidFill>
              <a:srgbClr val="B53233"/>
            </a:solidFill>
            <a:ln w="9525">
              <a:noFill/>
              <a:round/>
              <a:headEnd/>
              <a:tailEnd/>
            </a:ln>
          </p:spPr>
          <p:txBody>
            <a:bodyPr/>
            <a:lstStyle/>
            <a:p>
              <a:endParaRPr lang="en-US"/>
            </a:p>
          </p:txBody>
        </p:sp>
        <p:sp>
          <p:nvSpPr>
            <p:cNvPr id="5952" name="Freeform 231"/>
            <p:cNvSpPr>
              <a:spLocks/>
            </p:cNvSpPr>
            <p:nvPr/>
          </p:nvSpPr>
          <p:spPr bwMode="auto">
            <a:xfrm>
              <a:off x="6706" y="2276"/>
              <a:ext cx="32" cy="31"/>
            </a:xfrm>
            <a:custGeom>
              <a:avLst/>
              <a:gdLst>
                <a:gd name="T0" fmla="*/ 0 w 582"/>
                <a:gd name="T1" fmla="*/ 0 h 562"/>
                <a:gd name="T2" fmla="*/ 0 w 582"/>
                <a:gd name="T3" fmla="*/ 0 h 562"/>
                <a:gd name="T4" fmla="*/ 0 w 582"/>
                <a:gd name="T5" fmla="*/ 0 h 562"/>
                <a:gd name="T6" fmla="*/ 0 w 582"/>
                <a:gd name="T7" fmla="*/ 0 h 562"/>
                <a:gd name="T8" fmla="*/ 0 w 582"/>
                <a:gd name="T9" fmla="*/ 0 h 562"/>
                <a:gd name="T10" fmla="*/ 0 w 582"/>
                <a:gd name="T11" fmla="*/ 0 h 562"/>
                <a:gd name="T12" fmla="*/ 0 60000 65536"/>
                <a:gd name="T13" fmla="*/ 0 60000 65536"/>
                <a:gd name="T14" fmla="*/ 0 60000 65536"/>
                <a:gd name="T15" fmla="*/ 0 60000 65536"/>
                <a:gd name="T16" fmla="*/ 0 60000 65536"/>
                <a:gd name="T17" fmla="*/ 0 60000 65536"/>
                <a:gd name="T18" fmla="*/ 0 w 582"/>
                <a:gd name="T19" fmla="*/ 0 h 562"/>
                <a:gd name="T20" fmla="*/ 582 w 582"/>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582" h="562">
                  <a:moveTo>
                    <a:pt x="582" y="48"/>
                  </a:moveTo>
                  <a:lnTo>
                    <a:pt x="464" y="0"/>
                  </a:lnTo>
                  <a:lnTo>
                    <a:pt x="0" y="465"/>
                  </a:lnTo>
                  <a:lnTo>
                    <a:pt x="98" y="562"/>
                  </a:lnTo>
                  <a:lnTo>
                    <a:pt x="562" y="97"/>
                  </a:lnTo>
                  <a:lnTo>
                    <a:pt x="582" y="48"/>
                  </a:lnTo>
                  <a:close/>
                </a:path>
              </a:pathLst>
            </a:custGeom>
            <a:solidFill>
              <a:srgbClr val="E6B5C2"/>
            </a:solidFill>
            <a:ln w="9525">
              <a:noFill/>
              <a:round/>
              <a:headEnd/>
              <a:tailEnd/>
            </a:ln>
          </p:spPr>
          <p:txBody>
            <a:bodyPr/>
            <a:lstStyle/>
            <a:p>
              <a:endParaRPr lang="en-US"/>
            </a:p>
          </p:txBody>
        </p:sp>
        <p:sp>
          <p:nvSpPr>
            <p:cNvPr id="5953" name="Freeform 232"/>
            <p:cNvSpPr>
              <a:spLocks/>
            </p:cNvSpPr>
            <p:nvPr/>
          </p:nvSpPr>
          <p:spPr bwMode="auto">
            <a:xfrm>
              <a:off x="6730" y="2206"/>
              <a:ext cx="8" cy="72"/>
            </a:xfrm>
            <a:custGeom>
              <a:avLst/>
              <a:gdLst>
                <a:gd name="T0" fmla="*/ 0 w 139"/>
                <a:gd name="T1" fmla="*/ 0 h 1294"/>
                <a:gd name="T2" fmla="*/ 0 w 139"/>
                <a:gd name="T3" fmla="*/ 0 h 1294"/>
                <a:gd name="T4" fmla="*/ 0 w 139"/>
                <a:gd name="T5" fmla="*/ 0 h 1294"/>
                <a:gd name="T6" fmla="*/ 0 w 139"/>
                <a:gd name="T7" fmla="*/ 0 h 1294"/>
                <a:gd name="T8" fmla="*/ 0 w 139"/>
                <a:gd name="T9" fmla="*/ 0 h 1294"/>
                <a:gd name="T10" fmla="*/ 0 w 139"/>
                <a:gd name="T11" fmla="*/ 0 h 1294"/>
                <a:gd name="T12" fmla="*/ 0 60000 65536"/>
                <a:gd name="T13" fmla="*/ 0 60000 65536"/>
                <a:gd name="T14" fmla="*/ 0 60000 65536"/>
                <a:gd name="T15" fmla="*/ 0 60000 65536"/>
                <a:gd name="T16" fmla="*/ 0 60000 65536"/>
                <a:gd name="T17" fmla="*/ 0 60000 65536"/>
                <a:gd name="T18" fmla="*/ 0 w 139"/>
                <a:gd name="T19" fmla="*/ 0 h 1294"/>
                <a:gd name="T20" fmla="*/ 139 w 139"/>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39" h="1294">
                  <a:moveTo>
                    <a:pt x="20" y="0"/>
                  </a:moveTo>
                  <a:lnTo>
                    <a:pt x="0" y="49"/>
                  </a:lnTo>
                  <a:lnTo>
                    <a:pt x="1" y="1294"/>
                  </a:lnTo>
                  <a:lnTo>
                    <a:pt x="139" y="1294"/>
                  </a:lnTo>
                  <a:lnTo>
                    <a:pt x="138" y="49"/>
                  </a:lnTo>
                  <a:lnTo>
                    <a:pt x="20" y="0"/>
                  </a:lnTo>
                  <a:close/>
                </a:path>
              </a:pathLst>
            </a:custGeom>
            <a:solidFill>
              <a:srgbClr val="E6B5C2"/>
            </a:solidFill>
            <a:ln w="9525">
              <a:noFill/>
              <a:round/>
              <a:headEnd/>
              <a:tailEnd/>
            </a:ln>
          </p:spPr>
          <p:txBody>
            <a:bodyPr/>
            <a:lstStyle/>
            <a:p>
              <a:endParaRPr lang="en-US"/>
            </a:p>
          </p:txBody>
        </p:sp>
        <p:sp>
          <p:nvSpPr>
            <p:cNvPr id="5954" name="Freeform 233"/>
            <p:cNvSpPr>
              <a:spLocks/>
            </p:cNvSpPr>
            <p:nvPr/>
          </p:nvSpPr>
          <p:spPr bwMode="auto">
            <a:xfrm>
              <a:off x="6704" y="2206"/>
              <a:ext cx="33" cy="32"/>
            </a:xfrm>
            <a:custGeom>
              <a:avLst/>
              <a:gdLst>
                <a:gd name="T0" fmla="*/ 0 w 583"/>
                <a:gd name="T1" fmla="*/ 0 h 563"/>
                <a:gd name="T2" fmla="*/ 0 w 583"/>
                <a:gd name="T3" fmla="*/ 0 h 563"/>
                <a:gd name="T4" fmla="*/ 0 w 583"/>
                <a:gd name="T5" fmla="*/ 0 h 563"/>
                <a:gd name="T6" fmla="*/ 0 w 583"/>
                <a:gd name="T7" fmla="*/ 0 h 563"/>
                <a:gd name="T8" fmla="*/ 0 w 583"/>
                <a:gd name="T9" fmla="*/ 0 h 563"/>
                <a:gd name="T10" fmla="*/ 0 w 583"/>
                <a:gd name="T11" fmla="*/ 0 h 563"/>
                <a:gd name="T12" fmla="*/ 0 60000 65536"/>
                <a:gd name="T13" fmla="*/ 0 60000 65536"/>
                <a:gd name="T14" fmla="*/ 0 60000 65536"/>
                <a:gd name="T15" fmla="*/ 0 60000 65536"/>
                <a:gd name="T16" fmla="*/ 0 60000 65536"/>
                <a:gd name="T17" fmla="*/ 0 60000 65536"/>
                <a:gd name="T18" fmla="*/ 0 w 583"/>
                <a:gd name="T19" fmla="*/ 0 h 563"/>
                <a:gd name="T20" fmla="*/ 583 w 583"/>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3" h="563">
                  <a:moveTo>
                    <a:pt x="0" y="514"/>
                  </a:moveTo>
                  <a:lnTo>
                    <a:pt x="119" y="563"/>
                  </a:lnTo>
                  <a:lnTo>
                    <a:pt x="583" y="97"/>
                  </a:lnTo>
                  <a:lnTo>
                    <a:pt x="485" y="0"/>
                  </a:lnTo>
                  <a:lnTo>
                    <a:pt x="21" y="466"/>
                  </a:lnTo>
                  <a:lnTo>
                    <a:pt x="0" y="514"/>
                  </a:lnTo>
                  <a:close/>
                </a:path>
              </a:pathLst>
            </a:custGeom>
            <a:solidFill>
              <a:srgbClr val="E6B5C2"/>
            </a:solidFill>
            <a:ln w="9525">
              <a:noFill/>
              <a:round/>
              <a:headEnd/>
              <a:tailEnd/>
            </a:ln>
          </p:spPr>
          <p:txBody>
            <a:bodyPr/>
            <a:lstStyle/>
            <a:p>
              <a:endParaRPr lang="en-US"/>
            </a:p>
          </p:txBody>
        </p:sp>
        <p:sp>
          <p:nvSpPr>
            <p:cNvPr id="5955" name="Freeform 234"/>
            <p:cNvSpPr>
              <a:spLocks/>
            </p:cNvSpPr>
            <p:nvPr/>
          </p:nvSpPr>
          <p:spPr bwMode="auto">
            <a:xfrm>
              <a:off x="6704" y="2235"/>
              <a:ext cx="8" cy="72"/>
            </a:xfrm>
            <a:custGeom>
              <a:avLst/>
              <a:gdLst>
                <a:gd name="T0" fmla="*/ 0 w 140"/>
                <a:gd name="T1" fmla="*/ 0 h 1294"/>
                <a:gd name="T2" fmla="*/ 0 w 140"/>
                <a:gd name="T3" fmla="*/ 0 h 1294"/>
                <a:gd name="T4" fmla="*/ 0 w 140"/>
                <a:gd name="T5" fmla="*/ 0 h 1294"/>
                <a:gd name="T6" fmla="*/ 0 w 140"/>
                <a:gd name="T7" fmla="*/ 0 h 1294"/>
                <a:gd name="T8" fmla="*/ 0 w 140"/>
                <a:gd name="T9" fmla="*/ 0 h 1294"/>
                <a:gd name="T10" fmla="*/ 0 w 140"/>
                <a:gd name="T11" fmla="*/ 0 h 1294"/>
                <a:gd name="T12" fmla="*/ 0 60000 65536"/>
                <a:gd name="T13" fmla="*/ 0 60000 65536"/>
                <a:gd name="T14" fmla="*/ 0 60000 65536"/>
                <a:gd name="T15" fmla="*/ 0 60000 65536"/>
                <a:gd name="T16" fmla="*/ 0 60000 65536"/>
                <a:gd name="T17" fmla="*/ 0 60000 65536"/>
                <a:gd name="T18" fmla="*/ 0 w 140"/>
                <a:gd name="T19" fmla="*/ 0 h 1294"/>
                <a:gd name="T20" fmla="*/ 140 w 140"/>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40" h="1294">
                  <a:moveTo>
                    <a:pt x="120" y="1294"/>
                  </a:moveTo>
                  <a:lnTo>
                    <a:pt x="140" y="1246"/>
                  </a:lnTo>
                  <a:lnTo>
                    <a:pt x="139" y="0"/>
                  </a:lnTo>
                  <a:lnTo>
                    <a:pt x="0" y="0"/>
                  </a:lnTo>
                  <a:lnTo>
                    <a:pt x="2" y="1246"/>
                  </a:lnTo>
                  <a:lnTo>
                    <a:pt x="120" y="1294"/>
                  </a:lnTo>
                  <a:close/>
                </a:path>
              </a:pathLst>
            </a:custGeom>
            <a:solidFill>
              <a:srgbClr val="E6B5C2"/>
            </a:solidFill>
            <a:ln w="9525">
              <a:noFill/>
              <a:round/>
              <a:headEnd/>
              <a:tailEnd/>
            </a:ln>
          </p:spPr>
          <p:txBody>
            <a:bodyPr/>
            <a:lstStyle/>
            <a:p>
              <a:endParaRPr lang="en-US"/>
            </a:p>
          </p:txBody>
        </p:sp>
        <p:sp>
          <p:nvSpPr>
            <p:cNvPr id="5956" name="Freeform 235"/>
            <p:cNvSpPr>
              <a:spLocks/>
            </p:cNvSpPr>
            <p:nvPr/>
          </p:nvSpPr>
          <p:spPr bwMode="auto">
            <a:xfrm>
              <a:off x="6681" y="2234"/>
              <a:ext cx="26" cy="97"/>
            </a:xfrm>
            <a:custGeom>
              <a:avLst/>
              <a:gdLst>
                <a:gd name="T0" fmla="*/ 0 w 474"/>
                <a:gd name="T1" fmla="*/ 0 h 1730"/>
                <a:gd name="T2" fmla="*/ 0 w 474"/>
                <a:gd name="T3" fmla="*/ 0 h 1730"/>
                <a:gd name="T4" fmla="*/ 0 w 474"/>
                <a:gd name="T5" fmla="*/ 0 h 1730"/>
                <a:gd name="T6" fmla="*/ 0 w 474"/>
                <a:gd name="T7" fmla="*/ 0 h 1730"/>
                <a:gd name="T8" fmla="*/ 0 w 474"/>
                <a:gd name="T9" fmla="*/ 0 h 1730"/>
                <a:gd name="T10" fmla="*/ 0 60000 65536"/>
                <a:gd name="T11" fmla="*/ 0 60000 65536"/>
                <a:gd name="T12" fmla="*/ 0 60000 65536"/>
                <a:gd name="T13" fmla="*/ 0 60000 65536"/>
                <a:gd name="T14" fmla="*/ 0 60000 65536"/>
                <a:gd name="T15" fmla="*/ 0 w 474"/>
                <a:gd name="T16" fmla="*/ 0 h 1730"/>
                <a:gd name="T17" fmla="*/ 474 w 474"/>
                <a:gd name="T18" fmla="*/ 1730 h 1730"/>
              </a:gdLst>
              <a:ahLst/>
              <a:cxnLst>
                <a:cxn ang="T10">
                  <a:pos x="T0" y="T1"/>
                </a:cxn>
                <a:cxn ang="T11">
                  <a:pos x="T2" y="T3"/>
                </a:cxn>
                <a:cxn ang="T12">
                  <a:pos x="T4" y="T5"/>
                </a:cxn>
                <a:cxn ang="T13">
                  <a:pos x="T6" y="T7"/>
                </a:cxn>
                <a:cxn ang="T14">
                  <a:pos x="T8" y="T9"/>
                </a:cxn>
              </a:cxnLst>
              <a:rect l="T15" t="T16" r="T17" b="T18"/>
              <a:pathLst>
                <a:path w="474" h="1730">
                  <a:moveTo>
                    <a:pt x="0" y="1730"/>
                  </a:moveTo>
                  <a:lnTo>
                    <a:pt x="473" y="1255"/>
                  </a:lnTo>
                  <a:lnTo>
                    <a:pt x="474" y="0"/>
                  </a:lnTo>
                  <a:lnTo>
                    <a:pt x="1" y="475"/>
                  </a:lnTo>
                  <a:lnTo>
                    <a:pt x="0" y="1730"/>
                  </a:lnTo>
                  <a:close/>
                </a:path>
              </a:pathLst>
            </a:custGeom>
            <a:solidFill>
              <a:srgbClr val="B53233"/>
            </a:solidFill>
            <a:ln w="9525">
              <a:noFill/>
              <a:round/>
              <a:headEnd/>
              <a:tailEnd/>
            </a:ln>
          </p:spPr>
          <p:txBody>
            <a:bodyPr/>
            <a:lstStyle/>
            <a:p>
              <a:endParaRPr lang="en-US"/>
            </a:p>
          </p:txBody>
        </p:sp>
        <p:sp>
          <p:nvSpPr>
            <p:cNvPr id="5957" name="Freeform 236"/>
            <p:cNvSpPr>
              <a:spLocks/>
            </p:cNvSpPr>
            <p:nvPr/>
          </p:nvSpPr>
          <p:spPr bwMode="auto">
            <a:xfrm>
              <a:off x="6678" y="2301"/>
              <a:ext cx="33" cy="32"/>
            </a:xfrm>
            <a:custGeom>
              <a:avLst/>
              <a:gdLst>
                <a:gd name="T0" fmla="*/ 0 w 591"/>
                <a:gd name="T1" fmla="*/ 0 h 572"/>
                <a:gd name="T2" fmla="*/ 0 w 591"/>
                <a:gd name="T3" fmla="*/ 0 h 572"/>
                <a:gd name="T4" fmla="*/ 0 w 591"/>
                <a:gd name="T5" fmla="*/ 0 h 572"/>
                <a:gd name="T6" fmla="*/ 0 w 591"/>
                <a:gd name="T7" fmla="*/ 0 h 572"/>
                <a:gd name="T8" fmla="*/ 0 w 591"/>
                <a:gd name="T9" fmla="*/ 0 h 572"/>
                <a:gd name="T10" fmla="*/ 0 w 591"/>
                <a:gd name="T11" fmla="*/ 0 h 572"/>
                <a:gd name="T12" fmla="*/ 0 60000 65536"/>
                <a:gd name="T13" fmla="*/ 0 60000 65536"/>
                <a:gd name="T14" fmla="*/ 0 60000 65536"/>
                <a:gd name="T15" fmla="*/ 0 60000 65536"/>
                <a:gd name="T16" fmla="*/ 0 60000 65536"/>
                <a:gd name="T17" fmla="*/ 0 60000 65536"/>
                <a:gd name="T18" fmla="*/ 0 w 591"/>
                <a:gd name="T19" fmla="*/ 0 h 572"/>
                <a:gd name="T20" fmla="*/ 591 w 591"/>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1" h="572">
                  <a:moveTo>
                    <a:pt x="591" y="49"/>
                  </a:moveTo>
                  <a:lnTo>
                    <a:pt x="474" y="0"/>
                  </a:lnTo>
                  <a:lnTo>
                    <a:pt x="0" y="475"/>
                  </a:lnTo>
                  <a:lnTo>
                    <a:pt x="98" y="572"/>
                  </a:lnTo>
                  <a:lnTo>
                    <a:pt x="572" y="97"/>
                  </a:lnTo>
                  <a:lnTo>
                    <a:pt x="591" y="49"/>
                  </a:lnTo>
                  <a:close/>
                </a:path>
              </a:pathLst>
            </a:custGeom>
            <a:solidFill>
              <a:srgbClr val="E6B5C2"/>
            </a:solidFill>
            <a:ln w="9525">
              <a:noFill/>
              <a:round/>
              <a:headEnd/>
              <a:tailEnd/>
            </a:ln>
          </p:spPr>
          <p:txBody>
            <a:bodyPr/>
            <a:lstStyle/>
            <a:p>
              <a:endParaRPr lang="en-US"/>
            </a:p>
          </p:txBody>
        </p:sp>
        <p:sp>
          <p:nvSpPr>
            <p:cNvPr id="5958" name="Freeform 237"/>
            <p:cNvSpPr>
              <a:spLocks/>
            </p:cNvSpPr>
            <p:nvPr/>
          </p:nvSpPr>
          <p:spPr bwMode="auto">
            <a:xfrm>
              <a:off x="6703" y="2232"/>
              <a:ext cx="8" cy="72"/>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22" y="0"/>
                  </a:moveTo>
                  <a:lnTo>
                    <a:pt x="1" y="49"/>
                  </a:lnTo>
                  <a:lnTo>
                    <a:pt x="0" y="1304"/>
                  </a:lnTo>
                  <a:lnTo>
                    <a:pt x="138" y="1304"/>
                  </a:lnTo>
                  <a:lnTo>
                    <a:pt x="139" y="49"/>
                  </a:lnTo>
                  <a:lnTo>
                    <a:pt x="22" y="0"/>
                  </a:lnTo>
                  <a:close/>
                </a:path>
              </a:pathLst>
            </a:custGeom>
            <a:solidFill>
              <a:srgbClr val="E6B5C2"/>
            </a:solidFill>
            <a:ln w="9525">
              <a:noFill/>
              <a:round/>
              <a:headEnd/>
              <a:tailEnd/>
            </a:ln>
          </p:spPr>
          <p:txBody>
            <a:bodyPr/>
            <a:lstStyle/>
            <a:p>
              <a:endParaRPr lang="en-US"/>
            </a:p>
          </p:txBody>
        </p:sp>
        <p:sp>
          <p:nvSpPr>
            <p:cNvPr id="5959" name="Freeform 238"/>
            <p:cNvSpPr>
              <a:spLocks/>
            </p:cNvSpPr>
            <p:nvPr/>
          </p:nvSpPr>
          <p:spPr bwMode="auto">
            <a:xfrm>
              <a:off x="6677" y="2232"/>
              <a:ext cx="33" cy="31"/>
            </a:xfrm>
            <a:custGeom>
              <a:avLst/>
              <a:gdLst>
                <a:gd name="T0" fmla="*/ 0 w 592"/>
                <a:gd name="T1" fmla="*/ 0 h 572"/>
                <a:gd name="T2" fmla="*/ 0 w 592"/>
                <a:gd name="T3" fmla="*/ 0 h 572"/>
                <a:gd name="T4" fmla="*/ 0 w 592"/>
                <a:gd name="T5" fmla="*/ 0 h 572"/>
                <a:gd name="T6" fmla="*/ 0 w 592"/>
                <a:gd name="T7" fmla="*/ 0 h 572"/>
                <a:gd name="T8" fmla="*/ 0 w 592"/>
                <a:gd name="T9" fmla="*/ 0 h 572"/>
                <a:gd name="T10" fmla="*/ 0 w 592"/>
                <a:gd name="T11" fmla="*/ 0 h 572"/>
                <a:gd name="T12" fmla="*/ 0 60000 65536"/>
                <a:gd name="T13" fmla="*/ 0 60000 65536"/>
                <a:gd name="T14" fmla="*/ 0 60000 65536"/>
                <a:gd name="T15" fmla="*/ 0 60000 65536"/>
                <a:gd name="T16" fmla="*/ 0 60000 65536"/>
                <a:gd name="T17" fmla="*/ 0 60000 65536"/>
                <a:gd name="T18" fmla="*/ 0 w 592"/>
                <a:gd name="T19" fmla="*/ 0 h 572"/>
                <a:gd name="T20" fmla="*/ 592 w 592"/>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2" h="572">
                  <a:moveTo>
                    <a:pt x="0" y="524"/>
                  </a:moveTo>
                  <a:lnTo>
                    <a:pt x="118" y="572"/>
                  </a:lnTo>
                  <a:lnTo>
                    <a:pt x="592" y="97"/>
                  </a:lnTo>
                  <a:lnTo>
                    <a:pt x="494" y="0"/>
                  </a:lnTo>
                  <a:lnTo>
                    <a:pt x="21" y="475"/>
                  </a:lnTo>
                  <a:lnTo>
                    <a:pt x="0" y="524"/>
                  </a:lnTo>
                  <a:close/>
                </a:path>
              </a:pathLst>
            </a:custGeom>
            <a:solidFill>
              <a:srgbClr val="E6B5C2"/>
            </a:solidFill>
            <a:ln w="9525">
              <a:noFill/>
              <a:round/>
              <a:headEnd/>
              <a:tailEnd/>
            </a:ln>
          </p:spPr>
          <p:txBody>
            <a:bodyPr/>
            <a:lstStyle/>
            <a:p>
              <a:endParaRPr lang="en-US"/>
            </a:p>
          </p:txBody>
        </p:sp>
        <p:sp>
          <p:nvSpPr>
            <p:cNvPr id="5960" name="Freeform 239"/>
            <p:cNvSpPr>
              <a:spLocks/>
            </p:cNvSpPr>
            <p:nvPr/>
          </p:nvSpPr>
          <p:spPr bwMode="auto">
            <a:xfrm>
              <a:off x="6677" y="2261"/>
              <a:ext cx="7"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118" y="1303"/>
                  </a:moveTo>
                  <a:lnTo>
                    <a:pt x="138" y="1255"/>
                  </a:lnTo>
                  <a:lnTo>
                    <a:pt x="139" y="0"/>
                  </a:lnTo>
                  <a:lnTo>
                    <a:pt x="1" y="0"/>
                  </a:lnTo>
                  <a:lnTo>
                    <a:pt x="0" y="1255"/>
                  </a:lnTo>
                  <a:lnTo>
                    <a:pt x="118" y="1303"/>
                  </a:lnTo>
                  <a:close/>
                </a:path>
              </a:pathLst>
            </a:custGeom>
            <a:solidFill>
              <a:srgbClr val="E6B5C2"/>
            </a:solidFill>
            <a:ln w="9525">
              <a:noFill/>
              <a:round/>
              <a:headEnd/>
              <a:tailEnd/>
            </a:ln>
          </p:spPr>
          <p:txBody>
            <a:bodyPr/>
            <a:lstStyle/>
            <a:p>
              <a:endParaRPr lang="en-US"/>
            </a:p>
          </p:txBody>
        </p:sp>
        <p:sp>
          <p:nvSpPr>
            <p:cNvPr id="5961" name="Freeform 240"/>
            <p:cNvSpPr>
              <a:spLocks/>
            </p:cNvSpPr>
            <p:nvPr/>
          </p:nvSpPr>
          <p:spPr bwMode="auto">
            <a:xfrm>
              <a:off x="6708" y="2278"/>
              <a:ext cx="26" cy="95"/>
            </a:xfrm>
            <a:custGeom>
              <a:avLst/>
              <a:gdLst>
                <a:gd name="T0" fmla="*/ 0 w 463"/>
                <a:gd name="T1" fmla="*/ 0 h 1697"/>
                <a:gd name="T2" fmla="*/ 0 w 463"/>
                <a:gd name="T3" fmla="*/ 0 h 1697"/>
                <a:gd name="T4" fmla="*/ 0 w 463"/>
                <a:gd name="T5" fmla="*/ 0 h 1697"/>
                <a:gd name="T6" fmla="*/ 0 w 463"/>
                <a:gd name="T7" fmla="*/ 0 h 1697"/>
                <a:gd name="T8" fmla="*/ 0 w 463"/>
                <a:gd name="T9" fmla="*/ 0 h 1697"/>
                <a:gd name="T10" fmla="*/ 0 60000 65536"/>
                <a:gd name="T11" fmla="*/ 0 60000 65536"/>
                <a:gd name="T12" fmla="*/ 0 60000 65536"/>
                <a:gd name="T13" fmla="*/ 0 60000 65536"/>
                <a:gd name="T14" fmla="*/ 0 60000 65536"/>
                <a:gd name="T15" fmla="*/ 0 w 463"/>
                <a:gd name="T16" fmla="*/ 0 h 1697"/>
                <a:gd name="T17" fmla="*/ 463 w 463"/>
                <a:gd name="T18" fmla="*/ 1697 h 1697"/>
              </a:gdLst>
              <a:ahLst/>
              <a:cxnLst>
                <a:cxn ang="T10">
                  <a:pos x="T0" y="T1"/>
                </a:cxn>
                <a:cxn ang="T11">
                  <a:pos x="T2" y="T3"/>
                </a:cxn>
                <a:cxn ang="T12">
                  <a:pos x="T4" y="T5"/>
                </a:cxn>
                <a:cxn ang="T13">
                  <a:pos x="T6" y="T7"/>
                </a:cxn>
                <a:cxn ang="T14">
                  <a:pos x="T8" y="T9"/>
                </a:cxn>
              </a:cxnLst>
              <a:rect l="T15" t="T16" r="T17" b="T18"/>
              <a:pathLst>
                <a:path w="463" h="1697">
                  <a:moveTo>
                    <a:pt x="1" y="1697"/>
                  </a:moveTo>
                  <a:lnTo>
                    <a:pt x="463" y="1232"/>
                  </a:lnTo>
                  <a:lnTo>
                    <a:pt x="462" y="0"/>
                  </a:lnTo>
                  <a:lnTo>
                    <a:pt x="0" y="460"/>
                  </a:lnTo>
                  <a:lnTo>
                    <a:pt x="1" y="1697"/>
                  </a:lnTo>
                  <a:close/>
                </a:path>
              </a:pathLst>
            </a:custGeom>
            <a:solidFill>
              <a:srgbClr val="B53233"/>
            </a:solidFill>
            <a:ln w="9525">
              <a:noFill/>
              <a:round/>
              <a:headEnd/>
              <a:tailEnd/>
            </a:ln>
          </p:spPr>
          <p:txBody>
            <a:bodyPr/>
            <a:lstStyle/>
            <a:p>
              <a:endParaRPr lang="en-US"/>
            </a:p>
          </p:txBody>
        </p:sp>
        <p:sp>
          <p:nvSpPr>
            <p:cNvPr id="5962" name="Freeform 241"/>
            <p:cNvSpPr>
              <a:spLocks/>
            </p:cNvSpPr>
            <p:nvPr/>
          </p:nvSpPr>
          <p:spPr bwMode="auto">
            <a:xfrm>
              <a:off x="6706" y="2344"/>
              <a:ext cx="32" cy="31"/>
            </a:xfrm>
            <a:custGeom>
              <a:avLst/>
              <a:gdLst>
                <a:gd name="T0" fmla="*/ 0 w 580"/>
                <a:gd name="T1" fmla="*/ 0 h 563"/>
                <a:gd name="T2" fmla="*/ 0 w 580"/>
                <a:gd name="T3" fmla="*/ 0 h 563"/>
                <a:gd name="T4" fmla="*/ 0 w 580"/>
                <a:gd name="T5" fmla="*/ 0 h 563"/>
                <a:gd name="T6" fmla="*/ 0 w 580"/>
                <a:gd name="T7" fmla="*/ 0 h 563"/>
                <a:gd name="T8" fmla="*/ 0 w 580"/>
                <a:gd name="T9" fmla="*/ 0 h 563"/>
                <a:gd name="T10" fmla="*/ 0 w 580"/>
                <a:gd name="T11" fmla="*/ 0 h 563"/>
                <a:gd name="T12" fmla="*/ 0 60000 65536"/>
                <a:gd name="T13" fmla="*/ 0 60000 65536"/>
                <a:gd name="T14" fmla="*/ 0 60000 65536"/>
                <a:gd name="T15" fmla="*/ 0 60000 65536"/>
                <a:gd name="T16" fmla="*/ 0 60000 65536"/>
                <a:gd name="T17" fmla="*/ 0 60000 65536"/>
                <a:gd name="T18" fmla="*/ 0 w 580"/>
                <a:gd name="T19" fmla="*/ 0 h 563"/>
                <a:gd name="T20" fmla="*/ 580 w 580"/>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0" h="563">
                  <a:moveTo>
                    <a:pt x="580" y="49"/>
                  </a:moveTo>
                  <a:lnTo>
                    <a:pt x="462" y="0"/>
                  </a:lnTo>
                  <a:lnTo>
                    <a:pt x="0" y="466"/>
                  </a:lnTo>
                  <a:lnTo>
                    <a:pt x="98" y="563"/>
                  </a:lnTo>
                  <a:lnTo>
                    <a:pt x="560" y="97"/>
                  </a:lnTo>
                  <a:lnTo>
                    <a:pt x="580" y="49"/>
                  </a:lnTo>
                  <a:close/>
                </a:path>
              </a:pathLst>
            </a:custGeom>
            <a:solidFill>
              <a:srgbClr val="E6B5C2"/>
            </a:solidFill>
            <a:ln w="9525">
              <a:noFill/>
              <a:round/>
              <a:headEnd/>
              <a:tailEnd/>
            </a:ln>
          </p:spPr>
          <p:txBody>
            <a:bodyPr/>
            <a:lstStyle/>
            <a:p>
              <a:endParaRPr lang="en-US"/>
            </a:p>
          </p:txBody>
        </p:sp>
        <p:sp>
          <p:nvSpPr>
            <p:cNvPr id="5963" name="Freeform 242"/>
            <p:cNvSpPr>
              <a:spLocks/>
            </p:cNvSpPr>
            <p:nvPr/>
          </p:nvSpPr>
          <p:spPr bwMode="auto">
            <a:xfrm>
              <a:off x="6730" y="2276"/>
              <a:ext cx="8" cy="71"/>
            </a:xfrm>
            <a:custGeom>
              <a:avLst/>
              <a:gdLst>
                <a:gd name="T0" fmla="*/ 0 w 139"/>
                <a:gd name="T1" fmla="*/ 0 h 1281"/>
                <a:gd name="T2" fmla="*/ 0 w 139"/>
                <a:gd name="T3" fmla="*/ 0 h 1281"/>
                <a:gd name="T4" fmla="*/ 0 w 139"/>
                <a:gd name="T5" fmla="*/ 0 h 1281"/>
                <a:gd name="T6" fmla="*/ 0 w 139"/>
                <a:gd name="T7" fmla="*/ 0 h 1281"/>
                <a:gd name="T8" fmla="*/ 0 w 139"/>
                <a:gd name="T9" fmla="*/ 0 h 1281"/>
                <a:gd name="T10" fmla="*/ 0 w 139"/>
                <a:gd name="T11" fmla="*/ 0 h 1281"/>
                <a:gd name="T12" fmla="*/ 0 60000 65536"/>
                <a:gd name="T13" fmla="*/ 0 60000 65536"/>
                <a:gd name="T14" fmla="*/ 0 60000 65536"/>
                <a:gd name="T15" fmla="*/ 0 60000 65536"/>
                <a:gd name="T16" fmla="*/ 0 60000 65536"/>
                <a:gd name="T17" fmla="*/ 0 60000 65536"/>
                <a:gd name="T18" fmla="*/ 0 w 139"/>
                <a:gd name="T19" fmla="*/ 0 h 1281"/>
                <a:gd name="T20" fmla="*/ 139 w 139"/>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139" h="1281">
                  <a:moveTo>
                    <a:pt x="21" y="0"/>
                  </a:moveTo>
                  <a:lnTo>
                    <a:pt x="0" y="49"/>
                  </a:lnTo>
                  <a:lnTo>
                    <a:pt x="1" y="1281"/>
                  </a:lnTo>
                  <a:lnTo>
                    <a:pt x="139" y="1281"/>
                  </a:lnTo>
                  <a:lnTo>
                    <a:pt x="138" y="49"/>
                  </a:lnTo>
                  <a:lnTo>
                    <a:pt x="21" y="0"/>
                  </a:lnTo>
                  <a:close/>
                </a:path>
              </a:pathLst>
            </a:custGeom>
            <a:solidFill>
              <a:srgbClr val="E6B5C2"/>
            </a:solidFill>
            <a:ln w="9525">
              <a:noFill/>
              <a:round/>
              <a:headEnd/>
              <a:tailEnd/>
            </a:ln>
          </p:spPr>
          <p:txBody>
            <a:bodyPr/>
            <a:lstStyle/>
            <a:p>
              <a:endParaRPr lang="en-US"/>
            </a:p>
          </p:txBody>
        </p:sp>
        <p:sp>
          <p:nvSpPr>
            <p:cNvPr id="5964" name="Freeform 243"/>
            <p:cNvSpPr>
              <a:spLocks/>
            </p:cNvSpPr>
            <p:nvPr/>
          </p:nvSpPr>
          <p:spPr bwMode="auto">
            <a:xfrm>
              <a:off x="6705" y="2276"/>
              <a:ext cx="32" cy="31"/>
            </a:xfrm>
            <a:custGeom>
              <a:avLst/>
              <a:gdLst>
                <a:gd name="T0" fmla="*/ 0 w 580"/>
                <a:gd name="T1" fmla="*/ 0 h 558"/>
                <a:gd name="T2" fmla="*/ 0 w 580"/>
                <a:gd name="T3" fmla="*/ 0 h 558"/>
                <a:gd name="T4" fmla="*/ 0 w 580"/>
                <a:gd name="T5" fmla="*/ 0 h 558"/>
                <a:gd name="T6" fmla="*/ 0 w 580"/>
                <a:gd name="T7" fmla="*/ 0 h 558"/>
                <a:gd name="T8" fmla="*/ 0 w 580"/>
                <a:gd name="T9" fmla="*/ 0 h 558"/>
                <a:gd name="T10" fmla="*/ 0 w 580"/>
                <a:gd name="T11" fmla="*/ 0 h 558"/>
                <a:gd name="T12" fmla="*/ 0 60000 65536"/>
                <a:gd name="T13" fmla="*/ 0 60000 65536"/>
                <a:gd name="T14" fmla="*/ 0 60000 65536"/>
                <a:gd name="T15" fmla="*/ 0 60000 65536"/>
                <a:gd name="T16" fmla="*/ 0 60000 65536"/>
                <a:gd name="T17" fmla="*/ 0 60000 65536"/>
                <a:gd name="T18" fmla="*/ 0 w 580"/>
                <a:gd name="T19" fmla="*/ 0 h 558"/>
                <a:gd name="T20" fmla="*/ 580 w 580"/>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580" h="558">
                  <a:moveTo>
                    <a:pt x="0" y="509"/>
                  </a:moveTo>
                  <a:lnTo>
                    <a:pt x="118" y="558"/>
                  </a:lnTo>
                  <a:lnTo>
                    <a:pt x="580" y="98"/>
                  </a:lnTo>
                  <a:lnTo>
                    <a:pt x="483" y="0"/>
                  </a:lnTo>
                  <a:lnTo>
                    <a:pt x="21" y="460"/>
                  </a:lnTo>
                  <a:lnTo>
                    <a:pt x="0" y="509"/>
                  </a:lnTo>
                  <a:close/>
                </a:path>
              </a:pathLst>
            </a:custGeom>
            <a:solidFill>
              <a:srgbClr val="E6B5C2"/>
            </a:solidFill>
            <a:ln w="9525">
              <a:noFill/>
              <a:round/>
              <a:headEnd/>
              <a:tailEnd/>
            </a:ln>
          </p:spPr>
          <p:txBody>
            <a:bodyPr/>
            <a:lstStyle/>
            <a:p>
              <a:endParaRPr lang="en-US"/>
            </a:p>
          </p:txBody>
        </p:sp>
        <p:sp>
          <p:nvSpPr>
            <p:cNvPr id="5965" name="Freeform 244"/>
            <p:cNvSpPr>
              <a:spLocks/>
            </p:cNvSpPr>
            <p:nvPr/>
          </p:nvSpPr>
          <p:spPr bwMode="auto">
            <a:xfrm>
              <a:off x="6705" y="2304"/>
              <a:ext cx="7" cy="71"/>
            </a:xfrm>
            <a:custGeom>
              <a:avLst/>
              <a:gdLst>
                <a:gd name="T0" fmla="*/ 0 w 139"/>
                <a:gd name="T1" fmla="*/ 0 h 1286"/>
                <a:gd name="T2" fmla="*/ 0 w 139"/>
                <a:gd name="T3" fmla="*/ 0 h 1286"/>
                <a:gd name="T4" fmla="*/ 0 w 139"/>
                <a:gd name="T5" fmla="*/ 0 h 1286"/>
                <a:gd name="T6" fmla="*/ 0 w 139"/>
                <a:gd name="T7" fmla="*/ 0 h 1286"/>
                <a:gd name="T8" fmla="*/ 0 w 139"/>
                <a:gd name="T9" fmla="*/ 0 h 1286"/>
                <a:gd name="T10" fmla="*/ 0 w 139"/>
                <a:gd name="T11" fmla="*/ 0 h 1286"/>
                <a:gd name="T12" fmla="*/ 0 60000 65536"/>
                <a:gd name="T13" fmla="*/ 0 60000 65536"/>
                <a:gd name="T14" fmla="*/ 0 60000 65536"/>
                <a:gd name="T15" fmla="*/ 0 60000 65536"/>
                <a:gd name="T16" fmla="*/ 0 60000 65536"/>
                <a:gd name="T17" fmla="*/ 0 60000 65536"/>
                <a:gd name="T18" fmla="*/ 0 w 139"/>
                <a:gd name="T19" fmla="*/ 0 h 1286"/>
                <a:gd name="T20" fmla="*/ 139 w 139"/>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139" h="1286">
                  <a:moveTo>
                    <a:pt x="119" y="1286"/>
                  </a:moveTo>
                  <a:lnTo>
                    <a:pt x="139" y="1237"/>
                  </a:lnTo>
                  <a:lnTo>
                    <a:pt x="138" y="0"/>
                  </a:lnTo>
                  <a:lnTo>
                    <a:pt x="0" y="0"/>
                  </a:lnTo>
                  <a:lnTo>
                    <a:pt x="1" y="1237"/>
                  </a:lnTo>
                  <a:lnTo>
                    <a:pt x="119" y="1286"/>
                  </a:lnTo>
                  <a:close/>
                </a:path>
              </a:pathLst>
            </a:custGeom>
            <a:solidFill>
              <a:srgbClr val="E6B5C2"/>
            </a:solidFill>
            <a:ln w="9525">
              <a:noFill/>
              <a:round/>
              <a:headEnd/>
              <a:tailEnd/>
            </a:ln>
          </p:spPr>
          <p:txBody>
            <a:bodyPr/>
            <a:lstStyle/>
            <a:p>
              <a:endParaRPr lang="en-US"/>
            </a:p>
          </p:txBody>
        </p:sp>
        <p:sp>
          <p:nvSpPr>
            <p:cNvPr id="5966" name="Freeform 245"/>
            <p:cNvSpPr>
              <a:spLocks/>
            </p:cNvSpPr>
            <p:nvPr/>
          </p:nvSpPr>
          <p:spPr bwMode="auto">
            <a:xfrm>
              <a:off x="6681" y="2304"/>
              <a:ext cx="26" cy="95"/>
            </a:xfrm>
            <a:custGeom>
              <a:avLst/>
              <a:gdLst>
                <a:gd name="T0" fmla="*/ 0 w 474"/>
                <a:gd name="T1" fmla="*/ 0 h 1702"/>
                <a:gd name="T2" fmla="*/ 0 w 474"/>
                <a:gd name="T3" fmla="*/ 0 h 1702"/>
                <a:gd name="T4" fmla="*/ 0 w 474"/>
                <a:gd name="T5" fmla="*/ 0 h 1702"/>
                <a:gd name="T6" fmla="*/ 0 w 474"/>
                <a:gd name="T7" fmla="*/ 0 h 1702"/>
                <a:gd name="T8" fmla="*/ 0 w 474"/>
                <a:gd name="T9" fmla="*/ 0 h 1702"/>
                <a:gd name="T10" fmla="*/ 0 60000 65536"/>
                <a:gd name="T11" fmla="*/ 0 60000 65536"/>
                <a:gd name="T12" fmla="*/ 0 60000 65536"/>
                <a:gd name="T13" fmla="*/ 0 60000 65536"/>
                <a:gd name="T14" fmla="*/ 0 60000 65536"/>
                <a:gd name="T15" fmla="*/ 0 w 474"/>
                <a:gd name="T16" fmla="*/ 0 h 1702"/>
                <a:gd name="T17" fmla="*/ 474 w 474"/>
                <a:gd name="T18" fmla="*/ 1702 h 1702"/>
              </a:gdLst>
              <a:ahLst/>
              <a:cxnLst>
                <a:cxn ang="T10">
                  <a:pos x="T0" y="T1"/>
                </a:cxn>
                <a:cxn ang="T11">
                  <a:pos x="T2" y="T3"/>
                </a:cxn>
                <a:cxn ang="T12">
                  <a:pos x="T4" y="T5"/>
                </a:cxn>
                <a:cxn ang="T13">
                  <a:pos x="T6" y="T7"/>
                </a:cxn>
                <a:cxn ang="T14">
                  <a:pos x="T8" y="T9"/>
                </a:cxn>
              </a:cxnLst>
              <a:rect l="T15" t="T16" r="T17" b="T18"/>
              <a:pathLst>
                <a:path w="474" h="1702">
                  <a:moveTo>
                    <a:pt x="0" y="1702"/>
                  </a:moveTo>
                  <a:lnTo>
                    <a:pt x="474" y="1230"/>
                  </a:lnTo>
                  <a:lnTo>
                    <a:pt x="474" y="0"/>
                  </a:lnTo>
                  <a:lnTo>
                    <a:pt x="1" y="472"/>
                  </a:lnTo>
                  <a:lnTo>
                    <a:pt x="0" y="1702"/>
                  </a:lnTo>
                  <a:close/>
                </a:path>
              </a:pathLst>
            </a:custGeom>
            <a:solidFill>
              <a:srgbClr val="B53233"/>
            </a:solidFill>
            <a:ln w="9525">
              <a:noFill/>
              <a:round/>
              <a:headEnd/>
              <a:tailEnd/>
            </a:ln>
          </p:spPr>
          <p:txBody>
            <a:bodyPr/>
            <a:lstStyle/>
            <a:p>
              <a:endParaRPr lang="en-US"/>
            </a:p>
          </p:txBody>
        </p:sp>
        <p:sp>
          <p:nvSpPr>
            <p:cNvPr id="5967" name="Freeform 246"/>
            <p:cNvSpPr>
              <a:spLocks/>
            </p:cNvSpPr>
            <p:nvPr/>
          </p:nvSpPr>
          <p:spPr bwMode="auto">
            <a:xfrm>
              <a:off x="6678" y="2370"/>
              <a:ext cx="33" cy="31"/>
            </a:xfrm>
            <a:custGeom>
              <a:avLst/>
              <a:gdLst>
                <a:gd name="T0" fmla="*/ 0 w 592"/>
                <a:gd name="T1" fmla="*/ 0 h 569"/>
                <a:gd name="T2" fmla="*/ 0 w 592"/>
                <a:gd name="T3" fmla="*/ 0 h 569"/>
                <a:gd name="T4" fmla="*/ 0 w 592"/>
                <a:gd name="T5" fmla="*/ 0 h 569"/>
                <a:gd name="T6" fmla="*/ 0 w 592"/>
                <a:gd name="T7" fmla="*/ 0 h 569"/>
                <a:gd name="T8" fmla="*/ 0 w 592"/>
                <a:gd name="T9" fmla="*/ 0 h 569"/>
                <a:gd name="T10" fmla="*/ 0 w 592"/>
                <a:gd name="T11" fmla="*/ 0 h 569"/>
                <a:gd name="T12" fmla="*/ 0 60000 65536"/>
                <a:gd name="T13" fmla="*/ 0 60000 65536"/>
                <a:gd name="T14" fmla="*/ 0 60000 65536"/>
                <a:gd name="T15" fmla="*/ 0 60000 65536"/>
                <a:gd name="T16" fmla="*/ 0 60000 65536"/>
                <a:gd name="T17" fmla="*/ 0 60000 65536"/>
                <a:gd name="T18" fmla="*/ 0 w 592"/>
                <a:gd name="T19" fmla="*/ 0 h 569"/>
                <a:gd name="T20" fmla="*/ 592 w 592"/>
                <a:gd name="T21" fmla="*/ 569 h 569"/>
              </a:gdLst>
              <a:ahLst/>
              <a:cxnLst>
                <a:cxn ang="T12">
                  <a:pos x="T0" y="T1"/>
                </a:cxn>
                <a:cxn ang="T13">
                  <a:pos x="T2" y="T3"/>
                </a:cxn>
                <a:cxn ang="T14">
                  <a:pos x="T4" y="T5"/>
                </a:cxn>
                <a:cxn ang="T15">
                  <a:pos x="T6" y="T7"/>
                </a:cxn>
                <a:cxn ang="T16">
                  <a:pos x="T8" y="T9"/>
                </a:cxn>
                <a:cxn ang="T17">
                  <a:pos x="T10" y="T11"/>
                </a:cxn>
              </a:cxnLst>
              <a:rect l="T18" t="T19" r="T20" b="T21"/>
              <a:pathLst>
                <a:path w="592" h="569">
                  <a:moveTo>
                    <a:pt x="592" y="49"/>
                  </a:moveTo>
                  <a:lnTo>
                    <a:pt x="474" y="0"/>
                  </a:lnTo>
                  <a:lnTo>
                    <a:pt x="0" y="472"/>
                  </a:lnTo>
                  <a:lnTo>
                    <a:pt x="98" y="569"/>
                  </a:lnTo>
                  <a:lnTo>
                    <a:pt x="572" y="97"/>
                  </a:lnTo>
                  <a:lnTo>
                    <a:pt x="592" y="49"/>
                  </a:lnTo>
                  <a:close/>
                </a:path>
              </a:pathLst>
            </a:custGeom>
            <a:solidFill>
              <a:srgbClr val="E6B5C2"/>
            </a:solidFill>
            <a:ln w="9525">
              <a:noFill/>
              <a:round/>
              <a:headEnd/>
              <a:tailEnd/>
            </a:ln>
          </p:spPr>
          <p:txBody>
            <a:bodyPr/>
            <a:lstStyle/>
            <a:p>
              <a:endParaRPr lang="en-US"/>
            </a:p>
          </p:txBody>
        </p:sp>
        <p:sp>
          <p:nvSpPr>
            <p:cNvPr id="5968" name="Freeform 247"/>
            <p:cNvSpPr>
              <a:spLocks/>
            </p:cNvSpPr>
            <p:nvPr/>
          </p:nvSpPr>
          <p:spPr bwMode="auto">
            <a:xfrm>
              <a:off x="6703" y="2301"/>
              <a:ext cx="8" cy="71"/>
            </a:xfrm>
            <a:custGeom>
              <a:avLst/>
              <a:gdLst>
                <a:gd name="T0" fmla="*/ 0 w 138"/>
                <a:gd name="T1" fmla="*/ 0 h 1279"/>
                <a:gd name="T2" fmla="*/ 0 w 138"/>
                <a:gd name="T3" fmla="*/ 0 h 1279"/>
                <a:gd name="T4" fmla="*/ 0 w 138"/>
                <a:gd name="T5" fmla="*/ 0 h 1279"/>
                <a:gd name="T6" fmla="*/ 0 w 138"/>
                <a:gd name="T7" fmla="*/ 0 h 1279"/>
                <a:gd name="T8" fmla="*/ 0 w 138"/>
                <a:gd name="T9" fmla="*/ 0 h 1279"/>
                <a:gd name="T10" fmla="*/ 0 w 138"/>
                <a:gd name="T11" fmla="*/ 0 h 1279"/>
                <a:gd name="T12" fmla="*/ 0 60000 65536"/>
                <a:gd name="T13" fmla="*/ 0 60000 65536"/>
                <a:gd name="T14" fmla="*/ 0 60000 65536"/>
                <a:gd name="T15" fmla="*/ 0 60000 65536"/>
                <a:gd name="T16" fmla="*/ 0 60000 65536"/>
                <a:gd name="T17" fmla="*/ 0 60000 65536"/>
                <a:gd name="T18" fmla="*/ 0 w 138"/>
                <a:gd name="T19" fmla="*/ 0 h 1279"/>
                <a:gd name="T20" fmla="*/ 138 w 138"/>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138" h="1279">
                  <a:moveTo>
                    <a:pt x="20" y="0"/>
                  </a:moveTo>
                  <a:lnTo>
                    <a:pt x="0" y="49"/>
                  </a:lnTo>
                  <a:lnTo>
                    <a:pt x="0" y="1279"/>
                  </a:lnTo>
                  <a:lnTo>
                    <a:pt x="138" y="1279"/>
                  </a:lnTo>
                  <a:lnTo>
                    <a:pt x="138" y="49"/>
                  </a:lnTo>
                  <a:lnTo>
                    <a:pt x="20" y="0"/>
                  </a:lnTo>
                  <a:close/>
                </a:path>
              </a:pathLst>
            </a:custGeom>
            <a:solidFill>
              <a:srgbClr val="E6B5C2"/>
            </a:solidFill>
            <a:ln w="9525">
              <a:noFill/>
              <a:round/>
              <a:headEnd/>
              <a:tailEnd/>
            </a:ln>
          </p:spPr>
          <p:txBody>
            <a:bodyPr/>
            <a:lstStyle/>
            <a:p>
              <a:endParaRPr lang="en-US"/>
            </a:p>
          </p:txBody>
        </p:sp>
        <p:sp>
          <p:nvSpPr>
            <p:cNvPr id="5969" name="Freeform 248"/>
            <p:cNvSpPr>
              <a:spLocks/>
            </p:cNvSpPr>
            <p:nvPr/>
          </p:nvSpPr>
          <p:spPr bwMode="auto">
            <a:xfrm>
              <a:off x="6677" y="2301"/>
              <a:ext cx="33" cy="32"/>
            </a:xfrm>
            <a:custGeom>
              <a:avLst/>
              <a:gdLst>
                <a:gd name="T0" fmla="*/ 0 w 591"/>
                <a:gd name="T1" fmla="*/ 0 h 570"/>
                <a:gd name="T2" fmla="*/ 0 w 591"/>
                <a:gd name="T3" fmla="*/ 0 h 570"/>
                <a:gd name="T4" fmla="*/ 0 w 591"/>
                <a:gd name="T5" fmla="*/ 0 h 570"/>
                <a:gd name="T6" fmla="*/ 0 w 591"/>
                <a:gd name="T7" fmla="*/ 0 h 570"/>
                <a:gd name="T8" fmla="*/ 0 w 591"/>
                <a:gd name="T9" fmla="*/ 0 h 570"/>
                <a:gd name="T10" fmla="*/ 0 w 591"/>
                <a:gd name="T11" fmla="*/ 0 h 570"/>
                <a:gd name="T12" fmla="*/ 0 60000 65536"/>
                <a:gd name="T13" fmla="*/ 0 60000 65536"/>
                <a:gd name="T14" fmla="*/ 0 60000 65536"/>
                <a:gd name="T15" fmla="*/ 0 60000 65536"/>
                <a:gd name="T16" fmla="*/ 0 60000 65536"/>
                <a:gd name="T17" fmla="*/ 0 60000 65536"/>
                <a:gd name="T18" fmla="*/ 0 w 591"/>
                <a:gd name="T19" fmla="*/ 0 h 570"/>
                <a:gd name="T20" fmla="*/ 591 w 591"/>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591" h="570">
                  <a:moveTo>
                    <a:pt x="0" y="521"/>
                  </a:moveTo>
                  <a:lnTo>
                    <a:pt x="117" y="570"/>
                  </a:lnTo>
                  <a:lnTo>
                    <a:pt x="591" y="98"/>
                  </a:lnTo>
                  <a:lnTo>
                    <a:pt x="493" y="0"/>
                  </a:lnTo>
                  <a:lnTo>
                    <a:pt x="19" y="472"/>
                  </a:lnTo>
                  <a:lnTo>
                    <a:pt x="0" y="521"/>
                  </a:lnTo>
                  <a:close/>
                </a:path>
              </a:pathLst>
            </a:custGeom>
            <a:solidFill>
              <a:srgbClr val="E6B5C2"/>
            </a:solidFill>
            <a:ln w="9525">
              <a:noFill/>
              <a:round/>
              <a:headEnd/>
              <a:tailEnd/>
            </a:ln>
          </p:spPr>
          <p:txBody>
            <a:bodyPr/>
            <a:lstStyle/>
            <a:p>
              <a:endParaRPr lang="en-US"/>
            </a:p>
          </p:txBody>
        </p:sp>
        <p:sp>
          <p:nvSpPr>
            <p:cNvPr id="5970" name="Freeform 249"/>
            <p:cNvSpPr>
              <a:spLocks/>
            </p:cNvSpPr>
            <p:nvPr/>
          </p:nvSpPr>
          <p:spPr bwMode="auto">
            <a:xfrm>
              <a:off x="6677" y="2330"/>
              <a:ext cx="7" cy="71"/>
            </a:xfrm>
            <a:custGeom>
              <a:avLst/>
              <a:gdLst>
                <a:gd name="T0" fmla="*/ 0 w 139"/>
                <a:gd name="T1" fmla="*/ 0 h 1278"/>
                <a:gd name="T2" fmla="*/ 0 w 139"/>
                <a:gd name="T3" fmla="*/ 0 h 1278"/>
                <a:gd name="T4" fmla="*/ 0 w 139"/>
                <a:gd name="T5" fmla="*/ 0 h 1278"/>
                <a:gd name="T6" fmla="*/ 0 w 139"/>
                <a:gd name="T7" fmla="*/ 0 h 1278"/>
                <a:gd name="T8" fmla="*/ 0 w 139"/>
                <a:gd name="T9" fmla="*/ 0 h 1278"/>
                <a:gd name="T10" fmla="*/ 0 w 139"/>
                <a:gd name="T11" fmla="*/ 0 h 1278"/>
                <a:gd name="T12" fmla="*/ 0 60000 65536"/>
                <a:gd name="T13" fmla="*/ 0 60000 65536"/>
                <a:gd name="T14" fmla="*/ 0 60000 65536"/>
                <a:gd name="T15" fmla="*/ 0 60000 65536"/>
                <a:gd name="T16" fmla="*/ 0 60000 65536"/>
                <a:gd name="T17" fmla="*/ 0 60000 65536"/>
                <a:gd name="T18" fmla="*/ 0 w 139"/>
                <a:gd name="T19" fmla="*/ 0 h 1278"/>
                <a:gd name="T20" fmla="*/ 139 w 139"/>
                <a:gd name="T21" fmla="*/ 1278 h 1278"/>
              </a:gdLst>
              <a:ahLst/>
              <a:cxnLst>
                <a:cxn ang="T12">
                  <a:pos x="T0" y="T1"/>
                </a:cxn>
                <a:cxn ang="T13">
                  <a:pos x="T2" y="T3"/>
                </a:cxn>
                <a:cxn ang="T14">
                  <a:pos x="T4" y="T5"/>
                </a:cxn>
                <a:cxn ang="T15">
                  <a:pos x="T6" y="T7"/>
                </a:cxn>
                <a:cxn ang="T16">
                  <a:pos x="T8" y="T9"/>
                </a:cxn>
                <a:cxn ang="T17">
                  <a:pos x="T10" y="T11"/>
                </a:cxn>
              </a:cxnLst>
              <a:rect l="T18" t="T19" r="T20" b="T21"/>
              <a:pathLst>
                <a:path w="139" h="1278">
                  <a:moveTo>
                    <a:pt x="118" y="1278"/>
                  </a:moveTo>
                  <a:lnTo>
                    <a:pt x="138" y="1230"/>
                  </a:lnTo>
                  <a:lnTo>
                    <a:pt x="139" y="0"/>
                  </a:lnTo>
                  <a:lnTo>
                    <a:pt x="1" y="0"/>
                  </a:lnTo>
                  <a:lnTo>
                    <a:pt x="0" y="1230"/>
                  </a:lnTo>
                  <a:lnTo>
                    <a:pt x="118" y="1278"/>
                  </a:lnTo>
                  <a:close/>
                </a:path>
              </a:pathLst>
            </a:custGeom>
            <a:solidFill>
              <a:srgbClr val="E6B5C2"/>
            </a:solidFill>
            <a:ln w="9525">
              <a:noFill/>
              <a:round/>
              <a:headEnd/>
              <a:tailEnd/>
            </a:ln>
          </p:spPr>
          <p:txBody>
            <a:bodyPr/>
            <a:lstStyle/>
            <a:p>
              <a:endParaRPr lang="en-US"/>
            </a:p>
          </p:txBody>
        </p:sp>
        <p:sp>
          <p:nvSpPr>
            <p:cNvPr id="5971" name="Freeform 250"/>
            <p:cNvSpPr>
              <a:spLocks/>
            </p:cNvSpPr>
            <p:nvPr/>
          </p:nvSpPr>
          <p:spPr bwMode="auto">
            <a:xfrm>
              <a:off x="6387" y="2192"/>
              <a:ext cx="147" cy="69"/>
            </a:xfrm>
            <a:custGeom>
              <a:avLst/>
              <a:gdLst>
                <a:gd name="T0" fmla="*/ 0 w 2647"/>
                <a:gd name="T1" fmla="*/ 0 h 1236"/>
                <a:gd name="T2" fmla="*/ 0 w 2647"/>
                <a:gd name="T3" fmla="*/ 0 h 1236"/>
                <a:gd name="T4" fmla="*/ 0 w 2647"/>
                <a:gd name="T5" fmla="*/ 0 h 1236"/>
                <a:gd name="T6" fmla="*/ 0 w 2647"/>
                <a:gd name="T7" fmla="*/ 0 h 1236"/>
                <a:gd name="T8" fmla="*/ 0 w 2647"/>
                <a:gd name="T9" fmla="*/ 0 h 1236"/>
                <a:gd name="T10" fmla="*/ 0 60000 65536"/>
                <a:gd name="T11" fmla="*/ 0 60000 65536"/>
                <a:gd name="T12" fmla="*/ 0 60000 65536"/>
                <a:gd name="T13" fmla="*/ 0 60000 65536"/>
                <a:gd name="T14" fmla="*/ 0 60000 65536"/>
                <a:gd name="T15" fmla="*/ 0 w 2647"/>
                <a:gd name="T16" fmla="*/ 0 h 1236"/>
                <a:gd name="T17" fmla="*/ 2647 w 2647"/>
                <a:gd name="T18" fmla="*/ 1236 h 1236"/>
              </a:gdLst>
              <a:ahLst/>
              <a:cxnLst>
                <a:cxn ang="T10">
                  <a:pos x="T0" y="T1"/>
                </a:cxn>
                <a:cxn ang="T11">
                  <a:pos x="T2" y="T3"/>
                </a:cxn>
                <a:cxn ang="T12">
                  <a:pos x="T4" y="T5"/>
                </a:cxn>
                <a:cxn ang="T13">
                  <a:pos x="T6" y="T7"/>
                </a:cxn>
                <a:cxn ang="T14">
                  <a:pos x="T8" y="T9"/>
                </a:cxn>
              </a:cxnLst>
              <a:rect l="T15" t="T16" r="T17" b="T18"/>
              <a:pathLst>
                <a:path w="2647" h="1236">
                  <a:moveTo>
                    <a:pt x="2647" y="1236"/>
                  </a:moveTo>
                  <a:lnTo>
                    <a:pt x="3" y="1233"/>
                  </a:lnTo>
                  <a:lnTo>
                    <a:pt x="0" y="0"/>
                  </a:lnTo>
                  <a:lnTo>
                    <a:pt x="2646" y="1"/>
                  </a:lnTo>
                  <a:lnTo>
                    <a:pt x="2647" y="1236"/>
                  </a:lnTo>
                  <a:close/>
                </a:path>
              </a:pathLst>
            </a:custGeom>
            <a:solidFill>
              <a:srgbClr val="CB3547"/>
            </a:solidFill>
            <a:ln w="9525">
              <a:noFill/>
              <a:round/>
              <a:headEnd/>
              <a:tailEnd/>
            </a:ln>
          </p:spPr>
          <p:txBody>
            <a:bodyPr/>
            <a:lstStyle/>
            <a:p>
              <a:endParaRPr lang="en-US"/>
            </a:p>
          </p:txBody>
        </p:sp>
        <p:sp>
          <p:nvSpPr>
            <p:cNvPr id="5972" name="Freeform 251"/>
            <p:cNvSpPr>
              <a:spLocks/>
            </p:cNvSpPr>
            <p:nvPr/>
          </p:nvSpPr>
          <p:spPr bwMode="auto">
            <a:xfrm>
              <a:off x="6384" y="2257"/>
              <a:ext cx="150" cy="8"/>
            </a:xfrm>
            <a:custGeom>
              <a:avLst/>
              <a:gdLst>
                <a:gd name="T0" fmla="*/ 0 w 2713"/>
                <a:gd name="T1" fmla="*/ 0 h 141"/>
                <a:gd name="T2" fmla="*/ 0 w 2713"/>
                <a:gd name="T3" fmla="*/ 0 h 141"/>
                <a:gd name="T4" fmla="*/ 0 w 2713"/>
                <a:gd name="T5" fmla="*/ 0 h 141"/>
                <a:gd name="T6" fmla="*/ 0 w 2713"/>
                <a:gd name="T7" fmla="*/ 0 h 141"/>
                <a:gd name="T8" fmla="*/ 0 w 2713"/>
                <a:gd name="T9" fmla="*/ 0 h 141"/>
                <a:gd name="T10" fmla="*/ 0 w 2713"/>
                <a:gd name="T11" fmla="*/ 0 h 141"/>
                <a:gd name="T12" fmla="*/ 0 60000 65536"/>
                <a:gd name="T13" fmla="*/ 0 60000 65536"/>
                <a:gd name="T14" fmla="*/ 0 60000 65536"/>
                <a:gd name="T15" fmla="*/ 0 60000 65536"/>
                <a:gd name="T16" fmla="*/ 0 60000 65536"/>
                <a:gd name="T17" fmla="*/ 0 60000 65536"/>
                <a:gd name="T18" fmla="*/ 0 w 2713"/>
                <a:gd name="T19" fmla="*/ 0 h 141"/>
                <a:gd name="T20" fmla="*/ 2713 w 271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13" h="141">
                  <a:moveTo>
                    <a:pt x="0" y="69"/>
                  </a:moveTo>
                  <a:lnTo>
                    <a:pt x="69" y="139"/>
                  </a:lnTo>
                  <a:lnTo>
                    <a:pt x="2713" y="141"/>
                  </a:lnTo>
                  <a:lnTo>
                    <a:pt x="2713" y="3"/>
                  </a:lnTo>
                  <a:lnTo>
                    <a:pt x="69" y="0"/>
                  </a:lnTo>
                  <a:lnTo>
                    <a:pt x="0" y="69"/>
                  </a:lnTo>
                  <a:close/>
                </a:path>
              </a:pathLst>
            </a:custGeom>
            <a:solidFill>
              <a:srgbClr val="E6B5C2"/>
            </a:solidFill>
            <a:ln w="9525">
              <a:noFill/>
              <a:round/>
              <a:headEnd/>
              <a:tailEnd/>
            </a:ln>
          </p:spPr>
          <p:txBody>
            <a:bodyPr/>
            <a:lstStyle/>
            <a:p>
              <a:endParaRPr lang="en-US"/>
            </a:p>
          </p:txBody>
        </p:sp>
        <p:sp>
          <p:nvSpPr>
            <p:cNvPr id="5973" name="Freeform 252"/>
            <p:cNvSpPr>
              <a:spLocks/>
            </p:cNvSpPr>
            <p:nvPr/>
          </p:nvSpPr>
          <p:spPr bwMode="auto">
            <a:xfrm>
              <a:off x="6383" y="2188"/>
              <a:ext cx="8" cy="73"/>
            </a:xfrm>
            <a:custGeom>
              <a:avLst/>
              <a:gdLst>
                <a:gd name="T0" fmla="*/ 0 w 141"/>
                <a:gd name="T1" fmla="*/ 0 h 1302"/>
                <a:gd name="T2" fmla="*/ 0 w 141"/>
                <a:gd name="T3" fmla="*/ 0 h 1302"/>
                <a:gd name="T4" fmla="*/ 0 w 141"/>
                <a:gd name="T5" fmla="*/ 0 h 1302"/>
                <a:gd name="T6" fmla="*/ 0 w 141"/>
                <a:gd name="T7" fmla="*/ 0 h 1302"/>
                <a:gd name="T8" fmla="*/ 0 w 141"/>
                <a:gd name="T9" fmla="*/ 0 h 1302"/>
                <a:gd name="T10" fmla="*/ 0 w 141"/>
                <a:gd name="T11" fmla="*/ 0 h 1302"/>
                <a:gd name="T12" fmla="*/ 0 60000 65536"/>
                <a:gd name="T13" fmla="*/ 0 60000 65536"/>
                <a:gd name="T14" fmla="*/ 0 60000 65536"/>
                <a:gd name="T15" fmla="*/ 0 60000 65536"/>
                <a:gd name="T16" fmla="*/ 0 60000 65536"/>
                <a:gd name="T17" fmla="*/ 0 60000 65536"/>
                <a:gd name="T18" fmla="*/ 0 w 141"/>
                <a:gd name="T19" fmla="*/ 0 h 1302"/>
                <a:gd name="T20" fmla="*/ 141 w 141"/>
                <a:gd name="T21" fmla="*/ 1302 h 1302"/>
              </a:gdLst>
              <a:ahLst/>
              <a:cxnLst>
                <a:cxn ang="T12">
                  <a:pos x="T0" y="T1"/>
                </a:cxn>
                <a:cxn ang="T13">
                  <a:pos x="T2" y="T3"/>
                </a:cxn>
                <a:cxn ang="T14">
                  <a:pos x="T4" y="T5"/>
                </a:cxn>
                <a:cxn ang="T15">
                  <a:pos x="T6" y="T7"/>
                </a:cxn>
                <a:cxn ang="T16">
                  <a:pos x="T8" y="T9"/>
                </a:cxn>
                <a:cxn ang="T17">
                  <a:pos x="T10" y="T11"/>
                </a:cxn>
              </a:cxnLst>
              <a:rect l="T18" t="T19" r="T20" b="T21"/>
              <a:pathLst>
                <a:path w="141" h="1302">
                  <a:moveTo>
                    <a:pt x="69" y="0"/>
                  </a:moveTo>
                  <a:lnTo>
                    <a:pt x="0" y="69"/>
                  </a:lnTo>
                  <a:lnTo>
                    <a:pt x="3" y="1302"/>
                  </a:lnTo>
                  <a:lnTo>
                    <a:pt x="141" y="1302"/>
                  </a:lnTo>
                  <a:lnTo>
                    <a:pt x="138" y="69"/>
                  </a:lnTo>
                  <a:lnTo>
                    <a:pt x="69" y="0"/>
                  </a:lnTo>
                  <a:close/>
                </a:path>
              </a:pathLst>
            </a:custGeom>
            <a:solidFill>
              <a:srgbClr val="E6B5C2"/>
            </a:solidFill>
            <a:ln w="9525">
              <a:noFill/>
              <a:round/>
              <a:headEnd/>
              <a:tailEnd/>
            </a:ln>
          </p:spPr>
          <p:txBody>
            <a:bodyPr/>
            <a:lstStyle/>
            <a:p>
              <a:endParaRPr lang="en-US"/>
            </a:p>
          </p:txBody>
        </p:sp>
        <p:sp>
          <p:nvSpPr>
            <p:cNvPr id="5974" name="Freeform 253"/>
            <p:cNvSpPr>
              <a:spLocks/>
            </p:cNvSpPr>
            <p:nvPr/>
          </p:nvSpPr>
          <p:spPr bwMode="auto">
            <a:xfrm>
              <a:off x="6387" y="2188"/>
              <a:ext cx="151" cy="8"/>
            </a:xfrm>
            <a:custGeom>
              <a:avLst/>
              <a:gdLst>
                <a:gd name="T0" fmla="*/ 0 w 2715"/>
                <a:gd name="T1" fmla="*/ 0 h 139"/>
                <a:gd name="T2" fmla="*/ 0 w 2715"/>
                <a:gd name="T3" fmla="*/ 0 h 139"/>
                <a:gd name="T4" fmla="*/ 0 w 2715"/>
                <a:gd name="T5" fmla="*/ 0 h 139"/>
                <a:gd name="T6" fmla="*/ 0 w 2715"/>
                <a:gd name="T7" fmla="*/ 0 h 139"/>
                <a:gd name="T8" fmla="*/ 0 w 2715"/>
                <a:gd name="T9" fmla="*/ 0 h 139"/>
                <a:gd name="T10" fmla="*/ 0 w 2715"/>
                <a:gd name="T11" fmla="*/ 0 h 139"/>
                <a:gd name="T12" fmla="*/ 0 60000 65536"/>
                <a:gd name="T13" fmla="*/ 0 60000 65536"/>
                <a:gd name="T14" fmla="*/ 0 60000 65536"/>
                <a:gd name="T15" fmla="*/ 0 60000 65536"/>
                <a:gd name="T16" fmla="*/ 0 60000 65536"/>
                <a:gd name="T17" fmla="*/ 0 60000 65536"/>
                <a:gd name="T18" fmla="*/ 0 w 2715"/>
                <a:gd name="T19" fmla="*/ 0 h 139"/>
                <a:gd name="T20" fmla="*/ 2715 w 271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15" h="139">
                  <a:moveTo>
                    <a:pt x="2715" y="70"/>
                  </a:moveTo>
                  <a:lnTo>
                    <a:pt x="2646" y="1"/>
                  </a:lnTo>
                  <a:lnTo>
                    <a:pt x="0" y="0"/>
                  </a:lnTo>
                  <a:lnTo>
                    <a:pt x="0" y="138"/>
                  </a:lnTo>
                  <a:lnTo>
                    <a:pt x="2646" y="139"/>
                  </a:lnTo>
                  <a:lnTo>
                    <a:pt x="2715" y="70"/>
                  </a:lnTo>
                  <a:close/>
                </a:path>
              </a:pathLst>
            </a:custGeom>
            <a:solidFill>
              <a:srgbClr val="E6B5C2"/>
            </a:solidFill>
            <a:ln w="9525">
              <a:noFill/>
              <a:round/>
              <a:headEnd/>
              <a:tailEnd/>
            </a:ln>
          </p:spPr>
          <p:txBody>
            <a:bodyPr/>
            <a:lstStyle/>
            <a:p>
              <a:endParaRPr lang="en-US"/>
            </a:p>
          </p:txBody>
        </p:sp>
        <p:sp>
          <p:nvSpPr>
            <p:cNvPr id="5975" name="Freeform 254"/>
            <p:cNvSpPr>
              <a:spLocks/>
            </p:cNvSpPr>
            <p:nvPr/>
          </p:nvSpPr>
          <p:spPr bwMode="auto">
            <a:xfrm>
              <a:off x="6530" y="2192"/>
              <a:ext cx="8"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5976" name="Freeform 255"/>
            <p:cNvSpPr>
              <a:spLocks/>
            </p:cNvSpPr>
            <p:nvPr/>
          </p:nvSpPr>
          <p:spPr bwMode="auto">
            <a:xfrm>
              <a:off x="6241" y="2192"/>
              <a:ext cx="146" cy="69"/>
            </a:xfrm>
            <a:custGeom>
              <a:avLst/>
              <a:gdLst>
                <a:gd name="T0" fmla="*/ 0 w 2639"/>
                <a:gd name="T1" fmla="*/ 0 h 1237"/>
                <a:gd name="T2" fmla="*/ 0 w 2639"/>
                <a:gd name="T3" fmla="*/ 0 h 1237"/>
                <a:gd name="T4" fmla="*/ 0 w 2639"/>
                <a:gd name="T5" fmla="*/ 0 h 1237"/>
                <a:gd name="T6" fmla="*/ 0 w 2639"/>
                <a:gd name="T7" fmla="*/ 0 h 1237"/>
                <a:gd name="T8" fmla="*/ 0 w 2639"/>
                <a:gd name="T9" fmla="*/ 0 h 1237"/>
                <a:gd name="T10" fmla="*/ 0 60000 65536"/>
                <a:gd name="T11" fmla="*/ 0 60000 65536"/>
                <a:gd name="T12" fmla="*/ 0 60000 65536"/>
                <a:gd name="T13" fmla="*/ 0 60000 65536"/>
                <a:gd name="T14" fmla="*/ 0 60000 65536"/>
                <a:gd name="T15" fmla="*/ 0 w 2639"/>
                <a:gd name="T16" fmla="*/ 0 h 1237"/>
                <a:gd name="T17" fmla="*/ 2639 w 2639"/>
                <a:gd name="T18" fmla="*/ 1237 h 1237"/>
              </a:gdLst>
              <a:ahLst/>
              <a:cxnLst>
                <a:cxn ang="T10">
                  <a:pos x="T0" y="T1"/>
                </a:cxn>
                <a:cxn ang="T11">
                  <a:pos x="T2" y="T3"/>
                </a:cxn>
                <a:cxn ang="T12">
                  <a:pos x="T4" y="T5"/>
                </a:cxn>
                <a:cxn ang="T13">
                  <a:pos x="T6" y="T7"/>
                </a:cxn>
                <a:cxn ang="T14">
                  <a:pos x="T8" y="T9"/>
                </a:cxn>
              </a:cxnLst>
              <a:rect l="T15" t="T16" r="T17" b="T18"/>
              <a:pathLst>
                <a:path w="2639" h="1237">
                  <a:moveTo>
                    <a:pt x="2639" y="1236"/>
                  </a:moveTo>
                  <a:lnTo>
                    <a:pt x="3" y="1237"/>
                  </a:lnTo>
                  <a:lnTo>
                    <a:pt x="0" y="0"/>
                  </a:lnTo>
                  <a:lnTo>
                    <a:pt x="2638" y="1"/>
                  </a:lnTo>
                  <a:lnTo>
                    <a:pt x="2639" y="1236"/>
                  </a:lnTo>
                  <a:close/>
                </a:path>
              </a:pathLst>
            </a:custGeom>
            <a:solidFill>
              <a:srgbClr val="CB3547"/>
            </a:solidFill>
            <a:ln w="9525">
              <a:noFill/>
              <a:round/>
              <a:headEnd/>
              <a:tailEnd/>
            </a:ln>
          </p:spPr>
          <p:txBody>
            <a:bodyPr/>
            <a:lstStyle/>
            <a:p>
              <a:endParaRPr lang="en-US"/>
            </a:p>
          </p:txBody>
        </p:sp>
        <p:sp>
          <p:nvSpPr>
            <p:cNvPr id="5977" name="Freeform 256"/>
            <p:cNvSpPr>
              <a:spLocks/>
            </p:cNvSpPr>
            <p:nvPr/>
          </p:nvSpPr>
          <p:spPr bwMode="auto">
            <a:xfrm>
              <a:off x="6237" y="2257"/>
              <a:ext cx="150" cy="8"/>
            </a:xfrm>
            <a:custGeom>
              <a:avLst/>
              <a:gdLst>
                <a:gd name="T0" fmla="*/ 0 w 2705"/>
                <a:gd name="T1" fmla="*/ 0 h 139"/>
                <a:gd name="T2" fmla="*/ 0 w 2705"/>
                <a:gd name="T3" fmla="*/ 0 h 139"/>
                <a:gd name="T4" fmla="*/ 0 w 2705"/>
                <a:gd name="T5" fmla="*/ 0 h 139"/>
                <a:gd name="T6" fmla="*/ 0 w 2705"/>
                <a:gd name="T7" fmla="*/ 0 h 139"/>
                <a:gd name="T8" fmla="*/ 0 w 2705"/>
                <a:gd name="T9" fmla="*/ 0 h 139"/>
                <a:gd name="T10" fmla="*/ 0 w 2705"/>
                <a:gd name="T11" fmla="*/ 0 h 139"/>
                <a:gd name="T12" fmla="*/ 0 60000 65536"/>
                <a:gd name="T13" fmla="*/ 0 60000 65536"/>
                <a:gd name="T14" fmla="*/ 0 60000 65536"/>
                <a:gd name="T15" fmla="*/ 0 60000 65536"/>
                <a:gd name="T16" fmla="*/ 0 60000 65536"/>
                <a:gd name="T17" fmla="*/ 0 60000 65536"/>
                <a:gd name="T18" fmla="*/ 0 w 2705"/>
                <a:gd name="T19" fmla="*/ 0 h 139"/>
                <a:gd name="T20" fmla="*/ 2705 w 270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5" h="139">
                  <a:moveTo>
                    <a:pt x="0" y="70"/>
                  </a:moveTo>
                  <a:lnTo>
                    <a:pt x="69" y="139"/>
                  </a:lnTo>
                  <a:lnTo>
                    <a:pt x="2705" y="138"/>
                  </a:lnTo>
                  <a:lnTo>
                    <a:pt x="2705" y="0"/>
                  </a:lnTo>
                  <a:lnTo>
                    <a:pt x="69" y="1"/>
                  </a:lnTo>
                  <a:lnTo>
                    <a:pt x="0" y="70"/>
                  </a:lnTo>
                  <a:close/>
                </a:path>
              </a:pathLst>
            </a:custGeom>
            <a:solidFill>
              <a:srgbClr val="E6B5C2"/>
            </a:solidFill>
            <a:ln w="9525">
              <a:noFill/>
              <a:round/>
              <a:headEnd/>
              <a:tailEnd/>
            </a:ln>
          </p:spPr>
          <p:txBody>
            <a:bodyPr/>
            <a:lstStyle/>
            <a:p>
              <a:endParaRPr lang="en-US"/>
            </a:p>
          </p:txBody>
        </p:sp>
        <p:sp>
          <p:nvSpPr>
            <p:cNvPr id="5978" name="Freeform 257"/>
            <p:cNvSpPr>
              <a:spLocks/>
            </p:cNvSpPr>
            <p:nvPr/>
          </p:nvSpPr>
          <p:spPr bwMode="auto">
            <a:xfrm>
              <a:off x="6237" y="2188"/>
              <a:ext cx="8" cy="73"/>
            </a:xfrm>
            <a:custGeom>
              <a:avLst/>
              <a:gdLst>
                <a:gd name="T0" fmla="*/ 0 w 141"/>
                <a:gd name="T1" fmla="*/ 0 h 1306"/>
                <a:gd name="T2" fmla="*/ 0 w 141"/>
                <a:gd name="T3" fmla="*/ 0 h 1306"/>
                <a:gd name="T4" fmla="*/ 0 w 141"/>
                <a:gd name="T5" fmla="*/ 0 h 1306"/>
                <a:gd name="T6" fmla="*/ 0 w 141"/>
                <a:gd name="T7" fmla="*/ 0 h 1306"/>
                <a:gd name="T8" fmla="*/ 0 w 141"/>
                <a:gd name="T9" fmla="*/ 0 h 1306"/>
                <a:gd name="T10" fmla="*/ 0 w 141"/>
                <a:gd name="T11" fmla="*/ 0 h 1306"/>
                <a:gd name="T12" fmla="*/ 0 60000 65536"/>
                <a:gd name="T13" fmla="*/ 0 60000 65536"/>
                <a:gd name="T14" fmla="*/ 0 60000 65536"/>
                <a:gd name="T15" fmla="*/ 0 60000 65536"/>
                <a:gd name="T16" fmla="*/ 0 60000 65536"/>
                <a:gd name="T17" fmla="*/ 0 60000 65536"/>
                <a:gd name="T18" fmla="*/ 0 w 141"/>
                <a:gd name="T19" fmla="*/ 0 h 1306"/>
                <a:gd name="T20" fmla="*/ 141 w 141"/>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1" h="1306">
                  <a:moveTo>
                    <a:pt x="69" y="0"/>
                  </a:moveTo>
                  <a:lnTo>
                    <a:pt x="0" y="69"/>
                  </a:lnTo>
                  <a:lnTo>
                    <a:pt x="3" y="1306"/>
                  </a:lnTo>
                  <a:lnTo>
                    <a:pt x="141" y="1306"/>
                  </a:lnTo>
                  <a:lnTo>
                    <a:pt x="138" y="69"/>
                  </a:lnTo>
                  <a:lnTo>
                    <a:pt x="69" y="0"/>
                  </a:lnTo>
                  <a:close/>
                </a:path>
              </a:pathLst>
            </a:custGeom>
            <a:solidFill>
              <a:srgbClr val="E6B5C2"/>
            </a:solidFill>
            <a:ln w="9525">
              <a:noFill/>
              <a:round/>
              <a:headEnd/>
              <a:tailEnd/>
            </a:ln>
          </p:spPr>
          <p:txBody>
            <a:bodyPr/>
            <a:lstStyle/>
            <a:p>
              <a:endParaRPr lang="en-US"/>
            </a:p>
          </p:txBody>
        </p:sp>
        <p:sp>
          <p:nvSpPr>
            <p:cNvPr id="5979" name="Freeform 258"/>
            <p:cNvSpPr>
              <a:spLocks/>
            </p:cNvSpPr>
            <p:nvPr/>
          </p:nvSpPr>
          <p:spPr bwMode="auto">
            <a:xfrm>
              <a:off x="6241" y="2188"/>
              <a:ext cx="150" cy="8"/>
            </a:xfrm>
            <a:custGeom>
              <a:avLst/>
              <a:gdLst>
                <a:gd name="T0" fmla="*/ 0 w 2707"/>
                <a:gd name="T1" fmla="*/ 0 h 139"/>
                <a:gd name="T2" fmla="*/ 0 w 2707"/>
                <a:gd name="T3" fmla="*/ 0 h 139"/>
                <a:gd name="T4" fmla="*/ 0 w 2707"/>
                <a:gd name="T5" fmla="*/ 0 h 139"/>
                <a:gd name="T6" fmla="*/ 0 w 2707"/>
                <a:gd name="T7" fmla="*/ 0 h 139"/>
                <a:gd name="T8" fmla="*/ 0 w 2707"/>
                <a:gd name="T9" fmla="*/ 0 h 139"/>
                <a:gd name="T10" fmla="*/ 0 w 2707"/>
                <a:gd name="T11" fmla="*/ 0 h 139"/>
                <a:gd name="T12" fmla="*/ 0 60000 65536"/>
                <a:gd name="T13" fmla="*/ 0 60000 65536"/>
                <a:gd name="T14" fmla="*/ 0 60000 65536"/>
                <a:gd name="T15" fmla="*/ 0 60000 65536"/>
                <a:gd name="T16" fmla="*/ 0 60000 65536"/>
                <a:gd name="T17" fmla="*/ 0 60000 65536"/>
                <a:gd name="T18" fmla="*/ 0 w 2707"/>
                <a:gd name="T19" fmla="*/ 0 h 139"/>
                <a:gd name="T20" fmla="*/ 2707 w 2707"/>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7" h="139">
                  <a:moveTo>
                    <a:pt x="2707" y="70"/>
                  </a:moveTo>
                  <a:lnTo>
                    <a:pt x="2638" y="1"/>
                  </a:lnTo>
                  <a:lnTo>
                    <a:pt x="0" y="0"/>
                  </a:lnTo>
                  <a:lnTo>
                    <a:pt x="0" y="138"/>
                  </a:lnTo>
                  <a:lnTo>
                    <a:pt x="2638" y="139"/>
                  </a:lnTo>
                  <a:lnTo>
                    <a:pt x="2707" y="70"/>
                  </a:lnTo>
                  <a:close/>
                </a:path>
              </a:pathLst>
            </a:custGeom>
            <a:solidFill>
              <a:srgbClr val="E6B5C2"/>
            </a:solidFill>
            <a:ln w="9525">
              <a:noFill/>
              <a:round/>
              <a:headEnd/>
              <a:tailEnd/>
            </a:ln>
          </p:spPr>
          <p:txBody>
            <a:bodyPr/>
            <a:lstStyle/>
            <a:p>
              <a:endParaRPr lang="en-US"/>
            </a:p>
          </p:txBody>
        </p:sp>
        <p:sp>
          <p:nvSpPr>
            <p:cNvPr id="5980" name="Freeform 259"/>
            <p:cNvSpPr>
              <a:spLocks/>
            </p:cNvSpPr>
            <p:nvPr/>
          </p:nvSpPr>
          <p:spPr bwMode="auto">
            <a:xfrm>
              <a:off x="6384" y="2192"/>
              <a:ext cx="7"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5981" name="Freeform 260"/>
            <p:cNvSpPr>
              <a:spLocks/>
            </p:cNvSpPr>
            <p:nvPr/>
          </p:nvSpPr>
          <p:spPr bwMode="auto">
            <a:xfrm>
              <a:off x="6534" y="2192"/>
              <a:ext cx="146" cy="69"/>
            </a:xfrm>
            <a:custGeom>
              <a:avLst/>
              <a:gdLst>
                <a:gd name="T0" fmla="*/ 0 w 2626"/>
                <a:gd name="T1" fmla="*/ 0 h 1245"/>
                <a:gd name="T2" fmla="*/ 0 w 2626"/>
                <a:gd name="T3" fmla="*/ 0 h 1245"/>
                <a:gd name="T4" fmla="*/ 0 w 2626"/>
                <a:gd name="T5" fmla="*/ 0 h 1245"/>
                <a:gd name="T6" fmla="*/ 0 w 2626"/>
                <a:gd name="T7" fmla="*/ 0 h 1245"/>
                <a:gd name="T8" fmla="*/ 0 w 2626"/>
                <a:gd name="T9" fmla="*/ 0 h 1245"/>
                <a:gd name="T10" fmla="*/ 0 60000 65536"/>
                <a:gd name="T11" fmla="*/ 0 60000 65536"/>
                <a:gd name="T12" fmla="*/ 0 60000 65536"/>
                <a:gd name="T13" fmla="*/ 0 60000 65536"/>
                <a:gd name="T14" fmla="*/ 0 60000 65536"/>
                <a:gd name="T15" fmla="*/ 0 w 2626"/>
                <a:gd name="T16" fmla="*/ 0 h 1245"/>
                <a:gd name="T17" fmla="*/ 2626 w 2626"/>
                <a:gd name="T18" fmla="*/ 1245 h 1245"/>
              </a:gdLst>
              <a:ahLst/>
              <a:cxnLst>
                <a:cxn ang="T10">
                  <a:pos x="T0" y="T1"/>
                </a:cxn>
                <a:cxn ang="T11">
                  <a:pos x="T2" y="T3"/>
                </a:cxn>
                <a:cxn ang="T12">
                  <a:pos x="T4" y="T5"/>
                </a:cxn>
                <a:cxn ang="T13">
                  <a:pos x="T6" y="T7"/>
                </a:cxn>
                <a:cxn ang="T14">
                  <a:pos x="T8" y="T9"/>
                </a:cxn>
              </a:cxnLst>
              <a:rect l="T15" t="T16" r="T17" b="T18"/>
              <a:pathLst>
                <a:path w="2626" h="1245">
                  <a:moveTo>
                    <a:pt x="2626" y="1245"/>
                  </a:moveTo>
                  <a:lnTo>
                    <a:pt x="0" y="1242"/>
                  </a:lnTo>
                  <a:lnTo>
                    <a:pt x="1" y="0"/>
                  </a:lnTo>
                  <a:lnTo>
                    <a:pt x="2625" y="1"/>
                  </a:lnTo>
                  <a:lnTo>
                    <a:pt x="2626" y="1245"/>
                  </a:lnTo>
                  <a:close/>
                </a:path>
              </a:pathLst>
            </a:custGeom>
            <a:solidFill>
              <a:srgbClr val="CB3547"/>
            </a:solidFill>
            <a:ln w="9525">
              <a:noFill/>
              <a:round/>
              <a:headEnd/>
              <a:tailEnd/>
            </a:ln>
          </p:spPr>
          <p:txBody>
            <a:bodyPr/>
            <a:lstStyle/>
            <a:p>
              <a:endParaRPr lang="en-US"/>
            </a:p>
          </p:txBody>
        </p:sp>
        <p:sp>
          <p:nvSpPr>
            <p:cNvPr id="5982" name="Freeform 261"/>
            <p:cNvSpPr>
              <a:spLocks/>
            </p:cNvSpPr>
            <p:nvPr/>
          </p:nvSpPr>
          <p:spPr bwMode="auto">
            <a:xfrm>
              <a:off x="6530" y="2257"/>
              <a:ext cx="150" cy="8"/>
            </a:xfrm>
            <a:custGeom>
              <a:avLst/>
              <a:gdLst>
                <a:gd name="T0" fmla="*/ 0 w 2695"/>
                <a:gd name="T1" fmla="*/ 0 h 141"/>
                <a:gd name="T2" fmla="*/ 0 w 2695"/>
                <a:gd name="T3" fmla="*/ 0 h 141"/>
                <a:gd name="T4" fmla="*/ 0 w 2695"/>
                <a:gd name="T5" fmla="*/ 0 h 141"/>
                <a:gd name="T6" fmla="*/ 0 w 2695"/>
                <a:gd name="T7" fmla="*/ 0 h 141"/>
                <a:gd name="T8" fmla="*/ 0 w 2695"/>
                <a:gd name="T9" fmla="*/ 0 h 141"/>
                <a:gd name="T10" fmla="*/ 0 w 2695"/>
                <a:gd name="T11" fmla="*/ 0 h 141"/>
                <a:gd name="T12" fmla="*/ 0 60000 65536"/>
                <a:gd name="T13" fmla="*/ 0 60000 65536"/>
                <a:gd name="T14" fmla="*/ 0 60000 65536"/>
                <a:gd name="T15" fmla="*/ 0 60000 65536"/>
                <a:gd name="T16" fmla="*/ 0 60000 65536"/>
                <a:gd name="T17" fmla="*/ 0 60000 65536"/>
                <a:gd name="T18" fmla="*/ 0 w 2695"/>
                <a:gd name="T19" fmla="*/ 0 h 141"/>
                <a:gd name="T20" fmla="*/ 2695 w 269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5" h="141">
                  <a:moveTo>
                    <a:pt x="0" y="69"/>
                  </a:moveTo>
                  <a:lnTo>
                    <a:pt x="69" y="138"/>
                  </a:lnTo>
                  <a:lnTo>
                    <a:pt x="2695" y="141"/>
                  </a:lnTo>
                  <a:lnTo>
                    <a:pt x="2695" y="3"/>
                  </a:lnTo>
                  <a:lnTo>
                    <a:pt x="69" y="0"/>
                  </a:lnTo>
                  <a:lnTo>
                    <a:pt x="0" y="69"/>
                  </a:lnTo>
                  <a:close/>
                </a:path>
              </a:pathLst>
            </a:custGeom>
            <a:solidFill>
              <a:srgbClr val="E6B5C2"/>
            </a:solidFill>
            <a:ln w="9525">
              <a:noFill/>
              <a:round/>
              <a:headEnd/>
              <a:tailEnd/>
            </a:ln>
          </p:spPr>
          <p:txBody>
            <a:bodyPr/>
            <a:lstStyle/>
            <a:p>
              <a:endParaRPr lang="en-US"/>
            </a:p>
          </p:txBody>
        </p:sp>
        <p:sp>
          <p:nvSpPr>
            <p:cNvPr id="5983" name="Freeform 262"/>
            <p:cNvSpPr>
              <a:spLocks/>
            </p:cNvSpPr>
            <p:nvPr/>
          </p:nvSpPr>
          <p:spPr bwMode="auto">
            <a:xfrm>
              <a:off x="6530" y="2188"/>
              <a:ext cx="8"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984" name="Freeform 263"/>
            <p:cNvSpPr>
              <a:spLocks/>
            </p:cNvSpPr>
            <p:nvPr/>
          </p:nvSpPr>
          <p:spPr bwMode="auto">
            <a:xfrm>
              <a:off x="6534" y="2188"/>
              <a:ext cx="150" cy="8"/>
            </a:xfrm>
            <a:custGeom>
              <a:avLst/>
              <a:gdLst>
                <a:gd name="T0" fmla="*/ 0 w 2693"/>
                <a:gd name="T1" fmla="*/ 0 h 139"/>
                <a:gd name="T2" fmla="*/ 0 w 2693"/>
                <a:gd name="T3" fmla="*/ 0 h 139"/>
                <a:gd name="T4" fmla="*/ 0 w 2693"/>
                <a:gd name="T5" fmla="*/ 0 h 139"/>
                <a:gd name="T6" fmla="*/ 0 w 2693"/>
                <a:gd name="T7" fmla="*/ 0 h 139"/>
                <a:gd name="T8" fmla="*/ 0 w 2693"/>
                <a:gd name="T9" fmla="*/ 0 h 139"/>
                <a:gd name="T10" fmla="*/ 0 w 2693"/>
                <a:gd name="T11" fmla="*/ 0 h 139"/>
                <a:gd name="T12" fmla="*/ 0 60000 65536"/>
                <a:gd name="T13" fmla="*/ 0 60000 65536"/>
                <a:gd name="T14" fmla="*/ 0 60000 65536"/>
                <a:gd name="T15" fmla="*/ 0 60000 65536"/>
                <a:gd name="T16" fmla="*/ 0 60000 65536"/>
                <a:gd name="T17" fmla="*/ 0 60000 65536"/>
                <a:gd name="T18" fmla="*/ 0 w 2693"/>
                <a:gd name="T19" fmla="*/ 0 h 139"/>
                <a:gd name="T20" fmla="*/ 2693 w 269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3" h="139">
                  <a:moveTo>
                    <a:pt x="2693" y="70"/>
                  </a:moveTo>
                  <a:lnTo>
                    <a:pt x="2624" y="1"/>
                  </a:lnTo>
                  <a:lnTo>
                    <a:pt x="0" y="0"/>
                  </a:lnTo>
                  <a:lnTo>
                    <a:pt x="0" y="138"/>
                  </a:lnTo>
                  <a:lnTo>
                    <a:pt x="2624" y="139"/>
                  </a:lnTo>
                  <a:lnTo>
                    <a:pt x="2693" y="70"/>
                  </a:lnTo>
                  <a:close/>
                </a:path>
              </a:pathLst>
            </a:custGeom>
            <a:solidFill>
              <a:srgbClr val="E6B5C2"/>
            </a:solidFill>
            <a:ln w="9525">
              <a:noFill/>
              <a:round/>
              <a:headEnd/>
              <a:tailEnd/>
            </a:ln>
          </p:spPr>
          <p:txBody>
            <a:bodyPr/>
            <a:lstStyle/>
            <a:p>
              <a:endParaRPr lang="en-US"/>
            </a:p>
          </p:txBody>
        </p:sp>
        <p:sp>
          <p:nvSpPr>
            <p:cNvPr id="5985" name="Freeform 264"/>
            <p:cNvSpPr>
              <a:spLocks/>
            </p:cNvSpPr>
            <p:nvPr/>
          </p:nvSpPr>
          <p:spPr bwMode="auto">
            <a:xfrm>
              <a:off x="6676" y="2192"/>
              <a:ext cx="8" cy="73"/>
            </a:xfrm>
            <a:custGeom>
              <a:avLst/>
              <a:gdLst>
                <a:gd name="T0" fmla="*/ 0 w 139"/>
                <a:gd name="T1" fmla="*/ 0 h 1313"/>
                <a:gd name="T2" fmla="*/ 0 w 139"/>
                <a:gd name="T3" fmla="*/ 0 h 1313"/>
                <a:gd name="T4" fmla="*/ 0 w 139"/>
                <a:gd name="T5" fmla="*/ 0 h 1313"/>
                <a:gd name="T6" fmla="*/ 0 w 139"/>
                <a:gd name="T7" fmla="*/ 0 h 1313"/>
                <a:gd name="T8" fmla="*/ 0 w 139"/>
                <a:gd name="T9" fmla="*/ 0 h 1313"/>
                <a:gd name="T10" fmla="*/ 0 w 139"/>
                <a:gd name="T11" fmla="*/ 0 h 1313"/>
                <a:gd name="T12" fmla="*/ 0 60000 65536"/>
                <a:gd name="T13" fmla="*/ 0 60000 65536"/>
                <a:gd name="T14" fmla="*/ 0 60000 65536"/>
                <a:gd name="T15" fmla="*/ 0 60000 65536"/>
                <a:gd name="T16" fmla="*/ 0 60000 65536"/>
                <a:gd name="T17" fmla="*/ 0 60000 65536"/>
                <a:gd name="T18" fmla="*/ 0 w 139"/>
                <a:gd name="T19" fmla="*/ 0 h 1313"/>
                <a:gd name="T20" fmla="*/ 139 w 139"/>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39" h="1313">
                  <a:moveTo>
                    <a:pt x="70" y="1313"/>
                  </a:moveTo>
                  <a:lnTo>
                    <a:pt x="139" y="1244"/>
                  </a:lnTo>
                  <a:lnTo>
                    <a:pt x="138" y="0"/>
                  </a:lnTo>
                  <a:lnTo>
                    <a:pt x="0" y="0"/>
                  </a:lnTo>
                  <a:lnTo>
                    <a:pt x="1" y="1244"/>
                  </a:lnTo>
                  <a:lnTo>
                    <a:pt x="70" y="1313"/>
                  </a:lnTo>
                  <a:close/>
                </a:path>
              </a:pathLst>
            </a:custGeom>
            <a:solidFill>
              <a:srgbClr val="E6B5C2"/>
            </a:solidFill>
            <a:ln w="9525">
              <a:noFill/>
              <a:round/>
              <a:headEnd/>
              <a:tailEnd/>
            </a:ln>
          </p:spPr>
          <p:txBody>
            <a:bodyPr/>
            <a:lstStyle/>
            <a:p>
              <a:endParaRPr lang="en-US"/>
            </a:p>
          </p:txBody>
        </p:sp>
        <p:sp>
          <p:nvSpPr>
            <p:cNvPr id="5986" name="Freeform 265"/>
            <p:cNvSpPr>
              <a:spLocks/>
            </p:cNvSpPr>
            <p:nvPr/>
          </p:nvSpPr>
          <p:spPr bwMode="auto">
            <a:xfrm>
              <a:off x="6533" y="2166"/>
              <a:ext cx="174" cy="27"/>
            </a:xfrm>
            <a:custGeom>
              <a:avLst/>
              <a:gdLst>
                <a:gd name="T0" fmla="*/ 0 w 3132"/>
                <a:gd name="T1" fmla="*/ 0 h 473"/>
                <a:gd name="T2" fmla="*/ 0 w 3132"/>
                <a:gd name="T3" fmla="*/ 0 h 473"/>
                <a:gd name="T4" fmla="*/ 0 w 3132"/>
                <a:gd name="T5" fmla="*/ 0 h 473"/>
                <a:gd name="T6" fmla="*/ 0 w 3132"/>
                <a:gd name="T7" fmla="*/ 0 h 473"/>
                <a:gd name="T8" fmla="*/ 0 w 3132"/>
                <a:gd name="T9" fmla="*/ 0 h 473"/>
                <a:gd name="T10" fmla="*/ 0 60000 65536"/>
                <a:gd name="T11" fmla="*/ 0 60000 65536"/>
                <a:gd name="T12" fmla="*/ 0 60000 65536"/>
                <a:gd name="T13" fmla="*/ 0 60000 65536"/>
                <a:gd name="T14" fmla="*/ 0 60000 65536"/>
                <a:gd name="T15" fmla="*/ 0 w 3132"/>
                <a:gd name="T16" fmla="*/ 0 h 473"/>
                <a:gd name="T17" fmla="*/ 3132 w 3132"/>
                <a:gd name="T18" fmla="*/ 473 h 473"/>
              </a:gdLst>
              <a:ahLst/>
              <a:cxnLst>
                <a:cxn ang="T10">
                  <a:pos x="T0" y="T1"/>
                </a:cxn>
                <a:cxn ang="T11">
                  <a:pos x="T2" y="T3"/>
                </a:cxn>
                <a:cxn ang="T12">
                  <a:pos x="T4" y="T5"/>
                </a:cxn>
                <a:cxn ang="T13">
                  <a:pos x="T6" y="T7"/>
                </a:cxn>
                <a:cxn ang="T14">
                  <a:pos x="T8" y="T9"/>
                </a:cxn>
              </a:cxnLst>
              <a:rect l="T15" t="T16" r="T17" b="T18"/>
              <a:pathLst>
                <a:path w="3132" h="473">
                  <a:moveTo>
                    <a:pt x="0" y="473"/>
                  </a:moveTo>
                  <a:lnTo>
                    <a:pt x="473" y="0"/>
                  </a:lnTo>
                  <a:lnTo>
                    <a:pt x="3132" y="0"/>
                  </a:lnTo>
                  <a:lnTo>
                    <a:pt x="2660" y="471"/>
                  </a:lnTo>
                  <a:lnTo>
                    <a:pt x="0" y="473"/>
                  </a:lnTo>
                  <a:close/>
                </a:path>
              </a:pathLst>
            </a:custGeom>
            <a:solidFill>
              <a:srgbClr val="E56968"/>
            </a:solidFill>
            <a:ln w="9525">
              <a:noFill/>
              <a:round/>
              <a:headEnd/>
              <a:tailEnd/>
            </a:ln>
          </p:spPr>
          <p:txBody>
            <a:bodyPr/>
            <a:lstStyle/>
            <a:p>
              <a:endParaRPr lang="en-US"/>
            </a:p>
          </p:txBody>
        </p:sp>
        <p:sp>
          <p:nvSpPr>
            <p:cNvPr id="5987" name="Freeform 266"/>
            <p:cNvSpPr>
              <a:spLocks/>
            </p:cNvSpPr>
            <p:nvPr/>
          </p:nvSpPr>
          <p:spPr bwMode="auto">
            <a:xfrm>
              <a:off x="6530" y="2163"/>
              <a:ext cx="32" cy="32"/>
            </a:xfrm>
            <a:custGeom>
              <a:avLst/>
              <a:gdLst>
                <a:gd name="T0" fmla="*/ 0 w 569"/>
                <a:gd name="T1" fmla="*/ 0 h 590"/>
                <a:gd name="T2" fmla="*/ 0 w 569"/>
                <a:gd name="T3" fmla="*/ 0 h 590"/>
                <a:gd name="T4" fmla="*/ 0 w 569"/>
                <a:gd name="T5" fmla="*/ 0 h 590"/>
                <a:gd name="T6" fmla="*/ 0 w 569"/>
                <a:gd name="T7" fmla="*/ 0 h 590"/>
                <a:gd name="T8" fmla="*/ 0 w 569"/>
                <a:gd name="T9" fmla="*/ 0 h 590"/>
                <a:gd name="T10" fmla="*/ 0 w 569"/>
                <a:gd name="T11" fmla="*/ 0 h 590"/>
                <a:gd name="T12" fmla="*/ 0 60000 65536"/>
                <a:gd name="T13" fmla="*/ 0 60000 65536"/>
                <a:gd name="T14" fmla="*/ 0 60000 65536"/>
                <a:gd name="T15" fmla="*/ 0 60000 65536"/>
                <a:gd name="T16" fmla="*/ 0 60000 65536"/>
                <a:gd name="T17" fmla="*/ 0 60000 65536"/>
                <a:gd name="T18" fmla="*/ 0 w 569"/>
                <a:gd name="T19" fmla="*/ 0 h 590"/>
                <a:gd name="T20" fmla="*/ 569 w 569"/>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569" h="590">
                  <a:moveTo>
                    <a:pt x="521" y="0"/>
                  </a:moveTo>
                  <a:lnTo>
                    <a:pt x="472" y="20"/>
                  </a:lnTo>
                  <a:lnTo>
                    <a:pt x="0" y="493"/>
                  </a:lnTo>
                  <a:lnTo>
                    <a:pt x="97" y="590"/>
                  </a:lnTo>
                  <a:lnTo>
                    <a:pt x="569" y="117"/>
                  </a:lnTo>
                  <a:lnTo>
                    <a:pt x="521" y="0"/>
                  </a:lnTo>
                  <a:close/>
                </a:path>
              </a:pathLst>
            </a:custGeom>
            <a:solidFill>
              <a:srgbClr val="E6B5C2"/>
            </a:solidFill>
            <a:ln w="9525">
              <a:noFill/>
              <a:round/>
              <a:headEnd/>
              <a:tailEnd/>
            </a:ln>
          </p:spPr>
          <p:txBody>
            <a:bodyPr/>
            <a:lstStyle/>
            <a:p>
              <a:endParaRPr lang="en-US"/>
            </a:p>
          </p:txBody>
        </p:sp>
        <p:sp>
          <p:nvSpPr>
            <p:cNvPr id="5988" name="Freeform 267"/>
            <p:cNvSpPr>
              <a:spLocks/>
            </p:cNvSpPr>
            <p:nvPr/>
          </p:nvSpPr>
          <p:spPr bwMode="auto">
            <a:xfrm>
              <a:off x="6559" y="2163"/>
              <a:ext cx="151" cy="7"/>
            </a:xfrm>
            <a:custGeom>
              <a:avLst/>
              <a:gdLst>
                <a:gd name="T0" fmla="*/ 0 w 2708"/>
                <a:gd name="T1" fmla="*/ 0 h 138"/>
                <a:gd name="T2" fmla="*/ 0 w 2708"/>
                <a:gd name="T3" fmla="*/ 0 h 138"/>
                <a:gd name="T4" fmla="*/ 0 w 2708"/>
                <a:gd name="T5" fmla="*/ 0 h 138"/>
                <a:gd name="T6" fmla="*/ 0 w 2708"/>
                <a:gd name="T7" fmla="*/ 0 h 138"/>
                <a:gd name="T8" fmla="*/ 0 w 2708"/>
                <a:gd name="T9" fmla="*/ 0 h 138"/>
                <a:gd name="T10" fmla="*/ 0 w 2708"/>
                <a:gd name="T11" fmla="*/ 0 h 138"/>
                <a:gd name="T12" fmla="*/ 0 60000 65536"/>
                <a:gd name="T13" fmla="*/ 0 60000 65536"/>
                <a:gd name="T14" fmla="*/ 0 60000 65536"/>
                <a:gd name="T15" fmla="*/ 0 60000 65536"/>
                <a:gd name="T16" fmla="*/ 0 60000 65536"/>
                <a:gd name="T17" fmla="*/ 0 60000 65536"/>
                <a:gd name="T18" fmla="*/ 0 w 2708"/>
                <a:gd name="T19" fmla="*/ 0 h 138"/>
                <a:gd name="T20" fmla="*/ 2708 w 270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8" h="138">
                  <a:moveTo>
                    <a:pt x="2708" y="117"/>
                  </a:moveTo>
                  <a:lnTo>
                    <a:pt x="2659" y="0"/>
                  </a:lnTo>
                  <a:lnTo>
                    <a:pt x="0" y="0"/>
                  </a:lnTo>
                  <a:lnTo>
                    <a:pt x="0" y="138"/>
                  </a:lnTo>
                  <a:lnTo>
                    <a:pt x="2659" y="138"/>
                  </a:lnTo>
                  <a:lnTo>
                    <a:pt x="2708" y="117"/>
                  </a:lnTo>
                  <a:close/>
                </a:path>
              </a:pathLst>
            </a:custGeom>
            <a:solidFill>
              <a:srgbClr val="E6B5C2"/>
            </a:solidFill>
            <a:ln w="9525">
              <a:noFill/>
              <a:round/>
              <a:headEnd/>
              <a:tailEnd/>
            </a:ln>
          </p:spPr>
          <p:txBody>
            <a:bodyPr/>
            <a:lstStyle/>
            <a:p>
              <a:endParaRPr lang="en-US"/>
            </a:p>
          </p:txBody>
        </p:sp>
        <p:sp>
          <p:nvSpPr>
            <p:cNvPr id="5989" name="Freeform 268"/>
            <p:cNvSpPr>
              <a:spLocks/>
            </p:cNvSpPr>
            <p:nvPr/>
          </p:nvSpPr>
          <p:spPr bwMode="auto">
            <a:xfrm>
              <a:off x="6678" y="2164"/>
              <a:ext cx="32" cy="32"/>
            </a:xfrm>
            <a:custGeom>
              <a:avLst/>
              <a:gdLst>
                <a:gd name="T0" fmla="*/ 0 w 569"/>
                <a:gd name="T1" fmla="*/ 0 h 589"/>
                <a:gd name="T2" fmla="*/ 0 w 569"/>
                <a:gd name="T3" fmla="*/ 0 h 589"/>
                <a:gd name="T4" fmla="*/ 0 w 569"/>
                <a:gd name="T5" fmla="*/ 0 h 589"/>
                <a:gd name="T6" fmla="*/ 0 w 569"/>
                <a:gd name="T7" fmla="*/ 0 h 589"/>
                <a:gd name="T8" fmla="*/ 0 w 569"/>
                <a:gd name="T9" fmla="*/ 0 h 589"/>
                <a:gd name="T10" fmla="*/ 0 w 569"/>
                <a:gd name="T11" fmla="*/ 0 h 589"/>
                <a:gd name="T12" fmla="*/ 0 60000 65536"/>
                <a:gd name="T13" fmla="*/ 0 60000 65536"/>
                <a:gd name="T14" fmla="*/ 0 60000 65536"/>
                <a:gd name="T15" fmla="*/ 0 60000 65536"/>
                <a:gd name="T16" fmla="*/ 0 60000 65536"/>
                <a:gd name="T17" fmla="*/ 0 60000 65536"/>
                <a:gd name="T18" fmla="*/ 0 w 569"/>
                <a:gd name="T19" fmla="*/ 0 h 589"/>
                <a:gd name="T20" fmla="*/ 569 w 569"/>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69" h="589">
                  <a:moveTo>
                    <a:pt x="48" y="589"/>
                  </a:moveTo>
                  <a:lnTo>
                    <a:pt x="96" y="569"/>
                  </a:lnTo>
                  <a:lnTo>
                    <a:pt x="569" y="97"/>
                  </a:lnTo>
                  <a:lnTo>
                    <a:pt x="471" y="0"/>
                  </a:lnTo>
                  <a:lnTo>
                    <a:pt x="0" y="471"/>
                  </a:lnTo>
                  <a:lnTo>
                    <a:pt x="48" y="589"/>
                  </a:lnTo>
                  <a:close/>
                </a:path>
              </a:pathLst>
            </a:custGeom>
            <a:solidFill>
              <a:srgbClr val="E6B5C2"/>
            </a:solidFill>
            <a:ln w="9525">
              <a:noFill/>
              <a:round/>
              <a:headEnd/>
              <a:tailEnd/>
            </a:ln>
          </p:spPr>
          <p:txBody>
            <a:bodyPr/>
            <a:lstStyle/>
            <a:p>
              <a:endParaRPr lang="en-US"/>
            </a:p>
          </p:txBody>
        </p:sp>
        <p:sp>
          <p:nvSpPr>
            <p:cNvPr id="5990" name="Freeform 269"/>
            <p:cNvSpPr>
              <a:spLocks/>
            </p:cNvSpPr>
            <p:nvPr/>
          </p:nvSpPr>
          <p:spPr bwMode="auto">
            <a:xfrm>
              <a:off x="6530" y="2189"/>
              <a:ext cx="151" cy="8"/>
            </a:xfrm>
            <a:custGeom>
              <a:avLst/>
              <a:gdLst>
                <a:gd name="T0" fmla="*/ 0 w 2708"/>
                <a:gd name="T1" fmla="*/ 0 h 140"/>
                <a:gd name="T2" fmla="*/ 0 w 2708"/>
                <a:gd name="T3" fmla="*/ 0 h 140"/>
                <a:gd name="T4" fmla="*/ 0 w 2708"/>
                <a:gd name="T5" fmla="*/ 0 h 140"/>
                <a:gd name="T6" fmla="*/ 0 w 2708"/>
                <a:gd name="T7" fmla="*/ 0 h 140"/>
                <a:gd name="T8" fmla="*/ 0 w 2708"/>
                <a:gd name="T9" fmla="*/ 0 h 140"/>
                <a:gd name="T10" fmla="*/ 0 w 2708"/>
                <a:gd name="T11" fmla="*/ 0 h 140"/>
                <a:gd name="T12" fmla="*/ 0 60000 65536"/>
                <a:gd name="T13" fmla="*/ 0 60000 65536"/>
                <a:gd name="T14" fmla="*/ 0 60000 65536"/>
                <a:gd name="T15" fmla="*/ 0 60000 65536"/>
                <a:gd name="T16" fmla="*/ 0 60000 65536"/>
                <a:gd name="T17" fmla="*/ 0 60000 65536"/>
                <a:gd name="T18" fmla="*/ 0 w 2708"/>
                <a:gd name="T19" fmla="*/ 0 h 140"/>
                <a:gd name="T20" fmla="*/ 2708 w 270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08" h="140">
                  <a:moveTo>
                    <a:pt x="0" y="22"/>
                  </a:moveTo>
                  <a:lnTo>
                    <a:pt x="48" y="140"/>
                  </a:lnTo>
                  <a:lnTo>
                    <a:pt x="2708" y="138"/>
                  </a:lnTo>
                  <a:lnTo>
                    <a:pt x="2708" y="0"/>
                  </a:lnTo>
                  <a:lnTo>
                    <a:pt x="48" y="2"/>
                  </a:lnTo>
                  <a:lnTo>
                    <a:pt x="0" y="22"/>
                  </a:lnTo>
                  <a:close/>
                </a:path>
              </a:pathLst>
            </a:custGeom>
            <a:solidFill>
              <a:srgbClr val="E6B5C2"/>
            </a:solidFill>
            <a:ln w="9525">
              <a:noFill/>
              <a:round/>
              <a:headEnd/>
              <a:tailEnd/>
            </a:ln>
          </p:spPr>
          <p:txBody>
            <a:bodyPr/>
            <a:lstStyle/>
            <a:p>
              <a:endParaRPr lang="en-US"/>
            </a:p>
          </p:txBody>
        </p:sp>
        <p:sp>
          <p:nvSpPr>
            <p:cNvPr id="5991" name="Freeform 270"/>
            <p:cNvSpPr>
              <a:spLocks/>
            </p:cNvSpPr>
            <p:nvPr/>
          </p:nvSpPr>
          <p:spPr bwMode="auto">
            <a:xfrm>
              <a:off x="6680" y="2166"/>
              <a:ext cx="27" cy="95"/>
            </a:xfrm>
            <a:custGeom>
              <a:avLst/>
              <a:gdLst>
                <a:gd name="T0" fmla="*/ 0 w 484"/>
                <a:gd name="T1" fmla="*/ 0 h 1717"/>
                <a:gd name="T2" fmla="*/ 0 w 484"/>
                <a:gd name="T3" fmla="*/ 0 h 1717"/>
                <a:gd name="T4" fmla="*/ 0 w 484"/>
                <a:gd name="T5" fmla="*/ 0 h 1717"/>
                <a:gd name="T6" fmla="*/ 0 w 484"/>
                <a:gd name="T7" fmla="*/ 0 h 1717"/>
                <a:gd name="T8" fmla="*/ 0 w 484"/>
                <a:gd name="T9" fmla="*/ 0 h 1717"/>
                <a:gd name="T10" fmla="*/ 0 60000 65536"/>
                <a:gd name="T11" fmla="*/ 0 60000 65536"/>
                <a:gd name="T12" fmla="*/ 0 60000 65536"/>
                <a:gd name="T13" fmla="*/ 0 60000 65536"/>
                <a:gd name="T14" fmla="*/ 0 60000 65536"/>
                <a:gd name="T15" fmla="*/ 0 w 484"/>
                <a:gd name="T16" fmla="*/ 0 h 1717"/>
                <a:gd name="T17" fmla="*/ 484 w 484"/>
                <a:gd name="T18" fmla="*/ 1717 h 1717"/>
              </a:gdLst>
              <a:ahLst/>
              <a:cxnLst>
                <a:cxn ang="T10">
                  <a:pos x="T0" y="T1"/>
                </a:cxn>
                <a:cxn ang="T11">
                  <a:pos x="T2" y="T3"/>
                </a:cxn>
                <a:cxn ang="T12">
                  <a:pos x="T4" y="T5"/>
                </a:cxn>
                <a:cxn ang="T13">
                  <a:pos x="T6" y="T7"/>
                </a:cxn>
                <a:cxn ang="T14">
                  <a:pos x="T8" y="T9"/>
                </a:cxn>
              </a:cxnLst>
              <a:rect l="T15" t="T16" r="T17" b="T18"/>
              <a:pathLst>
                <a:path w="484" h="1717">
                  <a:moveTo>
                    <a:pt x="1" y="1717"/>
                  </a:moveTo>
                  <a:lnTo>
                    <a:pt x="483" y="1235"/>
                  </a:lnTo>
                  <a:lnTo>
                    <a:pt x="484" y="0"/>
                  </a:lnTo>
                  <a:lnTo>
                    <a:pt x="0" y="484"/>
                  </a:lnTo>
                  <a:lnTo>
                    <a:pt x="1" y="1717"/>
                  </a:lnTo>
                  <a:close/>
                </a:path>
              </a:pathLst>
            </a:custGeom>
            <a:solidFill>
              <a:srgbClr val="B53233"/>
            </a:solidFill>
            <a:ln w="9525">
              <a:noFill/>
              <a:round/>
              <a:headEnd/>
              <a:tailEnd/>
            </a:ln>
          </p:spPr>
          <p:txBody>
            <a:bodyPr/>
            <a:lstStyle/>
            <a:p>
              <a:endParaRPr lang="en-US"/>
            </a:p>
          </p:txBody>
        </p:sp>
        <p:sp>
          <p:nvSpPr>
            <p:cNvPr id="5992" name="Freeform 271"/>
            <p:cNvSpPr>
              <a:spLocks/>
            </p:cNvSpPr>
            <p:nvPr/>
          </p:nvSpPr>
          <p:spPr bwMode="auto">
            <a:xfrm>
              <a:off x="6678" y="2232"/>
              <a:ext cx="33" cy="32"/>
            </a:xfrm>
            <a:custGeom>
              <a:avLst/>
              <a:gdLst>
                <a:gd name="T0" fmla="*/ 0 w 600"/>
                <a:gd name="T1" fmla="*/ 0 h 582"/>
                <a:gd name="T2" fmla="*/ 0 w 600"/>
                <a:gd name="T3" fmla="*/ 0 h 582"/>
                <a:gd name="T4" fmla="*/ 0 w 600"/>
                <a:gd name="T5" fmla="*/ 0 h 582"/>
                <a:gd name="T6" fmla="*/ 0 w 600"/>
                <a:gd name="T7" fmla="*/ 0 h 582"/>
                <a:gd name="T8" fmla="*/ 0 w 600"/>
                <a:gd name="T9" fmla="*/ 0 h 582"/>
                <a:gd name="T10" fmla="*/ 0 w 600"/>
                <a:gd name="T11" fmla="*/ 0 h 582"/>
                <a:gd name="T12" fmla="*/ 0 60000 65536"/>
                <a:gd name="T13" fmla="*/ 0 60000 65536"/>
                <a:gd name="T14" fmla="*/ 0 60000 65536"/>
                <a:gd name="T15" fmla="*/ 0 60000 65536"/>
                <a:gd name="T16" fmla="*/ 0 60000 65536"/>
                <a:gd name="T17" fmla="*/ 0 60000 65536"/>
                <a:gd name="T18" fmla="*/ 0 w 600"/>
                <a:gd name="T19" fmla="*/ 0 h 582"/>
                <a:gd name="T20" fmla="*/ 600 w 600"/>
                <a:gd name="T21" fmla="*/ 582 h 582"/>
              </a:gdLst>
              <a:ahLst/>
              <a:cxnLst>
                <a:cxn ang="T12">
                  <a:pos x="T0" y="T1"/>
                </a:cxn>
                <a:cxn ang="T13">
                  <a:pos x="T2" y="T3"/>
                </a:cxn>
                <a:cxn ang="T14">
                  <a:pos x="T4" y="T5"/>
                </a:cxn>
                <a:cxn ang="T15">
                  <a:pos x="T6" y="T7"/>
                </a:cxn>
                <a:cxn ang="T16">
                  <a:pos x="T8" y="T9"/>
                </a:cxn>
                <a:cxn ang="T17">
                  <a:pos x="T10" y="T11"/>
                </a:cxn>
              </a:cxnLst>
              <a:rect l="T18" t="T19" r="T20" b="T21"/>
              <a:pathLst>
                <a:path w="600" h="582">
                  <a:moveTo>
                    <a:pt x="600" y="50"/>
                  </a:moveTo>
                  <a:lnTo>
                    <a:pt x="482" y="0"/>
                  </a:lnTo>
                  <a:lnTo>
                    <a:pt x="0" y="484"/>
                  </a:lnTo>
                  <a:lnTo>
                    <a:pt x="98" y="582"/>
                  </a:lnTo>
                  <a:lnTo>
                    <a:pt x="580" y="98"/>
                  </a:lnTo>
                  <a:lnTo>
                    <a:pt x="600" y="50"/>
                  </a:lnTo>
                  <a:close/>
                </a:path>
              </a:pathLst>
            </a:custGeom>
            <a:solidFill>
              <a:srgbClr val="E6B5C2"/>
            </a:solidFill>
            <a:ln w="9525">
              <a:noFill/>
              <a:round/>
              <a:headEnd/>
              <a:tailEnd/>
            </a:ln>
          </p:spPr>
          <p:txBody>
            <a:bodyPr/>
            <a:lstStyle/>
            <a:p>
              <a:endParaRPr lang="en-US"/>
            </a:p>
          </p:txBody>
        </p:sp>
        <p:sp>
          <p:nvSpPr>
            <p:cNvPr id="5993" name="Freeform 272"/>
            <p:cNvSpPr>
              <a:spLocks/>
            </p:cNvSpPr>
            <p:nvPr/>
          </p:nvSpPr>
          <p:spPr bwMode="auto">
            <a:xfrm>
              <a:off x="6703" y="216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20" y="0"/>
                  </a:moveTo>
                  <a:lnTo>
                    <a:pt x="1" y="48"/>
                  </a:lnTo>
                  <a:lnTo>
                    <a:pt x="0" y="1283"/>
                  </a:lnTo>
                  <a:lnTo>
                    <a:pt x="138" y="1283"/>
                  </a:lnTo>
                  <a:lnTo>
                    <a:pt x="139" y="48"/>
                  </a:lnTo>
                  <a:lnTo>
                    <a:pt x="20" y="0"/>
                  </a:lnTo>
                  <a:close/>
                </a:path>
              </a:pathLst>
            </a:custGeom>
            <a:solidFill>
              <a:srgbClr val="E6B5C2"/>
            </a:solidFill>
            <a:ln w="9525">
              <a:noFill/>
              <a:round/>
              <a:headEnd/>
              <a:tailEnd/>
            </a:ln>
          </p:spPr>
          <p:txBody>
            <a:bodyPr/>
            <a:lstStyle/>
            <a:p>
              <a:endParaRPr lang="en-US"/>
            </a:p>
          </p:txBody>
        </p:sp>
        <p:sp>
          <p:nvSpPr>
            <p:cNvPr id="5994" name="Freeform 273"/>
            <p:cNvSpPr>
              <a:spLocks/>
            </p:cNvSpPr>
            <p:nvPr/>
          </p:nvSpPr>
          <p:spPr bwMode="auto">
            <a:xfrm>
              <a:off x="6676" y="2163"/>
              <a:ext cx="34" cy="32"/>
            </a:xfrm>
            <a:custGeom>
              <a:avLst/>
              <a:gdLst>
                <a:gd name="T0" fmla="*/ 0 w 602"/>
                <a:gd name="T1" fmla="*/ 0 h 581"/>
                <a:gd name="T2" fmla="*/ 0 w 602"/>
                <a:gd name="T3" fmla="*/ 0 h 581"/>
                <a:gd name="T4" fmla="*/ 0 w 602"/>
                <a:gd name="T5" fmla="*/ 0 h 581"/>
                <a:gd name="T6" fmla="*/ 0 w 602"/>
                <a:gd name="T7" fmla="*/ 0 h 581"/>
                <a:gd name="T8" fmla="*/ 0 w 602"/>
                <a:gd name="T9" fmla="*/ 0 h 581"/>
                <a:gd name="T10" fmla="*/ 0 w 602"/>
                <a:gd name="T11" fmla="*/ 0 h 581"/>
                <a:gd name="T12" fmla="*/ 0 60000 65536"/>
                <a:gd name="T13" fmla="*/ 0 60000 65536"/>
                <a:gd name="T14" fmla="*/ 0 60000 65536"/>
                <a:gd name="T15" fmla="*/ 0 60000 65536"/>
                <a:gd name="T16" fmla="*/ 0 60000 65536"/>
                <a:gd name="T17" fmla="*/ 0 60000 65536"/>
                <a:gd name="T18" fmla="*/ 0 w 602"/>
                <a:gd name="T19" fmla="*/ 0 h 581"/>
                <a:gd name="T20" fmla="*/ 602 w 602"/>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602" h="581">
                  <a:moveTo>
                    <a:pt x="0" y="532"/>
                  </a:moveTo>
                  <a:lnTo>
                    <a:pt x="118" y="581"/>
                  </a:lnTo>
                  <a:lnTo>
                    <a:pt x="602" y="97"/>
                  </a:lnTo>
                  <a:lnTo>
                    <a:pt x="503" y="0"/>
                  </a:lnTo>
                  <a:lnTo>
                    <a:pt x="20" y="483"/>
                  </a:lnTo>
                  <a:lnTo>
                    <a:pt x="0" y="532"/>
                  </a:lnTo>
                  <a:close/>
                </a:path>
              </a:pathLst>
            </a:custGeom>
            <a:solidFill>
              <a:srgbClr val="E6B5C2"/>
            </a:solidFill>
            <a:ln w="9525">
              <a:noFill/>
              <a:round/>
              <a:headEnd/>
              <a:tailEnd/>
            </a:ln>
          </p:spPr>
          <p:txBody>
            <a:bodyPr/>
            <a:lstStyle/>
            <a:p>
              <a:endParaRPr lang="en-US"/>
            </a:p>
          </p:txBody>
        </p:sp>
        <p:sp>
          <p:nvSpPr>
            <p:cNvPr id="5995" name="Freeform 274"/>
            <p:cNvSpPr>
              <a:spLocks/>
            </p:cNvSpPr>
            <p:nvPr/>
          </p:nvSpPr>
          <p:spPr bwMode="auto">
            <a:xfrm>
              <a:off x="6676" y="219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119" y="1283"/>
                  </a:moveTo>
                  <a:lnTo>
                    <a:pt x="139" y="1233"/>
                  </a:lnTo>
                  <a:lnTo>
                    <a:pt x="138" y="0"/>
                  </a:lnTo>
                  <a:lnTo>
                    <a:pt x="0" y="0"/>
                  </a:lnTo>
                  <a:lnTo>
                    <a:pt x="1" y="1233"/>
                  </a:lnTo>
                  <a:lnTo>
                    <a:pt x="119" y="1283"/>
                  </a:lnTo>
                  <a:close/>
                </a:path>
              </a:pathLst>
            </a:custGeom>
            <a:solidFill>
              <a:srgbClr val="E6B5C2"/>
            </a:solidFill>
            <a:ln w="9525">
              <a:noFill/>
              <a:round/>
              <a:headEnd/>
              <a:tailEnd/>
            </a:ln>
          </p:spPr>
          <p:txBody>
            <a:bodyPr/>
            <a:lstStyle/>
            <a:p>
              <a:endParaRPr lang="en-US"/>
            </a:p>
          </p:txBody>
        </p:sp>
      </p:grpSp>
      <p:sp>
        <p:nvSpPr>
          <p:cNvPr id="5145" name="Line 275"/>
          <p:cNvSpPr>
            <a:spLocks noChangeShapeType="1"/>
          </p:cNvSpPr>
          <p:nvPr/>
        </p:nvSpPr>
        <p:spPr bwMode="auto">
          <a:xfrm flipH="1" flipV="1">
            <a:off x="3756025" y="2174875"/>
            <a:ext cx="0" cy="268288"/>
          </a:xfrm>
          <a:prstGeom prst="line">
            <a:avLst/>
          </a:prstGeom>
          <a:noFill/>
          <a:ln w="38100" cmpd="dbl">
            <a:solidFill>
              <a:schemeClr val="tx1"/>
            </a:solidFill>
            <a:round/>
            <a:headEnd/>
            <a:tailEnd/>
          </a:ln>
        </p:spPr>
        <p:txBody>
          <a:bodyPr lIns="73025" tIns="36512" rIns="73025" bIns="36512"/>
          <a:lstStyle/>
          <a:p>
            <a:endParaRPr lang="en-US"/>
          </a:p>
        </p:txBody>
      </p:sp>
      <p:sp>
        <p:nvSpPr>
          <p:cNvPr id="5146" name="Line 276"/>
          <p:cNvSpPr>
            <a:spLocks noChangeShapeType="1"/>
          </p:cNvSpPr>
          <p:nvPr/>
        </p:nvSpPr>
        <p:spPr bwMode="auto">
          <a:xfrm flipH="1" flipV="1">
            <a:off x="4549775" y="2151063"/>
            <a:ext cx="0" cy="268287"/>
          </a:xfrm>
          <a:prstGeom prst="line">
            <a:avLst/>
          </a:prstGeom>
          <a:noFill/>
          <a:ln w="38100" cmpd="dbl">
            <a:solidFill>
              <a:schemeClr val="tx1"/>
            </a:solidFill>
            <a:round/>
            <a:headEnd/>
            <a:tailEnd/>
          </a:ln>
        </p:spPr>
        <p:txBody>
          <a:bodyPr lIns="73025" tIns="36512" rIns="73025" bIns="36512"/>
          <a:lstStyle/>
          <a:p>
            <a:endParaRPr lang="en-US"/>
          </a:p>
        </p:txBody>
      </p:sp>
      <p:sp>
        <p:nvSpPr>
          <p:cNvPr id="5147" name="Line 277"/>
          <p:cNvSpPr>
            <a:spLocks noChangeShapeType="1"/>
          </p:cNvSpPr>
          <p:nvPr/>
        </p:nvSpPr>
        <p:spPr bwMode="auto">
          <a:xfrm flipH="1">
            <a:off x="3846513" y="2044700"/>
            <a:ext cx="611187" cy="0"/>
          </a:xfrm>
          <a:prstGeom prst="line">
            <a:avLst/>
          </a:prstGeom>
          <a:noFill/>
          <a:ln w="38100" cmpd="dbl">
            <a:solidFill>
              <a:schemeClr val="tx1"/>
            </a:solidFill>
            <a:round/>
            <a:headEnd/>
            <a:tailEnd/>
          </a:ln>
        </p:spPr>
        <p:txBody>
          <a:bodyPr lIns="73025" tIns="36512" rIns="73025" bIns="36512"/>
          <a:lstStyle/>
          <a:p>
            <a:endParaRPr lang="en-US"/>
          </a:p>
        </p:txBody>
      </p:sp>
      <p:pic>
        <p:nvPicPr>
          <p:cNvPr id="5148" name="Picture 278" descr="DC3 Icon"/>
          <p:cNvPicPr>
            <a:picLocks noChangeAspect="1" noChangeArrowheads="1"/>
          </p:cNvPicPr>
          <p:nvPr/>
        </p:nvPicPr>
        <p:blipFill>
          <a:blip r:embed="rId4"/>
          <a:srcRect/>
          <a:stretch>
            <a:fillRect/>
          </a:stretch>
        </p:blipFill>
        <p:spPr bwMode="auto">
          <a:xfrm>
            <a:off x="1719263" y="3128963"/>
            <a:ext cx="273050" cy="382587"/>
          </a:xfrm>
          <a:prstGeom prst="rect">
            <a:avLst/>
          </a:prstGeom>
          <a:noFill/>
          <a:ln w="9525">
            <a:noFill/>
            <a:miter lim="800000"/>
            <a:headEnd/>
            <a:tailEnd/>
          </a:ln>
        </p:spPr>
      </p:pic>
      <p:pic>
        <p:nvPicPr>
          <p:cNvPr id="5149" name="Picture 279" descr="DC3 Icon"/>
          <p:cNvPicPr>
            <a:picLocks noChangeAspect="1" noChangeArrowheads="1"/>
          </p:cNvPicPr>
          <p:nvPr/>
        </p:nvPicPr>
        <p:blipFill>
          <a:blip r:embed="rId5"/>
          <a:srcRect/>
          <a:stretch>
            <a:fillRect/>
          </a:stretch>
        </p:blipFill>
        <p:spPr bwMode="auto">
          <a:xfrm>
            <a:off x="969963" y="3127375"/>
            <a:ext cx="273050" cy="381000"/>
          </a:xfrm>
          <a:prstGeom prst="rect">
            <a:avLst/>
          </a:prstGeom>
          <a:noFill/>
          <a:ln w="9525">
            <a:noFill/>
            <a:miter lim="800000"/>
            <a:headEnd/>
            <a:tailEnd/>
          </a:ln>
        </p:spPr>
      </p:pic>
      <p:pic>
        <p:nvPicPr>
          <p:cNvPr id="5150" name="Picture 280"/>
          <p:cNvPicPr>
            <a:picLocks noChangeArrowheads="1"/>
          </p:cNvPicPr>
          <p:nvPr/>
        </p:nvPicPr>
        <p:blipFill>
          <a:blip r:embed="rId6"/>
          <a:srcRect/>
          <a:stretch>
            <a:fillRect/>
          </a:stretch>
        </p:blipFill>
        <p:spPr bwMode="auto">
          <a:xfrm>
            <a:off x="3659188" y="1933575"/>
            <a:ext cx="231775" cy="355600"/>
          </a:xfrm>
          <a:prstGeom prst="rect">
            <a:avLst/>
          </a:prstGeom>
          <a:noFill/>
          <a:ln w="9525">
            <a:noFill/>
            <a:miter lim="800000"/>
            <a:headEnd/>
            <a:tailEnd/>
          </a:ln>
        </p:spPr>
      </p:pic>
      <p:pic>
        <p:nvPicPr>
          <p:cNvPr id="5151" name="Picture 281"/>
          <p:cNvPicPr>
            <a:picLocks noChangeArrowheads="1"/>
          </p:cNvPicPr>
          <p:nvPr/>
        </p:nvPicPr>
        <p:blipFill>
          <a:blip r:embed="rId6"/>
          <a:srcRect/>
          <a:stretch>
            <a:fillRect/>
          </a:stretch>
        </p:blipFill>
        <p:spPr bwMode="auto">
          <a:xfrm>
            <a:off x="4437063" y="1935163"/>
            <a:ext cx="231775" cy="357187"/>
          </a:xfrm>
          <a:prstGeom prst="rect">
            <a:avLst/>
          </a:prstGeom>
          <a:noFill/>
          <a:ln w="9525">
            <a:noFill/>
            <a:miter lim="800000"/>
            <a:headEnd/>
            <a:tailEnd/>
          </a:ln>
        </p:spPr>
      </p:pic>
      <p:grpSp>
        <p:nvGrpSpPr>
          <p:cNvPr id="5152" name="Group 603"/>
          <p:cNvGrpSpPr>
            <a:grpSpLocks/>
          </p:cNvGrpSpPr>
          <p:nvPr/>
        </p:nvGrpSpPr>
        <p:grpSpPr bwMode="auto">
          <a:xfrm>
            <a:off x="3322638" y="1847850"/>
            <a:ext cx="1654175" cy="558800"/>
            <a:chOff x="4320" y="2352"/>
            <a:chExt cx="432" cy="360"/>
          </a:xfrm>
        </p:grpSpPr>
        <p:pic>
          <p:nvPicPr>
            <p:cNvPr id="5873" name="Picture 604" descr="nuova_cloud copy"/>
            <p:cNvPicPr>
              <a:picLocks noChangeAspect="1" noChangeArrowheads="1"/>
            </p:cNvPicPr>
            <p:nvPr/>
          </p:nvPicPr>
          <p:blipFill>
            <a:blip r:embed="rId7"/>
            <a:srcRect/>
            <a:stretch>
              <a:fillRect/>
            </a:stretch>
          </p:blipFill>
          <p:spPr bwMode="auto">
            <a:xfrm>
              <a:off x="4320" y="2352"/>
              <a:ext cx="432" cy="360"/>
            </a:xfrm>
            <a:prstGeom prst="rect">
              <a:avLst/>
            </a:prstGeom>
            <a:noFill/>
            <a:ln w="9525">
              <a:noFill/>
              <a:miter lim="800000"/>
              <a:headEnd/>
              <a:tailEnd/>
            </a:ln>
          </p:spPr>
        </p:pic>
        <p:sp>
          <p:nvSpPr>
            <p:cNvPr id="5874" name="Text Box 605"/>
            <p:cNvSpPr txBox="1">
              <a:spLocks noChangeArrowheads="1"/>
            </p:cNvSpPr>
            <p:nvPr/>
          </p:nvSpPr>
          <p:spPr bwMode="auto">
            <a:xfrm>
              <a:off x="4447" y="2471"/>
              <a:ext cx="182" cy="147"/>
            </a:xfrm>
            <a:prstGeom prst="rect">
              <a:avLst/>
            </a:prstGeom>
            <a:noFill/>
            <a:ln w="12700">
              <a:noFill/>
              <a:miter lim="800000"/>
              <a:headEnd/>
              <a:tailEnd/>
            </a:ln>
          </p:spPr>
          <p:txBody>
            <a:bodyPr wrap="none">
              <a:spAutoFit/>
            </a:bodyPr>
            <a:lstStyle/>
            <a:p>
              <a:pPr algn="ctr" eaLnBrk="0" hangingPunct="0">
                <a:lnSpc>
                  <a:spcPct val="90000"/>
                </a:lnSpc>
              </a:pPr>
              <a:r>
                <a:rPr lang="en-US" sz="1000">
                  <a:solidFill>
                    <a:schemeClr val="bg1"/>
                  </a:solidFill>
                </a:rPr>
                <a:t>IP Cloud</a:t>
              </a:r>
            </a:p>
          </p:txBody>
        </p:sp>
      </p:grpSp>
      <p:sp>
        <p:nvSpPr>
          <p:cNvPr id="5153" name="Line 285"/>
          <p:cNvSpPr>
            <a:spLocks noChangeShapeType="1"/>
          </p:cNvSpPr>
          <p:nvPr/>
        </p:nvSpPr>
        <p:spPr bwMode="auto">
          <a:xfrm flipH="1" flipV="1">
            <a:off x="1717675" y="3946525"/>
            <a:ext cx="214313" cy="427038"/>
          </a:xfrm>
          <a:prstGeom prst="line">
            <a:avLst/>
          </a:prstGeom>
          <a:noFill/>
          <a:ln w="38100" cmpd="dbl">
            <a:solidFill>
              <a:schemeClr val="tx1"/>
            </a:solidFill>
            <a:round/>
            <a:headEnd/>
            <a:tailEnd/>
          </a:ln>
        </p:spPr>
        <p:txBody>
          <a:bodyPr lIns="73025" tIns="36512" rIns="73025" bIns="36512"/>
          <a:lstStyle/>
          <a:p>
            <a:endParaRPr lang="en-US"/>
          </a:p>
        </p:txBody>
      </p:sp>
      <p:sp>
        <p:nvSpPr>
          <p:cNvPr id="5154" name="Line 286"/>
          <p:cNvSpPr>
            <a:spLocks noChangeShapeType="1"/>
          </p:cNvSpPr>
          <p:nvPr/>
        </p:nvSpPr>
        <p:spPr bwMode="auto">
          <a:xfrm flipV="1">
            <a:off x="1979613" y="3943350"/>
            <a:ext cx="211137" cy="446088"/>
          </a:xfrm>
          <a:prstGeom prst="line">
            <a:avLst/>
          </a:prstGeom>
          <a:noFill/>
          <a:ln w="38100" cmpd="dbl">
            <a:solidFill>
              <a:schemeClr val="tx1"/>
            </a:solidFill>
            <a:round/>
            <a:headEnd/>
            <a:tailEnd/>
          </a:ln>
        </p:spPr>
        <p:txBody>
          <a:bodyPr lIns="73025" tIns="36512" rIns="73025" bIns="36512"/>
          <a:lstStyle/>
          <a:p>
            <a:endParaRPr lang="en-US"/>
          </a:p>
        </p:txBody>
      </p:sp>
      <p:sp>
        <p:nvSpPr>
          <p:cNvPr id="5155" name="Line 287"/>
          <p:cNvSpPr>
            <a:spLocks noChangeShapeType="1"/>
          </p:cNvSpPr>
          <p:nvPr/>
        </p:nvSpPr>
        <p:spPr bwMode="auto">
          <a:xfrm flipH="1" flipV="1">
            <a:off x="631825" y="3948113"/>
            <a:ext cx="227013" cy="477837"/>
          </a:xfrm>
          <a:prstGeom prst="line">
            <a:avLst/>
          </a:prstGeom>
          <a:noFill/>
          <a:ln w="38100" cmpd="dbl">
            <a:solidFill>
              <a:schemeClr val="tx1"/>
            </a:solidFill>
            <a:round/>
            <a:headEnd/>
            <a:tailEnd/>
          </a:ln>
        </p:spPr>
        <p:txBody>
          <a:bodyPr lIns="73025" tIns="36512" rIns="73025" bIns="36512"/>
          <a:lstStyle/>
          <a:p>
            <a:endParaRPr lang="en-US"/>
          </a:p>
        </p:txBody>
      </p:sp>
      <p:sp>
        <p:nvSpPr>
          <p:cNvPr id="5156" name="Line 288"/>
          <p:cNvSpPr>
            <a:spLocks noChangeShapeType="1"/>
          </p:cNvSpPr>
          <p:nvPr/>
        </p:nvSpPr>
        <p:spPr bwMode="auto">
          <a:xfrm flipV="1">
            <a:off x="896938" y="3948113"/>
            <a:ext cx="222250" cy="469900"/>
          </a:xfrm>
          <a:prstGeom prst="line">
            <a:avLst/>
          </a:prstGeom>
          <a:noFill/>
          <a:ln w="38100" cmpd="dbl">
            <a:solidFill>
              <a:schemeClr val="tx1"/>
            </a:solidFill>
            <a:round/>
            <a:headEnd/>
            <a:tailEnd/>
          </a:ln>
        </p:spPr>
        <p:txBody>
          <a:bodyPr lIns="73025" tIns="36512" rIns="73025" bIns="36512"/>
          <a:lstStyle/>
          <a:p>
            <a:endParaRPr lang="en-US"/>
          </a:p>
        </p:txBody>
      </p:sp>
      <p:grpSp>
        <p:nvGrpSpPr>
          <p:cNvPr id="5157" name="Group 289"/>
          <p:cNvGrpSpPr>
            <a:grpSpLocks/>
          </p:cNvGrpSpPr>
          <p:nvPr/>
        </p:nvGrpSpPr>
        <p:grpSpPr bwMode="auto">
          <a:xfrm>
            <a:off x="447675" y="3776663"/>
            <a:ext cx="474663" cy="190500"/>
            <a:chOff x="4037" y="1378"/>
            <a:chExt cx="324" cy="215"/>
          </a:xfrm>
        </p:grpSpPr>
        <p:pic>
          <p:nvPicPr>
            <p:cNvPr id="5864"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865" name="Group 291"/>
            <p:cNvGrpSpPr>
              <a:grpSpLocks/>
            </p:cNvGrpSpPr>
            <p:nvPr/>
          </p:nvGrpSpPr>
          <p:grpSpPr bwMode="auto">
            <a:xfrm>
              <a:off x="4059" y="1502"/>
              <a:ext cx="182" cy="52"/>
              <a:chOff x="3248" y="4059"/>
              <a:chExt cx="378" cy="97"/>
            </a:xfrm>
          </p:grpSpPr>
          <p:sp>
            <p:nvSpPr>
              <p:cNvPr id="5866" name="Freeform 292"/>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3175">
                <a:solidFill>
                  <a:schemeClr val="bg1"/>
                </a:solidFill>
                <a:round/>
                <a:headEnd/>
                <a:tailEnd/>
              </a:ln>
            </p:spPr>
            <p:txBody>
              <a:bodyPr/>
              <a:lstStyle/>
              <a:p>
                <a:endParaRPr lang="en-US"/>
              </a:p>
            </p:txBody>
          </p:sp>
          <p:sp>
            <p:nvSpPr>
              <p:cNvPr id="5867" name="Freeform 293"/>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3175">
                <a:solidFill>
                  <a:schemeClr val="bg1"/>
                </a:solidFill>
                <a:round/>
                <a:headEnd/>
                <a:tailEnd/>
              </a:ln>
            </p:spPr>
            <p:txBody>
              <a:bodyPr/>
              <a:lstStyle/>
              <a:p>
                <a:endParaRPr lang="en-US"/>
              </a:p>
            </p:txBody>
          </p:sp>
          <p:sp>
            <p:nvSpPr>
              <p:cNvPr id="5868" name="Freeform 294"/>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3175">
                <a:solidFill>
                  <a:schemeClr val="bg1"/>
                </a:solidFill>
                <a:round/>
                <a:headEnd/>
                <a:tailEnd/>
              </a:ln>
            </p:spPr>
            <p:txBody>
              <a:bodyPr/>
              <a:lstStyle/>
              <a:p>
                <a:endParaRPr lang="en-US"/>
              </a:p>
            </p:txBody>
          </p:sp>
          <p:sp>
            <p:nvSpPr>
              <p:cNvPr id="5869" name="Freeform 295"/>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3175">
                <a:solidFill>
                  <a:schemeClr val="bg1"/>
                </a:solidFill>
                <a:round/>
                <a:headEnd/>
                <a:tailEnd/>
              </a:ln>
            </p:spPr>
            <p:txBody>
              <a:bodyPr/>
              <a:lstStyle/>
              <a:p>
                <a:endParaRPr lang="en-US"/>
              </a:p>
            </p:txBody>
          </p:sp>
          <p:sp>
            <p:nvSpPr>
              <p:cNvPr id="5870" name="Oval 296"/>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871" name="Oval 297"/>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872" name="Oval 298"/>
              <p:cNvSpPr>
                <a:spLocks noChangeAspect="1" noChangeArrowheads="1"/>
              </p:cNvSpPr>
              <p:nvPr/>
            </p:nvSpPr>
            <p:spPr bwMode="auto">
              <a:xfrm>
                <a:off x="3385" y="4082"/>
                <a:ext cx="101" cy="51"/>
              </a:xfrm>
              <a:prstGeom prst="ellipse">
                <a:avLst/>
              </a:prstGeom>
              <a:gradFill rotWithShape="1">
                <a:gsLst>
                  <a:gs pos="0">
                    <a:srgbClr val="001847"/>
                  </a:gs>
                  <a:gs pos="100000">
                    <a:srgbClr val="003399"/>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500">
                  <a:solidFill>
                    <a:schemeClr val="bg1"/>
                  </a:solidFill>
                </a:endParaRPr>
              </a:p>
            </p:txBody>
          </p:sp>
        </p:grpSp>
      </p:grpSp>
      <p:grpSp>
        <p:nvGrpSpPr>
          <p:cNvPr id="5158" name="Group 299"/>
          <p:cNvGrpSpPr>
            <a:grpSpLocks/>
          </p:cNvGrpSpPr>
          <p:nvPr/>
        </p:nvGrpSpPr>
        <p:grpSpPr bwMode="auto">
          <a:xfrm>
            <a:off x="947738" y="3776663"/>
            <a:ext cx="473075" cy="190500"/>
            <a:chOff x="4037" y="1378"/>
            <a:chExt cx="324" cy="215"/>
          </a:xfrm>
        </p:grpSpPr>
        <p:pic>
          <p:nvPicPr>
            <p:cNvPr id="5855"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856" name="Group 301"/>
            <p:cNvGrpSpPr>
              <a:grpSpLocks/>
            </p:cNvGrpSpPr>
            <p:nvPr/>
          </p:nvGrpSpPr>
          <p:grpSpPr bwMode="auto">
            <a:xfrm>
              <a:off x="4059" y="1502"/>
              <a:ext cx="182" cy="52"/>
              <a:chOff x="3248" y="4059"/>
              <a:chExt cx="378" cy="97"/>
            </a:xfrm>
          </p:grpSpPr>
          <p:sp>
            <p:nvSpPr>
              <p:cNvPr id="5857" name="Freeform 302"/>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alpha val="50195"/>
                </a:srgbClr>
              </a:solidFill>
              <a:ln w="3175">
                <a:solidFill>
                  <a:schemeClr val="bg1"/>
                </a:solidFill>
                <a:round/>
                <a:headEnd/>
                <a:tailEnd/>
              </a:ln>
            </p:spPr>
            <p:txBody>
              <a:bodyPr/>
              <a:lstStyle/>
              <a:p>
                <a:endParaRPr lang="en-US"/>
              </a:p>
            </p:txBody>
          </p:sp>
          <p:sp>
            <p:nvSpPr>
              <p:cNvPr id="5858" name="Freeform 303"/>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alpha val="50195"/>
                </a:srgbClr>
              </a:solidFill>
              <a:ln w="3175">
                <a:solidFill>
                  <a:schemeClr val="bg1"/>
                </a:solidFill>
                <a:round/>
                <a:headEnd/>
                <a:tailEnd/>
              </a:ln>
            </p:spPr>
            <p:txBody>
              <a:bodyPr/>
              <a:lstStyle/>
              <a:p>
                <a:endParaRPr lang="en-US"/>
              </a:p>
            </p:txBody>
          </p:sp>
          <p:sp>
            <p:nvSpPr>
              <p:cNvPr id="5859" name="Freeform 304"/>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alpha val="50195"/>
                </a:srgbClr>
              </a:solidFill>
              <a:ln w="3175">
                <a:solidFill>
                  <a:schemeClr val="bg1"/>
                </a:solidFill>
                <a:round/>
                <a:headEnd/>
                <a:tailEnd/>
              </a:ln>
            </p:spPr>
            <p:txBody>
              <a:bodyPr/>
              <a:lstStyle/>
              <a:p>
                <a:endParaRPr lang="en-US"/>
              </a:p>
            </p:txBody>
          </p:sp>
          <p:sp>
            <p:nvSpPr>
              <p:cNvPr id="5860" name="Freeform 305"/>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alpha val="50195"/>
                </a:srgbClr>
              </a:solidFill>
              <a:ln w="3175">
                <a:solidFill>
                  <a:schemeClr val="bg1"/>
                </a:solidFill>
                <a:round/>
                <a:headEnd/>
                <a:tailEnd/>
              </a:ln>
            </p:spPr>
            <p:txBody>
              <a:bodyPr/>
              <a:lstStyle/>
              <a:p>
                <a:endParaRPr lang="en-US"/>
              </a:p>
            </p:txBody>
          </p:sp>
          <p:sp>
            <p:nvSpPr>
              <p:cNvPr id="5861" name="Oval 306"/>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862" name="Oval 307"/>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863" name="Oval 308"/>
              <p:cNvSpPr>
                <a:spLocks noChangeAspect="1" noChangeArrowheads="1"/>
              </p:cNvSpPr>
              <p:nvPr/>
            </p:nvSpPr>
            <p:spPr bwMode="auto">
              <a:xfrm>
                <a:off x="3385" y="4082"/>
                <a:ext cx="101" cy="51"/>
              </a:xfrm>
              <a:prstGeom prst="ellipse">
                <a:avLst/>
              </a:prstGeom>
              <a:gradFill rotWithShape="1">
                <a:gsLst>
                  <a:gs pos="0">
                    <a:srgbClr val="001847"/>
                  </a:gs>
                  <a:gs pos="100000">
                    <a:srgbClr val="003399">
                      <a:alpha val="50000"/>
                    </a:srgbClr>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500">
                  <a:solidFill>
                    <a:schemeClr val="bg1"/>
                  </a:solidFill>
                </a:endParaRPr>
              </a:p>
            </p:txBody>
          </p:sp>
        </p:grpSp>
      </p:grpSp>
      <p:grpSp>
        <p:nvGrpSpPr>
          <p:cNvPr id="5159" name="Group 309"/>
          <p:cNvGrpSpPr>
            <a:grpSpLocks/>
          </p:cNvGrpSpPr>
          <p:nvPr/>
        </p:nvGrpSpPr>
        <p:grpSpPr bwMode="auto">
          <a:xfrm>
            <a:off x="1530350" y="3776663"/>
            <a:ext cx="474663" cy="190500"/>
            <a:chOff x="4037" y="1378"/>
            <a:chExt cx="324" cy="215"/>
          </a:xfrm>
        </p:grpSpPr>
        <p:pic>
          <p:nvPicPr>
            <p:cNvPr id="5846"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847" name="Group 311"/>
            <p:cNvGrpSpPr>
              <a:grpSpLocks/>
            </p:cNvGrpSpPr>
            <p:nvPr/>
          </p:nvGrpSpPr>
          <p:grpSpPr bwMode="auto">
            <a:xfrm>
              <a:off x="4059" y="1502"/>
              <a:ext cx="182" cy="52"/>
              <a:chOff x="3248" y="4059"/>
              <a:chExt cx="378" cy="97"/>
            </a:xfrm>
          </p:grpSpPr>
          <p:sp>
            <p:nvSpPr>
              <p:cNvPr id="5848" name="Freeform 312"/>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3175">
                <a:solidFill>
                  <a:schemeClr val="bg1"/>
                </a:solidFill>
                <a:round/>
                <a:headEnd/>
                <a:tailEnd/>
              </a:ln>
            </p:spPr>
            <p:txBody>
              <a:bodyPr/>
              <a:lstStyle/>
              <a:p>
                <a:endParaRPr lang="en-US"/>
              </a:p>
            </p:txBody>
          </p:sp>
          <p:sp>
            <p:nvSpPr>
              <p:cNvPr id="5849" name="Freeform 313"/>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3175">
                <a:solidFill>
                  <a:schemeClr val="bg1"/>
                </a:solidFill>
                <a:round/>
                <a:headEnd/>
                <a:tailEnd/>
              </a:ln>
            </p:spPr>
            <p:txBody>
              <a:bodyPr/>
              <a:lstStyle/>
              <a:p>
                <a:endParaRPr lang="en-US"/>
              </a:p>
            </p:txBody>
          </p:sp>
          <p:sp>
            <p:nvSpPr>
              <p:cNvPr id="5850" name="Freeform 314"/>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3175">
                <a:solidFill>
                  <a:schemeClr val="bg1"/>
                </a:solidFill>
                <a:round/>
                <a:headEnd/>
                <a:tailEnd/>
              </a:ln>
            </p:spPr>
            <p:txBody>
              <a:bodyPr/>
              <a:lstStyle/>
              <a:p>
                <a:endParaRPr lang="en-US"/>
              </a:p>
            </p:txBody>
          </p:sp>
          <p:sp>
            <p:nvSpPr>
              <p:cNvPr id="5851" name="Freeform 315"/>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3175">
                <a:solidFill>
                  <a:schemeClr val="bg1"/>
                </a:solidFill>
                <a:round/>
                <a:headEnd/>
                <a:tailEnd/>
              </a:ln>
            </p:spPr>
            <p:txBody>
              <a:bodyPr/>
              <a:lstStyle/>
              <a:p>
                <a:endParaRPr lang="en-US"/>
              </a:p>
            </p:txBody>
          </p:sp>
          <p:sp>
            <p:nvSpPr>
              <p:cNvPr id="5852" name="Oval 316"/>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853" name="Oval 317"/>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854" name="Oval 318"/>
              <p:cNvSpPr>
                <a:spLocks noChangeAspect="1" noChangeArrowheads="1"/>
              </p:cNvSpPr>
              <p:nvPr/>
            </p:nvSpPr>
            <p:spPr bwMode="auto">
              <a:xfrm>
                <a:off x="3385" y="4082"/>
                <a:ext cx="101" cy="51"/>
              </a:xfrm>
              <a:prstGeom prst="ellipse">
                <a:avLst/>
              </a:prstGeom>
              <a:gradFill rotWithShape="1">
                <a:gsLst>
                  <a:gs pos="0">
                    <a:srgbClr val="001847"/>
                  </a:gs>
                  <a:gs pos="100000">
                    <a:srgbClr val="003399"/>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500">
                  <a:solidFill>
                    <a:schemeClr val="bg1"/>
                  </a:solidFill>
                </a:endParaRPr>
              </a:p>
            </p:txBody>
          </p:sp>
        </p:grpSp>
      </p:grpSp>
      <p:grpSp>
        <p:nvGrpSpPr>
          <p:cNvPr id="5160" name="Group 319"/>
          <p:cNvGrpSpPr>
            <a:grpSpLocks/>
          </p:cNvGrpSpPr>
          <p:nvPr/>
        </p:nvGrpSpPr>
        <p:grpSpPr bwMode="auto">
          <a:xfrm>
            <a:off x="2028825" y="3776663"/>
            <a:ext cx="474663" cy="190500"/>
            <a:chOff x="4037" y="1378"/>
            <a:chExt cx="324" cy="215"/>
          </a:xfrm>
        </p:grpSpPr>
        <p:pic>
          <p:nvPicPr>
            <p:cNvPr id="5837"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838" name="Group 321"/>
            <p:cNvGrpSpPr>
              <a:grpSpLocks/>
            </p:cNvGrpSpPr>
            <p:nvPr/>
          </p:nvGrpSpPr>
          <p:grpSpPr bwMode="auto">
            <a:xfrm>
              <a:off x="4059" y="1502"/>
              <a:ext cx="182" cy="52"/>
              <a:chOff x="3248" y="4059"/>
              <a:chExt cx="378" cy="97"/>
            </a:xfrm>
          </p:grpSpPr>
          <p:sp>
            <p:nvSpPr>
              <p:cNvPr id="5839" name="Freeform 322"/>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3175">
                <a:solidFill>
                  <a:schemeClr val="bg1"/>
                </a:solidFill>
                <a:round/>
                <a:headEnd/>
                <a:tailEnd/>
              </a:ln>
            </p:spPr>
            <p:txBody>
              <a:bodyPr/>
              <a:lstStyle/>
              <a:p>
                <a:endParaRPr lang="en-US"/>
              </a:p>
            </p:txBody>
          </p:sp>
          <p:sp>
            <p:nvSpPr>
              <p:cNvPr id="5840" name="Freeform 323"/>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3175">
                <a:solidFill>
                  <a:schemeClr val="bg1"/>
                </a:solidFill>
                <a:round/>
                <a:headEnd/>
                <a:tailEnd/>
              </a:ln>
            </p:spPr>
            <p:txBody>
              <a:bodyPr/>
              <a:lstStyle/>
              <a:p>
                <a:endParaRPr lang="en-US"/>
              </a:p>
            </p:txBody>
          </p:sp>
          <p:sp>
            <p:nvSpPr>
              <p:cNvPr id="5841" name="Freeform 324"/>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3175">
                <a:solidFill>
                  <a:schemeClr val="bg1"/>
                </a:solidFill>
                <a:round/>
                <a:headEnd/>
                <a:tailEnd/>
              </a:ln>
            </p:spPr>
            <p:txBody>
              <a:bodyPr/>
              <a:lstStyle/>
              <a:p>
                <a:endParaRPr lang="en-US"/>
              </a:p>
            </p:txBody>
          </p:sp>
          <p:sp>
            <p:nvSpPr>
              <p:cNvPr id="5842" name="Freeform 325"/>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3175">
                <a:solidFill>
                  <a:schemeClr val="bg1"/>
                </a:solidFill>
                <a:round/>
                <a:headEnd/>
                <a:tailEnd/>
              </a:ln>
            </p:spPr>
            <p:txBody>
              <a:bodyPr/>
              <a:lstStyle/>
              <a:p>
                <a:endParaRPr lang="en-US"/>
              </a:p>
            </p:txBody>
          </p:sp>
          <p:sp>
            <p:nvSpPr>
              <p:cNvPr id="5843" name="Oval 326"/>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844" name="Oval 327"/>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845" name="Oval 328"/>
              <p:cNvSpPr>
                <a:spLocks noChangeAspect="1" noChangeArrowheads="1"/>
              </p:cNvSpPr>
              <p:nvPr/>
            </p:nvSpPr>
            <p:spPr bwMode="auto">
              <a:xfrm>
                <a:off x="3385" y="4082"/>
                <a:ext cx="101" cy="51"/>
              </a:xfrm>
              <a:prstGeom prst="ellipse">
                <a:avLst/>
              </a:prstGeom>
              <a:gradFill rotWithShape="1">
                <a:gsLst>
                  <a:gs pos="0">
                    <a:srgbClr val="001847"/>
                  </a:gs>
                  <a:gs pos="100000">
                    <a:srgbClr val="003399"/>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500">
                  <a:solidFill>
                    <a:schemeClr val="bg1"/>
                  </a:solidFill>
                </a:endParaRPr>
              </a:p>
            </p:txBody>
          </p:sp>
        </p:grpSp>
      </p:grpSp>
      <p:sp>
        <p:nvSpPr>
          <p:cNvPr id="5161" name="AutoShape 331"/>
          <p:cNvSpPr>
            <a:spLocks noChangeArrowheads="1"/>
          </p:cNvSpPr>
          <p:nvPr/>
        </p:nvSpPr>
        <p:spPr bwMode="auto">
          <a:xfrm>
            <a:off x="1498600" y="3876675"/>
            <a:ext cx="1033463" cy="144463"/>
          </a:xfrm>
          <a:prstGeom prst="roundRect">
            <a:avLst>
              <a:gd name="adj" fmla="val 16667"/>
            </a:avLst>
          </a:prstGeom>
          <a:solidFill>
            <a:srgbClr val="FF9900">
              <a:alpha val="30196"/>
            </a:srgbClr>
          </a:solidFill>
          <a:ln w="38100">
            <a:solidFill>
              <a:schemeClr val="folHlink"/>
            </a:solidFill>
            <a:prstDash val="sysDot"/>
            <a:round/>
            <a:headEnd/>
            <a:tailEnd/>
          </a:ln>
        </p:spPr>
        <p:txBody>
          <a:bodyPr wrap="none" lIns="82124" tIns="41061" rIns="82124" bIns="41061" anchor="ctr"/>
          <a:lstStyle/>
          <a:p>
            <a:pPr algn="ctr" eaLnBrk="0" hangingPunct="0">
              <a:lnSpc>
                <a:spcPct val="90000"/>
              </a:lnSpc>
            </a:pPr>
            <a:endParaRPr lang="en-US"/>
          </a:p>
        </p:txBody>
      </p:sp>
      <p:sp>
        <p:nvSpPr>
          <p:cNvPr id="5162" name="Oval 332"/>
          <p:cNvSpPr>
            <a:spLocks noChangeArrowheads="1"/>
          </p:cNvSpPr>
          <p:nvPr/>
        </p:nvSpPr>
        <p:spPr bwMode="auto">
          <a:xfrm>
            <a:off x="1811338" y="4230688"/>
            <a:ext cx="279400" cy="73025"/>
          </a:xfrm>
          <a:prstGeom prst="ellipse">
            <a:avLst/>
          </a:prstGeom>
          <a:noFill/>
          <a:ln w="38100">
            <a:solidFill>
              <a:schemeClr val="tx1"/>
            </a:solidFill>
            <a:round/>
            <a:headEnd/>
            <a:tailEnd/>
          </a:ln>
        </p:spPr>
        <p:txBody>
          <a:bodyPr lIns="82124" tIns="41061" rIns="82124" bIns="41061" anchor="ctr">
            <a:spAutoFit/>
          </a:bodyPr>
          <a:lstStyle/>
          <a:p>
            <a:pPr algn="ctr" eaLnBrk="0" hangingPunct="0">
              <a:lnSpc>
                <a:spcPct val="90000"/>
              </a:lnSpc>
            </a:pPr>
            <a:endParaRPr lang="en-US"/>
          </a:p>
        </p:txBody>
      </p:sp>
      <p:sp>
        <p:nvSpPr>
          <p:cNvPr id="5163" name="Text Box 333"/>
          <p:cNvSpPr txBox="1">
            <a:spLocks noChangeArrowheads="1"/>
          </p:cNvSpPr>
          <p:nvPr/>
        </p:nvSpPr>
        <p:spPr bwMode="auto">
          <a:xfrm>
            <a:off x="2182813" y="4027488"/>
            <a:ext cx="415925" cy="230187"/>
          </a:xfrm>
          <a:prstGeom prst="rect">
            <a:avLst/>
          </a:prstGeom>
          <a:noFill/>
          <a:ln w="9525">
            <a:noFill/>
            <a:miter lim="800000"/>
            <a:headEnd/>
            <a:tailEnd/>
          </a:ln>
        </p:spPr>
        <p:txBody>
          <a:bodyPr wrap="none" lIns="82124" tIns="41061" rIns="82124" bIns="41061">
            <a:spAutoFit/>
          </a:bodyPr>
          <a:lstStyle/>
          <a:p>
            <a:pPr algn="ctr" defTabSz="814388" eaLnBrk="0" hangingPunct="0">
              <a:lnSpc>
                <a:spcPct val="90000"/>
              </a:lnSpc>
            </a:pPr>
            <a:r>
              <a:rPr lang="en-US" sz="1000">
                <a:solidFill>
                  <a:srgbClr val="000000"/>
                </a:solidFill>
              </a:rPr>
              <a:t>vPC</a:t>
            </a:r>
          </a:p>
        </p:txBody>
      </p:sp>
      <p:sp>
        <p:nvSpPr>
          <p:cNvPr id="5164" name="Rectangle 334"/>
          <p:cNvSpPr>
            <a:spLocks noChangeArrowheads="1"/>
          </p:cNvSpPr>
          <p:nvPr/>
        </p:nvSpPr>
        <p:spPr bwMode="auto">
          <a:xfrm>
            <a:off x="8510588" y="2516188"/>
            <a:ext cx="561975" cy="288925"/>
          </a:xfrm>
          <a:prstGeom prst="rect">
            <a:avLst/>
          </a:prstGeom>
          <a:noFill/>
          <a:ln w="9525">
            <a:noFill/>
            <a:miter lim="800000"/>
            <a:headEnd/>
            <a:tailEnd/>
          </a:ln>
        </p:spPr>
        <p:txBody>
          <a:bodyPr wrap="none" lIns="73025" tIns="36512" rIns="73025" bIns="36512">
            <a:spAutoFit/>
          </a:bodyPr>
          <a:lstStyle/>
          <a:p>
            <a:pPr eaLnBrk="0" hangingPunct="0"/>
            <a:r>
              <a:rPr lang="en-US" sz="1400">
                <a:latin typeface="Tahoma" pitchFamily="34" charset="0"/>
              </a:rPr>
              <a:t>Core</a:t>
            </a:r>
            <a:endParaRPr lang="en-US" sz="1200">
              <a:latin typeface="Tahoma" pitchFamily="34" charset="0"/>
            </a:endParaRPr>
          </a:p>
        </p:txBody>
      </p:sp>
      <p:sp>
        <p:nvSpPr>
          <p:cNvPr id="5165" name="Rectangle 335"/>
          <p:cNvSpPr>
            <a:spLocks noChangeArrowheads="1"/>
          </p:cNvSpPr>
          <p:nvPr/>
        </p:nvSpPr>
        <p:spPr bwMode="auto">
          <a:xfrm>
            <a:off x="7924800" y="3048000"/>
            <a:ext cx="1268413" cy="288925"/>
          </a:xfrm>
          <a:prstGeom prst="rect">
            <a:avLst/>
          </a:prstGeom>
          <a:noFill/>
          <a:ln w="9525">
            <a:noFill/>
            <a:miter lim="800000"/>
            <a:headEnd/>
            <a:tailEnd/>
          </a:ln>
        </p:spPr>
        <p:txBody>
          <a:bodyPr wrap="none" lIns="73025" tIns="36512" rIns="73025" bIns="36512">
            <a:spAutoFit/>
          </a:bodyPr>
          <a:lstStyle/>
          <a:p>
            <a:pPr eaLnBrk="0" hangingPunct="0"/>
            <a:r>
              <a:rPr lang="en-US" sz="1400">
                <a:latin typeface="Tahoma" pitchFamily="34" charset="0"/>
              </a:rPr>
              <a:t>Aggregation</a:t>
            </a:r>
            <a:endParaRPr lang="en-US" sz="1200">
              <a:latin typeface="Tahoma" pitchFamily="34" charset="0"/>
            </a:endParaRPr>
          </a:p>
        </p:txBody>
      </p:sp>
      <p:sp>
        <p:nvSpPr>
          <p:cNvPr id="5166" name="Rectangle 336"/>
          <p:cNvSpPr>
            <a:spLocks noChangeArrowheads="1"/>
          </p:cNvSpPr>
          <p:nvPr/>
        </p:nvSpPr>
        <p:spPr bwMode="auto">
          <a:xfrm>
            <a:off x="8350250" y="3716338"/>
            <a:ext cx="763588" cy="288925"/>
          </a:xfrm>
          <a:prstGeom prst="rect">
            <a:avLst/>
          </a:prstGeom>
          <a:noFill/>
          <a:ln w="9525">
            <a:noFill/>
            <a:miter lim="800000"/>
            <a:headEnd/>
            <a:tailEnd/>
          </a:ln>
        </p:spPr>
        <p:txBody>
          <a:bodyPr wrap="none" lIns="73025" tIns="36512" rIns="73025" bIns="36512">
            <a:spAutoFit/>
          </a:bodyPr>
          <a:lstStyle/>
          <a:p>
            <a:pPr eaLnBrk="0" hangingPunct="0"/>
            <a:r>
              <a:rPr lang="en-US" sz="1400">
                <a:latin typeface="Tahoma" pitchFamily="34" charset="0"/>
              </a:rPr>
              <a:t>Access</a:t>
            </a:r>
            <a:endParaRPr lang="en-US" sz="1200">
              <a:latin typeface="Tahoma" pitchFamily="34" charset="0"/>
            </a:endParaRPr>
          </a:p>
        </p:txBody>
      </p:sp>
      <p:sp>
        <p:nvSpPr>
          <p:cNvPr id="5167" name="Rectangle 337"/>
          <p:cNvSpPr>
            <a:spLocks noChangeArrowheads="1"/>
          </p:cNvSpPr>
          <p:nvPr/>
        </p:nvSpPr>
        <p:spPr bwMode="auto">
          <a:xfrm>
            <a:off x="8285163" y="4259263"/>
            <a:ext cx="827087" cy="288925"/>
          </a:xfrm>
          <a:prstGeom prst="rect">
            <a:avLst/>
          </a:prstGeom>
          <a:noFill/>
          <a:ln w="9525">
            <a:noFill/>
            <a:miter lim="800000"/>
            <a:headEnd/>
            <a:tailEnd/>
          </a:ln>
        </p:spPr>
        <p:txBody>
          <a:bodyPr wrap="none" lIns="73025" tIns="36512" rIns="73025" bIns="36512">
            <a:spAutoFit/>
          </a:bodyPr>
          <a:lstStyle/>
          <a:p>
            <a:pPr eaLnBrk="0" hangingPunct="0"/>
            <a:r>
              <a:rPr lang="en-US" sz="1400">
                <a:latin typeface="Tahoma" pitchFamily="34" charset="0"/>
              </a:rPr>
              <a:t>Servers</a:t>
            </a:r>
            <a:endParaRPr lang="en-US" sz="1200">
              <a:latin typeface="Tahoma" pitchFamily="34" charset="0"/>
            </a:endParaRPr>
          </a:p>
        </p:txBody>
      </p:sp>
      <p:sp>
        <p:nvSpPr>
          <p:cNvPr id="5168" name="Line 338"/>
          <p:cNvSpPr>
            <a:spLocks noChangeShapeType="1"/>
          </p:cNvSpPr>
          <p:nvPr/>
        </p:nvSpPr>
        <p:spPr bwMode="auto">
          <a:xfrm flipV="1">
            <a:off x="3697288" y="2697163"/>
            <a:ext cx="14287" cy="495300"/>
          </a:xfrm>
          <a:prstGeom prst="line">
            <a:avLst/>
          </a:prstGeom>
          <a:noFill/>
          <a:ln w="38100" cmpd="dbl">
            <a:solidFill>
              <a:schemeClr val="tx1"/>
            </a:solidFill>
            <a:round/>
            <a:headEnd/>
            <a:tailEnd/>
          </a:ln>
        </p:spPr>
        <p:txBody>
          <a:bodyPr lIns="73025" tIns="36512" rIns="73025" bIns="36512"/>
          <a:lstStyle/>
          <a:p>
            <a:endParaRPr lang="en-US"/>
          </a:p>
        </p:txBody>
      </p:sp>
      <p:sp>
        <p:nvSpPr>
          <p:cNvPr id="5169" name="Line 339"/>
          <p:cNvSpPr>
            <a:spLocks noChangeShapeType="1"/>
          </p:cNvSpPr>
          <p:nvPr/>
        </p:nvSpPr>
        <p:spPr bwMode="auto">
          <a:xfrm flipV="1">
            <a:off x="4498975" y="2701925"/>
            <a:ext cx="4763" cy="465138"/>
          </a:xfrm>
          <a:prstGeom prst="line">
            <a:avLst/>
          </a:prstGeom>
          <a:noFill/>
          <a:ln w="38100" cmpd="dbl">
            <a:solidFill>
              <a:schemeClr val="tx1"/>
            </a:solidFill>
            <a:round/>
            <a:headEnd/>
            <a:tailEnd/>
          </a:ln>
        </p:spPr>
        <p:txBody>
          <a:bodyPr lIns="73025" tIns="36512" rIns="73025" bIns="36512"/>
          <a:lstStyle/>
          <a:p>
            <a:endParaRPr lang="en-US"/>
          </a:p>
        </p:txBody>
      </p:sp>
      <p:sp>
        <p:nvSpPr>
          <p:cNvPr id="5170" name="Line 340"/>
          <p:cNvSpPr>
            <a:spLocks noChangeShapeType="1"/>
          </p:cNvSpPr>
          <p:nvPr/>
        </p:nvSpPr>
        <p:spPr bwMode="auto">
          <a:xfrm flipV="1">
            <a:off x="3754438" y="2736850"/>
            <a:ext cx="723900" cy="465138"/>
          </a:xfrm>
          <a:prstGeom prst="line">
            <a:avLst/>
          </a:prstGeom>
          <a:noFill/>
          <a:ln w="38100" cmpd="dbl">
            <a:solidFill>
              <a:schemeClr val="tx1"/>
            </a:solidFill>
            <a:round/>
            <a:headEnd/>
            <a:tailEnd/>
          </a:ln>
        </p:spPr>
        <p:txBody>
          <a:bodyPr lIns="73025" tIns="36512" rIns="73025" bIns="36512"/>
          <a:lstStyle/>
          <a:p>
            <a:endParaRPr lang="en-US"/>
          </a:p>
        </p:txBody>
      </p:sp>
      <p:sp>
        <p:nvSpPr>
          <p:cNvPr id="5171" name="Line 341"/>
          <p:cNvSpPr>
            <a:spLocks noChangeShapeType="1"/>
          </p:cNvSpPr>
          <p:nvPr/>
        </p:nvSpPr>
        <p:spPr bwMode="auto">
          <a:xfrm flipH="1" flipV="1">
            <a:off x="3736975" y="2673350"/>
            <a:ext cx="771525" cy="573088"/>
          </a:xfrm>
          <a:prstGeom prst="line">
            <a:avLst/>
          </a:prstGeom>
          <a:noFill/>
          <a:ln w="38100" cmpd="dbl">
            <a:solidFill>
              <a:schemeClr val="tx1"/>
            </a:solidFill>
            <a:round/>
            <a:headEnd/>
            <a:tailEnd/>
          </a:ln>
        </p:spPr>
        <p:txBody>
          <a:bodyPr lIns="73025" tIns="36512" rIns="73025" bIns="36512"/>
          <a:lstStyle/>
          <a:p>
            <a:endParaRPr lang="en-US"/>
          </a:p>
        </p:txBody>
      </p:sp>
      <p:sp>
        <p:nvSpPr>
          <p:cNvPr id="5172" name="Line 342"/>
          <p:cNvSpPr>
            <a:spLocks noChangeShapeType="1"/>
          </p:cNvSpPr>
          <p:nvPr/>
        </p:nvSpPr>
        <p:spPr bwMode="auto">
          <a:xfrm flipH="1" flipV="1">
            <a:off x="3781425" y="2698750"/>
            <a:ext cx="2462213" cy="522288"/>
          </a:xfrm>
          <a:prstGeom prst="line">
            <a:avLst/>
          </a:prstGeom>
          <a:noFill/>
          <a:ln w="38100" cmpd="dbl">
            <a:solidFill>
              <a:schemeClr val="tx1"/>
            </a:solidFill>
            <a:round/>
            <a:headEnd/>
            <a:tailEnd/>
          </a:ln>
        </p:spPr>
        <p:txBody>
          <a:bodyPr lIns="73025" tIns="36512" rIns="73025" bIns="36512"/>
          <a:lstStyle/>
          <a:p>
            <a:endParaRPr lang="en-US"/>
          </a:p>
        </p:txBody>
      </p:sp>
      <p:sp>
        <p:nvSpPr>
          <p:cNvPr id="5173" name="Line 343"/>
          <p:cNvSpPr>
            <a:spLocks noChangeShapeType="1"/>
          </p:cNvSpPr>
          <p:nvPr/>
        </p:nvSpPr>
        <p:spPr bwMode="auto">
          <a:xfrm flipH="1" flipV="1">
            <a:off x="3717925" y="2644775"/>
            <a:ext cx="3376613" cy="600075"/>
          </a:xfrm>
          <a:prstGeom prst="line">
            <a:avLst/>
          </a:prstGeom>
          <a:noFill/>
          <a:ln w="38100" cmpd="dbl">
            <a:solidFill>
              <a:schemeClr val="tx1"/>
            </a:solidFill>
            <a:round/>
            <a:headEnd/>
            <a:tailEnd/>
          </a:ln>
        </p:spPr>
        <p:txBody>
          <a:bodyPr lIns="73025" tIns="36512" rIns="73025" bIns="36512"/>
          <a:lstStyle/>
          <a:p>
            <a:endParaRPr lang="en-US"/>
          </a:p>
        </p:txBody>
      </p:sp>
      <p:sp>
        <p:nvSpPr>
          <p:cNvPr id="5174" name="Line 344"/>
          <p:cNvSpPr>
            <a:spLocks noChangeShapeType="1"/>
          </p:cNvSpPr>
          <p:nvPr/>
        </p:nvSpPr>
        <p:spPr bwMode="auto">
          <a:xfrm flipH="1" flipV="1">
            <a:off x="4500563" y="2649538"/>
            <a:ext cx="2608262" cy="579437"/>
          </a:xfrm>
          <a:prstGeom prst="line">
            <a:avLst/>
          </a:prstGeom>
          <a:noFill/>
          <a:ln w="38100" cmpd="dbl">
            <a:solidFill>
              <a:schemeClr val="tx1"/>
            </a:solidFill>
            <a:round/>
            <a:headEnd/>
            <a:tailEnd/>
          </a:ln>
        </p:spPr>
        <p:txBody>
          <a:bodyPr lIns="73025" tIns="36512" rIns="73025" bIns="36512"/>
          <a:lstStyle/>
          <a:p>
            <a:endParaRPr lang="en-US"/>
          </a:p>
        </p:txBody>
      </p:sp>
      <p:sp>
        <p:nvSpPr>
          <p:cNvPr id="5175" name="Line 345"/>
          <p:cNvSpPr>
            <a:spLocks noChangeShapeType="1"/>
          </p:cNvSpPr>
          <p:nvPr/>
        </p:nvSpPr>
        <p:spPr bwMode="auto">
          <a:xfrm flipH="1" flipV="1">
            <a:off x="4524375" y="2674938"/>
            <a:ext cx="1744663" cy="528637"/>
          </a:xfrm>
          <a:prstGeom prst="line">
            <a:avLst/>
          </a:prstGeom>
          <a:noFill/>
          <a:ln w="38100" cmpd="dbl">
            <a:solidFill>
              <a:schemeClr val="tx1"/>
            </a:solidFill>
            <a:round/>
            <a:headEnd/>
            <a:tailEnd/>
          </a:ln>
        </p:spPr>
        <p:txBody>
          <a:bodyPr lIns="73025" tIns="36512" rIns="73025" bIns="36512"/>
          <a:lstStyle/>
          <a:p>
            <a:endParaRPr lang="en-US"/>
          </a:p>
        </p:txBody>
      </p:sp>
      <p:pic>
        <p:nvPicPr>
          <p:cNvPr id="5176" name="Picture 346" descr="DC3 Icon"/>
          <p:cNvPicPr>
            <a:picLocks noChangeAspect="1" noChangeArrowheads="1"/>
          </p:cNvPicPr>
          <p:nvPr/>
        </p:nvPicPr>
        <p:blipFill>
          <a:blip r:embed="rId4"/>
          <a:srcRect/>
          <a:stretch>
            <a:fillRect/>
          </a:stretch>
        </p:blipFill>
        <p:spPr bwMode="auto">
          <a:xfrm>
            <a:off x="4362450" y="2395538"/>
            <a:ext cx="273050" cy="382587"/>
          </a:xfrm>
          <a:prstGeom prst="rect">
            <a:avLst/>
          </a:prstGeom>
          <a:noFill/>
          <a:ln w="9525">
            <a:noFill/>
            <a:miter lim="800000"/>
            <a:headEnd/>
            <a:tailEnd/>
          </a:ln>
        </p:spPr>
      </p:pic>
      <p:pic>
        <p:nvPicPr>
          <p:cNvPr id="5177" name="Picture 347" descr="DC3 Icon"/>
          <p:cNvPicPr>
            <a:picLocks noChangeAspect="1" noChangeArrowheads="1"/>
          </p:cNvPicPr>
          <p:nvPr/>
        </p:nvPicPr>
        <p:blipFill>
          <a:blip r:embed="rId4"/>
          <a:srcRect/>
          <a:stretch>
            <a:fillRect/>
          </a:stretch>
        </p:blipFill>
        <p:spPr bwMode="auto">
          <a:xfrm>
            <a:off x="3613150" y="2374900"/>
            <a:ext cx="273050" cy="382588"/>
          </a:xfrm>
          <a:prstGeom prst="rect">
            <a:avLst/>
          </a:prstGeom>
          <a:noFill/>
          <a:ln w="9525">
            <a:noFill/>
            <a:miter lim="800000"/>
            <a:headEnd/>
            <a:tailEnd/>
          </a:ln>
        </p:spPr>
      </p:pic>
      <p:grpSp>
        <p:nvGrpSpPr>
          <p:cNvPr id="5178" name="Group 348"/>
          <p:cNvGrpSpPr>
            <a:grpSpLocks/>
          </p:cNvGrpSpPr>
          <p:nvPr/>
        </p:nvGrpSpPr>
        <p:grpSpPr bwMode="auto">
          <a:xfrm>
            <a:off x="3159125" y="3160713"/>
            <a:ext cx="1971675" cy="1435100"/>
            <a:chOff x="1990" y="2702"/>
            <a:chExt cx="1242" cy="904"/>
          </a:xfrm>
        </p:grpSpPr>
        <p:sp>
          <p:nvSpPr>
            <p:cNvPr id="5526" name="Line 349"/>
            <p:cNvSpPr>
              <a:spLocks noChangeShapeType="1"/>
            </p:cNvSpPr>
            <p:nvPr/>
          </p:nvSpPr>
          <p:spPr bwMode="auto">
            <a:xfrm flipV="1">
              <a:off x="2128" y="2955"/>
              <a:ext cx="185" cy="187"/>
            </a:xfrm>
            <a:prstGeom prst="line">
              <a:avLst/>
            </a:prstGeom>
            <a:noFill/>
            <a:ln w="38100" cmpd="dbl">
              <a:solidFill>
                <a:schemeClr val="tx1"/>
              </a:solidFill>
              <a:round/>
              <a:headEnd/>
              <a:tailEnd/>
            </a:ln>
          </p:spPr>
          <p:txBody>
            <a:bodyPr lIns="73025" tIns="36512" rIns="73025" bIns="36512"/>
            <a:lstStyle/>
            <a:p>
              <a:endParaRPr lang="en-US"/>
            </a:p>
          </p:txBody>
        </p:sp>
        <p:sp>
          <p:nvSpPr>
            <p:cNvPr id="5527" name="Line 350"/>
            <p:cNvSpPr>
              <a:spLocks noChangeShapeType="1"/>
            </p:cNvSpPr>
            <p:nvPr/>
          </p:nvSpPr>
          <p:spPr bwMode="auto">
            <a:xfrm flipV="1">
              <a:off x="2176" y="2944"/>
              <a:ext cx="198" cy="198"/>
            </a:xfrm>
            <a:prstGeom prst="line">
              <a:avLst/>
            </a:prstGeom>
            <a:noFill/>
            <a:ln w="38100" cmpd="dbl">
              <a:solidFill>
                <a:schemeClr val="tx1"/>
              </a:solidFill>
              <a:round/>
              <a:headEnd/>
              <a:tailEnd/>
            </a:ln>
          </p:spPr>
          <p:txBody>
            <a:bodyPr lIns="73025" tIns="36512" rIns="73025" bIns="36512"/>
            <a:lstStyle/>
            <a:p>
              <a:endParaRPr lang="en-US"/>
            </a:p>
          </p:txBody>
        </p:sp>
        <p:sp>
          <p:nvSpPr>
            <p:cNvPr id="5528" name="Line 351"/>
            <p:cNvSpPr>
              <a:spLocks noChangeShapeType="1"/>
            </p:cNvSpPr>
            <p:nvPr/>
          </p:nvSpPr>
          <p:spPr bwMode="auto">
            <a:xfrm flipV="1">
              <a:off x="2457" y="2936"/>
              <a:ext cx="50" cy="206"/>
            </a:xfrm>
            <a:prstGeom prst="line">
              <a:avLst/>
            </a:prstGeom>
            <a:noFill/>
            <a:ln w="38100" cmpd="dbl">
              <a:solidFill>
                <a:schemeClr val="tx1"/>
              </a:solidFill>
              <a:round/>
              <a:headEnd/>
              <a:tailEnd/>
            </a:ln>
          </p:spPr>
          <p:txBody>
            <a:bodyPr lIns="73025" tIns="36512" rIns="73025" bIns="36512"/>
            <a:lstStyle/>
            <a:p>
              <a:endParaRPr lang="en-US"/>
            </a:p>
          </p:txBody>
        </p:sp>
        <p:sp>
          <p:nvSpPr>
            <p:cNvPr id="5529" name="Line 352"/>
            <p:cNvSpPr>
              <a:spLocks noChangeShapeType="1"/>
            </p:cNvSpPr>
            <p:nvPr/>
          </p:nvSpPr>
          <p:spPr bwMode="auto">
            <a:xfrm flipV="1">
              <a:off x="2487" y="2940"/>
              <a:ext cx="51" cy="198"/>
            </a:xfrm>
            <a:prstGeom prst="line">
              <a:avLst/>
            </a:prstGeom>
            <a:noFill/>
            <a:ln w="38100" cmpd="dbl">
              <a:solidFill>
                <a:schemeClr val="tx1"/>
              </a:solidFill>
              <a:round/>
              <a:headEnd/>
              <a:tailEnd/>
            </a:ln>
          </p:spPr>
          <p:txBody>
            <a:bodyPr lIns="73025" tIns="36512" rIns="73025" bIns="36512"/>
            <a:lstStyle/>
            <a:p>
              <a:endParaRPr lang="en-US"/>
            </a:p>
          </p:txBody>
        </p:sp>
        <p:sp>
          <p:nvSpPr>
            <p:cNvPr id="5530" name="Line 353"/>
            <p:cNvSpPr>
              <a:spLocks noChangeShapeType="1"/>
            </p:cNvSpPr>
            <p:nvPr/>
          </p:nvSpPr>
          <p:spPr bwMode="auto">
            <a:xfrm flipH="1" flipV="1">
              <a:off x="2692" y="2944"/>
              <a:ext cx="55" cy="187"/>
            </a:xfrm>
            <a:prstGeom prst="line">
              <a:avLst/>
            </a:prstGeom>
            <a:noFill/>
            <a:ln w="38100" cmpd="dbl">
              <a:solidFill>
                <a:schemeClr val="tx1"/>
              </a:solidFill>
              <a:round/>
              <a:headEnd/>
              <a:tailEnd/>
            </a:ln>
          </p:spPr>
          <p:txBody>
            <a:bodyPr lIns="73025" tIns="36512" rIns="73025" bIns="36512"/>
            <a:lstStyle/>
            <a:p>
              <a:endParaRPr lang="en-US"/>
            </a:p>
          </p:txBody>
        </p:sp>
        <p:sp>
          <p:nvSpPr>
            <p:cNvPr id="5531" name="Line 354"/>
            <p:cNvSpPr>
              <a:spLocks noChangeShapeType="1"/>
            </p:cNvSpPr>
            <p:nvPr/>
          </p:nvSpPr>
          <p:spPr bwMode="auto">
            <a:xfrm flipH="1" flipV="1">
              <a:off x="2729" y="2955"/>
              <a:ext cx="57" cy="180"/>
            </a:xfrm>
            <a:prstGeom prst="line">
              <a:avLst/>
            </a:prstGeom>
            <a:noFill/>
            <a:ln w="38100" cmpd="dbl">
              <a:solidFill>
                <a:schemeClr val="tx1"/>
              </a:solidFill>
              <a:round/>
              <a:headEnd/>
              <a:tailEnd/>
            </a:ln>
          </p:spPr>
          <p:txBody>
            <a:bodyPr lIns="73025" tIns="36512" rIns="73025" bIns="36512"/>
            <a:lstStyle/>
            <a:p>
              <a:endParaRPr lang="en-US"/>
            </a:p>
          </p:txBody>
        </p:sp>
        <p:sp>
          <p:nvSpPr>
            <p:cNvPr id="5532" name="Line 355"/>
            <p:cNvSpPr>
              <a:spLocks noChangeShapeType="1"/>
            </p:cNvSpPr>
            <p:nvPr/>
          </p:nvSpPr>
          <p:spPr bwMode="auto">
            <a:xfrm flipH="1" flipV="1">
              <a:off x="2842" y="2955"/>
              <a:ext cx="215" cy="187"/>
            </a:xfrm>
            <a:prstGeom prst="line">
              <a:avLst/>
            </a:prstGeom>
            <a:noFill/>
            <a:ln w="38100" cmpd="dbl">
              <a:solidFill>
                <a:schemeClr val="tx1"/>
              </a:solidFill>
              <a:round/>
              <a:headEnd/>
              <a:tailEnd/>
            </a:ln>
          </p:spPr>
          <p:txBody>
            <a:bodyPr lIns="73025" tIns="36512" rIns="73025" bIns="36512"/>
            <a:lstStyle/>
            <a:p>
              <a:endParaRPr lang="en-US"/>
            </a:p>
          </p:txBody>
        </p:sp>
        <p:sp>
          <p:nvSpPr>
            <p:cNvPr id="5533" name="Line 356"/>
            <p:cNvSpPr>
              <a:spLocks noChangeShapeType="1"/>
            </p:cNvSpPr>
            <p:nvPr/>
          </p:nvSpPr>
          <p:spPr bwMode="auto">
            <a:xfrm flipH="1" flipV="1">
              <a:off x="2886" y="2952"/>
              <a:ext cx="215" cy="190"/>
            </a:xfrm>
            <a:prstGeom prst="line">
              <a:avLst/>
            </a:prstGeom>
            <a:noFill/>
            <a:ln w="38100" cmpd="dbl">
              <a:solidFill>
                <a:schemeClr val="tx1"/>
              </a:solidFill>
              <a:round/>
              <a:headEnd/>
              <a:tailEnd/>
            </a:ln>
          </p:spPr>
          <p:txBody>
            <a:bodyPr lIns="73025" tIns="36512" rIns="73025" bIns="36512"/>
            <a:lstStyle/>
            <a:p>
              <a:endParaRPr lang="en-US"/>
            </a:p>
          </p:txBody>
        </p:sp>
        <p:sp>
          <p:nvSpPr>
            <p:cNvPr id="5534" name="Line 357"/>
            <p:cNvSpPr>
              <a:spLocks noChangeShapeType="1"/>
            </p:cNvSpPr>
            <p:nvPr/>
          </p:nvSpPr>
          <p:spPr bwMode="auto">
            <a:xfrm flipH="1">
              <a:off x="2444" y="2817"/>
              <a:ext cx="328" cy="0"/>
            </a:xfrm>
            <a:prstGeom prst="line">
              <a:avLst/>
            </a:prstGeom>
            <a:noFill/>
            <a:ln w="38100" cmpd="dbl">
              <a:solidFill>
                <a:schemeClr val="tx1"/>
              </a:solidFill>
              <a:round/>
              <a:headEnd/>
              <a:tailEnd/>
            </a:ln>
          </p:spPr>
          <p:txBody>
            <a:bodyPr lIns="73025" tIns="36512" rIns="73025" bIns="36512"/>
            <a:lstStyle/>
            <a:p>
              <a:endParaRPr lang="en-US"/>
            </a:p>
          </p:txBody>
        </p:sp>
        <p:sp>
          <p:nvSpPr>
            <p:cNvPr id="5535" name="AutoShape 358"/>
            <p:cNvSpPr>
              <a:spLocks noChangeArrowheads="1"/>
            </p:cNvSpPr>
            <p:nvPr/>
          </p:nvSpPr>
          <p:spPr bwMode="auto">
            <a:xfrm>
              <a:off x="2974" y="2727"/>
              <a:ext cx="137" cy="182"/>
            </a:xfrm>
            <a:prstGeom prst="roundRect">
              <a:avLst>
                <a:gd name="adj" fmla="val 16667"/>
              </a:avLst>
            </a:prstGeom>
            <a:solidFill>
              <a:srgbClr val="808080"/>
            </a:solidFill>
            <a:ln w="3175">
              <a:solidFill>
                <a:schemeClr val="bg1"/>
              </a:solidFill>
              <a:prstDash val="dashDot"/>
              <a:round/>
              <a:headEnd/>
              <a:tailEnd/>
            </a:ln>
          </p:spPr>
          <p:txBody>
            <a:bodyPr wrap="none" lIns="82296" tIns="36576" rIns="82296" bIns="36576" anchor="ctr"/>
            <a:lstStyle/>
            <a:p>
              <a:pPr algn="ctr" eaLnBrk="0" hangingPunct="0">
                <a:lnSpc>
                  <a:spcPct val="90000"/>
                </a:lnSpc>
              </a:pPr>
              <a:endParaRPr lang="en-US"/>
            </a:p>
          </p:txBody>
        </p:sp>
        <p:pic>
          <p:nvPicPr>
            <p:cNvPr id="5536" name="Picture 359" descr="Application Control Engine"/>
            <p:cNvPicPr>
              <a:picLocks noChangeAspect="1" noChangeArrowheads="1"/>
            </p:cNvPicPr>
            <p:nvPr/>
          </p:nvPicPr>
          <p:blipFill>
            <a:blip r:embed="rId3"/>
            <a:srcRect/>
            <a:stretch>
              <a:fillRect/>
            </a:stretch>
          </p:blipFill>
          <p:spPr bwMode="auto">
            <a:xfrm>
              <a:off x="2986" y="2824"/>
              <a:ext cx="111" cy="77"/>
            </a:xfrm>
            <a:prstGeom prst="rect">
              <a:avLst/>
            </a:prstGeom>
            <a:noFill/>
            <a:ln w="9525">
              <a:noFill/>
              <a:miter lim="800000"/>
              <a:headEnd/>
              <a:tailEnd/>
            </a:ln>
          </p:spPr>
        </p:pic>
        <p:grpSp>
          <p:nvGrpSpPr>
            <p:cNvPr id="5537" name="Group 360"/>
            <p:cNvGrpSpPr>
              <a:grpSpLocks/>
            </p:cNvGrpSpPr>
            <p:nvPr/>
          </p:nvGrpSpPr>
          <p:grpSpPr bwMode="auto">
            <a:xfrm>
              <a:off x="2986" y="2734"/>
              <a:ext cx="111" cy="76"/>
              <a:chOff x="6237" y="2137"/>
              <a:chExt cx="501" cy="266"/>
            </a:xfrm>
          </p:grpSpPr>
          <p:sp>
            <p:nvSpPr>
              <p:cNvPr id="5716" name="Freeform 361"/>
              <p:cNvSpPr>
                <a:spLocks/>
              </p:cNvSpPr>
              <p:nvPr/>
            </p:nvSpPr>
            <p:spPr bwMode="auto">
              <a:xfrm>
                <a:off x="6237" y="2395"/>
                <a:ext cx="443" cy="8"/>
              </a:xfrm>
              <a:custGeom>
                <a:avLst/>
                <a:gdLst>
                  <a:gd name="T0" fmla="*/ 0 w 7975"/>
                  <a:gd name="T1" fmla="*/ 0 h 138"/>
                  <a:gd name="T2" fmla="*/ 0 w 7975"/>
                  <a:gd name="T3" fmla="*/ 0 h 138"/>
                  <a:gd name="T4" fmla="*/ 0 w 7975"/>
                  <a:gd name="T5" fmla="*/ 0 h 138"/>
                  <a:gd name="T6" fmla="*/ 0 w 7975"/>
                  <a:gd name="T7" fmla="*/ 0 h 138"/>
                  <a:gd name="T8" fmla="*/ 0 w 7975"/>
                  <a:gd name="T9" fmla="*/ 0 h 138"/>
                  <a:gd name="T10" fmla="*/ 0 w 7975"/>
                  <a:gd name="T11" fmla="*/ 0 h 138"/>
                  <a:gd name="T12" fmla="*/ 0 60000 65536"/>
                  <a:gd name="T13" fmla="*/ 0 60000 65536"/>
                  <a:gd name="T14" fmla="*/ 0 60000 65536"/>
                  <a:gd name="T15" fmla="*/ 0 60000 65536"/>
                  <a:gd name="T16" fmla="*/ 0 60000 65536"/>
                  <a:gd name="T17" fmla="*/ 0 60000 65536"/>
                  <a:gd name="T18" fmla="*/ 0 w 7975"/>
                  <a:gd name="T19" fmla="*/ 0 h 138"/>
                  <a:gd name="T20" fmla="*/ 7975 w 797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75" h="138">
                    <a:moveTo>
                      <a:pt x="0" y="69"/>
                    </a:moveTo>
                    <a:lnTo>
                      <a:pt x="69" y="138"/>
                    </a:lnTo>
                    <a:lnTo>
                      <a:pt x="7975" y="138"/>
                    </a:lnTo>
                    <a:lnTo>
                      <a:pt x="7975" y="0"/>
                    </a:lnTo>
                    <a:lnTo>
                      <a:pt x="69" y="0"/>
                    </a:lnTo>
                    <a:lnTo>
                      <a:pt x="0" y="69"/>
                    </a:lnTo>
                    <a:close/>
                  </a:path>
                </a:pathLst>
              </a:custGeom>
              <a:solidFill>
                <a:srgbClr val="ADD7E7"/>
              </a:solidFill>
              <a:ln w="9525">
                <a:noFill/>
                <a:round/>
                <a:headEnd/>
                <a:tailEnd/>
              </a:ln>
            </p:spPr>
            <p:txBody>
              <a:bodyPr/>
              <a:lstStyle/>
              <a:p>
                <a:endParaRPr lang="en-US"/>
              </a:p>
            </p:txBody>
          </p:sp>
          <p:sp>
            <p:nvSpPr>
              <p:cNvPr id="5717" name="Freeform 362"/>
              <p:cNvSpPr>
                <a:spLocks/>
              </p:cNvSpPr>
              <p:nvPr/>
            </p:nvSpPr>
            <p:spPr bwMode="auto">
              <a:xfrm>
                <a:off x="6241" y="2345"/>
                <a:ext cx="493" cy="54"/>
              </a:xfrm>
              <a:custGeom>
                <a:avLst/>
                <a:gdLst>
                  <a:gd name="T0" fmla="*/ 0 w 8877"/>
                  <a:gd name="T1" fmla="*/ 0 h 971"/>
                  <a:gd name="T2" fmla="*/ 0 w 8877"/>
                  <a:gd name="T3" fmla="*/ 0 h 971"/>
                  <a:gd name="T4" fmla="*/ 0 w 8877"/>
                  <a:gd name="T5" fmla="*/ 0 h 971"/>
                  <a:gd name="T6" fmla="*/ 0 w 8877"/>
                  <a:gd name="T7" fmla="*/ 0 h 971"/>
                  <a:gd name="T8" fmla="*/ 0 w 8877"/>
                  <a:gd name="T9" fmla="*/ 0 h 971"/>
                  <a:gd name="T10" fmla="*/ 0 60000 65536"/>
                  <a:gd name="T11" fmla="*/ 0 60000 65536"/>
                  <a:gd name="T12" fmla="*/ 0 60000 65536"/>
                  <a:gd name="T13" fmla="*/ 0 60000 65536"/>
                  <a:gd name="T14" fmla="*/ 0 60000 65536"/>
                  <a:gd name="T15" fmla="*/ 0 w 8877"/>
                  <a:gd name="T16" fmla="*/ 0 h 971"/>
                  <a:gd name="T17" fmla="*/ 8877 w 8877"/>
                  <a:gd name="T18" fmla="*/ 971 h 971"/>
                </a:gdLst>
                <a:ahLst/>
                <a:cxnLst>
                  <a:cxn ang="T10">
                    <a:pos x="T0" y="T1"/>
                  </a:cxn>
                  <a:cxn ang="T11">
                    <a:pos x="T2" y="T3"/>
                  </a:cxn>
                  <a:cxn ang="T12">
                    <a:pos x="T4" y="T5"/>
                  </a:cxn>
                  <a:cxn ang="T13">
                    <a:pos x="T6" y="T7"/>
                  </a:cxn>
                  <a:cxn ang="T14">
                    <a:pos x="T8" y="T9"/>
                  </a:cxn>
                </a:cxnLst>
                <a:rect l="T15" t="T16" r="T17" b="T18"/>
                <a:pathLst>
                  <a:path w="8877" h="971">
                    <a:moveTo>
                      <a:pt x="0" y="971"/>
                    </a:moveTo>
                    <a:lnTo>
                      <a:pt x="974" y="0"/>
                    </a:lnTo>
                    <a:lnTo>
                      <a:pt x="8877" y="0"/>
                    </a:lnTo>
                    <a:lnTo>
                      <a:pt x="7905" y="971"/>
                    </a:lnTo>
                    <a:lnTo>
                      <a:pt x="0" y="971"/>
                    </a:lnTo>
                    <a:close/>
                  </a:path>
                </a:pathLst>
              </a:custGeom>
              <a:solidFill>
                <a:srgbClr val="009BDF"/>
              </a:solidFill>
              <a:ln w="9525">
                <a:noFill/>
                <a:round/>
                <a:headEnd/>
                <a:tailEnd/>
              </a:ln>
            </p:spPr>
            <p:txBody>
              <a:bodyPr/>
              <a:lstStyle/>
              <a:p>
                <a:endParaRPr lang="en-US"/>
              </a:p>
            </p:txBody>
          </p:sp>
          <p:sp>
            <p:nvSpPr>
              <p:cNvPr id="5718" name="Freeform 363"/>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5719" name="Freeform 364"/>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5720" name="Freeform 365"/>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5721" name="Freeform 366"/>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5722" name="Freeform 367"/>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5723" name="Freeform 368"/>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5724" name="Freeform 369"/>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5725" name="Freeform 370"/>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5726" name="Freeform 371"/>
              <p:cNvSpPr>
                <a:spLocks/>
              </p:cNvSpPr>
              <p:nvPr/>
            </p:nvSpPr>
            <p:spPr bwMode="auto">
              <a:xfrm>
                <a:off x="6678" y="2342"/>
                <a:ext cx="60" cy="60"/>
              </a:xfrm>
              <a:custGeom>
                <a:avLst/>
                <a:gdLst>
                  <a:gd name="T0" fmla="*/ 0 w 1089"/>
                  <a:gd name="T1" fmla="*/ 0 h 1068"/>
                  <a:gd name="T2" fmla="*/ 0 w 1089"/>
                  <a:gd name="T3" fmla="*/ 0 h 1068"/>
                  <a:gd name="T4" fmla="*/ 0 w 1089"/>
                  <a:gd name="T5" fmla="*/ 0 h 1068"/>
                  <a:gd name="T6" fmla="*/ 0 w 1089"/>
                  <a:gd name="T7" fmla="*/ 0 h 1068"/>
                  <a:gd name="T8" fmla="*/ 0 w 1089"/>
                  <a:gd name="T9" fmla="*/ 0 h 1068"/>
                  <a:gd name="T10" fmla="*/ 0 w 1089"/>
                  <a:gd name="T11" fmla="*/ 0 h 1068"/>
                  <a:gd name="T12" fmla="*/ 0 60000 65536"/>
                  <a:gd name="T13" fmla="*/ 0 60000 65536"/>
                  <a:gd name="T14" fmla="*/ 0 60000 65536"/>
                  <a:gd name="T15" fmla="*/ 0 60000 65536"/>
                  <a:gd name="T16" fmla="*/ 0 60000 65536"/>
                  <a:gd name="T17" fmla="*/ 0 60000 65536"/>
                  <a:gd name="T18" fmla="*/ 0 w 1089"/>
                  <a:gd name="T19" fmla="*/ 0 h 1068"/>
                  <a:gd name="T20" fmla="*/ 1089 w 1089"/>
                  <a:gd name="T21" fmla="*/ 1068 h 1068"/>
                </a:gdLst>
                <a:ahLst/>
                <a:cxnLst>
                  <a:cxn ang="T12">
                    <a:pos x="T0" y="T1"/>
                  </a:cxn>
                  <a:cxn ang="T13">
                    <a:pos x="T2" y="T3"/>
                  </a:cxn>
                  <a:cxn ang="T14">
                    <a:pos x="T4" y="T5"/>
                  </a:cxn>
                  <a:cxn ang="T15">
                    <a:pos x="T6" y="T7"/>
                  </a:cxn>
                  <a:cxn ang="T16">
                    <a:pos x="T8" y="T9"/>
                  </a:cxn>
                  <a:cxn ang="T17">
                    <a:pos x="T10" y="T11"/>
                  </a:cxn>
                </a:cxnLst>
                <a:rect l="T18" t="T19" r="T20" b="T21"/>
                <a:pathLst>
                  <a:path w="1089" h="1068">
                    <a:moveTo>
                      <a:pt x="1089" y="48"/>
                    </a:moveTo>
                    <a:lnTo>
                      <a:pt x="971" y="0"/>
                    </a:lnTo>
                    <a:lnTo>
                      <a:pt x="0" y="970"/>
                    </a:lnTo>
                    <a:lnTo>
                      <a:pt x="97" y="1068"/>
                    </a:lnTo>
                    <a:lnTo>
                      <a:pt x="1069" y="97"/>
                    </a:lnTo>
                    <a:lnTo>
                      <a:pt x="1089" y="48"/>
                    </a:lnTo>
                    <a:close/>
                  </a:path>
                </a:pathLst>
              </a:custGeom>
              <a:solidFill>
                <a:srgbClr val="ADD7E7"/>
              </a:solidFill>
              <a:ln w="9525">
                <a:noFill/>
                <a:round/>
                <a:headEnd/>
                <a:tailEnd/>
              </a:ln>
            </p:spPr>
            <p:txBody>
              <a:bodyPr/>
              <a:lstStyle/>
              <a:p>
                <a:endParaRPr lang="en-US"/>
              </a:p>
            </p:txBody>
          </p:sp>
          <p:sp>
            <p:nvSpPr>
              <p:cNvPr id="5727" name="Freeform 372"/>
              <p:cNvSpPr>
                <a:spLocks/>
              </p:cNvSpPr>
              <p:nvPr/>
            </p:nvSpPr>
            <p:spPr bwMode="auto">
              <a:xfrm>
                <a:off x="6388" y="2329"/>
                <a:ext cx="147" cy="69"/>
              </a:xfrm>
              <a:custGeom>
                <a:avLst/>
                <a:gdLst>
                  <a:gd name="T0" fmla="*/ 0 w 2639"/>
                  <a:gd name="T1" fmla="*/ 0 h 1240"/>
                  <a:gd name="T2" fmla="*/ 0 w 2639"/>
                  <a:gd name="T3" fmla="*/ 0 h 1240"/>
                  <a:gd name="T4" fmla="*/ 0 w 2639"/>
                  <a:gd name="T5" fmla="*/ 0 h 1240"/>
                  <a:gd name="T6" fmla="*/ 0 w 2639"/>
                  <a:gd name="T7" fmla="*/ 0 h 1240"/>
                  <a:gd name="T8" fmla="*/ 0 w 2639"/>
                  <a:gd name="T9" fmla="*/ 0 h 1240"/>
                  <a:gd name="T10" fmla="*/ 0 60000 65536"/>
                  <a:gd name="T11" fmla="*/ 0 60000 65536"/>
                  <a:gd name="T12" fmla="*/ 0 60000 65536"/>
                  <a:gd name="T13" fmla="*/ 0 60000 65536"/>
                  <a:gd name="T14" fmla="*/ 0 60000 65536"/>
                  <a:gd name="T15" fmla="*/ 0 w 2639"/>
                  <a:gd name="T16" fmla="*/ 0 h 1240"/>
                  <a:gd name="T17" fmla="*/ 2639 w 2639"/>
                  <a:gd name="T18" fmla="*/ 1240 h 1240"/>
                </a:gdLst>
                <a:ahLst/>
                <a:cxnLst>
                  <a:cxn ang="T10">
                    <a:pos x="T0" y="T1"/>
                  </a:cxn>
                  <a:cxn ang="T11">
                    <a:pos x="T2" y="T3"/>
                  </a:cxn>
                  <a:cxn ang="T12">
                    <a:pos x="T4" y="T5"/>
                  </a:cxn>
                  <a:cxn ang="T13">
                    <a:pos x="T6" y="T7"/>
                  </a:cxn>
                  <a:cxn ang="T14">
                    <a:pos x="T8" y="T9"/>
                  </a:cxn>
                </a:cxnLst>
                <a:rect l="T15" t="T16" r="T17" b="T18"/>
                <a:pathLst>
                  <a:path w="2639" h="1240">
                    <a:moveTo>
                      <a:pt x="2639" y="1240"/>
                    </a:moveTo>
                    <a:lnTo>
                      <a:pt x="2" y="1240"/>
                    </a:lnTo>
                    <a:lnTo>
                      <a:pt x="0" y="3"/>
                    </a:lnTo>
                    <a:lnTo>
                      <a:pt x="2638" y="0"/>
                    </a:lnTo>
                    <a:lnTo>
                      <a:pt x="2639" y="1240"/>
                    </a:lnTo>
                    <a:close/>
                  </a:path>
                </a:pathLst>
              </a:custGeom>
              <a:solidFill>
                <a:srgbClr val="CB3547"/>
              </a:solidFill>
              <a:ln w="9525">
                <a:noFill/>
                <a:round/>
                <a:headEnd/>
                <a:tailEnd/>
              </a:ln>
            </p:spPr>
            <p:txBody>
              <a:bodyPr/>
              <a:lstStyle/>
              <a:p>
                <a:endParaRPr lang="en-US"/>
              </a:p>
            </p:txBody>
          </p:sp>
          <p:sp>
            <p:nvSpPr>
              <p:cNvPr id="5728" name="Freeform 373"/>
              <p:cNvSpPr>
                <a:spLocks/>
              </p:cNvSpPr>
              <p:nvPr/>
            </p:nvSpPr>
            <p:spPr bwMode="auto">
              <a:xfrm>
                <a:off x="6385" y="2394"/>
                <a:ext cx="150" cy="8"/>
              </a:xfrm>
              <a:custGeom>
                <a:avLst/>
                <a:gdLst>
                  <a:gd name="T0" fmla="*/ 0 w 2706"/>
                  <a:gd name="T1" fmla="*/ 0 h 138"/>
                  <a:gd name="T2" fmla="*/ 0 w 2706"/>
                  <a:gd name="T3" fmla="*/ 0 h 138"/>
                  <a:gd name="T4" fmla="*/ 0 w 2706"/>
                  <a:gd name="T5" fmla="*/ 0 h 138"/>
                  <a:gd name="T6" fmla="*/ 0 w 2706"/>
                  <a:gd name="T7" fmla="*/ 0 h 138"/>
                  <a:gd name="T8" fmla="*/ 0 w 2706"/>
                  <a:gd name="T9" fmla="*/ 0 h 138"/>
                  <a:gd name="T10" fmla="*/ 0 w 2706"/>
                  <a:gd name="T11" fmla="*/ 0 h 138"/>
                  <a:gd name="T12" fmla="*/ 0 60000 65536"/>
                  <a:gd name="T13" fmla="*/ 0 60000 65536"/>
                  <a:gd name="T14" fmla="*/ 0 60000 65536"/>
                  <a:gd name="T15" fmla="*/ 0 60000 65536"/>
                  <a:gd name="T16" fmla="*/ 0 60000 65536"/>
                  <a:gd name="T17" fmla="*/ 0 60000 65536"/>
                  <a:gd name="T18" fmla="*/ 0 w 2706"/>
                  <a:gd name="T19" fmla="*/ 0 h 138"/>
                  <a:gd name="T20" fmla="*/ 2706 w 270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6" h="138">
                    <a:moveTo>
                      <a:pt x="0" y="69"/>
                    </a:moveTo>
                    <a:lnTo>
                      <a:pt x="69" y="138"/>
                    </a:lnTo>
                    <a:lnTo>
                      <a:pt x="2706" y="138"/>
                    </a:lnTo>
                    <a:lnTo>
                      <a:pt x="2706" y="0"/>
                    </a:lnTo>
                    <a:lnTo>
                      <a:pt x="69" y="0"/>
                    </a:lnTo>
                    <a:lnTo>
                      <a:pt x="0" y="69"/>
                    </a:lnTo>
                    <a:close/>
                  </a:path>
                </a:pathLst>
              </a:custGeom>
              <a:solidFill>
                <a:srgbClr val="E6B5C2"/>
              </a:solidFill>
              <a:ln w="9525">
                <a:noFill/>
                <a:round/>
                <a:headEnd/>
                <a:tailEnd/>
              </a:ln>
            </p:spPr>
            <p:txBody>
              <a:bodyPr/>
              <a:lstStyle/>
              <a:p>
                <a:endParaRPr lang="en-US"/>
              </a:p>
            </p:txBody>
          </p:sp>
          <p:sp>
            <p:nvSpPr>
              <p:cNvPr id="5729" name="Freeform 374"/>
              <p:cNvSpPr>
                <a:spLocks/>
              </p:cNvSpPr>
              <p:nvPr/>
            </p:nvSpPr>
            <p:spPr bwMode="auto">
              <a:xfrm>
                <a:off x="6384" y="2325"/>
                <a:ext cx="8" cy="73"/>
              </a:xfrm>
              <a:custGeom>
                <a:avLst/>
                <a:gdLst>
                  <a:gd name="T0" fmla="*/ 0 w 140"/>
                  <a:gd name="T1" fmla="*/ 0 h 1306"/>
                  <a:gd name="T2" fmla="*/ 0 w 140"/>
                  <a:gd name="T3" fmla="*/ 0 h 1306"/>
                  <a:gd name="T4" fmla="*/ 0 w 140"/>
                  <a:gd name="T5" fmla="*/ 0 h 1306"/>
                  <a:gd name="T6" fmla="*/ 0 w 140"/>
                  <a:gd name="T7" fmla="*/ 0 h 1306"/>
                  <a:gd name="T8" fmla="*/ 0 w 140"/>
                  <a:gd name="T9" fmla="*/ 0 h 1306"/>
                  <a:gd name="T10" fmla="*/ 0 w 140"/>
                  <a:gd name="T11" fmla="*/ 0 h 1306"/>
                  <a:gd name="T12" fmla="*/ 0 60000 65536"/>
                  <a:gd name="T13" fmla="*/ 0 60000 65536"/>
                  <a:gd name="T14" fmla="*/ 0 60000 65536"/>
                  <a:gd name="T15" fmla="*/ 0 60000 65536"/>
                  <a:gd name="T16" fmla="*/ 0 60000 65536"/>
                  <a:gd name="T17" fmla="*/ 0 60000 65536"/>
                  <a:gd name="T18" fmla="*/ 0 w 140"/>
                  <a:gd name="T19" fmla="*/ 0 h 1306"/>
                  <a:gd name="T20" fmla="*/ 140 w 140"/>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0" h="1306">
                    <a:moveTo>
                      <a:pt x="69" y="0"/>
                    </a:moveTo>
                    <a:lnTo>
                      <a:pt x="0" y="69"/>
                    </a:lnTo>
                    <a:lnTo>
                      <a:pt x="2" y="1306"/>
                    </a:lnTo>
                    <a:lnTo>
                      <a:pt x="140" y="1306"/>
                    </a:lnTo>
                    <a:lnTo>
                      <a:pt x="138" y="69"/>
                    </a:lnTo>
                    <a:lnTo>
                      <a:pt x="69" y="0"/>
                    </a:lnTo>
                    <a:close/>
                  </a:path>
                </a:pathLst>
              </a:custGeom>
              <a:solidFill>
                <a:srgbClr val="E6B5C2"/>
              </a:solidFill>
              <a:ln w="9525">
                <a:noFill/>
                <a:round/>
                <a:headEnd/>
                <a:tailEnd/>
              </a:ln>
            </p:spPr>
            <p:txBody>
              <a:bodyPr/>
              <a:lstStyle/>
              <a:p>
                <a:endParaRPr lang="en-US"/>
              </a:p>
            </p:txBody>
          </p:sp>
          <p:sp>
            <p:nvSpPr>
              <p:cNvPr id="5730" name="Freeform 375"/>
              <p:cNvSpPr>
                <a:spLocks/>
              </p:cNvSpPr>
              <p:nvPr/>
            </p:nvSpPr>
            <p:spPr bwMode="auto">
              <a:xfrm>
                <a:off x="6388" y="2325"/>
                <a:ext cx="151" cy="8"/>
              </a:xfrm>
              <a:custGeom>
                <a:avLst/>
                <a:gdLst>
                  <a:gd name="T0" fmla="*/ 0 w 2707"/>
                  <a:gd name="T1" fmla="*/ 0 h 141"/>
                  <a:gd name="T2" fmla="*/ 0 w 2707"/>
                  <a:gd name="T3" fmla="*/ 0 h 141"/>
                  <a:gd name="T4" fmla="*/ 0 w 2707"/>
                  <a:gd name="T5" fmla="*/ 0 h 141"/>
                  <a:gd name="T6" fmla="*/ 0 w 2707"/>
                  <a:gd name="T7" fmla="*/ 0 h 141"/>
                  <a:gd name="T8" fmla="*/ 0 w 2707"/>
                  <a:gd name="T9" fmla="*/ 0 h 141"/>
                  <a:gd name="T10" fmla="*/ 0 w 2707"/>
                  <a:gd name="T11" fmla="*/ 0 h 141"/>
                  <a:gd name="T12" fmla="*/ 0 60000 65536"/>
                  <a:gd name="T13" fmla="*/ 0 60000 65536"/>
                  <a:gd name="T14" fmla="*/ 0 60000 65536"/>
                  <a:gd name="T15" fmla="*/ 0 60000 65536"/>
                  <a:gd name="T16" fmla="*/ 0 60000 65536"/>
                  <a:gd name="T17" fmla="*/ 0 60000 65536"/>
                  <a:gd name="T18" fmla="*/ 0 w 2707"/>
                  <a:gd name="T19" fmla="*/ 0 h 141"/>
                  <a:gd name="T20" fmla="*/ 2707 w 2707"/>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07" h="141">
                    <a:moveTo>
                      <a:pt x="2707" y="69"/>
                    </a:moveTo>
                    <a:lnTo>
                      <a:pt x="2638" y="0"/>
                    </a:lnTo>
                    <a:lnTo>
                      <a:pt x="0" y="3"/>
                    </a:lnTo>
                    <a:lnTo>
                      <a:pt x="0" y="141"/>
                    </a:lnTo>
                    <a:lnTo>
                      <a:pt x="2638" y="139"/>
                    </a:lnTo>
                    <a:lnTo>
                      <a:pt x="2707" y="69"/>
                    </a:lnTo>
                    <a:close/>
                  </a:path>
                </a:pathLst>
              </a:custGeom>
              <a:solidFill>
                <a:srgbClr val="E6B5C2"/>
              </a:solidFill>
              <a:ln w="9525">
                <a:noFill/>
                <a:round/>
                <a:headEnd/>
                <a:tailEnd/>
              </a:ln>
            </p:spPr>
            <p:txBody>
              <a:bodyPr/>
              <a:lstStyle/>
              <a:p>
                <a:endParaRPr lang="en-US"/>
              </a:p>
            </p:txBody>
          </p:sp>
          <p:sp>
            <p:nvSpPr>
              <p:cNvPr id="5731" name="Freeform 376"/>
              <p:cNvSpPr>
                <a:spLocks/>
              </p:cNvSpPr>
              <p:nvPr/>
            </p:nvSpPr>
            <p:spPr bwMode="auto">
              <a:xfrm>
                <a:off x="6531" y="2329"/>
                <a:ext cx="8" cy="73"/>
              </a:xfrm>
              <a:custGeom>
                <a:avLst/>
                <a:gdLst>
                  <a:gd name="T0" fmla="*/ 0 w 140"/>
                  <a:gd name="T1" fmla="*/ 0 h 1309"/>
                  <a:gd name="T2" fmla="*/ 0 w 140"/>
                  <a:gd name="T3" fmla="*/ 0 h 1309"/>
                  <a:gd name="T4" fmla="*/ 0 w 140"/>
                  <a:gd name="T5" fmla="*/ 0 h 1309"/>
                  <a:gd name="T6" fmla="*/ 0 w 140"/>
                  <a:gd name="T7" fmla="*/ 0 h 1309"/>
                  <a:gd name="T8" fmla="*/ 0 w 140"/>
                  <a:gd name="T9" fmla="*/ 0 h 1309"/>
                  <a:gd name="T10" fmla="*/ 0 w 140"/>
                  <a:gd name="T11" fmla="*/ 0 h 1309"/>
                  <a:gd name="T12" fmla="*/ 0 60000 65536"/>
                  <a:gd name="T13" fmla="*/ 0 60000 65536"/>
                  <a:gd name="T14" fmla="*/ 0 60000 65536"/>
                  <a:gd name="T15" fmla="*/ 0 60000 65536"/>
                  <a:gd name="T16" fmla="*/ 0 60000 65536"/>
                  <a:gd name="T17" fmla="*/ 0 60000 65536"/>
                  <a:gd name="T18" fmla="*/ 0 w 140"/>
                  <a:gd name="T19" fmla="*/ 0 h 1309"/>
                  <a:gd name="T20" fmla="*/ 140 w 140"/>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0" h="1309">
                    <a:moveTo>
                      <a:pt x="70" y="1309"/>
                    </a:moveTo>
                    <a:lnTo>
                      <a:pt x="140" y="1240"/>
                    </a:lnTo>
                    <a:lnTo>
                      <a:pt x="138" y="0"/>
                    </a:lnTo>
                    <a:lnTo>
                      <a:pt x="0" y="0"/>
                    </a:lnTo>
                    <a:lnTo>
                      <a:pt x="1" y="1240"/>
                    </a:lnTo>
                    <a:lnTo>
                      <a:pt x="70" y="1309"/>
                    </a:lnTo>
                    <a:close/>
                  </a:path>
                </a:pathLst>
              </a:custGeom>
              <a:solidFill>
                <a:srgbClr val="E6B5C2"/>
              </a:solidFill>
              <a:ln w="9525">
                <a:noFill/>
                <a:round/>
                <a:headEnd/>
                <a:tailEnd/>
              </a:ln>
            </p:spPr>
            <p:txBody>
              <a:bodyPr/>
              <a:lstStyle/>
              <a:p>
                <a:endParaRPr lang="en-US"/>
              </a:p>
            </p:txBody>
          </p:sp>
          <p:sp>
            <p:nvSpPr>
              <p:cNvPr id="5732" name="Freeform 377"/>
              <p:cNvSpPr>
                <a:spLocks/>
              </p:cNvSpPr>
              <p:nvPr/>
            </p:nvSpPr>
            <p:spPr bwMode="auto">
              <a:xfrm>
                <a:off x="6535" y="2329"/>
                <a:ext cx="146" cy="69"/>
              </a:xfrm>
              <a:custGeom>
                <a:avLst/>
                <a:gdLst>
                  <a:gd name="T0" fmla="*/ 0 w 2628"/>
                  <a:gd name="T1" fmla="*/ 0 h 1231"/>
                  <a:gd name="T2" fmla="*/ 0 w 2628"/>
                  <a:gd name="T3" fmla="*/ 0 h 1231"/>
                  <a:gd name="T4" fmla="*/ 0 w 2628"/>
                  <a:gd name="T5" fmla="*/ 0 h 1231"/>
                  <a:gd name="T6" fmla="*/ 0 w 2628"/>
                  <a:gd name="T7" fmla="*/ 0 h 1231"/>
                  <a:gd name="T8" fmla="*/ 0 w 2628"/>
                  <a:gd name="T9" fmla="*/ 0 h 1231"/>
                  <a:gd name="T10" fmla="*/ 0 60000 65536"/>
                  <a:gd name="T11" fmla="*/ 0 60000 65536"/>
                  <a:gd name="T12" fmla="*/ 0 60000 65536"/>
                  <a:gd name="T13" fmla="*/ 0 60000 65536"/>
                  <a:gd name="T14" fmla="*/ 0 60000 65536"/>
                  <a:gd name="T15" fmla="*/ 0 w 2628"/>
                  <a:gd name="T16" fmla="*/ 0 h 1231"/>
                  <a:gd name="T17" fmla="*/ 2628 w 2628"/>
                  <a:gd name="T18" fmla="*/ 1231 h 1231"/>
                </a:gdLst>
                <a:ahLst/>
                <a:cxnLst>
                  <a:cxn ang="T10">
                    <a:pos x="T0" y="T1"/>
                  </a:cxn>
                  <a:cxn ang="T11">
                    <a:pos x="T2" y="T3"/>
                  </a:cxn>
                  <a:cxn ang="T12">
                    <a:pos x="T4" y="T5"/>
                  </a:cxn>
                  <a:cxn ang="T13">
                    <a:pos x="T6" y="T7"/>
                  </a:cxn>
                  <a:cxn ang="T14">
                    <a:pos x="T8" y="T9"/>
                  </a:cxn>
                </a:cxnLst>
                <a:rect l="T15" t="T16" r="T17" b="T18"/>
                <a:pathLst>
                  <a:path w="2628" h="1231">
                    <a:moveTo>
                      <a:pt x="2627" y="1231"/>
                    </a:moveTo>
                    <a:lnTo>
                      <a:pt x="0" y="1230"/>
                    </a:lnTo>
                    <a:lnTo>
                      <a:pt x="1" y="0"/>
                    </a:lnTo>
                    <a:lnTo>
                      <a:pt x="2628" y="3"/>
                    </a:lnTo>
                    <a:lnTo>
                      <a:pt x="2627" y="1231"/>
                    </a:lnTo>
                    <a:close/>
                  </a:path>
                </a:pathLst>
              </a:custGeom>
              <a:solidFill>
                <a:srgbClr val="CB3547"/>
              </a:solidFill>
              <a:ln w="9525">
                <a:noFill/>
                <a:round/>
                <a:headEnd/>
                <a:tailEnd/>
              </a:ln>
            </p:spPr>
            <p:txBody>
              <a:bodyPr/>
              <a:lstStyle/>
              <a:p>
                <a:endParaRPr lang="en-US"/>
              </a:p>
            </p:txBody>
          </p:sp>
          <p:sp>
            <p:nvSpPr>
              <p:cNvPr id="5733" name="Freeform 378"/>
              <p:cNvSpPr>
                <a:spLocks/>
              </p:cNvSpPr>
              <p:nvPr/>
            </p:nvSpPr>
            <p:spPr bwMode="auto">
              <a:xfrm>
                <a:off x="6531" y="2394"/>
                <a:ext cx="150" cy="8"/>
              </a:xfrm>
              <a:custGeom>
                <a:avLst/>
                <a:gdLst>
                  <a:gd name="T0" fmla="*/ 0 w 2696"/>
                  <a:gd name="T1" fmla="*/ 0 h 139"/>
                  <a:gd name="T2" fmla="*/ 0 w 2696"/>
                  <a:gd name="T3" fmla="*/ 0 h 139"/>
                  <a:gd name="T4" fmla="*/ 0 w 2696"/>
                  <a:gd name="T5" fmla="*/ 0 h 139"/>
                  <a:gd name="T6" fmla="*/ 0 w 2696"/>
                  <a:gd name="T7" fmla="*/ 0 h 139"/>
                  <a:gd name="T8" fmla="*/ 0 w 2696"/>
                  <a:gd name="T9" fmla="*/ 0 h 139"/>
                  <a:gd name="T10" fmla="*/ 0 w 2696"/>
                  <a:gd name="T11" fmla="*/ 0 h 139"/>
                  <a:gd name="T12" fmla="*/ 0 60000 65536"/>
                  <a:gd name="T13" fmla="*/ 0 60000 65536"/>
                  <a:gd name="T14" fmla="*/ 0 60000 65536"/>
                  <a:gd name="T15" fmla="*/ 0 60000 65536"/>
                  <a:gd name="T16" fmla="*/ 0 60000 65536"/>
                  <a:gd name="T17" fmla="*/ 0 60000 65536"/>
                  <a:gd name="T18" fmla="*/ 0 w 2696"/>
                  <a:gd name="T19" fmla="*/ 0 h 139"/>
                  <a:gd name="T20" fmla="*/ 2696 w 269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6" h="139">
                    <a:moveTo>
                      <a:pt x="0" y="69"/>
                    </a:moveTo>
                    <a:lnTo>
                      <a:pt x="69" y="138"/>
                    </a:lnTo>
                    <a:lnTo>
                      <a:pt x="2696" y="139"/>
                    </a:lnTo>
                    <a:lnTo>
                      <a:pt x="2696" y="1"/>
                    </a:lnTo>
                    <a:lnTo>
                      <a:pt x="69" y="0"/>
                    </a:lnTo>
                    <a:lnTo>
                      <a:pt x="0" y="69"/>
                    </a:lnTo>
                    <a:close/>
                  </a:path>
                </a:pathLst>
              </a:custGeom>
              <a:solidFill>
                <a:srgbClr val="E6B5C2"/>
              </a:solidFill>
              <a:ln w="9525">
                <a:noFill/>
                <a:round/>
                <a:headEnd/>
                <a:tailEnd/>
              </a:ln>
            </p:spPr>
            <p:txBody>
              <a:bodyPr/>
              <a:lstStyle/>
              <a:p>
                <a:endParaRPr lang="en-US"/>
              </a:p>
            </p:txBody>
          </p:sp>
          <p:sp>
            <p:nvSpPr>
              <p:cNvPr id="5734" name="Freeform 379"/>
              <p:cNvSpPr>
                <a:spLocks/>
              </p:cNvSpPr>
              <p:nvPr/>
            </p:nvSpPr>
            <p:spPr bwMode="auto">
              <a:xfrm>
                <a:off x="6531" y="2326"/>
                <a:ext cx="8" cy="72"/>
              </a:xfrm>
              <a:custGeom>
                <a:avLst/>
                <a:gdLst>
                  <a:gd name="T0" fmla="*/ 0 w 140"/>
                  <a:gd name="T1" fmla="*/ 0 h 1298"/>
                  <a:gd name="T2" fmla="*/ 0 w 140"/>
                  <a:gd name="T3" fmla="*/ 0 h 1298"/>
                  <a:gd name="T4" fmla="*/ 0 w 140"/>
                  <a:gd name="T5" fmla="*/ 0 h 1298"/>
                  <a:gd name="T6" fmla="*/ 0 w 140"/>
                  <a:gd name="T7" fmla="*/ 0 h 1298"/>
                  <a:gd name="T8" fmla="*/ 0 w 140"/>
                  <a:gd name="T9" fmla="*/ 0 h 1298"/>
                  <a:gd name="T10" fmla="*/ 0 w 140"/>
                  <a:gd name="T11" fmla="*/ 0 h 1298"/>
                  <a:gd name="T12" fmla="*/ 0 60000 65536"/>
                  <a:gd name="T13" fmla="*/ 0 60000 65536"/>
                  <a:gd name="T14" fmla="*/ 0 60000 65536"/>
                  <a:gd name="T15" fmla="*/ 0 60000 65536"/>
                  <a:gd name="T16" fmla="*/ 0 60000 65536"/>
                  <a:gd name="T17" fmla="*/ 0 60000 65536"/>
                  <a:gd name="T18" fmla="*/ 0 w 140"/>
                  <a:gd name="T19" fmla="*/ 0 h 1298"/>
                  <a:gd name="T20" fmla="*/ 140 w 140"/>
                  <a:gd name="T21" fmla="*/ 1298 h 1298"/>
                </a:gdLst>
                <a:ahLst/>
                <a:cxnLst>
                  <a:cxn ang="T12">
                    <a:pos x="T0" y="T1"/>
                  </a:cxn>
                  <a:cxn ang="T13">
                    <a:pos x="T2" y="T3"/>
                  </a:cxn>
                  <a:cxn ang="T14">
                    <a:pos x="T4" y="T5"/>
                  </a:cxn>
                  <a:cxn ang="T15">
                    <a:pos x="T6" y="T7"/>
                  </a:cxn>
                  <a:cxn ang="T16">
                    <a:pos x="T8" y="T9"/>
                  </a:cxn>
                  <a:cxn ang="T17">
                    <a:pos x="T10" y="T11"/>
                  </a:cxn>
                </a:cxnLst>
                <a:rect l="T18" t="T19" r="T20" b="T21"/>
                <a:pathLst>
                  <a:path w="140" h="1298">
                    <a:moveTo>
                      <a:pt x="70" y="0"/>
                    </a:moveTo>
                    <a:lnTo>
                      <a:pt x="1" y="68"/>
                    </a:lnTo>
                    <a:lnTo>
                      <a:pt x="0" y="1298"/>
                    </a:lnTo>
                    <a:lnTo>
                      <a:pt x="138" y="1298"/>
                    </a:lnTo>
                    <a:lnTo>
                      <a:pt x="140" y="68"/>
                    </a:lnTo>
                    <a:lnTo>
                      <a:pt x="70" y="0"/>
                    </a:lnTo>
                    <a:close/>
                  </a:path>
                </a:pathLst>
              </a:custGeom>
              <a:solidFill>
                <a:srgbClr val="E6B5C2"/>
              </a:solidFill>
              <a:ln w="9525">
                <a:noFill/>
                <a:round/>
                <a:headEnd/>
                <a:tailEnd/>
              </a:ln>
            </p:spPr>
            <p:txBody>
              <a:bodyPr/>
              <a:lstStyle/>
              <a:p>
                <a:endParaRPr lang="en-US"/>
              </a:p>
            </p:txBody>
          </p:sp>
          <p:sp>
            <p:nvSpPr>
              <p:cNvPr id="5735" name="Freeform 380"/>
              <p:cNvSpPr>
                <a:spLocks/>
              </p:cNvSpPr>
              <p:nvPr/>
            </p:nvSpPr>
            <p:spPr bwMode="auto">
              <a:xfrm>
                <a:off x="6535" y="2326"/>
                <a:ext cx="150" cy="7"/>
              </a:xfrm>
              <a:custGeom>
                <a:avLst/>
                <a:gdLst>
                  <a:gd name="T0" fmla="*/ 0 w 2696"/>
                  <a:gd name="T1" fmla="*/ 0 h 140"/>
                  <a:gd name="T2" fmla="*/ 0 w 2696"/>
                  <a:gd name="T3" fmla="*/ 0 h 140"/>
                  <a:gd name="T4" fmla="*/ 0 w 2696"/>
                  <a:gd name="T5" fmla="*/ 0 h 140"/>
                  <a:gd name="T6" fmla="*/ 0 w 2696"/>
                  <a:gd name="T7" fmla="*/ 0 h 140"/>
                  <a:gd name="T8" fmla="*/ 0 w 2696"/>
                  <a:gd name="T9" fmla="*/ 0 h 140"/>
                  <a:gd name="T10" fmla="*/ 0 w 2696"/>
                  <a:gd name="T11" fmla="*/ 0 h 140"/>
                  <a:gd name="T12" fmla="*/ 0 60000 65536"/>
                  <a:gd name="T13" fmla="*/ 0 60000 65536"/>
                  <a:gd name="T14" fmla="*/ 0 60000 65536"/>
                  <a:gd name="T15" fmla="*/ 0 60000 65536"/>
                  <a:gd name="T16" fmla="*/ 0 60000 65536"/>
                  <a:gd name="T17" fmla="*/ 0 60000 65536"/>
                  <a:gd name="T18" fmla="*/ 0 w 2696"/>
                  <a:gd name="T19" fmla="*/ 0 h 140"/>
                  <a:gd name="T20" fmla="*/ 2696 w 26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6" h="140">
                    <a:moveTo>
                      <a:pt x="2696" y="71"/>
                    </a:moveTo>
                    <a:lnTo>
                      <a:pt x="2627" y="1"/>
                    </a:lnTo>
                    <a:lnTo>
                      <a:pt x="0" y="0"/>
                    </a:lnTo>
                    <a:lnTo>
                      <a:pt x="0" y="137"/>
                    </a:lnTo>
                    <a:lnTo>
                      <a:pt x="2627" y="140"/>
                    </a:lnTo>
                    <a:lnTo>
                      <a:pt x="2696" y="71"/>
                    </a:lnTo>
                    <a:close/>
                  </a:path>
                </a:pathLst>
              </a:custGeom>
              <a:solidFill>
                <a:srgbClr val="E6B5C2"/>
              </a:solidFill>
              <a:ln w="9525">
                <a:noFill/>
                <a:round/>
                <a:headEnd/>
                <a:tailEnd/>
              </a:ln>
            </p:spPr>
            <p:txBody>
              <a:bodyPr/>
              <a:lstStyle/>
              <a:p>
                <a:endParaRPr lang="en-US"/>
              </a:p>
            </p:txBody>
          </p:sp>
          <p:sp>
            <p:nvSpPr>
              <p:cNvPr id="5736" name="Freeform 381"/>
              <p:cNvSpPr>
                <a:spLocks/>
              </p:cNvSpPr>
              <p:nvPr/>
            </p:nvSpPr>
            <p:spPr bwMode="auto">
              <a:xfrm>
                <a:off x="6677" y="2329"/>
                <a:ext cx="8" cy="73"/>
              </a:xfrm>
              <a:custGeom>
                <a:avLst/>
                <a:gdLst>
                  <a:gd name="T0" fmla="*/ 0 w 139"/>
                  <a:gd name="T1" fmla="*/ 0 h 1297"/>
                  <a:gd name="T2" fmla="*/ 0 w 139"/>
                  <a:gd name="T3" fmla="*/ 0 h 1297"/>
                  <a:gd name="T4" fmla="*/ 0 w 139"/>
                  <a:gd name="T5" fmla="*/ 0 h 1297"/>
                  <a:gd name="T6" fmla="*/ 0 w 139"/>
                  <a:gd name="T7" fmla="*/ 0 h 1297"/>
                  <a:gd name="T8" fmla="*/ 0 w 139"/>
                  <a:gd name="T9" fmla="*/ 0 h 1297"/>
                  <a:gd name="T10" fmla="*/ 0 w 139"/>
                  <a:gd name="T11" fmla="*/ 0 h 1297"/>
                  <a:gd name="T12" fmla="*/ 0 60000 65536"/>
                  <a:gd name="T13" fmla="*/ 0 60000 65536"/>
                  <a:gd name="T14" fmla="*/ 0 60000 65536"/>
                  <a:gd name="T15" fmla="*/ 0 60000 65536"/>
                  <a:gd name="T16" fmla="*/ 0 60000 65536"/>
                  <a:gd name="T17" fmla="*/ 0 60000 65536"/>
                  <a:gd name="T18" fmla="*/ 0 w 139"/>
                  <a:gd name="T19" fmla="*/ 0 h 1297"/>
                  <a:gd name="T20" fmla="*/ 139 w 139"/>
                  <a:gd name="T21" fmla="*/ 1297 h 1297"/>
                </a:gdLst>
                <a:ahLst/>
                <a:cxnLst>
                  <a:cxn ang="T12">
                    <a:pos x="T0" y="T1"/>
                  </a:cxn>
                  <a:cxn ang="T13">
                    <a:pos x="T2" y="T3"/>
                  </a:cxn>
                  <a:cxn ang="T14">
                    <a:pos x="T4" y="T5"/>
                  </a:cxn>
                  <a:cxn ang="T15">
                    <a:pos x="T6" y="T7"/>
                  </a:cxn>
                  <a:cxn ang="T16">
                    <a:pos x="T8" y="T9"/>
                  </a:cxn>
                  <a:cxn ang="T17">
                    <a:pos x="T10" y="T11"/>
                  </a:cxn>
                </a:cxnLst>
                <a:rect l="T18" t="T19" r="T20" b="T21"/>
                <a:pathLst>
                  <a:path w="139" h="1297">
                    <a:moveTo>
                      <a:pt x="69" y="1297"/>
                    </a:moveTo>
                    <a:lnTo>
                      <a:pt x="138" y="1228"/>
                    </a:lnTo>
                    <a:lnTo>
                      <a:pt x="139" y="0"/>
                    </a:lnTo>
                    <a:lnTo>
                      <a:pt x="1" y="0"/>
                    </a:lnTo>
                    <a:lnTo>
                      <a:pt x="0" y="1228"/>
                    </a:lnTo>
                    <a:lnTo>
                      <a:pt x="69" y="1297"/>
                    </a:lnTo>
                    <a:close/>
                  </a:path>
                </a:pathLst>
              </a:custGeom>
              <a:solidFill>
                <a:srgbClr val="E6B5C2"/>
              </a:solidFill>
              <a:ln w="9525">
                <a:noFill/>
                <a:round/>
                <a:headEnd/>
                <a:tailEnd/>
              </a:ln>
            </p:spPr>
            <p:txBody>
              <a:bodyPr/>
              <a:lstStyle/>
              <a:p>
                <a:endParaRPr lang="en-US"/>
              </a:p>
            </p:txBody>
          </p:sp>
          <p:sp>
            <p:nvSpPr>
              <p:cNvPr id="5737" name="Freeform 382"/>
              <p:cNvSpPr>
                <a:spLocks/>
              </p:cNvSpPr>
              <p:nvPr/>
            </p:nvSpPr>
            <p:spPr bwMode="auto">
              <a:xfrm>
                <a:off x="6241" y="2329"/>
                <a:ext cx="145" cy="69"/>
              </a:xfrm>
              <a:custGeom>
                <a:avLst/>
                <a:gdLst>
                  <a:gd name="T0" fmla="*/ 0 w 2621"/>
                  <a:gd name="T1" fmla="*/ 0 h 1244"/>
                  <a:gd name="T2" fmla="*/ 0 w 2621"/>
                  <a:gd name="T3" fmla="*/ 0 h 1244"/>
                  <a:gd name="T4" fmla="*/ 0 w 2621"/>
                  <a:gd name="T5" fmla="*/ 0 h 1244"/>
                  <a:gd name="T6" fmla="*/ 0 w 2621"/>
                  <a:gd name="T7" fmla="*/ 0 h 1244"/>
                  <a:gd name="T8" fmla="*/ 0 w 2621"/>
                  <a:gd name="T9" fmla="*/ 0 h 1244"/>
                  <a:gd name="T10" fmla="*/ 0 60000 65536"/>
                  <a:gd name="T11" fmla="*/ 0 60000 65536"/>
                  <a:gd name="T12" fmla="*/ 0 60000 65536"/>
                  <a:gd name="T13" fmla="*/ 0 60000 65536"/>
                  <a:gd name="T14" fmla="*/ 0 60000 65536"/>
                  <a:gd name="T15" fmla="*/ 0 w 2621"/>
                  <a:gd name="T16" fmla="*/ 0 h 1244"/>
                  <a:gd name="T17" fmla="*/ 2621 w 2621"/>
                  <a:gd name="T18" fmla="*/ 1244 h 1244"/>
                </a:gdLst>
                <a:ahLst/>
                <a:cxnLst>
                  <a:cxn ang="T10">
                    <a:pos x="T0" y="T1"/>
                  </a:cxn>
                  <a:cxn ang="T11">
                    <a:pos x="T2" y="T3"/>
                  </a:cxn>
                  <a:cxn ang="T12">
                    <a:pos x="T4" y="T5"/>
                  </a:cxn>
                  <a:cxn ang="T13">
                    <a:pos x="T6" y="T7"/>
                  </a:cxn>
                  <a:cxn ang="T14">
                    <a:pos x="T8" y="T9"/>
                  </a:cxn>
                </a:cxnLst>
                <a:rect l="T15" t="T16" r="T17" b="T18"/>
                <a:pathLst>
                  <a:path w="2621" h="1244">
                    <a:moveTo>
                      <a:pt x="2621" y="1244"/>
                    </a:moveTo>
                    <a:lnTo>
                      <a:pt x="3" y="1240"/>
                    </a:lnTo>
                    <a:lnTo>
                      <a:pt x="0" y="0"/>
                    </a:lnTo>
                    <a:lnTo>
                      <a:pt x="2620" y="2"/>
                    </a:lnTo>
                    <a:lnTo>
                      <a:pt x="2621" y="1244"/>
                    </a:lnTo>
                    <a:close/>
                  </a:path>
                </a:pathLst>
              </a:custGeom>
              <a:solidFill>
                <a:srgbClr val="CB3547"/>
              </a:solidFill>
              <a:ln w="9525">
                <a:noFill/>
                <a:round/>
                <a:headEnd/>
                <a:tailEnd/>
              </a:ln>
            </p:spPr>
            <p:txBody>
              <a:bodyPr/>
              <a:lstStyle/>
              <a:p>
                <a:endParaRPr lang="en-US"/>
              </a:p>
            </p:txBody>
          </p:sp>
          <p:sp>
            <p:nvSpPr>
              <p:cNvPr id="5738" name="Freeform 383"/>
              <p:cNvSpPr>
                <a:spLocks/>
              </p:cNvSpPr>
              <p:nvPr/>
            </p:nvSpPr>
            <p:spPr bwMode="auto">
              <a:xfrm>
                <a:off x="6237" y="2394"/>
                <a:ext cx="149" cy="8"/>
              </a:xfrm>
              <a:custGeom>
                <a:avLst/>
                <a:gdLst>
                  <a:gd name="T0" fmla="*/ 0 w 2687"/>
                  <a:gd name="T1" fmla="*/ 0 h 142"/>
                  <a:gd name="T2" fmla="*/ 0 w 2687"/>
                  <a:gd name="T3" fmla="*/ 0 h 142"/>
                  <a:gd name="T4" fmla="*/ 0 w 2687"/>
                  <a:gd name="T5" fmla="*/ 0 h 142"/>
                  <a:gd name="T6" fmla="*/ 0 w 2687"/>
                  <a:gd name="T7" fmla="*/ 0 h 142"/>
                  <a:gd name="T8" fmla="*/ 0 w 2687"/>
                  <a:gd name="T9" fmla="*/ 0 h 142"/>
                  <a:gd name="T10" fmla="*/ 0 w 2687"/>
                  <a:gd name="T11" fmla="*/ 0 h 142"/>
                  <a:gd name="T12" fmla="*/ 0 60000 65536"/>
                  <a:gd name="T13" fmla="*/ 0 60000 65536"/>
                  <a:gd name="T14" fmla="*/ 0 60000 65536"/>
                  <a:gd name="T15" fmla="*/ 0 60000 65536"/>
                  <a:gd name="T16" fmla="*/ 0 60000 65536"/>
                  <a:gd name="T17" fmla="*/ 0 60000 65536"/>
                  <a:gd name="T18" fmla="*/ 0 w 2687"/>
                  <a:gd name="T19" fmla="*/ 0 h 142"/>
                  <a:gd name="T20" fmla="*/ 2687 w 268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7" h="142">
                    <a:moveTo>
                      <a:pt x="0" y="69"/>
                    </a:moveTo>
                    <a:lnTo>
                      <a:pt x="69" y="139"/>
                    </a:lnTo>
                    <a:lnTo>
                      <a:pt x="2687" y="142"/>
                    </a:lnTo>
                    <a:lnTo>
                      <a:pt x="2687" y="4"/>
                    </a:lnTo>
                    <a:lnTo>
                      <a:pt x="69" y="0"/>
                    </a:lnTo>
                    <a:lnTo>
                      <a:pt x="0" y="69"/>
                    </a:lnTo>
                    <a:close/>
                  </a:path>
                </a:pathLst>
              </a:custGeom>
              <a:solidFill>
                <a:srgbClr val="E6B5C2"/>
              </a:solidFill>
              <a:ln w="9525">
                <a:noFill/>
                <a:round/>
                <a:headEnd/>
                <a:tailEnd/>
              </a:ln>
            </p:spPr>
            <p:txBody>
              <a:bodyPr/>
              <a:lstStyle/>
              <a:p>
                <a:endParaRPr lang="en-US"/>
              </a:p>
            </p:txBody>
          </p:sp>
          <p:sp>
            <p:nvSpPr>
              <p:cNvPr id="5739" name="Freeform 384"/>
              <p:cNvSpPr>
                <a:spLocks/>
              </p:cNvSpPr>
              <p:nvPr/>
            </p:nvSpPr>
            <p:spPr bwMode="auto">
              <a:xfrm>
                <a:off x="6237" y="2325"/>
                <a:ext cx="8" cy="73"/>
              </a:xfrm>
              <a:custGeom>
                <a:avLst/>
                <a:gdLst>
                  <a:gd name="T0" fmla="*/ 0 w 141"/>
                  <a:gd name="T1" fmla="*/ 0 h 1309"/>
                  <a:gd name="T2" fmla="*/ 0 w 141"/>
                  <a:gd name="T3" fmla="*/ 0 h 1309"/>
                  <a:gd name="T4" fmla="*/ 0 w 141"/>
                  <a:gd name="T5" fmla="*/ 0 h 1309"/>
                  <a:gd name="T6" fmla="*/ 0 w 141"/>
                  <a:gd name="T7" fmla="*/ 0 h 1309"/>
                  <a:gd name="T8" fmla="*/ 0 w 141"/>
                  <a:gd name="T9" fmla="*/ 0 h 1309"/>
                  <a:gd name="T10" fmla="*/ 0 w 141"/>
                  <a:gd name="T11" fmla="*/ 0 h 1309"/>
                  <a:gd name="T12" fmla="*/ 0 60000 65536"/>
                  <a:gd name="T13" fmla="*/ 0 60000 65536"/>
                  <a:gd name="T14" fmla="*/ 0 60000 65536"/>
                  <a:gd name="T15" fmla="*/ 0 60000 65536"/>
                  <a:gd name="T16" fmla="*/ 0 60000 65536"/>
                  <a:gd name="T17" fmla="*/ 0 60000 65536"/>
                  <a:gd name="T18" fmla="*/ 0 w 141"/>
                  <a:gd name="T19" fmla="*/ 0 h 1309"/>
                  <a:gd name="T20" fmla="*/ 141 w 141"/>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1" h="1309">
                    <a:moveTo>
                      <a:pt x="69" y="0"/>
                    </a:moveTo>
                    <a:lnTo>
                      <a:pt x="0" y="69"/>
                    </a:lnTo>
                    <a:lnTo>
                      <a:pt x="3" y="1309"/>
                    </a:lnTo>
                    <a:lnTo>
                      <a:pt x="141" y="1309"/>
                    </a:lnTo>
                    <a:lnTo>
                      <a:pt x="138" y="69"/>
                    </a:lnTo>
                    <a:lnTo>
                      <a:pt x="69" y="0"/>
                    </a:lnTo>
                    <a:close/>
                  </a:path>
                </a:pathLst>
              </a:custGeom>
              <a:solidFill>
                <a:srgbClr val="E6B5C2"/>
              </a:solidFill>
              <a:ln w="9525">
                <a:noFill/>
                <a:round/>
                <a:headEnd/>
                <a:tailEnd/>
              </a:ln>
            </p:spPr>
            <p:txBody>
              <a:bodyPr/>
              <a:lstStyle/>
              <a:p>
                <a:endParaRPr lang="en-US"/>
              </a:p>
            </p:txBody>
          </p:sp>
          <p:sp>
            <p:nvSpPr>
              <p:cNvPr id="5740" name="Freeform 385"/>
              <p:cNvSpPr>
                <a:spLocks/>
              </p:cNvSpPr>
              <p:nvPr/>
            </p:nvSpPr>
            <p:spPr bwMode="auto">
              <a:xfrm>
                <a:off x="6241" y="2325"/>
                <a:ext cx="149" cy="8"/>
              </a:xfrm>
              <a:custGeom>
                <a:avLst/>
                <a:gdLst>
                  <a:gd name="T0" fmla="*/ 0 w 2689"/>
                  <a:gd name="T1" fmla="*/ 0 h 140"/>
                  <a:gd name="T2" fmla="*/ 0 w 2689"/>
                  <a:gd name="T3" fmla="*/ 0 h 140"/>
                  <a:gd name="T4" fmla="*/ 0 w 2689"/>
                  <a:gd name="T5" fmla="*/ 0 h 140"/>
                  <a:gd name="T6" fmla="*/ 0 w 2689"/>
                  <a:gd name="T7" fmla="*/ 0 h 140"/>
                  <a:gd name="T8" fmla="*/ 0 w 2689"/>
                  <a:gd name="T9" fmla="*/ 0 h 140"/>
                  <a:gd name="T10" fmla="*/ 0 w 2689"/>
                  <a:gd name="T11" fmla="*/ 0 h 140"/>
                  <a:gd name="T12" fmla="*/ 0 60000 65536"/>
                  <a:gd name="T13" fmla="*/ 0 60000 65536"/>
                  <a:gd name="T14" fmla="*/ 0 60000 65536"/>
                  <a:gd name="T15" fmla="*/ 0 60000 65536"/>
                  <a:gd name="T16" fmla="*/ 0 60000 65536"/>
                  <a:gd name="T17" fmla="*/ 0 60000 65536"/>
                  <a:gd name="T18" fmla="*/ 0 w 2689"/>
                  <a:gd name="T19" fmla="*/ 0 h 140"/>
                  <a:gd name="T20" fmla="*/ 2689 w 268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89" h="140">
                    <a:moveTo>
                      <a:pt x="2689" y="71"/>
                    </a:moveTo>
                    <a:lnTo>
                      <a:pt x="2620" y="1"/>
                    </a:lnTo>
                    <a:lnTo>
                      <a:pt x="0" y="0"/>
                    </a:lnTo>
                    <a:lnTo>
                      <a:pt x="0" y="138"/>
                    </a:lnTo>
                    <a:lnTo>
                      <a:pt x="2620" y="140"/>
                    </a:lnTo>
                    <a:lnTo>
                      <a:pt x="2689" y="71"/>
                    </a:lnTo>
                    <a:close/>
                  </a:path>
                </a:pathLst>
              </a:custGeom>
              <a:solidFill>
                <a:srgbClr val="E6B5C2"/>
              </a:solidFill>
              <a:ln w="9525">
                <a:noFill/>
                <a:round/>
                <a:headEnd/>
                <a:tailEnd/>
              </a:ln>
            </p:spPr>
            <p:txBody>
              <a:bodyPr/>
              <a:lstStyle/>
              <a:p>
                <a:endParaRPr lang="en-US"/>
              </a:p>
            </p:txBody>
          </p:sp>
          <p:sp>
            <p:nvSpPr>
              <p:cNvPr id="5741" name="Freeform 386"/>
              <p:cNvSpPr>
                <a:spLocks/>
              </p:cNvSpPr>
              <p:nvPr/>
            </p:nvSpPr>
            <p:spPr bwMode="auto">
              <a:xfrm>
                <a:off x="6383" y="2329"/>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1311"/>
                    </a:moveTo>
                    <a:lnTo>
                      <a:pt x="139" y="1242"/>
                    </a:lnTo>
                    <a:lnTo>
                      <a:pt x="138" y="0"/>
                    </a:lnTo>
                    <a:lnTo>
                      <a:pt x="0" y="0"/>
                    </a:lnTo>
                    <a:lnTo>
                      <a:pt x="1" y="1242"/>
                    </a:lnTo>
                    <a:lnTo>
                      <a:pt x="70" y="1311"/>
                    </a:lnTo>
                    <a:close/>
                  </a:path>
                </a:pathLst>
              </a:custGeom>
              <a:solidFill>
                <a:srgbClr val="E6B5C2"/>
              </a:solidFill>
              <a:ln w="9525">
                <a:noFill/>
                <a:round/>
                <a:headEnd/>
                <a:tailEnd/>
              </a:ln>
            </p:spPr>
            <p:txBody>
              <a:bodyPr/>
              <a:lstStyle/>
              <a:p>
                <a:endParaRPr lang="en-US"/>
              </a:p>
            </p:txBody>
          </p:sp>
          <p:sp>
            <p:nvSpPr>
              <p:cNvPr id="5742" name="Freeform 387"/>
              <p:cNvSpPr>
                <a:spLocks/>
              </p:cNvSpPr>
              <p:nvPr/>
            </p:nvSpPr>
            <p:spPr bwMode="auto">
              <a:xfrm>
                <a:off x="6241" y="2261"/>
                <a:ext cx="148" cy="69"/>
              </a:xfrm>
              <a:custGeom>
                <a:avLst/>
                <a:gdLst>
                  <a:gd name="T0" fmla="*/ 0 w 2661"/>
                  <a:gd name="T1" fmla="*/ 0 h 1245"/>
                  <a:gd name="T2" fmla="*/ 0 w 2661"/>
                  <a:gd name="T3" fmla="*/ 0 h 1245"/>
                  <a:gd name="T4" fmla="*/ 0 w 2661"/>
                  <a:gd name="T5" fmla="*/ 0 h 1245"/>
                  <a:gd name="T6" fmla="*/ 0 w 2661"/>
                  <a:gd name="T7" fmla="*/ 0 h 1245"/>
                  <a:gd name="T8" fmla="*/ 0 w 2661"/>
                  <a:gd name="T9" fmla="*/ 0 h 1245"/>
                  <a:gd name="T10" fmla="*/ 0 60000 65536"/>
                  <a:gd name="T11" fmla="*/ 0 60000 65536"/>
                  <a:gd name="T12" fmla="*/ 0 60000 65536"/>
                  <a:gd name="T13" fmla="*/ 0 60000 65536"/>
                  <a:gd name="T14" fmla="*/ 0 60000 65536"/>
                  <a:gd name="T15" fmla="*/ 0 w 2661"/>
                  <a:gd name="T16" fmla="*/ 0 h 1245"/>
                  <a:gd name="T17" fmla="*/ 2661 w 2661"/>
                  <a:gd name="T18" fmla="*/ 1245 h 1245"/>
                </a:gdLst>
                <a:ahLst/>
                <a:cxnLst>
                  <a:cxn ang="T10">
                    <a:pos x="T0" y="T1"/>
                  </a:cxn>
                  <a:cxn ang="T11">
                    <a:pos x="T2" y="T3"/>
                  </a:cxn>
                  <a:cxn ang="T12">
                    <a:pos x="T4" y="T5"/>
                  </a:cxn>
                  <a:cxn ang="T13">
                    <a:pos x="T6" y="T7"/>
                  </a:cxn>
                  <a:cxn ang="T14">
                    <a:pos x="T8" y="T9"/>
                  </a:cxn>
                </a:cxnLst>
                <a:rect l="T15" t="T16" r="T17" b="T18"/>
                <a:pathLst>
                  <a:path w="2661" h="1245">
                    <a:moveTo>
                      <a:pt x="2655" y="1245"/>
                    </a:moveTo>
                    <a:lnTo>
                      <a:pt x="3" y="1242"/>
                    </a:lnTo>
                    <a:lnTo>
                      <a:pt x="0" y="0"/>
                    </a:lnTo>
                    <a:lnTo>
                      <a:pt x="2661" y="2"/>
                    </a:lnTo>
                    <a:lnTo>
                      <a:pt x="2655" y="1245"/>
                    </a:lnTo>
                    <a:close/>
                  </a:path>
                </a:pathLst>
              </a:custGeom>
              <a:solidFill>
                <a:srgbClr val="CB3547"/>
              </a:solidFill>
              <a:ln w="9525">
                <a:noFill/>
                <a:round/>
                <a:headEnd/>
                <a:tailEnd/>
              </a:ln>
            </p:spPr>
            <p:txBody>
              <a:bodyPr/>
              <a:lstStyle/>
              <a:p>
                <a:endParaRPr lang="en-US"/>
              </a:p>
            </p:txBody>
          </p:sp>
          <p:sp>
            <p:nvSpPr>
              <p:cNvPr id="5743" name="Freeform 388"/>
              <p:cNvSpPr>
                <a:spLocks/>
              </p:cNvSpPr>
              <p:nvPr/>
            </p:nvSpPr>
            <p:spPr bwMode="auto">
              <a:xfrm>
                <a:off x="6237" y="2326"/>
                <a:ext cx="151" cy="8"/>
              </a:xfrm>
              <a:custGeom>
                <a:avLst/>
                <a:gdLst>
                  <a:gd name="T0" fmla="*/ 0 w 2721"/>
                  <a:gd name="T1" fmla="*/ 0 h 141"/>
                  <a:gd name="T2" fmla="*/ 0 w 2721"/>
                  <a:gd name="T3" fmla="*/ 0 h 141"/>
                  <a:gd name="T4" fmla="*/ 0 w 2721"/>
                  <a:gd name="T5" fmla="*/ 0 h 141"/>
                  <a:gd name="T6" fmla="*/ 0 w 2721"/>
                  <a:gd name="T7" fmla="*/ 0 h 141"/>
                  <a:gd name="T8" fmla="*/ 0 w 2721"/>
                  <a:gd name="T9" fmla="*/ 0 h 141"/>
                  <a:gd name="T10" fmla="*/ 0 w 2721"/>
                  <a:gd name="T11" fmla="*/ 0 h 141"/>
                  <a:gd name="T12" fmla="*/ 0 60000 65536"/>
                  <a:gd name="T13" fmla="*/ 0 60000 65536"/>
                  <a:gd name="T14" fmla="*/ 0 60000 65536"/>
                  <a:gd name="T15" fmla="*/ 0 60000 65536"/>
                  <a:gd name="T16" fmla="*/ 0 60000 65536"/>
                  <a:gd name="T17" fmla="*/ 0 60000 65536"/>
                  <a:gd name="T18" fmla="*/ 0 w 2721"/>
                  <a:gd name="T19" fmla="*/ 0 h 141"/>
                  <a:gd name="T20" fmla="*/ 2721 w 2721"/>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1" h="141">
                    <a:moveTo>
                      <a:pt x="0" y="69"/>
                    </a:moveTo>
                    <a:lnTo>
                      <a:pt x="69" y="138"/>
                    </a:lnTo>
                    <a:lnTo>
                      <a:pt x="2721" y="141"/>
                    </a:lnTo>
                    <a:lnTo>
                      <a:pt x="2721" y="3"/>
                    </a:lnTo>
                    <a:lnTo>
                      <a:pt x="69" y="0"/>
                    </a:lnTo>
                    <a:lnTo>
                      <a:pt x="0" y="69"/>
                    </a:lnTo>
                    <a:close/>
                  </a:path>
                </a:pathLst>
              </a:custGeom>
              <a:solidFill>
                <a:srgbClr val="E6B5C2"/>
              </a:solidFill>
              <a:ln w="9525">
                <a:noFill/>
                <a:round/>
                <a:headEnd/>
                <a:tailEnd/>
              </a:ln>
            </p:spPr>
            <p:txBody>
              <a:bodyPr/>
              <a:lstStyle/>
              <a:p>
                <a:endParaRPr lang="en-US"/>
              </a:p>
            </p:txBody>
          </p:sp>
          <p:sp>
            <p:nvSpPr>
              <p:cNvPr id="5744" name="Freeform 389"/>
              <p:cNvSpPr>
                <a:spLocks/>
              </p:cNvSpPr>
              <p:nvPr/>
            </p:nvSpPr>
            <p:spPr bwMode="auto">
              <a:xfrm>
                <a:off x="6237" y="2257"/>
                <a:ext cx="8" cy="73"/>
              </a:xfrm>
              <a:custGeom>
                <a:avLst/>
                <a:gdLst>
                  <a:gd name="T0" fmla="*/ 0 w 141"/>
                  <a:gd name="T1" fmla="*/ 0 h 1311"/>
                  <a:gd name="T2" fmla="*/ 0 w 141"/>
                  <a:gd name="T3" fmla="*/ 0 h 1311"/>
                  <a:gd name="T4" fmla="*/ 0 w 141"/>
                  <a:gd name="T5" fmla="*/ 0 h 1311"/>
                  <a:gd name="T6" fmla="*/ 0 w 141"/>
                  <a:gd name="T7" fmla="*/ 0 h 1311"/>
                  <a:gd name="T8" fmla="*/ 0 w 141"/>
                  <a:gd name="T9" fmla="*/ 0 h 1311"/>
                  <a:gd name="T10" fmla="*/ 0 w 141"/>
                  <a:gd name="T11" fmla="*/ 0 h 1311"/>
                  <a:gd name="T12" fmla="*/ 0 60000 65536"/>
                  <a:gd name="T13" fmla="*/ 0 60000 65536"/>
                  <a:gd name="T14" fmla="*/ 0 60000 65536"/>
                  <a:gd name="T15" fmla="*/ 0 60000 65536"/>
                  <a:gd name="T16" fmla="*/ 0 60000 65536"/>
                  <a:gd name="T17" fmla="*/ 0 60000 65536"/>
                  <a:gd name="T18" fmla="*/ 0 w 141"/>
                  <a:gd name="T19" fmla="*/ 0 h 1311"/>
                  <a:gd name="T20" fmla="*/ 141 w 141"/>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41" h="1311">
                    <a:moveTo>
                      <a:pt x="69" y="0"/>
                    </a:moveTo>
                    <a:lnTo>
                      <a:pt x="0" y="69"/>
                    </a:lnTo>
                    <a:lnTo>
                      <a:pt x="3" y="1311"/>
                    </a:lnTo>
                    <a:lnTo>
                      <a:pt x="141" y="1311"/>
                    </a:lnTo>
                    <a:lnTo>
                      <a:pt x="138" y="69"/>
                    </a:lnTo>
                    <a:lnTo>
                      <a:pt x="69" y="0"/>
                    </a:lnTo>
                    <a:close/>
                  </a:path>
                </a:pathLst>
              </a:custGeom>
              <a:solidFill>
                <a:srgbClr val="E6B5C2"/>
              </a:solidFill>
              <a:ln w="9525">
                <a:noFill/>
                <a:round/>
                <a:headEnd/>
                <a:tailEnd/>
              </a:ln>
            </p:spPr>
            <p:txBody>
              <a:bodyPr/>
              <a:lstStyle/>
              <a:p>
                <a:endParaRPr lang="en-US"/>
              </a:p>
            </p:txBody>
          </p:sp>
          <p:sp>
            <p:nvSpPr>
              <p:cNvPr id="5745" name="Freeform 390"/>
              <p:cNvSpPr>
                <a:spLocks/>
              </p:cNvSpPr>
              <p:nvPr/>
            </p:nvSpPr>
            <p:spPr bwMode="auto">
              <a:xfrm>
                <a:off x="6241" y="2257"/>
                <a:ext cx="152" cy="8"/>
              </a:xfrm>
              <a:custGeom>
                <a:avLst/>
                <a:gdLst>
                  <a:gd name="T0" fmla="*/ 0 w 2731"/>
                  <a:gd name="T1" fmla="*/ 0 h 140"/>
                  <a:gd name="T2" fmla="*/ 0 w 2731"/>
                  <a:gd name="T3" fmla="*/ 0 h 140"/>
                  <a:gd name="T4" fmla="*/ 0 w 2731"/>
                  <a:gd name="T5" fmla="*/ 0 h 140"/>
                  <a:gd name="T6" fmla="*/ 0 w 2731"/>
                  <a:gd name="T7" fmla="*/ 0 h 140"/>
                  <a:gd name="T8" fmla="*/ 0 w 2731"/>
                  <a:gd name="T9" fmla="*/ 0 h 140"/>
                  <a:gd name="T10" fmla="*/ 0 w 2731"/>
                  <a:gd name="T11" fmla="*/ 0 h 140"/>
                  <a:gd name="T12" fmla="*/ 0 60000 65536"/>
                  <a:gd name="T13" fmla="*/ 0 60000 65536"/>
                  <a:gd name="T14" fmla="*/ 0 60000 65536"/>
                  <a:gd name="T15" fmla="*/ 0 60000 65536"/>
                  <a:gd name="T16" fmla="*/ 0 60000 65536"/>
                  <a:gd name="T17" fmla="*/ 0 60000 65536"/>
                  <a:gd name="T18" fmla="*/ 0 w 2731"/>
                  <a:gd name="T19" fmla="*/ 0 h 140"/>
                  <a:gd name="T20" fmla="*/ 2731 w 273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1" h="140">
                    <a:moveTo>
                      <a:pt x="2731" y="71"/>
                    </a:moveTo>
                    <a:lnTo>
                      <a:pt x="2661" y="1"/>
                    </a:lnTo>
                    <a:lnTo>
                      <a:pt x="0" y="0"/>
                    </a:lnTo>
                    <a:lnTo>
                      <a:pt x="0" y="138"/>
                    </a:lnTo>
                    <a:lnTo>
                      <a:pt x="2661" y="140"/>
                    </a:lnTo>
                    <a:lnTo>
                      <a:pt x="2731" y="71"/>
                    </a:lnTo>
                    <a:close/>
                  </a:path>
                </a:pathLst>
              </a:custGeom>
              <a:solidFill>
                <a:srgbClr val="E6B5C2"/>
              </a:solidFill>
              <a:ln w="9525">
                <a:noFill/>
                <a:round/>
                <a:headEnd/>
                <a:tailEnd/>
              </a:ln>
            </p:spPr>
            <p:txBody>
              <a:bodyPr/>
              <a:lstStyle/>
              <a:p>
                <a:endParaRPr lang="en-US"/>
              </a:p>
            </p:txBody>
          </p:sp>
          <p:sp>
            <p:nvSpPr>
              <p:cNvPr id="5746" name="Freeform 391"/>
              <p:cNvSpPr>
                <a:spLocks/>
              </p:cNvSpPr>
              <p:nvPr/>
            </p:nvSpPr>
            <p:spPr bwMode="auto">
              <a:xfrm>
                <a:off x="6384" y="2261"/>
                <a:ext cx="9" cy="73"/>
              </a:xfrm>
              <a:custGeom>
                <a:avLst/>
                <a:gdLst>
                  <a:gd name="T0" fmla="*/ 0 w 145"/>
                  <a:gd name="T1" fmla="*/ 0 h 1313"/>
                  <a:gd name="T2" fmla="*/ 0 w 145"/>
                  <a:gd name="T3" fmla="*/ 0 h 1313"/>
                  <a:gd name="T4" fmla="*/ 0 w 145"/>
                  <a:gd name="T5" fmla="*/ 0 h 1313"/>
                  <a:gd name="T6" fmla="*/ 0 w 145"/>
                  <a:gd name="T7" fmla="*/ 0 h 1313"/>
                  <a:gd name="T8" fmla="*/ 0 w 145"/>
                  <a:gd name="T9" fmla="*/ 0 h 1313"/>
                  <a:gd name="T10" fmla="*/ 0 w 145"/>
                  <a:gd name="T11" fmla="*/ 0 h 1313"/>
                  <a:gd name="T12" fmla="*/ 0 60000 65536"/>
                  <a:gd name="T13" fmla="*/ 0 60000 65536"/>
                  <a:gd name="T14" fmla="*/ 0 60000 65536"/>
                  <a:gd name="T15" fmla="*/ 0 60000 65536"/>
                  <a:gd name="T16" fmla="*/ 0 60000 65536"/>
                  <a:gd name="T17" fmla="*/ 0 60000 65536"/>
                  <a:gd name="T18" fmla="*/ 0 w 145"/>
                  <a:gd name="T19" fmla="*/ 0 h 1313"/>
                  <a:gd name="T20" fmla="*/ 145 w 145"/>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45" h="1313">
                    <a:moveTo>
                      <a:pt x="69" y="1313"/>
                    </a:moveTo>
                    <a:lnTo>
                      <a:pt x="138" y="1245"/>
                    </a:lnTo>
                    <a:lnTo>
                      <a:pt x="145" y="1"/>
                    </a:lnTo>
                    <a:lnTo>
                      <a:pt x="6" y="0"/>
                    </a:lnTo>
                    <a:lnTo>
                      <a:pt x="0" y="1244"/>
                    </a:lnTo>
                    <a:lnTo>
                      <a:pt x="69" y="1313"/>
                    </a:lnTo>
                    <a:close/>
                  </a:path>
                </a:pathLst>
              </a:custGeom>
              <a:solidFill>
                <a:srgbClr val="E6B5C2"/>
              </a:solidFill>
              <a:ln w="9525">
                <a:noFill/>
                <a:round/>
                <a:headEnd/>
                <a:tailEnd/>
              </a:ln>
            </p:spPr>
            <p:txBody>
              <a:bodyPr/>
              <a:lstStyle/>
              <a:p>
                <a:endParaRPr lang="en-US"/>
              </a:p>
            </p:txBody>
          </p:sp>
          <p:sp>
            <p:nvSpPr>
              <p:cNvPr id="5747" name="Freeform 392"/>
              <p:cNvSpPr>
                <a:spLocks/>
              </p:cNvSpPr>
              <p:nvPr/>
            </p:nvSpPr>
            <p:spPr bwMode="auto">
              <a:xfrm>
                <a:off x="6533" y="2261"/>
                <a:ext cx="148" cy="69"/>
              </a:xfrm>
              <a:custGeom>
                <a:avLst/>
                <a:gdLst>
                  <a:gd name="T0" fmla="*/ 0 w 2664"/>
                  <a:gd name="T1" fmla="*/ 0 h 1242"/>
                  <a:gd name="T2" fmla="*/ 0 w 2664"/>
                  <a:gd name="T3" fmla="*/ 0 h 1242"/>
                  <a:gd name="T4" fmla="*/ 0 w 2664"/>
                  <a:gd name="T5" fmla="*/ 0 h 1242"/>
                  <a:gd name="T6" fmla="*/ 0 w 2664"/>
                  <a:gd name="T7" fmla="*/ 0 h 1242"/>
                  <a:gd name="T8" fmla="*/ 0 w 2664"/>
                  <a:gd name="T9" fmla="*/ 0 h 1242"/>
                  <a:gd name="T10" fmla="*/ 0 60000 65536"/>
                  <a:gd name="T11" fmla="*/ 0 60000 65536"/>
                  <a:gd name="T12" fmla="*/ 0 60000 65536"/>
                  <a:gd name="T13" fmla="*/ 0 60000 65536"/>
                  <a:gd name="T14" fmla="*/ 0 60000 65536"/>
                  <a:gd name="T15" fmla="*/ 0 w 2664"/>
                  <a:gd name="T16" fmla="*/ 0 h 1242"/>
                  <a:gd name="T17" fmla="*/ 2664 w 2664"/>
                  <a:gd name="T18" fmla="*/ 1242 h 1242"/>
                </a:gdLst>
                <a:ahLst/>
                <a:cxnLst>
                  <a:cxn ang="T10">
                    <a:pos x="T0" y="T1"/>
                  </a:cxn>
                  <a:cxn ang="T11">
                    <a:pos x="T2" y="T3"/>
                  </a:cxn>
                  <a:cxn ang="T12">
                    <a:pos x="T4" y="T5"/>
                  </a:cxn>
                  <a:cxn ang="T13">
                    <a:pos x="T6" y="T7"/>
                  </a:cxn>
                  <a:cxn ang="T14">
                    <a:pos x="T8" y="T9"/>
                  </a:cxn>
                </a:cxnLst>
                <a:rect l="T15" t="T16" r="T17" b="T18"/>
                <a:pathLst>
                  <a:path w="2664" h="1242">
                    <a:moveTo>
                      <a:pt x="2663" y="1242"/>
                    </a:moveTo>
                    <a:lnTo>
                      <a:pt x="0" y="1242"/>
                    </a:lnTo>
                    <a:lnTo>
                      <a:pt x="1" y="0"/>
                    </a:lnTo>
                    <a:lnTo>
                      <a:pt x="2664" y="2"/>
                    </a:lnTo>
                    <a:lnTo>
                      <a:pt x="2663" y="1242"/>
                    </a:lnTo>
                    <a:close/>
                  </a:path>
                </a:pathLst>
              </a:custGeom>
              <a:solidFill>
                <a:srgbClr val="CB3547"/>
              </a:solidFill>
              <a:ln w="9525">
                <a:noFill/>
                <a:round/>
                <a:headEnd/>
                <a:tailEnd/>
              </a:ln>
            </p:spPr>
            <p:txBody>
              <a:bodyPr/>
              <a:lstStyle/>
              <a:p>
                <a:endParaRPr lang="en-US"/>
              </a:p>
            </p:txBody>
          </p:sp>
          <p:sp>
            <p:nvSpPr>
              <p:cNvPr id="5748" name="Freeform 393"/>
              <p:cNvSpPr>
                <a:spLocks/>
              </p:cNvSpPr>
              <p:nvPr/>
            </p:nvSpPr>
            <p:spPr bwMode="auto">
              <a:xfrm>
                <a:off x="6529" y="2326"/>
                <a:ext cx="152" cy="8"/>
              </a:xfrm>
              <a:custGeom>
                <a:avLst/>
                <a:gdLst>
                  <a:gd name="T0" fmla="*/ 0 w 2732"/>
                  <a:gd name="T1" fmla="*/ 0 h 139"/>
                  <a:gd name="T2" fmla="*/ 0 w 2732"/>
                  <a:gd name="T3" fmla="*/ 0 h 139"/>
                  <a:gd name="T4" fmla="*/ 0 w 2732"/>
                  <a:gd name="T5" fmla="*/ 0 h 139"/>
                  <a:gd name="T6" fmla="*/ 0 w 2732"/>
                  <a:gd name="T7" fmla="*/ 0 h 139"/>
                  <a:gd name="T8" fmla="*/ 0 w 2732"/>
                  <a:gd name="T9" fmla="*/ 0 h 139"/>
                  <a:gd name="T10" fmla="*/ 0 w 2732"/>
                  <a:gd name="T11" fmla="*/ 0 h 139"/>
                  <a:gd name="T12" fmla="*/ 0 60000 65536"/>
                  <a:gd name="T13" fmla="*/ 0 60000 65536"/>
                  <a:gd name="T14" fmla="*/ 0 60000 65536"/>
                  <a:gd name="T15" fmla="*/ 0 60000 65536"/>
                  <a:gd name="T16" fmla="*/ 0 60000 65536"/>
                  <a:gd name="T17" fmla="*/ 0 60000 65536"/>
                  <a:gd name="T18" fmla="*/ 0 w 2732"/>
                  <a:gd name="T19" fmla="*/ 0 h 139"/>
                  <a:gd name="T20" fmla="*/ 2732 w 2732"/>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32" h="139">
                    <a:moveTo>
                      <a:pt x="0" y="70"/>
                    </a:moveTo>
                    <a:lnTo>
                      <a:pt x="69" y="139"/>
                    </a:lnTo>
                    <a:lnTo>
                      <a:pt x="2732" y="139"/>
                    </a:lnTo>
                    <a:lnTo>
                      <a:pt x="2732" y="0"/>
                    </a:lnTo>
                    <a:lnTo>
                      <a:pt x="69" y="1"/>
                    </a:lnTo>
                    <a:lnTo>
                      <a:pt x="0" y="70"/>
                    </a:lnTo>
                    <a:close/>
                  </a:path>
                </a:pathLst>
              </a:custGeom>
              <a:solidFill>
                <a:srgbClr val="E6B5C2"/>
              </a:solidFill>
              <a:ln w="9525">
                <a:noFill/>
                <a:round/>
                <a:headEnd/>
                <a:tailEnd/>
              </a:ln>
            </p:spPr>
            <p:txBody>
              <a:bodyPr/>
              <a:lstStyle/>
              <a:p>
                <a:endParaRPr lang="en-US"/>
              </a:p>
            </p:txBody>
          </p:sp>
          <p:sp>
            <p:nvSpPr>
              <p:cNvPr id="5749" name="Freeform 394"/>
              <p:cNvSpPr>
                <a:spLocks/>
              </p:cNvSpPr>
              <p:nvPr/>
            </p:nvSpPr>
            <p:spPr bwMode="auto">
              <a:xfrm>
                <a:off x="6529"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750" name="Freeform 395"/>
              <p:cNvSpPr>
                <a:spLocks/>
              </p:cNvSpPr>
              <p:nvPr/>
            </p:nvSpPr>
            <p:spPr bwMode="auto">
              <a:xfrm>
                <a:off x="6533" y="2257"/>
                <a:ext cx="151" cy="8"/>
              </a:xfrm>
              <a:custGeom>
                <a:avLst/>
                <a:gdLst>
                  <a:gd name="T0" fmla="*/ 0 w 2732"/>
                  <a:gd name="T1" fmla="*/ 0 h 140"/>
                  <a:gd name="T2" fmla="*/ 0 w 2732"/>
                  <a:gd name="T3" fmla="*/ 0 h 140"/>
                  <a:gd name="T4" fmla="*/ 0 w 2732"/>
                  <a:gd name="T5" fmla="*/ 0 h 140"/>
                  <a:gd name="T6" fmla="*/ 0 w 2732"/>
                  <a:gd name="T7" fmla="*/ 0 h 140"/>
                  <a:gd name="T8" fmla="*/ 0 w 2732"/>
                  <a:gd name="T9" fmla="*/ 0 h 140"/>
                  <a:gd name="T10" fmla="*/ 0 w 2732"/>
                  <a:gd name="T11" fmla="*/ 0 h 140"/>
                  <a:gd name="T12" fmla="*/ 0 60000 65536"/>
                  <a:gd name="T13" fmla="*/ 0 60000 65536"/>
                  <a:gd name="T14" fmla="*/ 0 60000 65536"/>
                  <a:gd name="T15" fmla="*/ 0 60000 65536"/>
                  <a:gd name="T16" fmla="*/ 0 60000 65536"/>
                  <a:gd name="T17" fmla="*/ 0 60000 65536"/>
                  <a:gd name="T18" fmla="*/ 0 w 2732"/>
                  <a:gd name="T19" fmla="*/ 0 h 140"/>
                  <a:gd name="T20" fmla="*/ 2732 w 2732"/>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2" h="140">
                    <a:moveTo>
                      <a:pt x="2732" y="71"/>
                    </a:moveTo>
                    <a:lnTo>
                      <a:pt x="2663" y="1"/>
                    </a:lnTo>
                    <a:lnTo>
                      <a:pt x="0" y="0"/>
                    </a:lnTo>
                    <a:lnTo>
                      <a:pt x="0" y="138"/>
                    </a:lnTo>
                    <a:lnTo>
                      <a:pt x="2663" y="140"/>
                    </a:lnTo>
                    <a:lnTo>
                      <a:pt x="2732" y="71"/>
                    </a:lnTo>
                    <a:close/>
                  </a:path>
                </a:pathLst>
              </a:custGeom>
              <a:solidFill>
                <a:srgbClr val="E6B5C2"/>
              </a:solidFill>
              <a:ln w="9525">
                <a:noFill/>
                <a:round/>
                <a:headEnd/>
                <a:tailEnd/>
              </a:ln>
            </p:spPr>
            <p:txBody>
              <a:bodyPr/>
              <a:lstStyle/>
              <a:p>
                <a:endParaRPr lang="en-US"/>
              </a:p>
            </p:txBody>
          </p:sp>
          <p:sp>
            <p:nvSpPr>
              <p:cNvPr id="5751" name="Freeform 396"/>
              <p:cNvSpPr>
                <a:spLocks/>
              </p:cNvSpPr>
              <p:nvPr/>
            </p:nvSpPr>
            <p:spPr bwMode="auto">
              <a:xfrm>
                <a:off x="6677" y="2261"/>
                <a:ext cx="7" cy="73"/>
              </a:xfrm>
              <a:custGeom>
                <a:avLst/>
                <a:gdLst>
                  <a:gd name="T0" fmla="*/ 0 w 139"/>
                  <a:gd name="T1" fmla="*/ 0 h 1309"/>
                  <a:gd name="T2" fmla="*/ 0 w 139"/>
                  <a:gd name="T3" fmla="*/ 0 h 1309"/>
                  <a:gd name="T4" fmla="*/ 0 w 139"/>
                  <a:gd name="T5" fmla="*/ 0 h 1309"/>
                  <a:gd name="T6" fmla="*/ 0 w 139"/>
                  <a:gd name="T7" fmla="*/ 0 h 1309"/>
                  <a:gd name="T8" fmla="*/ 0 w 139"/>
                  <a:gd name="T9" fmla="*/ 0 h 1309"/>
                  <a:gd name="T10" fmla="*/ 0 w 139"/>
                  <a:gd name="T11" fmla="*/ 0 h 1309"/>
                  <a:gd name="T12" fmla="*/ 0 60000 65536"/>
                  <a:gd name="T13" fmla="*/ 0 60000 65536"/>
                  <a:gd name="T14" fmla="*/ 0 60000 65536"/>
                  <a:gd name="T15" fmla="*/ 0 60000 65536"/>
                  <a:gd name="T16" fmla="*/ 0 60000 65536"/>
                  <a:gd name="T17" fmla="*/ 0 60000 65536"/>
                  <a:gd name="T18" fmla="*/ 0 w 139"/>
                  <a:gd name="T19" fmla="*/ 0 h 1309"/>
                  <a:gd name="T20" fmla="*/ 139 w 139"/>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39" h="1309">
                    <a:moveTo>
                      <a:pt x="69" y="1309"/>
                    </a:moveTo>
                    <a:lnTo>
                      <a:pt x="138" y="1240"/>
                    </a:lnTo>
                    <a:lnTo>
                      <a:pt x="139" y="0"/>
                    </a:lnTo>
                    <a:lnTo>
                      <a:pt x="1" y="0"/>
                    </a:lnTo>
                    <a:lnTo>
                      <a:pt x="0" y="1240"/>
                    </a:lnTo>
                    <a:lnTo>
                      <a:pt x="69" y="1309"/>
                    </a:lnTo>
                    <a:close/>
                  </a:path>
                </a:pathLst>
              </a:custGeom>
              <a:solidFill>
                <a:srgbClr val="E6B5C2"/>
              </a:solidFill>
              <a:ln w="9525">
                <a:noFill/>
                <a:round/>
                <a:headEnd/>
                <a:tailEnd/>
              </a:ln>
            </p:spPr>
            <p:txBody>
              <a:bodyPr/>
              <a:lstStyle/>
              <a:p>
                <a:endParaRPr lang="en-US"/>
              </a:p>
            </p:txBody>
          </p:sp>
          <p:sp>
            <p:nvSpPr>
              <p:cNvPr id="5752" name="Freeform 397"/>
              <p:cNvSpPr>
                <a:spLocks/>
              </p:cNvSpPr>
              <p:nvPr/>
            </p:nvSpPr>
            <p:spPr bwMode="auto">
              <a:xfrm>
                <a:off x="6463" y="2261"/>
                <a:ext cx="148" cy="69"/>
              </a:xfrm>
              <a:custGeom>
                <a:avLst/>
                <a:gdLst>
                  <a:gd name="T0" fmla="*/ 0 w 2659"/>
                  <a:gd name="T1" fmla="*/ 0 h 1238"/>
                  <a:gd name="T2" fmla="*/ 0 w 2659"/>
                  <a:gd name="T3" fmla="*/ 0 h 1238"/>
                  <a:gd name="T4" fmla="*/ 0 w 2659"/>
                  <a:gd name="T5" fmla="*/ 0 h 1238"/>
                  <a:gd name="T6" fmla="*/ 0 w 2659"/>
                  <a:gd name="T7" fmla="*/ 0 h 1238"/>
                  <a:gd name="T8" fmla="*/ 0 w 2659"/>
                  <a:gd name="T9" fmla="*/ 0 h 1238"/>
                  <a:gd name="T10" fmla="*/ 0 60000 65536"/>
                  <a:gd name="T11" fmla="*/ 0 60000 65536"/>
                  <a:gd name="T12" fmla="*/ 0 60000 65536"/>
                  <a:gd name="T13" fmla="*/ 0 60000 65536"/>
                  <a:gd name="T14" fmla="*/ 0 60000 65536"/>
                  <a:gd name="T15" fmla="*/ 0 w 2659"/>
                  <a:gd name="T16" fmla="*/ 0 h 1238"/>
                  <a:gd name="T17" fmla="*/ 2659 w 2659"/>
                  <a:gd name="T18" fmla="*/ 1238 h 1238"/>
                </a:gdLst>
                <a:ahLst/>
                <a:cxnLst>
                  <a:cxn ang="T10">
                    <a:pos x="T0" y="T1"/>
                  </a:cxn>
                  <a:cxn ang="T11">
                    <a:pos x="T2" y="T3"/>
                  </a:cxn>
                  <a:cxn ang="T12">
                    <a:pos x="T4" y="T5"/>
                  </a:cxn>
                  <a:cxn ang="T13">
                    <a:pos x="T6" y="T7"/>
                  </a:cxn>
                  <a:cxn ang="T14">
                    <a:pos x="T8" y="T9"/>
                  </a:cxn>
                </a:cxnLst>
                <a:rect l="T15" t="T16" r="T17" b="T18"/>
                <a:pathLst>
                  <a:path w="2659" h="1238">
                    <a:moveTo>
                      <a:pt x="2659" y="1238"/>
                    </a:moveTo>
                    <a:lnTo>
                      <a:pt x="0" y="1234"/>
                    </a:lnTo>
                    <a:lnTo>
                      <a:pt x="1" y="0"/>
                    </a:lnTo>
                    <a:lnTo>
                      <a:pt x="2658" y="2"/>
                    </a:lnTo>
                    <a:lnTo>
                      <a:pt x="2659" y="1238"/>
                    </a:lnTo>
                    <a:close/>
                  </a:path>
                </a:pathLst>
              </a:custGeom>
              <a:solidFill>
                <a:srgbClr val="CB3547"/>
              </a:solidFill>
              <a:ln w="9525">
                <a:noFill/>
                <a:round/>
                <a:headEnd/>
                <a:tailEnd/>
              </a:ln>
            </p:spPr>
            <p:txBody>
              <a:bodyPr/>
              <a:lstStyle/>
              <a:p>
                <a:endParaRPr lang="en-US"/>
              </a:p>
            </p:txBody>
          </p:sp>
          <p:sp>
            <p:nvSpPr>
              <p:cNvPr id="5753" name="Freeform 398"/>
              <p:cNvSpPr>
                <a:spLocks/>
              </p:cNvSpPr>
              <p:nvPr/>
            </p:nvSpPr>
            <p:spPr bwMode="auto">
              <a:xfrm>
                <a:off x="6459" y="2326"/>
                <a:ext cx="152" cy="7"/>
              </a:xfrm>
              <a:custGeom>
                <a:avLst/>
                <a:gdLst>
                  <a:gd name="T0" fmla="*/ 0 w 2728"/>
                  <a:gd name="T1" fmla="*/ 0 h 141"/>
                  <a:gd name="T2" fmla="*/ 0 w 2728"/>
                  <a:gd name="T3" fmla="*/ 0 h 141"/>
                  <a:gd name="T4" fmla="*/ 0 w 2728"/>
                  <a:gd name="T5" fmla="*/ 0 h 141"/>
                  <a:gd name="T6" fmla="*/ 0 w 2728"/>
                  <a:gd name="T7" fmla="*/ 0 h 141"/>
                  <a:gd name="T8" fmla="*/ 0 w 2728"/>
                  <a:gd name="T9" fmla="*/ 0 h 141"/>
                  <a:gd name="T10" fmla="*/ 0 w 2728"/>
                  <a:gd name="T11" fmla="*/ 0 h 141"/>
                  <a:gd name="T12" fmla="*/ 0 60000 65536"/>
                  <a:gd name="T13" fmla="*/ 0 60000 65536"/>
                  <a:gd name="T14" fmla="*/ 0 60000 65536"/>
                  <a:gd name="T15" fmla="*/ 0 60000 65536"/>
                  <a:gd name="T16" fmla="*/ 0 60000 65536"/>
                  <a:gd name="T17" fmla="*/ 0 60000 65536"/>
                  <a:gd name="T18" fmla="*/ 0 w 2728"/>
                  <a:gd name="T19" fmla="*/ 0 h 141"/>
                  <a:gd name="T20" fmla="*/ 2728 w 2728"/>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8" h="141">
                    <a:moveTo>
                      <a:pt x="0" y="68"/>
                    </a:moveTo>
                    <a:lnTo>
                      <a:pt x="69" y="137"/>
                    </a:lnTo>
                    <a:lnTo>
                      <a:pt x="2728" y="141"/>
                    </a:lnTo>
                    <a:lnTo>
                      <a:pt x="2728" y="3"/>
                    </a:lnTo>
                    <a:lnTo>
                      <a:pt x="69" y="0"/>
                    </a:lnTo>
                    <a:lnTo>
                      <a:pt x="0" y="68"/>
                    </a:lnTo>
                    <a:close/>
                  </a:path>
                </a:pathLst>
              </a:custGeom>
              <a:solidFill>
                <a:srgbClr val="E6B5C2"/>
              </a:solidFill>
              <a:ln w="9525">
                <a:noFill/>
                <a:round/>
                <a:headEnd/>
                <a:tailEnd/>
              </a:ln>
            </p:spPr>
            <p:txBody>
              <a:bodyPr/>
              <a:lstStyle/>
              <a:p>
                <a:endParaRPr lang="en-US"/>
              </a:p>
            </p:txBody>
          </p:sp>
          <p:sp>
            <p:nvSpPr>
              <p:cNvPr id="5754" name="Freeform 399"/>
              <p:cNvSpPr>
                <a:spLocks/>
              </p:cNvSpPr>
              <p:nvPr/>
            </p:nvSpPr>
            <p:spPr bwMode="auto">
              <a:xfrm>
                <a:off x="6459" y="2257"/>
                <a:ext cx="8"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70" y="0"/>
                    </a:moveTo>
                    <a:lnTo>
                      <a:pt x="1" y="69"/>
                    </a:lnTo>
                    <a:lnTo>
                      <a:pt x="0" y="1303"/>
                    </a:lnTo>
                    <a:lnTo>
                      <a:pt x="138" y="1303"/>
                    </a:lnTo>
                    <a:lnTo>
                      <a:pt x="139" y="69"/>
                    </a:lnTo>
                    <a:lnTo>
                      <a:pt x="70" y="0"/>
                    </a:lnTo>
                    <a:close/>
                  </a:path>
                </a:pathLst>
              </a:custGeom>
              <a:solidFill>
                <a:srgbClr val="E6B5C2"/>
              </a:solidFill>
              <a:ln w="9525">
                <a:noFill/>
                <a:round/>
                <a:headEnd/>
                <a:tailEnd/>
              </a:ln>
            </p:spPr>
            <p:txBody>
              <a:bodyPr/>
              <a:lstStyle/>
              <a:p>
                <a:endParaRPr lang="en-US"/>
              </a:p>
            </p:txBody>
          </p:sp>
          <p:sp>
            <p:nvSpPr>
              <p:cNvPr id="5755" name="Freeform 400"/>
              <p:cNvSpPr>
                <a:spLocks/>
              </p:cNvSpPr>
              <p:nvPr/>
            </p:nvSpPr>
            <p:spPr bwMode="auto">
              <a:xfrm>
                <a:off x="6463" y="2257"/>
                <a:ext cx="152" cy="8"/>
              </a:xfrm>
              <a:custGeom>
                <a:avLst/>
                <a:gdLst>
                  <a:gd name="T0" fmla="*/ 0 w 2726"/>
                  <a:gd name="T1" fmla="*/ 0 h 140"/>
                  <a:gd name="T2" fmla="*/ 0 w 2726"/>
                  <a:gd name="T3" fmla="*/ 0 h 140"/>
                  <a:gd name="T4" fmla="*/ 0 w 2726"/>
                  <a:gd name="T5" fmla="*/ 0 h 140"/>
                  <a:gd name="T6" fmla="*/ 0 w 2726"/>
                  <a:gd name="T7" fmla="*/ 0 h 140"/>
                  <a:gd name="T8" fmla="*/ 0 w 2726"/>
                  <a:gd name="T9" fmla="*/ 0 h 140"/>
                  <a:gd name="T10" fmla="*/ 0 w 2726"/>
                  <a:gd name="T11" fmla="*/ 0 h 140"/>
                  <a:gd name="T12" fmla="*/ 0 60000 65536"/>
                  <a:gd name="T13" fmla="*/ 0 60000 65536"/>
                  <a:gd name="T14" fmla="*/ 0 60000 65536"/>
                  <a:gd name="T15" fmla="*/ 0 60000 65536"/>
                  <a:gd name="T16" fmla="*/ 0 60000 65536"/>
                  <a:gd name="T17" fmla="*/ 0 60000 65536"/>
                  <a:gd name="T18" fmla="*/ 0 w 2726"/>
                  <a:gd name="T19" fmla="*/ 0 h 140"/>
                  <a:gd name="T20" fmla="*/ 2726 w 272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6" h="140">
                    <a:moveTo>
                      <a:pt x="2726" y="71"/>
                    </a:moveTo>
                    <a:lnTo>
                      <a:pt x="2657" y="1"/>
                    </a:lnTo>
                    <a:lnTo>
                      <a:pt x="0" y="0"/>
                    </a:lnTo>
                    <a:lnTo>
                      <a:pt x="0" y="138"/>
                    </a:lnTo>
                    <a:lnTo>
                      <a:pt x="2657" y="140"/>
                    </a:lnTo>
                    <a:lnTo>
                      <a:pt x="2726" y="71"/>
                    </a:lnTo>
                    <a:close/>
                  </a:path>
                </a:pathLst>
              </a:custGeom>
              <a:solidFill>
                <a:srgbClr val="E6B5C2"/>
              </a:solidFill>
              <a:ln w="9525">
                <a:noFill/>
                <a:round/>
                <a:headEnd/>
                <a:tailEnd/>
              </a:ln>
            </p:spPr>
            <p:txBody>
              <a:bodyPr/>
              <a:lstStyle/>
              <a:p>
                <a:endParaRPr lang="en-US"/>
              </a:p>
            </p:txBody>
          </p:sp>
          <p:sp>
            <p:nvSpPr>
              <p:cNvPr id="5756" name="Freeform 401"/>
              <p:cNvSpPr>
                <a:spLocks/>
              </p:cNvSpPr>
              <p:nvPr/>
            </p:nvSpPr>
            <p:spPr bwMode="auto">
              <a:xfrm>
                <a:off x="6607" y="2261"/>
                <a:ext cx="8" cy="72"/>
              </a:xfrm>
              <a:custGeom>
                <a:avLst/>
                <a:gdLst>
                  <a:gd name="T0" fmla="*/ 0 w 139"/>
                  <a:gd name="T1" fmla="*/ 0 h 1305"/>
                  <a:gd name="T2" fmla="*/ 0 w 139"/>
                  <a:gd name="T3" fmla="*/ 0 h 1305"/>
                  <a:gd name="T4" fmla="*/ 0 w 139"/>
                  <a:gd name="T5" fmla="*/ 0 h 1305"/>
                  <a:gd name="T6" fmla="*/ 0 w 139"/>
                  <a:gd name="T7" fmla="*/ 0 h 1305"/>
                  <a:gd name="T8" fmla="*/ 0 w 139"/>
                  <a:gd name="T9" fmla="*/ 0 h 1305"/>
                  <a:gd name="T10" fmla="*/ 0 w 139"/>
                  <a:gd name="T11" fmla="*/ 0 h 1305"/>
                  <a:gd name="T12" fmla="*/ 0 60000 65536"/>
                  <a:gd name="T13" fmla="*/ 0 60000 65536"/>
                  <a:gd name="T14" fmla="*/ 0 60000 65536"/>
                  <a:gd name="T15" fmla="*/ 0 60000 65536"/>
                  <a:gd name="T16" fmla="*/ 0 60000 65536"/>
                  <a:gd name="T17" fmla="*/ 0 60000 65536"/>
                  <a:gd name="T18" fmla="*/ 0 w 139"/>
                  <a:gd name="T19" fmla="*/ 0 h 1305"/>
                  <a:gd name="T20" fmla="*/ 139 w 139"/>
                  <a:gd name="T21" fmla="*/ 1305 h 1305"/>
                </a:gdLst>
                <a:ahLst/>
                <a:cxnLst>
                  <a:cxn ang="T12">
                    <a:pos x="T0" y="T1"/>
                  </a:cxn>
                  <a:cxn ang="T13">
                    <a:pos x="T2" y="T3"/>
                  </a:cxn>
                  <a:cxn ang="T14">
                    <a:pos x="T4" y="T5"/>
                  </a:cxn>
                  <a:cxn ang="T15">
                    <a:pos x="T6" y="T7"/>
                  </a:cxn>
                  <a:cxn ang="T16">
                    <a:pos x="T8" y="T9"/>
                  </a:cxn>
                  <a:cxn ang="T17">
                    <a:pos x="T10" y="T11"/>
                  </a:cxn>
                </a:cxnLst>
                <a:rect l="T18" t="T19" r="T20" b="T21"/>
                <a:pathLst>
                  <a:path w="139" h="1305">
                    <a:moveTo>
                      <a:pt x="70" y="1305"/>
                    </a:moveTo>
                    <a:lnTo>
                      <a:pt x="139" y="1236"/>
                    </a:lnTo>
                    <a:lnTo>
                      <a:pt x="138" y="0"/>
                    </a:lnTo>
                    <a:lnTo>
                      <a:pt x="0" y="0"/>
                    </a:lnTo>
                    <a:lnTo>
                      <a:pt x="1" y="1236"/>
                    </a:lnTo>
                    <a:lnTo>
                      <a:pt x="70" y="1305"/>
                    </a:lnTo>
                    <a:close/>
                  </a:path>
                </a:pathLst>
              </a:custGeom>
              <a:solidFill>
                <a:srgbClr val="E6B5C2"/>
              </a:solidFill>
              <a:ln w="9525">
                <a:noFill/>
                <a:round/>
                <a:headEnd/>
                <a:tailEnd/>
              </a:ln>
            </p:spPr>
            <p:txBody>
              <a:bodyPr/>
              <a:lstStyle/>
              <a:p>
                <a:endParaRPr lang="en-US"/>
              </a:p>
            </p:txBody>
          </p:sp>
          <p:sp>
            <p:nvSpPr>
              <p:cNvPr id="5757" name="Freeform 402"/>
              <p:cNvSpPr>
                <a:spLocks/>
              </p:cNvSpPr>
              <p:nvPr/>
            </p:nvSpPr>
            <p:spPr bwMode="auto">
              <a:xfrm>
                <a:off x="6317" y="2261"/>
                <a:ext cx="146" cy="69"/>
              </a:xfrm>
              <a:custGeom>
                <a:avLst/>
                <a:gdLst>
                  <a:gd name="T0" fmla="*/ 0 w 2627"/>
                  <a:gd name="T1" fmla="*/ 0 h 1245"/>
                  <a:gd name="T2" fmla="*/ 0 w 2627"/>
                  <a:gd name="T3" fmla="*/ 0 h 1245"/>
                  <a:gd name="T4" fmla="*/ 0 w 2627"/>
                  <a:gd name="T5" fmla="*/ 0 h 1245"/>
                  <a:gd name="T6" fmla="*/ 0 w 2627"/>
                  <a:gd name="T7" fmla="*/ 0 h 1245"/>
                  <a:gd name="T8" fmla="*/ 0 w 2627"/>
                  <a:gd name="T9" fmla="*/ 0 h 1245"/>
                  <a:gd name="T10" fmla="*/ 0 60000 65536"/>
                  <a:gd name="T11" fmla="*/ 0 60000 65536"/>
                  <a:gd name="T12" fmla="*/ 0 60000 65536"/>
                  <a:gd name="T13" fmla="*/ 0 60000 65536"/>
                  <a:gd name="T14" fmla="*/ 0 60000 65536"/>
                  <a:gd name="T15" fmla="*/ 0 w 2627"/>
                  <a:gd name="T16" fmla="*/ 0 h 1245"/>
                  <a:gd name="T17" fmla="*/ 2627 w 2627"/>
                  <a:gd name="T18" fmla="*/ 1245 h 1245"/>
                </a:gdLst>
                <a:ahLst/>
                <a:cxnLst>
                  <a:cxn ang="T10">
                    <a:pos x="T0" y="T1"/>
                  </a:cxn>
                  <a:cxn ang="T11">
                    <a:pos x="T2" y="T3"/>
                  </a:cxn>
                  <a:cxn ang="T12">
                    <a:pos x="T4" y="T5"/>
                  </a:cxn>
                  <a:cxn ang="T13">
                    <a:pos x="T6" y="T7"/>
                  </a:cxn>
                  <a:cxn ang="T14">
                    <a:pos x="T8" y="T9"/>
                  </a:cxn>
                </a:cxnLst>
                <a:rect l="T15" t="T16" r="T17" b="T18"/>
                <a:pathLst>
                  <a:path w="2627" h="1245">
                    <a:moveTo>
                      <a:pt x="2627" y="1245"/>
                    </a:moveTo>
                    <a:lnTo>
                      <a:pt x="0" y="1242"/>
                    </a:lnTo>
                    <a:lnTo>
                      <a:pt x="1" y="0"/>
                    </a:lnTo>
                    <a:lnTo>
                      <a:pt x="2626" y="2"/>
                    </a:lnTo>
                    <a:lnTo>
                      <a:pt x="2627" y="1245"/>
                    </a:lnTo>
                    <a:close/>
                  </a:path>
                </a:pathLst>
              </a:custGeom>
              <a:solidFill>
                <a:srgbClr val="CB3547"/>
              </a:solidFill>
              <a:ln w="9525">
                <a:noFill/>
                <a:round/>
                <a:headEnd/>
                <a:tailEnd/>
              </a:ln>
            </p:spPr>
            <p:txBody>
              <a:bodyPr/>
              <a:lstStyle/>
              <a:p>
                <a:endParaRPr lang="en-US"/>
              </a:p>
            </p:txBody>
          </p:sp>
          <p:sp>
            <p:nvSpPr>
              <p:cNvPr id="5758" name="Freeform 403"/>
              <p:cNvSpPr>
                <a:spLocks/>
              </p:cNvSpPr>
              <p:nvPr/>
            </p:nvSpPr>
            <p:spPr bwMode="auto">
              <a:xfrm>
                <a:off x="6314" y="2326"/>
                <a:ext cx="149" cy="8"/>
              </a:xfrm>
              <a:custGeom>
                <a:avLst/>
                <a:gdLst>
                  <a:gd name="T0" fmla="*/ 0 w 2696"/>
                  <a:gd name="T1" fmla="*/ 0 h 141"/>
                  <a:gd name="T2" fmla="*/ 0 w 2696"/>
                  <a:gd name="T3" fmla="*/ 0 h 141"/>
                  <a:gd name="T4" fmla="*/ 0 w 2696"/>
                  <a:gd name="T5" fmla="*/ 0 h 141"/>
                  <a:gd name="T6" fmla="*/ 0 w 2696"/>
                  <a:gd name="T7" fmla="*/ 0 h 141"/>
                  <a:gd name="T8" fmla="*/ 0 w 2696"/>
                  <a:gd name="T9" fmla="*/ 0 h 141"/>
                  <a:gd name="T10" fmla="*/ 0 w 2696"/>
                  <a:gd name="T11" fmla="*/ 0 h 141"/>
                  <a:gd name="T12" fmla="*/ 0 60000 65536"/>
                  <a:gd name="T13" fmla="*/ 0 60000 65536"/>
                  <a:gd name="T14" fmla="*/ 0 60000 65536"/>
                  <a:gd name="T15" fmla="*/ 0 60000 65536"/>
                  <a:gd name="T16" fmla="*/ 0 60000 65536"/>
                  <a:gd name="T17" fmla="*/ 0 60000 65536"/>
                  <a:gd name="T18" fmla="*/ 0 w 2696"/>
                  <a:gd name="T19" fmla="*/ 0 h 141"/>
                  <a:gd name="T20" fmla="*/ 2696 w 269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6" h="141">
                    <a:moveTo>
                      <a:pt x="0" y="69"/>
                    </a:moveTo>
                    <a:lnTo>
                      <a:pt x="69" y="138"/>
                    </a:lnTo>
                    <a:lnTo>
                      <a:pt x="2696" y="141"/>
                    </a:lnTo>
                    <a:lnTo>
                      <a:pt x="2696" y="3"/>
                    </a:lnTo>
                    <a:lnTo>
                      <a:pt x="69" y="0"/>
                    </a:lnTo>
                    <a:lnTo>
                      <a:pt x="0" y="69"/>
                    </a:lnTo>
                    <a:close/>
                  </a:path>
                </a:pathLst>
              </a:custGeom>
              <a:solidFill>
                <a:srgbClr val="E6B5C2"/>
              </a:solidFill>
              <a:ln w="9525">
                <a:noFill/>
                <a:round/>
                <a:headEnd/>
                <a:tailEnd/>
              </a:ln>
            </p:spPr>
            <p:txBody>
              <a:bodyPr/>
              <a:lstStyle/>
              <a:p>
                <a:endParaRPr lang="en-US"/>
              </a:p>
            </p:txBody>
          </p:sp>
          <p:sp>
            <p:nvSpPr>
              <p:cNvPr id="5759" name="Freeform 404"/>
              <p:cNvSpPr>
                <a:spLocks/>
              </p:cNvSpPr>
              <p:nvPr/>
            </p:nvSpPr>
            <p:spPr bwMode="auto">
              <a:xfrm>
                <a:off x="6314"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760" name="Freeform 405"/>
              <p:cNvSpPr>
                <a:spLocks/>
              </p:cNvSpPr>
              <p:nvPr/>
            </p:nvSpPr>
            <p:spPr bwMode="auto">
              <a:xfrm>
                <a:off x="6317" y="2257"/>
                <a:ext cx="150" cy="8"/>
              </a:xfrm>
              <a:custGeom>
                <a:avLst/>
                <a:gdLst>
                  <a:gd name="T0" fmla="*/ 0 w 2694"/>
                  <a:gd name="T1" fmla="*/ 0 h 140"/>
                  <a:gd name="T2" fmla="*/ 0 w 2694"/>
                  <a:gd name="T3" fmla="*/ 0 h 140"/>
                  <a:gd name="T4" fmla="*/ 0 w 2694"/>
                  <a:gd name="T5" fmla="*/ 0 h 140"/>
                  <a:gd name="T6" fmla="*/ 0 w 2694"/>
                  <a:gd name="T7" fmla="*/ 0 h 140"/>
                  <a:gd name="T8" fmla="*/ 0 w 2694"/>
                  <a:gd name="T9" fmla="*/ 0 h 140"/>
                  <a:gd name="T10" fmla="*/ 0 w 2694"/>
                  <a:gd name="T11" fmla="*/ 0 h 140"/>
                  <a:gd name="T12" fmla="*/ 0 60000 65536"/>
                  <a:gd name="T13" fmla="*/ 0 60000 65536"/>
                  <a:gd name="T14" fmla="*/ 0 60000 65536"/>
                  <a:gd name="T15" fmla="*/ 0 60000 65536"/>
                  <a:gd name="T16" fmla="*/ 0 60000 65536"/>
                  <a:gd name="T17" fmla="*/ 0 60000 65536"/>
                  <a:gd name="T18" fmla="*/ 0 w 2694"/>
                  <a:gd name="T19" fmla="*/ 0 h 140"/>
                  <a:gd name="T20" fmla="*/ 2694 w 269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4" h="140">
                    <a:moveTo>
                      <a:pt x="2694" y="71"/>
                    </a:moveTo>
                    <a:lnTo>
                      <a:pt x="2625" y="1"/>
                    </a:lnTo>
                    <a:lnTo>
                      <a:pt x="0" y="0"/>
                    </a:lnTo>
                    <a:lnTo>
                      <a:pt x="0" y="138"/>
                    </a:lnTo>
                    <a:lnTo>
                      <a:pt x="2625" y="140"/>
                    </a:lnTo>
                    <a:lnTo>
                      <a:pt x="2694" y="71"/>
                    </a:lnTo>
                    <a:close/>
                  </a:path>
                </a:pathLst>
              </a:custGeom>
              <a:solidFill>
                <a:srgbClr val="E6B5C2"/>
              </a:solidFill>
              <a:ln w="9525">
                <a:noFill/>
                <a:round/>
                <a:headEnd/>
                <a:tailEnd/>
              </a:ln>
            </p:spPr>
            <p:txBody>
              <a:bodyPr/>
              <a:lstStyle/>
              <a:p>
                <a:endParaRPr lang="en-US"/>
              </a:p>
            </p:txBody>
          </p:sp>
          <p:sp>
            <p:nvSpPr>
              <p:cNvPr id="5761" name="Freeform 406"/>
              <p:cNvSpPr>
                <a:spLocks/>
              </p:cNvSpPr>
              <p:nvPr/>
            </p:nvSpPr>
            <p:spPr bwMode="auto">
              <a:xfrm>
                <a:off x="6459" y="2261"/>
                <a:ext cx="8" cy="73"/>
              </a:xfrm>
              <a:custGeom>
                <a:avLst/>
                <a:gdLst>
                  <a:gd name="T0" fmla="*/ 0 w 139"/>
                  <a:gd name="T1" fmla="*/ 0 h 1312"/>
                  <a:gd name="T2" fmla="*/ 0 w 139"/>
                  <a:gd name="T3" fmla="*/ 0 h 1312"/>
                  <a:gd name="T4" fmla="*/ 0 w 139"/>
                  <a:gd name="T5" fmla="*/ 0 h 1312"/>
                  <a:gd name="T6" fmla="*/ 0 w 139"/>
                  <a:gd name="T7" fmla="*/ 0 h 1312"/>
                  <a:gd name="T8" fmla="*/ 0 w 139"/>
                  <a:gd name="T9" fmla="*/ 0 h 1312"/>
                  <a:gd name="T10" fmla="*/ 0 w 139"/>
                  <a:gd name="T11" fmla="*/ 0 h 1312"/>
                  <a:gd name="T12" fmla="*/ 0 60000 65536"/>
                  <a:gd name="T13" fmla="*/ 0 60000 65536"/>
                  <a:gd name="T14" fmla="*/ 0 60000 65536"/>
                  <a:gd name="T15" fmla="*/ 0 60000 65536"/>
                  <a:gd name="T16" fmla="*/ 0 60000 65536"/>
                  <a:gd name="T17" fmla="*/ 0 60000 65536"/>
                  <a:gd name="T18" fmla="*/ 0 w 139"/>
                  <a:gd name="T19" fmla="*/ 0 h 1312"/>
                  <a:gd name="T20" fmla="*/ 139 w 139"/>
                  <a:gd name="T21" fmla="*/ 1312 h 1312"/>
                </a:gdLst>
                <a:ahLst/>
                <a:cxnLst>
                  <a:cxn ang="T12">
                    <a:pos x="T0" y="T1"/>
                  </a:cxn>
                  <a:cxn ang="T13">
                    <a:pos x="T2" y="T3"/>
                  </a:cxn>
                  <a:cxn ang="T14">
                    <a:pos x="T4" y="T5"/>
                  </a:cxn>
                  <a:cxn ang="T15">
                    <a:pos x="T6" y="T7"/>
                  </a:cxn>
                  <a:cxn ang="T16">
                    <a:pos x="T8" y="T9"/>
                  </a:cxn>
                  <a:cxn ang="T17">
                    <a:pos x="T10" y="T11"/>
                  </a:cxn>
                </a:cxnLst>
                <a:rect l="T18" t="T19" r="T20" b="T21"/>
                <a:pathLst>
                  <a:path w="139" h="1312">
                    <a:moveTo>
                      <a:pt x="70" y="1312"/>
                    </a:moveTo>
                    <a:lnTo>
                      <a:pt x="139" y="1243"/>
                    </a:lnTo>
                    <a:lnTo>
                      <a:pt x="138" y="0"/>
                    </a:lnTo>
                    <a:lnTo>
                      <a:pt x="0" y="0"/>
                    </a:lnTo>
                    <a:lnTo>
                      <a:pt x="1" y="1243"/>
                    </a:lnTo>
                    <a:lnTo>
                      <a:pt x="70" y="1312"/>
                    </a:lnTo>
                    <a:close/>
                  </a:path>
                </a:pathLst>
              </a:custGeom>
              <a:solidFill>
                <a:srgbClr val="E6B5C2"/>
              </a:solidFill>
              <a:ln w="9525">
                <a:noFill/>
                <a:round/>
                <a:headEnd/>
                <a:tailEnd/>
              </a:ln>
            </p:spPr>
            <p:txBody>
              <a:bodyPr/>
              <a:lstStyle/>
              <a:p>
                <a:endParaRPr lang="en-US"/>
              </a:p>
            </p:txBody>
          </p:sp>
          <p:sp>
            <p:nvSpPr>
              <p:cNvPr id="5762" name="Freeform 407"/>
              <p:cNvSpPr>
                <a:spLocks/>
              </p:cNvSpPr>
              <p:nvPr/>
            </p:nvSpPr>
            <p:spPr bwMode="auto">
              <a:xfrm>
                <a:off x="6707" y="2141"/>
                <a:ext cx="27" cy="95"/>
              </a:xfrm>
              <a:custGeom>
                <a:avLst/>
                <a:gdLst>
                  <a:gd name="T0" fmla="*/ 0 w 482"/>
                  <a:gd name="T1" fmla="*/ 0 h 1711"/>
                  <a:gd name="T2" fmla="*/ 0 w 482"/>
                  <a:gd name="T3" fmla="*/ 0 h 1711"/>
                  <a:gd name="T4" fmla="*/ 0 w 482"/>
                  <a:gd name="T5" fmla="*/ 0 h 1711"/>
                  <a:gd name="T6" fmla="*/ 0 w 482"/>
                  <a:gd name="T7" fmla="*/ 0 h 1711"/>
                  <a:gd name="T8" fmla="*/ 0 w 482"/>
                  <a:gd name="T9" fmla="*/ 0 h 1711"/>
                  <a:gd name="T10" fmla="*/ 0 60000 65536"/>
                  <a:gd name="T11" fmla="*/ 0 60000 65536"/>
                  <a:gd name="T12" fmla="*/ 0 60000 65536"/>
                  <a:gd name="T13" fmla="*/ 0 60000 65536"/>
                  <a:gd name="T14" fmla="*/ 0 60000 65536"/>
                  <a:gd name="T15" fmla="*/ 0 w 482"/>
                  <a:gd name="T16" fmla="*/ 0 h 1711"/>
                  <a:gd name="T17" fmla="*/ 482 w 482"/>
                  <a:gd name="T18" fmla="*/ 1711 h 1711"/>
                </a:gdLst>
                <a:ahLst/>
                <a:cxnLst>
                  <a:cxn ang="T10">
                    <a:pos x="T0" y="T1"/>
                  </a:cxn>
                  <a:cxn ang="T11">
                    <a:pos x="T2" y="T3"/>
                  </a:cxn>
                  <a:cxn ang="T12">
                    <a:pos x="T4" y="T5"/>
                  </a:cxn>
                  <a:cxn ang="T13">
                    <a:pos x="T6" y="T7"/>
                  </a:cxn>
                  <a:cxn ang="T14">
                    <a:pos x="T8" y="T9"/>
                  </a:cxn>
                </a:cxnLst>
                <a:rect l="T15" t="T16" r="T17" b="T18"/>
                <a:pathLst>
                  <a:path w="482" h="1711">
                    <a:moveTo>
                      <a:pt x="0" y="1711"/>
                    </a:moveTo>
                    <a:lnTo>
                      <a:pt x="482" y="1228"/>
                    </a:lnTo>
                    <a:lnTo>
                      <a:pt x="481" y="0"/>
                    </a:lnTo>
                    <a:lnTo>
                      <a:pt x="0" y="479"/>
                    </a:lnTo>
                    <a:lnTo>
                      <a:pt x="0" y="1711"/>
                    </a:lnTo>
                    <a:close/>
                  </a:path>
                </a:pathLst>
              </a:custGeom>
              <a:solidFill>
                <a:srgbClr val="B53233"/>
              </a:solidFill>
              <a:ln w="9525">
                <a:noFill/>
                <a:round/>
                <a:headEnd/>
                <a:tailEnd/>
              </a:ln>
            </p:spPr>
            <p:txBody>
              <a:bodyPr/>
              <a:lstStyle/>
              <a:p>
                <a:endParaRPr lang="en-US"/>
              </a:p>
            </p:txBody>
          </p:sp>
          <p:sp>
            <p:nvSpPr>
              <p:cNvPr id="5763" name="Freeform 408"/>
              <p:cNvSpPr>
                <a:spLocks/>
              </p:cNvSpPr>
              <p:nvPr/>
            </p:nvSpPr>
            <p:spPr bwMode="auto">
              <a:xfrm>
                <a:off x="6705" y="2206"/>
                <a:ext cx="33" cy="33"/>
              </a:xfrm>
              <a:custGeom>
                <a:avLst/>
                <a:gdLst>
                  <a:gd name="T0" fmla="*/ 0 w 599"/>
                  <a:gd name="T1" fmla="*/ 0 h 580"/>
                  <a:gd name="T2" fmla="*/ 0 w 599"/>
                  <a:gd name="T3" fmla="*/ 0 h 580"/>
                  <a:gd name="T4" fmla="*/ 0 w 599"/>
                  <a:gd name="T5" fmla="*/ 0 h 580"/>
                  <a:gd name="T6" fmla="*/ 0 w 599"/>
                  <a:gd name="T7" fmla="*/ 0 h 580"/>
                  <a:gd name="T8" fmla="*/ 0 w 599"/>
                  <a:gd name="T9" fmla="*/ 0 h 580"/>
                  <a:gd name="T10" fmla="*/ 0 w 599"/>
                  <a:gd name="T11" fmla="*/ 0 h 580"/>
                  <a:gd name="T12" fmla="*/ 0 60000 65536"/>
                  <a:gd name="T13" fmla="*/ 0 60000 65536"/>
                  <a:gd name="T14" fmla="*/ 0 60000 65536"/>
                  <a:gd name="T15" fmla="*/ 0 60000 65536"/>
                  <a:gd name="T16" fmla="*/ 0 60000 65536"/>
                  <a:gd name="T17" fmla="*/ 0 60000 65536"/>
                  <a:gd name="T18" fmla="*/ 0 w 599"/>
                  <a:gd name="T19" fmla="*/ 0 h 580"/>
                  <a:gd name="T20" fmla="*/ 599 w 599"/>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99" h="580">
                    <a:moveTo>
                      <a:pt x="599" y="49"/>
                    </a:moveTo>
                    <a:lnTo>
                      <a:pt x="481" y="0"/>
                    </a:lnTo>
                    <a:lnTo>
                      <a:pt x="0" y="484"/>
                    </a:lnTo>
                    <a:lnTo>
                      <a:pt x="97" y="580"/>
                    </a:lnTo>
                    <a:lnTo>
                      <a:pt x="579" y="97"/>
                    </a:lnTo>
                    <a:lnTo>
                      <a:pt x="599" y="49"/>
                    </a:lnTo>
                    <a:close/>
                  </a:path>
                </a:pathLst>
              </a:custGeom>
              <a:solidFill>
                <a:srgbClr val="E6B5C2"/>
              </a:solidFill>
              <a:ln w="9525">
                <a:noFill/>
                <a:round/>
                <a:headEnd/>
                <a:tailEnd/>
              </a:ln>
            </p:spPr>
            <p:txBody>
              <a:bodyPr/>
              <a:lstStyle/>
              <a:p>
                <a:endParaRPr lang="en-US"/>
              </a:p>
            </p:txBody>
          </p:sp>
          <p:sp>
            <p:nvSpPr>
              <p:cNvPr id="5764" name="Freeform 409"/>
              <p:cNvSpPr>
                <a:spLocks/>
              </p:cNvSpPr>
              <p:nvPr/>
            </p:nvSpPr>
            <p:spPr bwMode="auto">
              <a:xfrm>
                <a:off x="6730" y="2138"/>
                <a:ext cx="8" cy="71"/>
              </a:xfrm>
              <a:custGeom>
                <a:avLst/>
                <a:gdLst>
                  <a:gd name="T0" fmla="*/ 0 w 139"/>
                  <a:gd name="T1" fmla="*/ 0 h 1277"/>
                  <a:gd name="T2" fmla="*/ 0 w 139"/>
                  <a:gd name="T3" fmla="*/ 0 h 1277"/>
                  <a:gd name="T4" fmla="*/ 0 w 139"/>
                  <a:gd name="T5" fmla="*/ 0 h 1277"/>
                  <a:gd name="T6" fmla="*/ 0 w 139"/>
                  <a:gd name="T7" fmla="*/ 0 h 1277"/>
                  <a:gd name="T8" fmla="*/ 0 w 139"/>
                  <a:gd name="T9" fmla="*/ 0 h 1277"/>
                  <a:gd name="T10" fmla="*/ 0 w 139"/>
                  <a:gd name="T11" fmla="*/ 0 h 1277"/>
                  <a:gd name="T12" fmla="*/ 0 60000 65536"/>
                  <a:gd name="T13" fmla="*/ 0 60000 65536"/>
                  <a:gd name="T14" fmla="*/ 0 60000 65536"/>
                  <a:gd name="T15" fmla="*/ 0 60000 65536"/>
                  <a:gd name="T16" fmla="*/ 0 60000 65536"/>
                  <a:gd name="T17" fmla="*/ 0 60000 65536"/>
                  <a:gd name="T18" fmla="*/ 0 w 139"/>
                  <a:gd name="T19" fmla="*/ 0 h 1277"/>
                  <a:gd name="T20" fmla="*/ 139 w 139"/>
                  <a:gd name="T21" fmla="*/ 1277 h 1277"/>
                </a:gdLst>
                <a:ahLst/>
                <a:cxnLst>
                  <a:cxn ang="T12">
                    <a:pos x="T0" y="T1"/>
                  </a:cxn>
                  <a:cxn ang="T13">
                    <a:pos x="T2" y="T3"/>
                  </a:cxn>
                  <a:cxn ang="T14">
                    <a:pos x="T4" y="T5"/>
                  </a:cxn>
                  <a:cxn ang="T15">
                    <a:pos x="T6" y="T7"/>
                  </a:cxn>
                  <a:cxn ang="T16">
                    <a:pos x="T8" y="T9"/>
                  </a:cxn>
                  <a:cxn ang="T17">
                    <a:pos x="T10" y="T11"/>
                  </a:cxn>
                </a:cxnLst>
                <a:rect l="T18" t="T19" r="T20" b="T21"/>
                <a:pathLst>
                  <a:path w="139" h="1277">
                    <a:moveTo>
                      <a:pt x="21" y="0"/>
                    </a:moveTo>
                    <a:lnTo>
                      <a:pt x="0" y="49"/>
                    </a:lnTo>
                    <a:lnTo>
                      <a:pt x="1" y="1277"/>
                    </a:lnTo>
                    <a:lnTo>
                      <a:pt x="139" y="1277"/>
                    </a:lnTo>
                    <a:lnTo>
                      <a:pt x="138" y="49"/>
                    </a:lnTo>
                    <a:lnTo>
                      <a:pt x="21" y="0"/>
                    </a:lnTo>
                    <a:close/>
                  </a:path>
                </a:pathLst>
              </a:custGeom>
              <a:solidFill>
                <a:srgbClr val="E6B5C2"/>
              </a:solidFill>
              <a:ln w="9525">
                <a:noFill/>
                <a:round/>
                <a:headEnd/>
                <a:tailEnd/>
              </a:ln>
            </p:spPr>
            <p:txBody>
              <a:bodyPr/>
              <a:lstStyle/>
              <a:p>
                <a:endParaRPr lang="en-US"/>
              </a:p>
            </p:txBody>
          </p:sp>
          <p:sp>
            <p:nvSpPr>
              <p:cNvPr id="5765" name="Freeform 410"/>
              <p:cNvSpPr>
                <a:spLocks/>
              </p:cNvSpPr>
              <p:nvPr/>
            </p:nvSpPr>
            <p:spPr bwMode="auto">
              <a:xfrm>
                <a:off x="6703" y="2138"/>
                <a:ext cx="34" cy="32"/>
              </a:xfrm>
              <a:custGeom>
                <a:avLst/>
                <a:gdLst>
                  <a:gd name="T0" fmla="*/ 0 w 600"/>
                  <a:gd name="T1" fmla="*/ 0 h 577"/>
                  <a:gd name="T2" fmla="*/ 0 w 600"/>
                  <a:gd name="T3" fmla="*/ 0 h 577"/>
                  <a:gd name="T4" fmla="*/ 0 w 600"/>
                  <a:gd name="T5" fmla="*/ 0 h 577"/>
                  <a:gd name="T6" fmla="*/ 0 w 600"/>
                  <a:gd name="T7" fmla="*/ 0 h 577"/>
                  <a:gd name="T8" fmla="*/ 0 w 600"/>
                  <a:gd name="T9" fmla="*/ 0 h 577"/>
                  <a:gd name="T10" fmla="*/ 0 w 600"/>
                  <a:gd name="T11" fmla="*/ 0 h 577"/>
                  <a:gd name="T12" fmla="*/ 0 60000 65536"/>
                  <a:gd name="T13" fmla="*/ 0 60000 65536"/>
                  <a:gd name="T14" fmla="*/ 0 60000 65536"/>
                  <a:gd name="T15" fmla="*/ 0 60000 65536"/>
                  <a:gd name="T16" fmla="*/ 0 60000 65536"/>
                  <a:gd name="T17" fmla="*/ 0 60000 65536"/>
                  <a:gd name="T18" fmla="*/ 0 w 600"/>
                  <a:gd name="T19" fmla="*/ 0 h 577"/>
                  <a:gd name="T20" fmla="*/ 600 w 600"/>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600" h="577">
                    <a:moveTo>
                      <a:pt x="0" y="528"/>
                    </a:moveTo>
                    <a:lnTo>
                      <a:pt x="118" y="577"/>
                    </a:lnTo>
                    <a:lnTo>
                      <a:pt x="600" y="97"/>
                    </a:lnTo>
                    <a:lnTo>
                      <a:pt x="503" y="0"/>
                    </a:lnTo>
                    <a:lnTo>
                      <a:pt x="21" y="480"/>
                    </a:lnTo>
                    <a:lnTo>
                      <a:pt x="0" y="528"/>
                    </a:lnTo>
                    <a:close/>
                  </a:path>
                </a:pathLst>
              </a:custGeom>
              <a:solidFill>
                <a:srgbClr val="E6B5C2"/>
              </a:solidFill>
              <a:ln w="9525">
                <a:noFill/>
                <a:round/>
                <a:headEnd/>
                <a:tailEnd/>
              </a:ln>
            </p:spPr>
            <p:txBody>
              <a:bodyPr/>
              <a:lstStyle/>
              <a:p>
                <a:endParaRPr lang="en-US"/>
              </a:p>
            </p:txBody>
          </p:sp>
          <p:sp>
            <p:nvSpPr>
              <p:cNvPr id="5766" name="Freeform 411"/>
              <p:cNvSpPr>
                <a:spLocks/>
              </p:cNvSpPr>
              <p:nvPr/>
            </p:nvSpPr>
            <p:spPr bwMode="auto">
              <a:xfrm>
                <a:off x="6703" y="2167"/>
                <a:ext cx="8" cy="72"/>
              </a:xfrm>
              <a:custGeom>
                <a:avLst/>
                <a:gdLst>
                  <a:gd name="T0" fmla="*/ 0 w 139"/>
                  <a:gd name="T1" fmla="*/ 0 h 1280"/>
                  <a:gd name="T2" fmla="*/ 0 w 139"/>
                  <a:gd name="T3" fmla="*/ 0 h 1280"/>
                  <a:gd name="T4" fmla="*/ 0 w 139"/>
                  <a:gd name="T5" fmla="*/ 0 h 1280"/>
                  <a:gd name="T6" fmla="*/ 0 w 139"/>
                  <a:gd name="T7" fmla="*/ 0 h 1280"/>
                  <a:gd name="T8" fmla="*/ 0 w 139"/>
                  <a:gd name="T9" fmla="*/ 0 h 1280"/>
                  <a:gd name="T10" fmla="*/ 0 w 139"/>
                  <a:gd name="T11" fmla="*/ 0 h 1280"/>
                  <a:gd name="T12" fmla="*/ 0 60000 65536"/>
                  <a:gd name="T13" fmla="*/ 0 60000 65536"/>
                  <a:gd name="T14" fmla="*/ 0 60000 65536"/>
                  <a:gd name="T15" fmla="*/ 0 60000 65536"/>
                  <a:gd name="T16" fmla="*/ 0 60000 65536"/>
                  <a:gd name="T17" fmla="*/ 0 60000 65536"/>
                  <a:gd name="T18" fmla="*/ 0 w 139"/>
                  <a:gd name="T19" fmla="*/ 0 h 1280"/>
                  <a:gd name="T20" fmla="*/ 139 w 139"/>
                  <a:gd name="T21" fmla="*/ 1280 h 1280"/>
                </a:gdLst>
                <a:ahLst/>
                <a:cxnLst>
                  <a:cxn ang="T12">
                    <a:pos x="T0" y="T1"/>
                  </a:cxn>
                  <a:cxn ang="T13">
                    <a:pos x="T2" y="T3"/>
                  </a:cxn>
                  <a:cxn ang="T14">
                    <a:pos x="T4" y="T5"/>
                  </a:cxn>
                  <a:cxn ang="T15">
                    <a:pos x="T6" y="T7"/>
                  </a:cxn>
                  <a:cxn ang="T16">
                    <a:pos x="T8" y="T9"/>
                  </a:cxn>
                  <a:cxn ang="T17">
                    <a:pos x="T10" y="T11"/>
                  </a:cxn>
                </a:cxnLst>
                <a:rect l="T18" t="T19" r="T20" b="T21"/>
                <a:pathLst>
                  <a:path w="139" h="1280">
                    <a:moveTo>
                      <a:pt x="119" y="1280"/>
                    </a:moveTo>
                    <a:lnTo>
                      <a:pt x="139" y="1232"/>
                    </a:lnTo>
                    <a:lnTo>
                      <a:pt x="139" y="0"/>
                    </a:lnTo>
                    <a:lnTo>
                      <a:pt x="0" y="0"/>
                    </a:lnTo>
                    <a:lnTo>
                      <a:pt x="1" y="1232"/>
                    </a:lnTo>
                    <a:lnTo>
                      <a:pt x="119" y="1280"/>
                    </a:lnTo>
                    <a:close/>
                  </a:path>
                </a:pathLst>
              </a:custGeom>
              <a:solidFill>
                <a:srgbClr val="E6B5C2"/>
              </a:solidFill>
              <a:ln w="9525">
                <a:noFill/>
                <a:round/>
                <a:headEnd/>
                <a:tailEnd/>
              </a:ln>
            </p:spPr>
            <p:txBody>
              <a:bodyPr/>
              <a:lstStyle/>
              <a:p>
                <a:endParaRPr lang="en-US"/>
              </a:p>
            </p:txBody>
          </p:sp>
          <p:sp>
            <p:nvSpPr>
              <p:cNvPr id="5767" name="Freeform 412"/>
              <p:cNvSpPr>
                <a:spLocks/>
              </p:cNvSpPr>
              <p:nvPr/>
            </p:nvSpPr>
            <p:spPr bwMode="auto">
              <a:xfrm>
                <a:off x="6558" y="2141"/>
                <a:ext cx="175" cy="25"/>
              </a:xfrm>
              <a:custGeom>
                <a:avLst/>
                <a:gdLst>
                  <a:gd name="T0" fmla="*/ 0 w 3136"/>
                  <a:gd name="T1" fmla="*/ 0 h 460"/>
                  <a:gd name="T2" fmla="*/ 0 w 3136"/>
                  <a:gd name="T3" fmla="*/ 0 h 460"/>
                  <a:gd name="T4" fmla="*/ 0 w 3136"/>
                  <a:gd name="T5" fmla="*/ 0 h 460"/>
                  <a:gd name="T6" fmla="*/ 0 w 3136"/>
                  <a:gd name="T7" fmla="*/ 0 h 460"/>
                  <a:gd name="T8" fmla="*/ 0 w 3136"/>
                  <a:gd name="T9" fmla="*/ 0 h 460"/>
                  <a:gd name="T10" fmla="*/ 0 60000 65536"/>
                  <a:gd name="T11" fmla="*/ 0 60000 65536"/>
                  <a:gd name="T12" fmla="*/ 0 60000 65536"/>
                  <a:gd name="T13" fmla="*/ 0 60000 65536"/>
                  <a:gd name="T14" fmla="*/ 0 60000 65536"/>
                  <a:gd name="T15" fmla="*/ 0 w 3136"/>
                  <a:gd name="T16" fmla="*/ 0 h 460"/>
                  <a:gd name="T17" fmla="*/ 3136 w 3136"/>
                  <a:gd name="T18" fmla="*/ 460 h 460"/>
                </a:gdLst>
                <a:ahLst/>
                <a:cxnLst>
                  <a:cxn ang="T10">
                    <a:pos x="T0" y="T1"/>
                  </a:cxn>
                  <a:cxn ang="T11">
                    <a:pos x="T2" y="T3"/>
                  </a:cxn>
                  <a:cxn ang="T12">
                    <a:pos x="T4" y="T5"/>
                  </a:cxn>
                  <a:cxn ang="T13">
                    <a:pos x="T6" y="T7"/>
                  </a:cxn>
                  <a:cxn ang="T14">
                    <a:pos x="T8" y="T9"/>
                  </a:cxn>
                </a:cxnLst>
                <a:rect l="T15" t="T16" r="T17" b="T18"/>
                <a:pathLst>
                  <a:path w="3136" h="460">
                    <a:moveTo>
                      <a:pt x="0" y="460"/>
                    </a:moveTo>
                    <a:lnTo>
                      <a:pt x="458" y="0"/>
                    </a:lnTo>
                    <a:lnTo>
                      <a:pt x="3136" y="0"/>
                    </a:lnTo>
                    <a:lnTo>
                      <a:pt x="2676" y="460"/>
                    </a:lnTo>
                    <a:lnTo>
                      <a:pt x="0" y="460"/>
                    </a:lnTo>
                    <a:close/>
                  </a:path>
                </a:pathLst>
              </a:custGeom>
              <a:solidFill>
                <a:srgbClr val="E56968"/>
              </a:solidFill>
              <a:ln w="9525">
                <a:noFill/>
                <a:round/>
                <a:headEnd/>
                <a:tailEnd/>
              </a:ln>
            </p:spPr>
            <p:txBody>
              <a:bodyPr/>
              <a:lstStyle/>
              <a:p>
                <a:endParaRPr lang="en-US"/>
              </a:p>
            </p:txBody>
          </p:sp>
          <p:sp>
            <p:nvSpPr>
              <p:cNvPr id="5768" name="Freeform 413"/>
              <p:cNvSpPr>
                <a:spLocks/>
              </p:cNvSpPr>
              <p:nvPr/>
            </p:nvSpPr>
            <p:spPr bwMode="auto">
              <a:xfrm>
                <a:off x="6556" y="2137"/>
                <a:ext cx="31" cy="32"/>
              </a:xfrm>
              <a:custGeom>
                <a:avLst/>
                <a:gdLst>
                  <a:gd name="T0" fmla="*/ 0 w 555"/>
                  <a:gd name="T1" fmla="*/ 0 h 577"/>
                  <a:gd name="T2" fmla="*/ 0 w 555"/>
                  <a:gd name="T3" fmla="*/ 0 h 577"/>
                  <a:gd name="T4" fmla="*/ 0 w 555"/>
                  <a:gd name="T5" fmla="*/ 0 h 577"/>
                  <a:gd name="T6" fmla="*/ 0 w 555"/>
                  <a:gd name="T7" fmla="*/ 0 h 577"/>
                  <a:gd name="T8" fmla="*/ 0 w 555"/>
                  <a:gd name="T9" fmla="*/ 0 h 577"/>
                  <a:gd name="T10" fmla="*/ 0 w 555"/>
                  <a:gd name="T11" fmla="*/ 0 h 577"/>
                  <a:gd name="T12" fmla="*/ 0 60000 65536"/>
                  <a:gd name="T13" fmla="*/ 0 60000 65536"/>
                  <a:gd name="T14" fmla="*/ 0 60000 65536"/>
                  <a:gd name="T15" fmla="*/ 0 60000 65536"/>
                  <a:gd name="T16" fmla="*/ 0 60000 65536"/>
                  <a:gd name="T17" fmla="*/ 0 60000 65536"/>
                  <a:gd name="T18" fmla="*/ 0 w 555"/>
                  <a:gd name="T19" fmla="*/ 0 h 577"/>
                  <a:gd name="T20" fmla="*/ 555 w 555"/>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5" h="577">
                    <a:moveTo>
                      <a:pt x="506" y="0"/>
                    </a:moveTo>
                    <a:lnTo>
                      <a:pt x="458" y="20"/>
                    </a:lnTo>
                    <a:lnTo>
                      <a:pt x="0" y="480"/>
                    </a:lnTo>
                    <a:lnTo>
                      <a:pt x="97" y="577"/>
                    </a:lnTo>
                    <a:lnTo>
                      <a:pt x="555" y="117"/>
                    </a:lnTo>
                    <a:lnTo>
                      <a:pt x="506" y="0"/>
                    </a:lnTo>
                    <a:close/>
                  </a:path>
                </a:pathLst>
              </a:custGeom>
              <a:solidFill>
                <a:srgbClr val="E6B5C2"/>
              </a:solidFill>
              <a:ln w="9525">
                <a:noFill/>
                <a:round/>
                <a:headEnd/>
                <a:tailEnd/>
              </a:ln>
            </p:spPr>
            <p:txBody>
              <a:bodyPr/>
              <a:lstStyle/>
              <a:p>
                <a:endParaRPr lang="en-US"/>
              </a:p>
            </p:txBody>
          </p:sp>
          <p:sp>
            <p:nvSpPr>
              <p:cNvPr id="5769" name="Freeform 414"/>
              <p:cNvSpPr>
                <a:spLocks/>
              </p:cNvSpPr>
              <p:nvPr/>
            </p:nvSpPr>
            <p:spPr bwMode="auto">
              <a:xfrm>
                <a:off x="6584" y="2137"/>
                <a:ext cx="151" cy="8"/>
              </a:xfrm>
              <a:custGeom>
                <a:avLst/>
                <a:gdLst>
                  <a:gd name="T0" fmla="*/ 0 w 2727"/>
                  <a:gd name="T1" fmla="*/ 0 h 138"/>
                  <a:gd name="T2" fmla="*/ 0 w 2727"/>
                  <a:gd name="T3" fmla="*/ 0 h 138"/>
                  <a:gd name="T4" fmla="*/ 0 w 2727"/>
                  <a:gd name="T5" fmla="*/ 0 h 138"/>
                  <a:gd name="T6" fmla="*/ 0 w 2727"/>
                  <a:gd name="T7" fmla="*/ 0 h 138"/>
                  <a:gd name="T8" fmla="*/ 0 w 2727"/>
                  <a:gd name="T9" fmla="*/ 0 h 138"/>
                  <a:gd name="T10" fmla="*/ 0 w 2727"/>
                  <a:gd name="T11" fmla="*/ 0 h 138"/>
                  <a:gd name="T12" fmla="*/ 0 60000 65536"/>
                  <a:gd name="T13" fmla="*/ 0 60000 65536"/>
                  <a:gd name="T14" fmla="*/ 0 60000 65536"/>
                  <a:gd name="T15" fmla="*/ 0 60000 65536"/>
                  <a:gd name="T16" fmla="*/ 0 60000 65536"/>
                  <a:gd name="T17" fmla="*/ 0 60000 65536"/>
                  <a:gd name="T18" fmla="*/ 0 w 2727"/>
                  <a:gd name="T19" fmla="*/ 0 h 138"/>
                  <a:gd name="T20" fmla="*/ 2727 w 272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7" h="138">
                    <a:moveTo>
                      <a:pt x="2727" y="117"/>
                    </a:moveTo>
                    <a:lnTo>
                      <a:pt x="2678" y="0"/>
                    </a:lnTo>
                    <a:lnTo>
                      <a:pt x="0" y="0"/>
                    </a:lnTo>
                    <a:lnTo>
                      <a:pt x="0" y="138"/>
                    </a:lnTo>
                    <a:lnTo>
                      <a:pt x="2678" y="138"/>
                    </a:lnTo>
                    <a:lnTo>
                      <a:pt x="2727" y="117"/>
                    </a:lnTo>
                    <a:close/>
                  </a:path>
                </a:pathLst>
              </a:custGeom>
              <a:solidFill>
                <a:srgbClr val="E6B5C2"/>
              </a:solidFill>
              <a:ln w="9525">
                <a:noFill/>
                <a:round/>
                <a:headEnd/>
                <a:tailEnd/>
              </a:ln>
            </p:spPr>
            <p:txBody>
              <a:bodyPr/>
              <a:lstStyle/>
              <a:p>
                <a:endParaRPr lang="en-US"/>
              </a:p>
            </p:txBody>
          </p:sp>
          <p:sp>
            <p:nvSpPr>
              <p:cNvPr id="5770" name="Freeform 415"/>
              <p:cNvSpPr>
                <a:spLocks/>
              </p:cNvSpPr>
              <p:nvPr/>
            </p:nvSpPr>
            <p:spPr bwMode="auto">
              <a:xfrm>
                <a:off x="6704" y="2138"/>
                <a:ext cx="31" cy="32"/>
              </a:xfrm>
              <a:custGeom>
                <a:avLst/>
                <a:gdLst>
                  <a:gd name="T0" fmla="*/ 0 w 559"/>
                  <a:gd name="T1" fmla="*/ 0 h 578"/>
                  <a:gd name="T2" fmla="*/ 0 w 559"/>
                  <a:gd name="T3" fmla="*/ 0 h 578"/>
                  <a:gd name="T4" fmla="*/ 0 w 559"/>
                  <a:gd name="T5" fmla="*/ 0 h 578"/>
                  <a:gd name="T6" fmla="*/ 0 w 559"/>
                  <a:gd name="T7" fmla="*/ 0 h 578"/>
                  <a:gd name="T8" fmla="*/ 0 w 559"/>
                  <a:gd name="T9" fmla="*/ 0 h 578"/>
                  <a:gd name="T10" fmla="*/ 0 w 559"/>
                  <a:gd name="T11" fmla="*/ 0 h 578"/>
                  <a:gd name="T12" fmla="*/ 0 60000 65536"/>
                  <a:gd name="T13" fmla="*/ 0 60000 65536"/>
                  <a:gd name="T14" fmla="*/ 0 60000 65536"/>
                  <a:gd name="T15" fmla="*/ 0 60000 65536"/>
                  <a:gd name="T16" fmla="*/ 0 60000 65536"/>
                  <a:gd name="T17" fmla="*/ 0 60000 65536"/>
                  <a:gd name="T18" fmla="*/ 0 w 559"/>
                  <a:gd name="T19" fmla="*/ 0 h 578"/>
                  <a:gd name="T20" fmla="*/ 559 w 559"/>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9" h="578">
                    <a:moveTo>
                      <a:pt x="50" y="578"/>
                    </a:moveTo>
                    <a:lnTo>
                      <a:pt x="99" y="558"/>
                    </a:lnTo>
                    <a:lnTo>
                      <a:pt x="559" y="97"/>
                    </a:lnTo>
                    <a:lnTo>
                      <a:pt x="461" y="0"/>
                    </a:lnTo>
                    <a:lnTo>
                      <a:pt x="0" y="460"/>
                    </a:lnTo>
                    <a:lnTo>
                      <a:pt x="50" y="578"/>
                    </a:lnTo>
                    <a:close/>
                  </a:path>
                </a:pathLst>
              </a:custGeom>
              <a:solidFill>
                <a:srgbClr val="E6B5C2"/>
              </a:solidFill>
              <a:ln w="9525">
                <a:noFill/>
                <a:round/>
                <a:headEnd/>
                <a:tailEnd/>
              </a:ln>
            </p:spPr>
            <p:txBody>
              <a:bodyPr/>
              <a:lstStyle/>
              <a:p>
                <a:endParaRPr lang="en-US"/>
              </a:p>
            </p:txBody>
          </p:sp>
          <p:sp>
            <p:nvSpPr>
              <p:cNvPr id="5771" name="Freeform 416"/>
              <p:cNvSpPr>
                <a:spLocks/>
              </p:cNvSpPr>
              <p:nvPr/>
            </p:nvSpPr>
            <p:spPr bwMode="auto">
              <a:xfrm>
                <a:off x="6556" y="2163"/>
                <a:ext cx="151" cy="7"/>
              </a:xfrm>
              <a:custGeom>
                <a:avLst/>
                <a:gdLst>
                  <a:gd name="T0" fmla="*/ 0 w 2724"/>
                  <a:gd name="T1" fmla="*/ 0 h 138"/>
                  <a:gd name="T2" fmla="*/ 0 w 2724"/>
                  <a:gd name="T3" fmla="*/ 0 h 138"/>
                  <a:gd name="T4" fmla="*/ 0 w 2724"/>
                  <a:gd name="T5" fmla="*/ 0 h 138"/>
                  <a:gd name="T6" fmla="*/ 0 w 2724"/>
                  <a:gd name="T7" fmla="*/ 0 h 138"/>
                  <a:gd name="T8" fmla="*/ 0 w 2724"/>
                  <a:gd name="T9" fmla="*/ 0 h 138"/>
                  <a:gd name="T10" fmla="*/ 0 w 2724"/>
                  <a:gd name="T11" fmla="*/ 0 h 138"/>
                  <a:gd name="T12" fmla="*/ 0 60000 65536"/>
                  <a:gd name="T13" fmla="*/ 0 60000 65536"/>
                  <a:gd name="T14" fmla="*/ 0 60000 65536"/>
                  <a:gd name="T15" fmla="*/ 0 60000 65536"/>
                  <a:gd name="T16" fmla="*/ 0 60000 65536"/>
                  <a:gd name="T17" fmla="*/ 0 60000 65536"/>
                  <a:gd name="T18" fmla="*/ 0 w 2724"/>
                  <a:gd name="T19" fmla="*/ 0 h 138"/>
                  <a:gd name="T20" fmla="*/ 2724 w 272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4" h="138">
                    <a:moveTo>
                      <a:pt x="0" y="20"/>
                    </a:moveTo>
                    <a:lnTo>
                      <a:pt x="48" y="138"/>
                    </a:lnTo>
                    <a:lnTo>
                      <a:pt x="2724" y="138"/>
                    </a:lnTo>
                    <a:lnTo>
                      <a:pt x="2724" y="0"/>
                    </a:lnTo>
                    <a:lnTo>
                      <a:pt x="48" y="0"/>
                    </a:lnTo>
                    <a:lnTo>
                      <a:pt x="0" y="20"/>
                    </a:lnTo>
                    <a:close/>
                  </a:path>
                </a:pathLst>
              </a:custGeom>
              <a:solidFill>
                <a:srgbClr val="E6B5C2"/>
              </a:solidFill>
              <a:ln w="9525">
                <a:noFill/>
                <a:round/>
                <a:headEnd/>
                <a:tailEnd/>
              </a:ln>
            </p:spPr>
            <p:txBody>
              <a:bodyPr/>
              <a:lstStyle/>
              <a:p>
                <a:endParaRPr lang="en-US"/>
              </a:p>
            </p:txBody>
          </p:sp>
          <p:sp>
            <p:nvSpPr>
              <p:cNvPr id="5772" name="Freeform 417"/>
              <p:cNvSpPr>
                <a:spLocks/>
              </p:cNvSpPr>
              <p:nvPr/>
            </p:nvSpPr>
            <p:spPr bwMode="auto">
              <a:xfrm>
                <a:off x="6385" y="2166"/>
                <a:ext cx="174" cy="27"/>
              </a:xfrm>
              <a:custGeom>
                <a:avLst/>
                <a:gdLst>
                  <a:gd name="T0" fmla="*/ 0 w 3147"/>
                  <a:gd name="T1" fmla="*/ 0 h 475"/>
                  <a:gd name="T2" fmla="*/ 0 w 3147"/>
                  <a:gd name="T3" fmla="*/ 0 h 475"/>
                  <a:gd name="T4" fmla="*/ 0 w 3147"/>
                  <a:gd name="T5" fmla="*/ 0 h 475"/>
                  <a:gd name="T6" fmla="*/ 0 w 3147"/>
                  <a:gd name="T7" fmla="*/ 0 h 475"/>
                  <a:gd name="T8" fmla="*/ 0 w 3147"/>
                  <a:gd name="T9" fmla="*/ 0 h 475"/>
                  <a:gd name="T10" fmla="*/ 0 60000 65536"/>
                  <a:gd name="T11" fmla="*/ 0 60000 65536"/>
                  <a:gd name="T12" fmla="*/ 0 60000 65536"/>
                  <a:gd name="T13" fmla="*/ 0 60000 65536"/>
                  <a:gd name="T14" fmla="*/ 0 60000 65536"/>
                  <a:gd name="T15" fmla="*/ 0 w 3147"/>
                  <a:gd name="T16" fmla="*/ 0 h 475"/>
                  <a:gd name="T17" fmla="*/ 3147 w 3147"/>
                  <a:gd name="T18" fmla="*/ 475 h 475"/>
                </a:gdLst>
                <a:ahLst/>
                <a:cxnLst>
                  <a:cxn ang="T10">
                    <a:pos x="T0" y="T1"/>
                  </a:cxn>
                  <a:cxn ang="T11">
                    <a:pos x="T2" y="T3"/>
                  </a:cxn>
                  <a:cxn ang="T12">
                    <a:pos x="T4" y="T5"/>
                  </a:cxn>
                  <a:cxn ang="T13">
                    <a:pos x="T6" y="T7"/>
                  </a:cxn>
                  <a:cxn ang="T14">
                    <a:pos x="T8" y="T9"/>
                  </a:cxn>
                </a:cxnLst>
                <a:rect l="T15" t="T16" r="T17" b="T18"/>
                <a:pathLst>
                  <a:path w="3147" h="475">
                    <a:moveTo>
                      <a:pt x="0" y="475"/>
                    </a:moveTo>
                    <a:lnTo>
                      <a:pt x="473" y="0"/>
                    </a:lnTo>
                    <a:lnTo>
                      <a:pt x="3147" y="0"/>
                    </a:lnTo>
                    <a:lnTo>
                      <a:pt x="2673" y="473"/>
                    </a:lnTo>
                    <a:lnTo>
                      <a:pt x="0" y="475"/>
                    </a:lnTo>
                    <a:close/>
                  </a:path>
                </a:pathLst>
              </a:custGeom>
              <a:solidFill>
                <a:srgbClr val="E56968"/>
              </a:solidFill>
              <a:ln w="9525">
                <a:noFill/>
                <a:round/>
                <a:headEnd/>
                <a:tailEnd/>
              </a:ln>
            </p:spPr>
            <p:txBody>
              <a:bodyPr/>
              <a:lstStyle/>
              <a:p>
                <a:endParaRPr lang="en-US"/>
              </a:p>
            </p:txBody>
          </p:sp>
          <p:sp>
            <p:nvSpPr>
              <p:cNvPr id="5773" name="Freeform 418"/>
              <p:cNvSpPr>
                <a:spLocks/>
              </p:cNvSpPr>
              <p:nvPr/>
            </p:nvSpPr>
            <p:spPr bwMode="auto">
              <a:xfrm>
                <a:off x="6382" y="2162"/>
                <a:ext cx="32" cy="33"/>
              </a:xfrm>
              <a:custGeom>
                <a:avLst/>
                <a:gdLst>
                  <a:gd name="T0" fmla="*/ 0 w 571"/>
                  <a:gd name="T1" fmla="*/ 0 h 592"/>
                  <a:gd name="T2" fmla="*/ 0 w 571"/>
                  <a:gd name="T3" fmla="*/ 0 h 592"/>
                  <a:gd name="T4" fmla="*/ 0 w 571"/>
                  <a:gd name="T5" fmla="*/ 0 h 592"/>
                  <a:gd name="T6" fmla="*/ 0 w 571"/>
                  <a:gd name="T7" fmla="*/ 0 h 592"/>
                  <a:gd name="T8" fmla="*/ 0 w 571"/>
                  <a:gd name="T9" fmla="*/ 0 h 592"/>
                  <a:gd name="T10" fmla="*/ 0 w 571"/>
                  <a:gd name="T11" fmla="*/ 0 h 592"/>
                  <a:gd name="T12" fmla="*/ 0 60000 65536"/>
                  <a:gd name="T13" fmla="*/ 0 60000 65536"/>
                  <a:gd name="T14" fmla="*/ 0 60000 65536"/>
                  <a:gd name="T15" fmla="*/ 0 60000 65536"/>
                  <a:gd name="T16" fmla="*/ 0 60000 65536"/>
                  <a:gd name="T17" fmla="*/ 0 60000 65536"/>
                  <a:gd name="T18" fmla="*/ 0 w 571"/>
                  <a:gd name="T19" fmla="*/ 0 h 592"/>
                  <a:gd name="T20" fmla="*/ 571 w 57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1" h="592">
                    <a:moveTo>
                      <a:pt x="521" y="0"/>
                    </a:moveTo>
                    <a:lnTo>
                      <a:pt x="473" y="20"/>
                    </a:lnTo>
                    <a:lnTo>
                      <a:pt x="0" y="495"/>
                    </a:lnTo>
                    <a:lnTo>
                      <a:pt x="97" y="592"/>
                    </a:lnTo>
                    <a:lnTo>
                      <a:pt x="571" y="117"/>
                    </a:lnTo>
                    <a:lnTo>
                      <a:pt x="521" y="0"/>
                    </a:lnTo>
                    <a:close/>
                  </a:path>
                </a:pathLst>
              </a:custGeom>
              <a:solidFill>
                <a:srgbClr val="E6B5C2"/>
              </a:solidFill>
              <a:ln w="9525">
                <a:noFill/>
                <a:round/>
                <a:headEnd/>
                <a:tailEnd/>
              </a:ln>
            </p:spPr>
            <p:txBody>
              <a:bodyPr/>
              <a:lstStyle/>
              <a:p>
                <a:endParaRPr lang="en-US"/>
              </a:p>
            </p:txBody>
          </p:sp>
          <p:sp>
            <p:nvSpPr>
              <p:cNvPr id="5774" name="Freeform 419"/>
              <p:cNvSpPr>
                <a:spLocks/>
              </p:cNvSpPr>
              <p:nvPr/>
            </p:nvSpPr>
            <p:spPr bwMode="auto">
              <a:xfrm>
                <a:off x="6411" y="2162"/>
                <a:ext cx="151" cy="8"/>
              </a:xfrm>
              <a:custGeom>
                <a:avLst/>
                <a:gdLst>
                  <a:gd name="T0" fmla="*/ 0 w 2723"/>
                  <a:gd name="T1" fmla="*/ 0 h 138"/>
                  <a:gd name="T2" fmla="*/ 0 w 2723"/>
                  <a:gd name="T3" fmla="*/ 0 h 138"/>
                  <a:gd name="T4" fmla="*/ 0 w 2723"/>
                  <a:gd name="T5" fmla="*/ 0 h 138"/>
                  <a:gd name="T6" fmla="*/ 0 w 2723"/>
                  <a:gd name="T7" fmla="*/ 0 h 138"/>
                  <a:gd name="T8" fmla="*/ 0 w 2723"/>
                  <a:gd name="T9" fmla="*/ 0 h 138"/>
                  <a:gd name="T10" fmla="*/ 0 w 2723"/>
                  <a:gd name="T11" fmla="*/ 0 h 138"/>
                  <a:gd name="T12" fmla="*/ 0 60000 65536"/>
                  <a:gd name="T13" fmla="*/ 0 60000 65536"/>
                  <a:gd name="T14" fmla="*/ 0 60000 65536"/>
                  <a:gd name="T15" fmla="*/ 0 60000 65536"/>
                  <a:gd name="T16" fmla="*/ 0 60000 65536"/>
                  <a:gd name="T17" fmla="*/ 0 60000 65536"/>
                  <a:gd name="T18" fmla="*/ 0 w 2723"/>
                  <a:gd name="T19" fmla="*/ 0 h 138"/>
                  <a:gd name="T20" fmla="*/ 2723 w 27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3" h="138">
                    <a:moveTo>
                      <a:pt x="2723" y="117"/>
                    </a:moveTo>
                    <a:lnTo>
                      <a:pt x="2674" y="0"/>
                    </a:lnTo>
                    <a:lnTo>
                      <a:pt x="0" y="0"/>
                    </a:lnTo>
                    <a:lnTo>
                      <a:pt x="0" y="138"/>
                    </a:lnTo>
                    <a:lnTo>
                      <a:pt x="2674" y="138"/>
                    </a:lnTo>
                    <a:lnTo>
                      <a:pt x="2723" y="117"/>
                    </a:lnTo>
                    <a:close/>
                  </a:path>
                </a:pathLst>
              </a:custGeom>
              <a:solidFill>
                <a:srgbClr val="E6B5C2"/>
              </a:solidFill>
              <a:ln w="9525">
                <a:noFill/>
                <a:round/>
                <a:headEnd/>
                <a:tailEnd/>
              </a:ln>
            </p:spPr>
            <p:txBody>
              <a:bodyPr/>
              <a:lstStyle/>
              <a:p>
                <a:endParaRPr lang="en-US"/>
              </a:p>
            </p:txBody>
          </p:sp>
          <p:sp>
            <p:nvSpPr>
              <p:cNvPr id="5775" name="Freeform 420"/>
              <p:cNvSpPr>
                <a:spLocks/>
              </p:cNvSpPr>
              <p:nvPr/>
            </p:nvSpPr>
            <p:spPr bwMode="auto">
              <a:xfrm>
                <a:off x="6530" y="2164"/>
                <a:ext cx="32" cy="32"/>
              </a:xfrm>
              <a:custGeom>
                <a:avLst/>
                <a:gdLst>
                  <a:gd name="T0" fmla="*/ 0 w 571"/>
                  <a:gd name="T1" fmla="*/ 0 h 591"/>
                  <a:gd name="T2" fmla="*/ 0 w 571"/>
                  <a:gd name="T3" fmla="*/ 0 h 591"/>
                  <a:gd name="T4" fmla="*/ 0 w 571"/>
                  <a:gd name="T5" fmla="*/ 0 h 591"/>
                  <a:gd name="T6" fmla="*/ 0 w 571"/>
                  <a:gd name="T7" fmla="*/ 0 h 591"/>
                  <a:gd name="T8" fmla="*/ 0 w 571"/>
                  <a:gd name="T9" fmla="*/ 0 h 591"/>
                  <a:gd name="T10" fmla="*/ 0 w 571"/>
                  <a:gd name="T11" fmla="*/ 0 h 591"/>
                  <a:gd name="T12" fmla="*/ 0 60000 65536"/>
                  <a:gd name="T13" fmla="*/ 0 60000 65536"/>
                  <a:gd name="T14" fmla="*/ 0 60000 65536"/>
                  <a:gd name="T15" fmla="*/ 0 60000 65536"/>
                  <a:gd name="T16" fmla="*/ 0 60000 65536"/>
                  <a:gd name="T17" fmla="*/ 0 60000 65536"/>
                  <a:gd name="T18" fmla="*/ 0 w 571"/>
                  <a:gd name="T19" fmla="*/ 0 h 591"/>
                  <a:gd name="T20" fmla="*/ 571 w 571"/>
                  <a:gd name="T21" fmla="*/ 591 h 591"/>
                </a:gdLst>
                <a:ahLst/>
                <a:cxnLst>
                  <a:cxn ang="T12">
                    <a:pos x="T0" y="T1"/>
                  </a:cxn>
                  <a:cxn ang="T13">
                    <a:pos x="T2" y="T3"/>
                  </a:cxn>
                  <a:cxn ang="T14">
                    <a:pos x="T4" y="T5"/>
                  </a:cxn>
                  <a:cxn ang="T15">
                    <a:pos x="T6" y="T7"/>
                  </a:cxn>
                  <a:cxn ang="T16">
                    <a:pos x="T8" y="T9"/>
                  </a:cxn>
                  <a:cxn ang="T17">
                    <a:pos x="T10" y="T11"/>
                  </a:cxn>
                </a:cxnLst>
                <a:rect l="T18" t="T19" r="T20" b="T21"/>
                <a:pathLst>
                  <a:path w="571" h="591">
                    <a:moveTo>
                      <a:pt x="48" y="591"/>
                    </a:moveTo>
                    <a:lnTo>
                      <a:pt x="97" y="571"/>
                    </a:lnTo>
                    <a:lnTo>
                      <a:pt x="571" y="97"/>
                    </a:lnTo>
                    <a:lnTo>
                      <a:pt x="474" y="0"/>
                    </a:lnTo>
                    <a:lnTo>
                      <a:pt x="0" y="473"/>
                    </a:lnTo>
                    <a:lnTo>
                      <a:pt x="48" y="591"/>
                    </a:lnTo>
                    <a:close/>
                  </a:path>
                </a:pathLst>
              </a:custGeom>
              <a:solidFill>
                <a:srgbClr val="E6B5C2"/>
              </a:solidFill>
              <a:ln w="9525">
                <a:noFill/>
                <a:round/>
                <a:headEnd/>
                <a:tailEnd/>
              </a:ln>
            </p:spPr>
            <p:txBody>
              <a:bodyPr/>
              <a:lstStyle/>
              <a:p>
                <a:endParaRPr lang="en-US"/>
              </a:p>
            </p:txBody>
          </p:sp>
          <p:sp>
            <p:nvSpPr>
              <p:cNvPr id="5776" name="Freeform 421"/>
              <p:cNvSpPr>
                <a:spLocks/>
              </p:cNvSpPr>
              <p:nvPr/>
            </p:nvSpPr>
            <p:spPr bwMode="auto">
              <a:xfrm>
                <a:off x="6382" y="2189"/>
                <a:ext cx="151" cy="8"/>
              </a:xfrm>
              <a:custGeom>
                <a:avLst/>
                <a:gdLst>
                  <a:gd name="T0" fmla="*/ 0 w 2721"/>
                  <a:gd name="T1" fmla="*/ 0 h 140"/>
                  <a:gd name="T2" fmla="*/ 0 w 2721"/>
                  <a:gd name="T3" fmla="*/ 0 h 140"/>
                  <a:gd name="T4" fmla="*/ 0 w 2721"/>
                  <a:gd name="T5" fmla="*/ 0 h 140"/>
                  <a:gd name="T6" fmla="*/ 0 w 2721"/>
                  <a:gd name="T7" fmla="*/ 0 h 140"/>
                  <a:gd name="T8" fmla="*/ 0 w 2721"/>
                  <a:gd name="T9" fmla="*/ 0 h 140"/>
                  <a:gd name="T10" fmla="*/ 0 w 2721"/>
                  <a:gd name="T11" fmla="*/ 0 h 140"/>
                  <a:gd name="T12" fmla="*/ 0 60000 65536"/>
                  <a:gd name="T13" fmla="*/ 0 60000 65536"/>
                  <a:gd name="T14" fmla="*/ 0 60000 65536"/>
                  <a:gd name="T15" fmla="*/ 0 60000 65536"/>
                  <a:gd name="T16" fmla="*/ 0 60000 65536"/>
                  <a:gd name="T17" fmla="*/ 0 60000 65536"/>
                  <a:gd name="T18" fmla="*/ 0 w 2721"/>
                  <a:gd name="T19" fmla="*/ 0 h 140"/>
                  <a:gd name="T20" fmla="*/ 2721 w 27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1" h="140">
                    <a:moveTo>
                      <a:pt x="0" y="22"/>
                    </a:moveTo>
                    <a:lnTo>
                      <a:pt x="48" y="140"/>
                    </a:lnTo>
                    <a:lnTo>
                      <a:pt x="2721" y="138"/>
                    </a:lnTo>
                    <a:lnTo>
                      <a:pt x="2721" y="0"/>
                    </a:lnTo>
                    <a:lnTo>
                      <a:pt x="48" y="2"/>
                    </a:lnTo>
                    <a:lnTo>
                      <a:pt x="0" y="22"/>
                    </a:lnTo>
                    <a:close/>
                  </a:path>
                </a:pathLst>
              </a:custGeom>
              <a:solidFill>
                <a:srgbClr val="E6B5C2"/>
              </a:solidFill>
              <a:ln w="9525">
                <a:noFill/>
                <a:round/>
                <a:headEnd/>
                <a:tailEnd/>
              </a:ln>
            </p:spPr>
            <p:txBody>
              <a:bodyPr/>
              <a:lstStyle/>
              <a:p>
                <a:endParaRPr lang="en-US"/>
              </a:p>
            </p:txBody>
          </p:sp>
          <p:sp>
            <p:nvSpPr>
              <p:cNvPr id="5777" name="Freeform 422"/>
              <p:cNvSpPr>
                <a:spLocks/>
              </p:cNvSpPr>
              <p:nvPr/>
            </p:nvSpPr>
            <p:spPr bwMode="auto">
              <a:xfrm>
                <a:off x="6413" y="2141"/>
                <a:ext cx="171" cy="26"/>
              </a:xfrm>
              <a:custGeom>
                <a:avLst/>
                <a:gdLst>
                  <a:gd name="T0" fmla="*/ 0 w 3069"/>
                  <a:gd name="T1" fmla="*/ 0 h 463"/>
                  <a:gd name="T2" fmla="*/ 0 w 3069"/>
                  <a:gd name="T3" fmla="*/ 0 h 463"/>
                  <a:gd name="T4" fmla="*/ 0 w 3069"/>
                  <a:gd name="T5" fmla="*/ 0 h 463"/>
                  <a:gd name="T6" fmla="*/ 0 w 3069"/>
                  <a:gd name="T7" fmla="*/ 0 h 463"/>
                  <a:gd name="T8" fmla="*/ 0 w 3069"/>
                  <a:gd name="T9" fmla="*/ 0 h 463"/>
                  <a:gd name="T10" fmla="*/ 0 60000 65536"/>
                  <a:gd name="T11" fmla="*/ 0 60000 65536"/>
                  <a:gd name="T12" fmla="*/ 0 60000 65536"/>
                  <a:gd name="T13" fmla="*/ 0 60000 65536"/>
                  <a:gd name="T14" fmla="*/ 0 60000 65536"/>
                  <a:gd name="T15" fmla="*/ 0 w 3069"/>
                  <a:gd name="T16" fmla="*/ 0 h 463"/>
                  <a:gd name="T17" fmla="*/ 3069 w 3069"/>
                  <a:gd name="T18" fmla="*/ 463 h 463"/>
                </a:gdLst>
                <a:ahLst/>
                <a:cxnLst>
                  <a:cxn ang="T10">
                    <a:pos x="T0" y="T1"/>
                  </a:cxn>
                  <a:cxn ang="T11">
                    <a:pos x="T2" y="T3"/>
                  </a:cxn>
                  <a:cxn ang="T12">
                    <a:pos x="T4" y="T5"/>
                  </a:cxn>
                  <a:cxn ang="T13">
                    <a:pos x="T6" y="T7"/>
                  </a:cxn>
                  <a:cxn ang="T14">
                    <a:pos x="T8" y="T9"/>
                  </a:cxn>
                </a:cxnLst>
                <a:rect l="T15" t="T16" r="T17" b="T18"/>
                <a:pathLst>
                  <a:path w="3069" h="463">
                    <a:moveTo>
                      <a:pt x="0" y="461"/>
                    </a:moveTo>
                    <a:lnTo>
                      <a:pt x="459" y="0"/>
                    </a:lnTo>
                    <a:lnTo>
                      <a:pt x="3069" y="0"/>
                    </a:lnTo>
                    <a:lnTo>
                      <a:pt x="2609" y="463"/>
                    </a:lnTo>
                    <a:lnTo>
                      <a:pt x="0" y="461"/>
                    </a:lnTo>
                    <a:close/>
                  </a:path>
                </a:pathLst>
              </a:custGeom>
              <a:solidFill>
                <a:srgbClr val="E56968"/>
              </a:solidFill>
              <a:ln w="9525">
                <a:noFill/>
                <a:round/>
                <a:headEnd/>
                <a:tailEnd/>
              </a:ln>
            </p:spPr>
            <p:txBody>
              <a:bodyPr/>
              <a:lstStyle/>
              <a:p>
                <a:endParaRPr lang="en-US"/>
              </a:p>
            </p:txBody>
          </p:sp>
          <p:sp>
            <p:nvSpPr>
              <p:cNvPr id="5778" name="Freeform 423"/>
              <p:cNvSpPr>
                <a:spLocks/>
              </p:cNvSpPr>
              <p:nvPr/>
            </p:nvSpPr>
            <p:spPr bwMode="auto">
              <a:xfrm>
                <a:off x="6411" y="2137"/>
                <a:ext cx="31" cy="32"/>
              </a:xfrm>
              <a:custGeom>
                <a:avLst/>
                <a:gdLst>
                  <a:gd name="T0" fmla="*/ 0 w 556"/>
                  <a:gd name="T1" fmla="*/ 0 h 578"/>
                  <a:gd name="T2" fmla="*/ 0 w 556"/>
                  <a:gd name="T3" fmla="*/ 0 h 578"/>
                  <a:gd name="T4" fmla="*/ 0 w 556"/>
                  <a:gd name="T5" fmla="*/ 0 h 578"/>
                  <a:gd name="T6" fmla="*/ 0 w 556"/>
                  <a:gd name="T7" fmla="*/ 0 h 578"/>
                  <a:gd name="T8" fmla="*/ 0 w 556"/>
                  <a:gd name="T9" fmla="*/ 0 h 578"/>
                  <a:gd name="T10" fmla="*/ 0 w 556"/>
                  <a:gd name="T11" fmla="*/ 0 h 578"/>
                  <a:gd name="T12" fmla="*/ 0 60000 65536"/>
                  <a:gd name="T13" fmla="*/ 0 60000 65536"/>
                  <a:gd name="T14" fmla="*/ 0 60000 65536"/>
                  <a:gd name="T15" fmla="*/ 0 60000 65536"/>
                  <a:gd name="T16" fmla="*/ 0 60000 65536"/>
                  <a:gd name="T17" fmla="*/ 0 60000 65536"/>
                  <a:gd name="T18" fmla="*/ 0 w 556"/>
                  <a:gd name="T19" fmla="*/ 0 h 578"/>
                  <a:gd name="T20" fmla="*/ 556 w 556"/>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6" h="578">
                    <a:moveTo>
                      <a:pt x="507" y="0"/>
                    </a:moveTo>
                    <a:lnTo>
                      <a:pt x="458" y="21"/>
                    </a:lnTo>
                    <a:lnTo>
                      <a:pt x="0" y="481"/>
                    </a:lnTo>
                    <a:lnTo>
                      <a:pt x="98" y="578"/>
                    </a:lnTo>
                    <a:lnTo>
                      <a:pt x="556" y="117"/>
                    </a:lnTo>
                    <a:lnTo>
                      <a:pt x="507" y="0"/>
                    </a:lnTo>
                    <a:close/>
                  </a:path>
                </a:pathLst>
              </a:custGeom>
              <a:solidFill>
                <a:srgbClr val="E6B5C2"/>
              </a:solidFill>
              <a:ln w="9525">
                <a:noFill/>
                <a:round/>
                <a:headEnd/>
                <a:tailEnd/>
              </a:ln>
            </p:spPr>
            <p:txBody>
              <a:bodyPr/>
              <a:lstStyle/>
              <a:p>
                <a:endParaRPr lang="en-US"/>
              </a:p>
            </p:txBody>
          </p:sp>
          <p:sp>
            <p:nvSpPr>
              <p:cNvPr id="5779" name="Freeform 424"/>
              <p:cNvSpPr>
                <a:spLocks/>
              </p:cNvSpPr>
              <p:nvPr/>
            </p:nvSpPr>
            <p:spPr bwMode="auto">
              <a:xfrm>
                <a:off x="6439" y="2137"/>
                <a:ext cx="148" cy="8"/>
              </a:xfrm>
              <a:custGeom>
                <a:avLst/>
                <a:gdLst>
                  <a:gd name="T0" fmla="*/ 0 w 2659"/>
                  <a:gd name="T1" fmla="*/ 0 h 138"/>
                  <a:gd name="T2" fmla="*/ 0 w 2659"/>
                  <a:gd name="T3" fmla="*/ 0 h 138"/>
                  <a:gd name="T4" fmla="*/ 0 w 2659"/>
                  <a:gd name="T5" fmla="*/ 0 h 138"/>
                  <a:gd name="T6" fmla="*/ 0 w 2659"/>
                  <a:gd name="T7" fmla="*/ 0 h 138"/>
                  <a:gd name="T8" fmla="*/ 0 w 2659"/>
                  <a:gd name="T9" fmla="*/ 0 h 138"/>
                  <a:gd name="T10" fmla="*/ 0 w 2659"/>
                  <a:gd name="T11" fmla="*/ 0 h 138"/>
                  <a:gd name="T12" fmla="*/ 0 60000 65536"/>
                  <a:gd name="T13" fmla="*/ 0 60000 65536"/>
                  <a:gd name="T14" fmla="*/ 0 60000 65536"/>
                  <a:gd name="T15" fmla="*/ 0 60000 65536"/>
                  <a:gd name="T16" fmla="*/ 0 60000 65536"/>
                  <a:gd name="T17" fmla="*/ 0 60000 65536"/>
                  <a:gd name="T18" fmla="*/ 0 w 2659"/>
                  <a:gd name="T19" fmla="*/ 0 h 138"/>
                  <a:gd name="T20" fmla="*/ 2659 w 265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59" h="138">
                    <a:moveTo>
                      <a:pt x="2659" y="117"/>
                    </a:moveTo>
                    <a:lnTo>
                      <a:pt x="2610" y="0"/>
                    </a:lnTo>
                    <a:lnTo>
                      <a:pt x="0" y="0"/>
                    </a:lnTo>
                    <a:lnTo>
                      <a:pt x="0" y="138"/>
                    </a:lnTo>
                    <a:lnTo>
                      <a:pt x="2610" y="138"/>
                    </a:lnTo>
                    <a:lnTo>
                      <a:pt x="2659" y="117"/>
                    </a:lnTo>
                    <a:close/>
                  </a:path>
                </a:pathLst>
              </a:custGeom>
              <a:solidFill>
                <a:srgbClr val="E6B5C2"/>
              </a:solidFill>
              <a:ln w="9525">
                <a:noFill/>
                <a:round/>
                <a:headEnd/>
                <a:tailEnd/>
              </a:ln>
            </p:spPr>
            <p:txBody>
              <a:bodyPr/>
              <a:lstStyle/>
              <a:p>
                <a:endParaRPr lang="en-US"/>
              </a:p>
            </p:txBody>
          </p:sp>
          <p:sp>
            <p:nvSpPr>
              <p:cNvPr id="5780" name="Freeform 425"/>
              <p:cNvSpPr>
                <a:spLocks/>
              </p:cNvSpPr>
              <p:nvPr/>
            </p:nvSpPr>
            <p:spPr bwMode="auto">
              <a:xfrm>
                <a:off x="6556" y="2138"/>
                <a:ext cx="31" cy="32"/>
              </a:xfrm>
              <a:custGeom>
                <a:avLst/>
                <a:gdLst>
                  <a:gd name="T0" fmla="*/ 0 w 557"/>
                  <a:gd name="T1" fmla="*/ 0 h 580"/>
                  <a:gd name="T2" fmla="*/ 0 w 557"/>
                  <a:gd name="T3" fmla="*/ 0 h 580"/>
                  <a:gd name="T4" fmla="*/ 0 w 557"/>
                  <a:gd name="T5" fmla="*/ 0 h 580"/>
                  <a:gd name="T6" fmla="*/ 0 w 557"/>
                  <a:gd name="T7" fmla="*/ 0 h 580"/>
                  <a:gd name="T8" fmla="*/ 0 w 557"/>
                  <a:gd name="T9" fmla="*/ 0 h 580"/>
                  <a:gd name="T10" fmla="*/ 0 w 557"/>
                  <a:gd name="T11" fmla="*/ 0 h 580"/>
                  <a:gd name="T12" fmla="*/ 0 60000 65536"/>
                  <a:gd name="T13" fmla="*/ 0 60000 65536"/>
                  <a:gd name="T14" fmla="*/ 0 60000 65536"/>
                  <a:gd name="T15" fmla="*/ 0 60000 65536"/>
                  <a:gd name="T16" fmla="*/ 0 60000 65536"/>
                  <a:gd name="T17" fmla="*/ 0 60000 65536"/>
                  <a:gd name="T18" fmla="*/ 0 w 557"/>
                  <a:gd name="T19" fmla="*/ 0 h 580"/>
                  <a:gd name="T20" fmla="*/ 557 w 557"/>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57" h="580">
                    <a:moveTo>
                      <a:pt x="48" y="580"/>
                    </a:moveTo>
                    <a:lnTo>
                      <a:pt x="97" y="559"/>
                    </a:lnTo>
                    <a:lnTo>
                      <a:pt x="557" y="96"/>
                    </a:lnTo>
                    <a:lnTo>
                      <a:pt x="460" y="0"/>
                    </a:lnTo>
                    <a:lnTo>
                      <a:pt x="0" y="462"/>
                    </a:lnTo>
                    <a:lnTo>
                      <a:pt x="48" y="580"/>
                    </a:lnTo>
                    <a:close/>
                  </a:path>
                </a:pathLst>
              </a:custGeom>
              <a:solidFill>
                <a:srgbClr val="E6B5C2"/>
              </a:solidFill>
              <a:ln w="9525">
                <a:noFill/>
                <a:round/>
                <a:headEnd/>
                <a:tailEnd/>
              </a:ln>
            </p:spPr>
            <p:txBody>
              <a:bodyPr/>
              <a:lstStyle/>
              <a:p>
                <a:endParaRPr lang="en-US"/>
              </a:p>
            </p:txBody>
          </p:sp>
          <p:sp>
            <p:nvSpPr>
              <p:cNvPr id="5781" name="Freeform 426"/>
              <p:cNvSpPr>
                <a:spLocks/>
              </p:cNvSpPr>
              <p:nvPr/>
            </p:nvSpPr>
            <p:spPr bwMode="auto">
              <a:xfrm>
                <a:off x="6411" y="2163"/>
                <a:ext cx="147" cy="7"/>
              </a:xfrm>
              <a:custGeom>
                <a:avLst/>
                <a:gdLst>
                  <a:gd name="T0" fmla="*/ 0 w 2657"/>
                  <a:gd name="T1" fmla="*/ 0 h 140"/>
                  <a:gd name="T2" fmla="*/ 0 w 2657"/>
                  <a:gd name="T3" fmla="*/ 0 h 140"/>
                  <a:gd name="T4" fmla="*/ 0 w 2657"/>
                  <a:gd name="T5" fmla="*/ 0 h 140"/>
                  <a:gd name="T6" fmla="*/ 0 w 2657"/>
                  <a:gd name="T7" fmla="*/ 0 h 140"/>
                  <a:gd name="T8" fmla="*/ 0 w 2657"/>
                  <a:gd name="T9" fmla="*/ 0 h 140"/>
                  <a:gd name="T10" fmla="*/ 0 w 2657"/>
                  <a:gd name="T11" fmla="*/ 0 h 140"/>
                  <a:gd name="T12" fmla="*/ 0 60000 65536"/>
                  <a:gd name="T13" fmla="*/ 0 60000 65536"/>
                  <a:gd name="T14" fmla="*/ 0 60000 65536"/>
                  <a:gd name="T15" fmla="*/ 0 60000 65536"/>
                  <a:gd name="T16" fmla="*/ 0 60000 65536"/>
                  <a:gd name="T17" fmla="*/ 0 60000 65536"/>
                  <a:gd name="T18" fmla="*/ 0 w 2657"/>
                  <a:gd name="T19" fmla="*/ 0 h 140"/>
                  <a:gd name="T20" fmla="*/ 2657 w 2657"/>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57" h="140">
                    <a:moveTo>
                      <a:pt x="0" y="20"/>
                    </a:moveTo>
                    <a:lnTo>
                      <a:pt x="48" y="138"/>
                    </a:lnTo>
                    <a:lnTo>
                      <a:pt x="2657" y="140"/>
                    </a:lnTo>
                    <a:lnTo>
                      <a:pt x="2657" y="1"/>
                    </a:lnTo>
                    <a:lnTo>
                      <a:pt x="48" y="0"/>
                    </a:lnTo>
                    <a:lnTo>
                      <a:pt x="0" y="20"/>
                    </a:lnTo>
                    <a:close/>
                  </a:path>
                </a:pathLst>
              </a:custGeom>
              <a:solidFill>
                <a:srgbClr val="E6B5C2"/>
              </a:solidFill>
              <a:ln w="9525">
                <a:noFill/>
                <a:round/>
                <a:headEnd/>
                <a:tailEnd/>
              </a:ln>
            </p:spPr>
            <p:txBody>
              <a:bodyPr/>
              <a:lstStyle/>
              <a:p>
                <a:endParaRPr lang="en-US"/>
              </a:p>
            </p:txBody>
          </p:sp>
          <p:sp>
            <p:nvSpPr>
              <p:cNvPr id="5782" name="Freeform 427"/>
              <p:cNvSpPr>
                <a:spLocks/>
              </p:cNvSpPr>
              <p:nvPr/>
            </p:nvSpPr>
            <p:spPr bwMode="auto">
              <a:xfrm>
                <a:off x="6241" y="2166"/>
                <a:ext cx="173" cy="27"/>
              </a:xfrm>
              <a:custGeom>
                <a:avLst/>
                <a:gdLst>
                  <a:gd name="T0" fmla="*/ 0 w 3108"/>
                  <a:gd name="T1" fmla="*/ 0 h 475"/>
                  <a:gd name="T2" fmla="*/ 0 w 3108"/>
                  <a:gd name="T3" fmla="*/ 0 h 475"/>
                  <a:gd name="T4" fmla="*/ 0 w 3108"/>
                  <a:gd name="T5" fmla="*/ 0 h 475"/>
                  <a:gd name="T6" fmla="*/ 0 w 3108"/>
                  <a:gd name="T7" fmla="*/ 0 h 475"/>
                  <a:gd name="T8" fmla="*/ 0 w 3108"/>
                  <a:gd name="T9" fmla="*/ 0 h 475"/>
                  <a:gd name="T10" fmla="*/ 0 60000 65536"/>
                  <a:gd name="T11" fmla="*/ 0 60000 65536"/>
                  <a:gd name="T12" fmla="*/ 0 60000 65536"/>
                  <a:gd name="T13" fmla="*/ 0 60000 65536"/>
                  <a:gd name="T14" fmla="*/ 0 60000 65536"/>
                  <a:gd name="T15" fmla="*/ 0 w 3108"/>
                  <a:gd name="T16" fmla="*/ 0 h 475"/>
                  <a:gd name="T17" fmla="*/ 3108 w 3108"/>
                  <a:gd name="T18" fmla="*/ 475 h 475"/>
                </a:gdLst>
                <a:ahLst/>
                <a:cxnLst>
                  <a:cxn ang="T10">
                    <a:pos x="T0" y="T1"/>
                  </a:cxn>
                  <a:cxn ang="T11">
                    <a:pos x="T2" y="T3"/>
                  </a:cxn>
                  <a:cxn ang="T12">
                    <a:pos x="T4" y="T5"/>
                  </a:cxn>
                  <a:cxn ang="T13">
                    <a:pos x="T6" y="T7"/>
                  </a:cxn>
                  <a:cxn ang="T14">
                    <a:pos x="T8" y="T9"/>
                  </a:cxn>
                </a:cxnLst>
                <a:rect l="T15" t="T16" r="T17" b="T18"/>
                <a:pathLst>
                  <a:path w="3108" h="475">
                    <a:moveTo>
                      <a:pt x="0" y="475"/>
                    </a:moveTo>
                    <a:lnTo>
                      <a:pt x="474" y="0"/>
                    </a:lnTo>
                    <a:lnTo>
                      <a:pt x="3108" y="0"/>
                    </a:lnTo>
                    <a:lnTo>
                      <a:pt x="2636" y="471"/>
                    </a:lnTo>
                    <a:lnTo>
                      <a:pt x="0" y="475"/>
                    </a:lnTo>
                    <a:close/>
                  </a:path>
                </a:pathLst>
              </a:custGeom>
              <a:solidFill>
                <a:srgbClr val="E56968"/>
              </a:solidFill>
              <a:ln w="9525">
                <a:noFill/>
                <a:round/>
                <a:headEnd/>
                <a:tailEnd/>
              </a:ln>
            </p:spPr>
            <p:txBody>
              <a:bodyPr/>
              <a:lstStyle/>
              <a:p>
                <a:endParaRPr lang="en-US"/>
              </a:p>
            </p:txBody>
          </p:sp>
          <p:sp>
            <p:nvSpPr>
              <p:cNvPr id="5783" name="Freeform 428"/>
              <p:cNvSpPr>
                <a:spLocks/>
              </p:cNvSpPr>
              <p:nvPr/>
            </p:nvSpPr>
            <p:spPr bwMode="auto">
              <a:xfrm>
                <a:off x="6238" y="2163"/>
                <a:ext cx="32" cy="32"/>
              </a:xfrm>
              <a:custGeom>
                <a:avLst/>
                <a:gdLst>
                  <a:gd name="T0" fmla="*/ 0 w 572"/>
                  <a:gd name="T1" fmla="*/ 0 h 592"/>
                  <a:gd name="T2" fmla="*/ 0 w 572"/>
                  <a:gd name="T3" fmla="*/ 0 h 592"/>
                  <a:gd name="T4" fmla="*/ 0 w 572"/>
                  <a:gd name="T5" fmla="*/ 0 h 592"/>
                  <a:gd name="T6" fmla="*/ 0 w 572"/>
                  <a:gd name="T7" fmla="*/ 0 h 592"/>
                  <a:gd name="T8" fmla="*/ 0 w 572"/>
                  <a:gd name="T9" fmla="*/ 0 h 592"/>
                  <a:gd name="T10" fmla="*/ 0 w 572"/>
                  <a:gd name="T11" fmla="*/ 0 h 592"/>
                  <a:gd name="T12" fmla="*/ 0 60000 65536"/>
                  <a:gd name="T13" fmla="*/ 0 60000 65536"/>
                  <a:gd name="T14" fmla="*/ 0 60000 65536"/>
                  <a:gd name="T15" fmla="*/ 0 60000 65536"/>
                  <a:gd name="T16" fmla="*/ 0 60000 65536"/>
                  <a:gd name="T17" fmla="*/ 0 60000 65536"/>
                  <a:gd name="T18" fmla="*/ 0 w 572"/>
                  <a:gd name="T19" fmla="*/ 0 h 592"/>
                  <a:gd name="T20" fmla="*/ 572 w 57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2" h="592">
                    <a:moveTo>
                      <a:pt x="523" y="0"/>
                    </a:moveTo>
                    <a:lnTo>
                      <a:pt x="474" y="20"/>
                    </a:lnTo>
                    <a:lnTo>
                      <a:pt x="0" y="495"/>
                    </a:lnTo>
                    <a:lnTo>
                      <a:pt x="97" y="592"/>
                    </a:lnTo>
                    <a:lnTo>
                      <a:pt x="572" y="117"/>
                    </a:lnTo>
                    <a:lnTo>
                      <a:pt x="523" y="0"/>
                    </a:lnTo>
                    <a:close/>
                  </a:path>
                </a:pathLst>
              </a:custGeom>
              <a:solidFill>
                <a:srgbClr val="E6B5C2"/>
              </a:solidFill>
              <a:ln w="9525">
                <a:noFill/>
                <a:round/>
                <a:headEnd/>
                <a:tailEnd/>
              </a:ln>
            </p:spPr>
            <p:txBody>
              <a:bodyPr/>
              <a:lstStyle/>
              <a:p>
                <a:endParaRPr lang="en-US"/>
              </a:p>
            </p:txBody>
          </p:sp>
          <p:sp>
            <p:nvSpPr>
              <p:cNvPr id="5784" name="Freeform 429"/>
              <p:cNvSpPr>
                <a:spLocks/>
              </p:cNvSpPr>
              <p:nvPr/>
            </p:nvSpPr>
            <p:spPr bwMode="auto">
              <a:xfrm>
                <a:off x="6267" y="2163"/>
                <a:ext cx="149" cy="7"/>
              </a:xfrm>
              <a:custGeom>
                <a:avLst/>
                <a:gdLst>
                  <a:gd name="T0" fmla="*/ 0 w 2683"/>
                  <a:gd name="T1" fmla="*/ 0 h 138"/>
                  <a:gd name="T2" fmla="*/ 0 w 2683"/>
                  <a:gd name="T3" fmla="*/ 0 h 138"/>
                  <a:gd name="T4" fmla="*/ 0 w 2683"/>
                  <a:gd name="T5" fmla="*/ 0 h 138"/>
                  <a:gd name="T6" fmla="*/ 0 w 2683"/>
                  <a:gd name="T7" fmla="*/ 0 h 138"/>
                  <a:gd name="T8" fmla="*/ 0 w 2683"/>
                  <a:gd name="T9" fmla="*/ 0 h 138"/>
                  <a:gd name="T10" fmla="*/ 0 w 2683"/>
                  <a:gd name="T11" fmla="*/ 0 h 138"/>
                  <a:gd name="T12" fmla="*/ 0 60000 65536"/>
                  <a:gd name="T13" fmla="*/ 0 60000 65536"/>
                  <a:gd name="T14" fmla="*/ 0 60000 65536"/>
                  <a:gd name="T15" fmla="*/ 0 60000 65536"/>
                  <a:gd name="T16" fmla="*/ 0 60000 65536"/>
                  <a:gd name="T17" fmla="*/ 0 60000 65536"/>
                  <a:gd name="T18" fmla="*/ 0 w 2683"/>
                  <a:gd name="T19" fmla="*/ 0 h 138"/>
                  <a:gd name="T20" fmla="*/ 2683 w 268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3" h="138">
                    <a:moveTo>
                      <a:pt x="2683" y="117"/>
                    </a:moveTo>
                    <a:lnTo>
                      <a:pt x="2634" y="0"/>
                    </a:lnTo>
                    <a:lnTo>
                      <a:pt x="0" y="0"/>
                    </a:lnTo>
                    <a:lnTo>
                      <a:pt x="0" y="138"/>
                    </a:lnTo>
                    <a:lnTo>
                      <a:pt x="2634" y="138"/>
                    </a:lnTo>
                    <a:lnTo>
                      <a:pt x="2683" y="117"/>
                    </a:lnTo>
                    <a:close/>
                  </a:path>
                </a:pathLst>
              </a:custGeom>
              <a:solidFill>
                <a:srgbClr val="E6B5C2"/>
              </a:solidFill>
              <a:ln w="9525">
                <a:noFill/>
                <a:round/>
                <a:headEnd/>
                <a:tailEnd/>
              </a:ln>
            </p:spPr>
            <p:txBody>
              <a:bodyPr/>
              <a:lstStyle/>
              <a:p>
                <a:endParaRPr lang="en-US"/>
              </a:p>
            </p:txBody>
          </p:sp>
          <p:sp>
            <p:nvSpPr>
              <p:cNvPr id="5785" name="Freeform 430"/>
              <p:cNvSpPr>
                <a:spLocks/>
              </p:cNvSpPr>
              <p:nvPr/>
            </p:nvSpPr>
            <p:spPr bwMode="auto">
              <a:xfrm>
                <a:off x="6385" y="2164"/>
                <a:ext cx="31" cy="32"/>
              </a:xfrm>
              <a:custGeom>
                <a:avLst/>
                <a:gdLst>
                  <a:gd name="T0" fmla="*/ 0 w 570"/>
                  <a:gd name="T1" fmla="*/ 0 h 589"/>
                  <a:gd name="T2" fmla="*/ 0 w 570"/>
                  <a:gd name="T3" fmla="*/ 0 h 589"/>
                  <a:gd name="T4" fmla="*/ 0 w 570"/>
                  <a:gd name="T5" fmla="*/ 0 h 589"/>
                  <a:gd name="T6" fmla="*/ 0 w 570"/>
                  <a:gd name="T7" fmla="*/ 0 h 589"/>
                  <a:gd name="T8" fmla="*/ 0 w 570"/>
                  <a:gd name="T9" fmla="*/ 0 h 589"/>
                  <a:gd name="T10" fmla="*/ 0 w 570"/>
                  <a:gd name="T11" fmla="*/ 0 h 589"/>
                  <a:gd name="T12" fmla="*/ 0 60000 65536"/>
                  <a:gd name="T13" fmla="*/ 0 60000 65536"/>
                  <a:gd name="T14" fmla="*/ 0 60000 65536"/>
                  <a:gd name="T15" fmla="*/ 0 60000 65536"/>
                  <a:gd name="T16" fmla="*/ 0 60000 65536"/>
                  <a:gd name="T17" fmla="*/ 0 60000 65536"/>
                  <a:gd name="T18" fmla="*/ 0 w 570"/>
                  <a:gd name="T19" fmla="*/ 0 h 589"/>
                  <a:gd name="T20" fmla="*/ 570 w 570"/>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70" h="589">
                    <a:moveTo>
                      <a:pt x="49" y="589"/>
                    </a:moveTo>
                    <a:lnTo>
                      <a:pt x="98" y="569"/>
                    </a:lnTo>
                    <a:lnTo>
                      <a:pt x="570" y="97"/>
                    </a:lnTo>
                    <a:lnTo>
                      <a:pt x="472" y="0"/>
                    </a:lnTo>
                    <a:lnTo>
                      <a:pt x="0" y="471"/>
                    </a:lnTo>
                    <a:lnTo>
                      <a:pt x="49" y="589"/>
                    </a:lnTo>
                    <a:close/>
                  </a:path>
                </a:pathLst>
              </a:custGeom>
              <a:solidFill>
                <a:srgbClr val="E6B5C2"/>
              </a:solidFill>
              <a:ln w="9525">
                <a:noFill/>
                <a:round/>
                <a:headEnd/>
                <a:tailEnd/>
              </a:ln>
            </p:spPr>
            <p:txBody>
              <a:bodyPr/>
              <a:lstStyle/>
              <a:p>
                <a:endParaRPr lang="en-US"/>
              </a:p>
            </p:txBody>
          </p:sp>
          <p:sp>
            <p:nvSpPr>
              <p:cNvPr id="5786" name="Freeform 431"/>
              <p:cNvSpPr>
                <a:spLocks/>
              </p:cNvSpPr>
              <p:nvPr/>
            </p:nvSpPr>
            <p:spPr bwMode="auto">
              <a:xfrm>
                <a:off x="6238" y="2189"/>
                <a:ext cx="149" cy="8"/>
              </a:xfrm>
              <a:custGeom>
                <a:avLst/>
                <a:gdLst>
                  <a:gd name="T0" fmla="*/ 0 w 2685"/>
                  <a:gd name="T1" fmla="*/ 0 h 142"/>
                  <a:gd name="T2" fmla="*/ 0 w 2685"/>
                  <a:gd name="T3" fmla="*/ 0 h 142"/>
                  <a:gd name="T4" fmla="*/ 0 w 2685"/>
                  <a:gd name="T5" fmla="*/ 0 h 142"/>
                  <a:gd name="T6" fmla="*/ 0 w 2685"/>
                  <a:gd name="T7" fmla="*/ 0 h 142"/>
                  <a:gd name="T8" fmla="*/ 0 w 2685"/>
                  <a:gd name="T9" fmla="*/ 0 h 142"/>
                  <a:gd name="T10" fmla="*/ 0 w 2685"/>
                  <a:gd name="T11" fmla="*/ 0 h 142"/>
                  <a:gd name="T12" fmla="*/ 0 60000 65536"/>
                  <a:gd name="T13" fmla="*/ 0 60000 65536"/>
                  <a:gd name="T14" fmla="*/ 0 60000 65536"/>
                  <a:gd name="T15" fmla="*/ 0 60000 65536"/>
                  <a:gd name="T16" fmla="*/ 0 60000 65536"/>
                  <a:gd name="T17" fmla="*/ 0 60000 65536"/>
                  <a:gd name="T18" fmla="*/ 0 w 2685"/>
                  <a:gd name="T19" fmla="*/ 0 h 142"/>
                  <a:gd name="T20" fmla="*/ 2685 w 26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5" h="142">
                    <a:moveTo>
                      <a:pt x="0" y="24"/>
                    </a:moveTo>
                    <a:lnTo>
                      <a:pt x="49" y="142"/>
                    </a:lnTo>
                    <a:lnTo>
                      <a:pt x="2685" y="138"/>
                    </a:lnTo>
                    <a:lnTo>
                      <a:pt x="2685" y="0"/>
                    </a:lnTo>
                    <a:lnTo>
                      <a:pt x="49" y="4"/>
                    </a:lnTo>
                    <a:lnTo>
                      <a:pt x="0" y="24"/>
                    </a:lnTo>
                    <a:close/>
                  </a:path>
                </a:pathLst>
              </a:custGeom>
              <a:solidFill>
                <a:srgbClr val="E6B5C2"/>
              </a:solidFill>
              <a:ln w="9525">
                <a:noFill/>
                <a:round/>
                <a:headEnd/>
                <a:tailEnd/>
              </a:ln>
            </p:spPr>
            <p:txBody>
              <a:bodyPr/>
              <a:lstStyle/>
              <a:p>
                <a:endParaRPr lang="en-US"/>
              </a:p>
            </p:txBody>
          </p:sp>
          <p:sp>
            <p:nvSpPr>
              <p:cNvPr id="5787" name="Freeform 432"/>
              <p:cNvSpPr>
                <a:spLocks/>
              </p:cNvSpPr>
              <p:nvPr/>
            </p:nvSpPr>
            <p:spPr bwMode="auto">
              <a:xfrm>
                <a:off x="6267" y="2141"/>
                <a:ext cx="172" cy="25"/>
              </a:xfrm>
              <a:custGeom>
                <a:avLst/>
                <a:gdLst>
                  <a:gd name="T0" fmla="*/ 0 w 3096"/>
                  <a:gd name="T1" fmla="*/ 0 h 460"/>
                  <a:gd name="T2" fmla="*/ 0 w 3096"/>
                  <a:gd name="T3" fmla="*/ 0 h 460"/>
                  <a:gd name="T4" fmla="*/ 0 w 3096"/>
                  <a:gd name="T5" fmla="*/ 0 h 460"/>
                  <a:gd name="T6" fmla="*/ 0 w 3096"/>
                  <a:gd name="T7" fmla="*/ 0 h 460"/>
                  <a:gd name="T8" fmla="*/ 0 w 3096"/>
                  <a:gd name="T9" fmla="*/ 0 h 460"/>
                  <a:gd name="T10" fmla="*/ 0 60000 65536"/>
                  <a:gd name="T11" fmla="*/ 0 60000 65536"/>
                  <a:gd name="T12" fmla="*/ 0 60000 65536"/>
                  <a:gd name="T13" fmla="*/ 0 60000 65536"/>
                  <a:gd name="T14" fmla="*/ 0 60000 65536"/>
                  <a:gd name="T15" fmla="*/ 0 w 3096"/>
                  <a:gd name="T16" fmla="*/ 0 h 460"/>
                  <a:gd name="T17" fmla="*/ 3096 w 3096"/>
                  <a:gd name="T18" fmla="*/ 460 h 460"/>
                </a:gdLst>
                <a:ahLst/>
                <a:cxnLst>
                  <a:cxn ang="T10">
                    <a:pos x="T0" y="T1"/>
                  </a:cxn>
                  <a:cxn ang="T11">
                    <a:pos x="T2" y="T3"/>
                  </a:cxn>
                  <a:cxn ang="T12">
                    <a:pos x="T4" y="T5"/>
                  </a:cxn>
                  <a:cxn ang="T13">
                    <a:pos x="T6" y="T7"/>
                  </a:cxn>
                  <a:cxn ang="T14">
                    <a:pos x="T8" y="T9"/>
                  </a:cxn>
                </a:cxnLst>
                <a:rect l="T15" t="T16" r="T17" b="T18"/>
                <a:pathLst>
                  <a:path w="3096" h="460">
                    <a:moveTo>
                      <a:pt x="0" y="460"/>
                    </a:moveTo>
                    <a:lnTo>
                      <a:pt x="458" y="0"/>
                    </a:lnTo>
                    <a:lnTo>
                      <a:pt x="3096" y="0"/>
                    </a:lnTo>
                    <a:lnTo>
                      <a:pt x="2635" y="460"/>
                    </a:lnTo>
                    <a:lnTo>
                      <a:pt x="0" y="460"/>
                    </a:lnTo>
                    <a:close/>
                  </a:path>
                </a:pathLst>
              </a:custGeom>
              <a:solidFill>
                <a:srgbClr val="E56968"/>
              </a:solidFill>
              <a:ln w="9525">
                <a:noFill/>
                <a:round/>
                <a:headEnd/>
                <a:tailEnd/>
              </a:ln>
            </p:spPr>
            <p:txBody>
              <a:bodyPr/>
              <a:lstStyle/>
              <a:p>
                <a:endParaRPr lang="en-US"/>
              </a:p>
            </p:txBody>
          </p:sp>
          <p:sp>
            <p:nvSpPr>
              <p:cNvPr id="5788" name="Freeform 433"/>
              <p:cNvSpPr>
                <a:spLocks/>
              </p:cNvSpPr>
              <p:nvPr/>
            </p:nvSpPr>
            <p:spPr bwMode="auto">
              <a:xfrm>
                <a:off x="6264" y="2137"/>
                <a:ext cx="31" cy="32"/>
              </a:xfrm>
              <a:custGeom>
                <a:avLst/>
                <a:gdLst>
                  <a:gd name="T0" fmla="*/ 0 w 556"/>
                  <a:gd name="T1" fmla="*/ 0 h 577"/>
                  <a:gd name="T2" fmla="*/ 0 w 556"/>
                  <a:gd name="T3" fmla="*/ 0 h 577"/>
                  <a:gd name="T4" fmla="*/ 0 w 556"/>
                  <a:gd name="T5" fmla="*/ 0 h 577"/>
                  <a:gd name="T6" fmla="*/ 0 w 556"/>
                  <a:gd name="T7" fmla="*/ 0 h 577"/>
                  <a:gd name="T8" fmla="*/ 0 w 556"/>
                  <a:gd name="T9" fmla="*/ 0 h 577"/>
                  <a:gd name="T10" fmla="*/ 0 w 556"/>
                  <a:gd name="T11" fmla="*/ 0 h 577"/>
                  <a:gd name="T12" fmla="*/ 0 60000 65536"/>
                  <a:gd name="T13" fmla="*/ 0 60000 65536"/>
                  <a:gd name="T14" fmla="*/ 0 60000 65536"/>
                  <a:gd name="T15" fmla="*/ 0 60000 65536"/>
                  <a:gd name="T16" fmla="*/ 0 60000 65536"/>
                  <a:gd name="T17" fmla="*/ 0 60000 65536"/>
                  <a:gd name="T18" fmla="*/ 0 w 556"/>
                  <a:gd name="T19" fmla="*/ 0 h 577"/>
                  <a:gd name="T20" fmla="*/ 556 w 556"/>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6" h="577">
                    <a:moveTo>
                      <a:pt x="507" y="0"/>
                    </a:moveTo>
                    <a:lnTo>
                      <a:pt x="458" y="20"/>
                    </a:lnTo>
                    <a:lnTo>
                      <a:pt x="0" y="480"/>
                    </a:lnTo>
                    <a:lnTo>
                      <a:pt x="98" y="577"/>
                    </a:lnTo>
                    <a:lnTo>
                      <a:pt x="556" y="117"/>
                    </a:lnTo>
                    <a:lnTo>
                      <a:pt x="507" y="0"/>
                    </a:lnTo>
                    <a:close/>
                  </a:path>
                </a:pathLst>
              </a:custGeom>
              <a:solidFill>
                <a:srgbClr val="E6B5C2"/>
              </a:solidFill>
              <a:ln w="9525">
                <a:noFill/>
                <a:round/>
                <a:headEnd/>
                <a:tailEnd/>
              </a:ln>
            </p:spPr>
            <p:txBody>
              <a:bodyPr/>
              <a:lstStyle/>
              <a:p>
                <a:endParaRPr lang="en-US"/>
              </a:p>
            </p:txBody>
          </p:sp>
          <p:sp>
            <p:nvSpPr>
              <p:cNvPr id="5789" name="Freeform 434"/>
              <p:cNvSpPr>
                <a:spLocks/>
              </p:cNvSpPr>
              <p:nvPr/>
            </p:nvSpPr>
            <p:spPr bwMode="auto">
              <a:xfrm>
                <a:off x="6292" y="2137"/>
                <a:ext cx="150" cy="8"/>
              </a:xfrm>
              <a:custGeom>
                <a:avLst/>
                <a:gdLst>
                  <a:gd name="T0" fmla="*/ 0 w 2687"/>
                  <a:gd name="T1" fmla="*/ 0 h 138"/>
                  <a:gd name="T2" fmla="*/ 0 w 2687"/>
                  <a:gd name="T3" fmla="*/ 0 h 138"/>
                  <a:gd name="T4" fmla="*/ 0 w 2687"/>
                  <a:gd name="T5" fmla="*/ 0 h 138"/>
                  <a:gd name="T6" fmla="*/ 0 w 2687"/>
                  <a:gd name="T7" fmla="*/ 0 h 138"/>
                  <a:gd name="T8" fmla="*/ 0 w 2687"/>
                  <a:gd name="T9" fmla="*/ 0 h 138"/>
                  <a:gd name="T10" fmla="*/ 0 w 2687"/>
                  <a:gd name="T11" fmla="*/ 0 h 138"/>
                  <a:gd name="T12" fmla="*/ 0 60000 65536"/>
                  <a:gd name="T13" fmla="*/ 0 60000 65536"/>
                  <a:gd name="T14" fmla="*/ 0 60000 65536"/>
                  <a:gd name="T15" fmla="*/ 0 60000 65536"/>
                  <a:gd name="T16" fmla="*/ 0 60000 65536"/>
                  <a:gd name="T17" fmla="*/ 0 60000 65536"/>
                  <a:gd name="T18" fmla="*/ 0 w 2687"/>
                  <a:gd name="T19" fmla="*/ 0 h 138"/>
                  <a:gd name="T20" fmla="*/ 2687 w 268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7" h="138">
                    <a:moveTo>
                      <a:pt x="2687" y="117"/>
                    </a:moveTo>
                    <a:lnTo>
                      <a:pt x="2638" y="0"/>
                    </a:lnTo>
                    <a:lnTo>
                      <a:pt x="0" y="0"/>
                    </a:lnTo>
                    <a:lnTo>
                      <a:pt x="0" y="138"/>
                    </a:lnTo>
                    <a:lnTo>
                      <a:pt x="2638" y="138"/>
                    </a:lnTo>
                    <a:lnTo>
                      <a:pt x="2687" y="117"/>
                    </a:lnTo>
                    <a:close/>
                  </a:path>
                </a:pathLst>
              </a:custGeom>
              <a:solidFill>
                <a:srgbClr val="E6B5C2"/>
              </a:solidFill>
              <a:ln w="9525">
                <a:noFill/>
                <a:round/>
                <a:headEnd/>
                <a:tailEnd/>
              </a:ln>
            </p:spPr>
            <p:txBody>
              <a:bodyPr/>
              <a:lstStyle/>
              <a:p>
                <a:endParaRPr lang="en-US"/>
              </a:p>
            </p:txBody>
          </p:sp>
          <p:sp>
            <p:nvSpPr>
              <p:cNvPr id="5790" name="Freeform 435"/>
              <p:cNvSpPr>
                <a:spLocks/>
              </p:cNvSpPr>
              <p:nvPr/>
            </p:nvSpPr>
            <p:spPr bwMode="auto">
              <a:xfrm>
                <a:off x="6411" y="2138"/>
                <a:ext cx="31" cy="32"/>
              </a:xfrm>
              <a:custGeom>
                <a:avLst/>
                <a:gdLst>
                  <a:gd name="T0" fmla="*/ 0 w 558"/>
                  <a:gd name="T1" fmla="*/ 0 h 578"/>
                  <a:gd name="T2" fmla="*/ 0 w 558"/>
                  <a:gd name="T3" fmla="*/ 0 h 578"/>
                  <a:gd name="T4" fmla="*/ 0 w 558"/>
                  <a:gd name="T5" fmla="*/ 0 h 578"/>
                  <a:gd name="T6" fmla="*/ 0 w 558"/>
                  <a:gd name="T7" fmla="*/ 0 h 578"/>
                  <a:gd name="T8" fmla="*/ 0 w 558"/>
                  <a:gd name="T9" fmla="*/ 0 h 578"/>
                  <a:gd name="T10" fmla="*/ 0 w 558"/>
                  <a:gd name="T11" fmla="*/ 0 h 578"/>
                  <a:gd name="T12" fmla="*/ 0 60000 65536"/>
                  <a:gd name="T13" fmla="*/ 0 60000 65536"/>
                  <a:gd name="T14" fmla="*/ 0 60000 65536"/>
                  <a:gd name="T15" fmla="*/ 0 60000 65536"/>
                  <a:gd name="T16" fmla="*/ 0 60000 65536"/>
                  <a:gd name="T17" fmla="*/ 0 60000 65536"/>
                  <a:gd name="T18" fmla="*/ 0 w 558"/>
                  <a:gd name="T19" fmla="*/ 0 h 578"/>
                  <a:gd name="T20" fmla="*/ 558 w 558"/>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8" h="578">
                    <a:moveTo>
                      <a:pt x="48" y="578"/>
                    </a:moveTo>
                    <a:lnTo>
                      <a:pt x="98" y="558"/>
                    </a:lnTo>
                    <a:lnTo>
                      <a:pt x="558" y="97"/>
                    </a:lnTo>
                    <a:lnTo>
                      <a:pt x="461" y="0"/>
                    </a:lnTo>
                    <a:lnTo>
                      <a:pt x="0" y="460"/>
                    </a:lnTo>
                    <a:lnTo>
                      <a:pt x="48" y="578"/>
                    </a:lnTo>
                    <a:close/>
                  </a:path>
                </a:pathLst>
              </a:custGeom>
              <a:solidFill>
                <a:srgbClr val="E6B5C2"/>
              </a:solidFill>
              <a:ln w="9525">
                <a:noFill/>
                <a:round/>
                <a:headEnd/>
                <a:tailEnd/>
              </a:ln>
            </p:spPr>
            <p:txBody>
              <a:bodyPr/>
              <a:lstStyle/>
              <a:p>
                <a:endParaRPr lang="en-US"/>
              </a:p>
            </p:txBody>
          </p:sp>
          <p:sp>
            <p:nvSpPr>
              <p:cNvPr id="5791" name="Freeform 436"/>
              <p:cNvSpPr>
                <a:spLocks/>
              </p:cNvSpPr>
              <p:nvPr/>
            </p:nvSpPr>
            <p:spPr bwMode="auto">
              <a:xfrm>
                <a:off x="6264" y="2163"/>
                <a:ext cx="149" cy="7"/>
              </a:xfrm>
              <a:custGeom>
                <a:avLst/>
                <a:gdLst>
                  <a:gd name="T0" fmla="*/ 0 w 2684"/>
                  <a:gd name="T1" fmla="*/ 0 h 138"/>
                  <a:gd name="T2" fmla="*/ 0 w 2684"/>
                  <a:gd name="T3" fmla="*/ 0 h 138"/>
                  <a:gd name="T4" fmla="*/ 0 w 2684"/>
                  <a:gd name="T5" fmla="*/ 0 h 138"/>
                  <a:gd name="T6" fmla="*/ 0 w 2684"/>
                  <a:gd name="T7" fmla="*/ 0 h 138"/>
                  <a:gd name="T8" fmla="*/ 0 w 2684"/>
                  <a:gd name="T9" fmla="*/ 0 h 138"/>
                  <a:gd name="T10" fmla="*/ 0 w 2684"/>
                  <a:gd name="T11" fmla="*/ 0 h 138"/>
                  <a:gd name="T12" fmla="*/ 0 60000 65536"/>
                  <a:gd name="T13" fmla="*/ 0 60000 65536"/>
                  <a:gd name="T14" fmla="*/ 0 60000 65536"/>
                  <a:gd name="T15" fmla="*/ 0 60000 65536"/>
                  <a:gd name="T16" fmla="*/ 0 60000 65536"/>
                  <a:gd name="T17" fmla="*/ 0 60000 65536"/>
                  <a:gd name="T18" fmla="*/ 0 w 2684"/>
                  <a:gd name="T19" fmla="*/ 0 h 138"/>
                  <a:gd name="T20" fmla="*/ 2684 w 268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4" h="138">
                    <a:moveTo>
                      <a:pt x="0" y="20"/>
                    </a:moveTo>
                    <a:lnTo>
                      <a:pt x="49" y="138"/>
                    </a:lnTo>
                    <a:lnTo>
                      <a:pt x="2684" y="138"/>
                    </a:lnTo>
                    <a:lnTo>
                      <a:pt x="2684" y="0"/>
                    </a:lnTo>
                    <a:lnTo>
                      <a:pt x="49" y="0"/>
                    </a:lnTo>
                    <a:lnTo>
                      <a:pt x="0" y="20"/>
                    </a:lnTo>
                    <a:close/>
                  </a:path>
                </a:pathLst>
              </a:custGeom>
              <a:solidFill>
                <a:srgbClr val="E6B5C2"/>
              </a:solidFill>
              <a:ln w="9525">
                <a:noFill/>
                <a:round/>
                <a:headEnd/>
                <a:tailEnd/>
              </a:ln>
            </p:spPr>
            <p:txBody>
              <a:bodyPr/>
              <a:lstStyle/>
              <a:p>
                <a:endParaRPr lang="en-US"/>
              </a:p>
            </p:txBody>
          </p:sp>
          <p:sp>
            <p:nvSpPr>
              <p:cNvPr id="5792" name="Freeform 437"/>
              <p:cNvSpPr>
                <a:spLocks/>
              </p:cNvSpPr>
              <p:nvPr/>
            </p:nvSpPr>
            <p:spPr bwMode="auto">
              <a:xfrm>
                <a:off x="6708" y="2209"/>
                <a:ext cx="26" cy="95"/>
              </a:xfrm>
              <a:custGeom>
                <a:avLst/>
                <a:gdLst>
                  <a:gd name="T0" fmla="*/ 0 w 465"/>
                  <a:gd name="T1" fmla="*/ 0 h 1711"/>
                  <a:gd name="T2" fmla="*/ 0 w 465"/>
                  <a:gd name="T3" fmla="*/ 0 h 1711"/>
                  <a:gd name="T4" fmla="*/ 0 w 465"/>
                  <a:gd name="T5" fmla="*/ 0 h 1711"/>
                  <a:gd name="T6" fmla="*/ 0 w 465"/>
                  <a:gd name="T7" fmla="*/ 0 h 1711"/>
                  <a:gd name="T8" fmla="*/ 0 w 465"/>
                  <a:gd name="T9" fmla="*/ 0 h 1711"/>
                  <a:gd name="T10" fmla="*/ 0 60000 65536"/>
                  <a:gd name="T11" fmla="*/ 0 60000 65536"/>
                  <a:gd name="T12" fmla="*/ 0 60000 65536"/>
                  <a:gd name="T13" fmla="*/ 0 60000 65536"/>
                  <a:gd name="T14" fmla="*/ 0 60000 65536"/>
                  <a:gd name="T15" fmla="*/ 0 w 465"/>
                  <a:gd name="T16" fmla="*/ 0 h 1711"/>
                  <a:gd name="T17" fmla="*/ 465 w 465"/>
                  <a:gd name="T18" fmla="*/ 1711 h 1711"/>
                </a:gdLst>
                <a:ahLst/>
                <a:cxnLst>
                  <a:cxn ang="T10">
                    <a:pos x="T0" y="T1"/>
                  </a:cxn>
                  <a:cxn ang="T11">
                    <a:pos x="T2" y="T3"/>
                  </a:cxn>
                  <a:cxn ang="T12">
                    <a:pos x="T4" y="T5"/>
                  </a:cxn>
                  <a:cxn ang="T13">
                    <a:pos x="T6" y="T7"/>
                  </a:cxn>
                  <a:cxn ang="T14">
                    <a:pos x="T8" y="T9"/>
                  </a:cxn>
                </a:cxnLst>
                <a:rect l="T15" t="T16" r="T17" b="T18"/>
                <a:pathLst>
                  <a:path w="465" h="1711">
                    <a:moveTo>
                      <a:pt x="1" y="1711"/>
                    </a:moveTo>
                    <a:lnTo>
                      <a:pt x="465" y="1245"/>
                    </a:lnTo>
                    <a:lnTo>
                      <a:pt x="464" y="0"/>
                    </a:lnTo>
                    <a:lnTo>
                      <a:pt x="0" y="465"/>
                    </a:lnTo>
                    <a:lnTo>
                      <a:pt x="1" y="1711"/>
                    </a:lnTo>
                    <a:close/>
                  </a:path>
                </a:pathLst>
              </a:custGeom>
              <a:solidFill>
                <a:srgbClr val="B53233"/>
              </a:solidFill>
              <a:ln w="9525">
                <a:noFill/>
                <a:round/>
                <a:headEnd/>
                <a:tailEnd/>
              </a:ln>
            </p:spPr>
            <p:txBody>
              <a:bodyPr/>
              <a:lstStyle/>
              <a:p>
                <a:endParaRPr lang="en-US"/>
              </a:p>
            </p:txBody>
          </p:sp>
          <p:sp>
            <p:nvSpPr>
              <p:cNvPr id="5793" name="Freeform 438"/>
              <p:cNvSpPr>
                <a:spLocks/>
              </p:cNvSpPr>
              <p:nvPr/>
            </p:nvSpPr>
            <p:spPr bwMode="auto">
              <a:xfrm>
                <a:off x="6706" y="2276"/>
                <a:ext cx="32" cy="31"/>
              </a:xfrm>
              <a:custGeom>
                <a:avLst/>
                <a:gdLst>
                  <a:gd name="T0" fmla="*/ 0 w 582"/>
                  <a:gd name="T1" fmla="*/ 0 h 562"/>
                  <a:gd name="T2" fmla="*/ 0 w 582"/>
                  <a:gd name="T3" fmla="*/ 0 h 562"/>
                  <a:gd name="T4" fmla="*/ 0 w 582"/>
                  <a:gd name="T5" fmla="*/ 0 h 562"/>
                  <a:gd name="T6" fmla="*/ 0 w 582"/>
                  <a:gd name="T7" fmla="*/ 0 h 562"/>
                  <a:gd name="T8" fmla="*/ 0 w 582"/>
                  <a:gd name="T9" fmla="*/ 0 h 562"/>
                  <a:gd name="T10" fmla="*/ 0 w 582"/>
                  <a:gd name="T11" fmla="*/ 0 h 562"/>
                  <a:gd name="T12" fmla="*/ 0 60000 65536"/>
                  <a:gd name="T13" fmla="*/ 0 60000 65536"/>
                  <a:gd name="T14" fmla="*/ 0 60000 65536"/>
                  <a:gd name="T15" fmla="*/ 0 60000 65536"/>
                  <a:gd name="T16" fmla="*/ 0 60000 65536"/>
                  <a:gd name="T17" fmla="*/ 0 60000 65536"/>
                  <a:gd name="T18" fmla="*/ 0 w 582"/>
                  <a:gd name="T19" fmla="*/ 0 h 562"/>
                  <a:gd name="T20" fmla="*/ 582 w 582"/>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582" h="562">
                    <a:moveTo>
                      <a:pt x="582" y="48"/>
                    </a:moveTo>
                    <a:lnTo>
                      <a:pt x="464" y="0"/>
                    </a:lnTo>
                    <a:lnTo>
                      <a:pt x="0" y="465"/>
                    </a:lnTo>
                    <a:lnTo>
                      <a:pt x="98" y="562"/>
                    </a:lnTo>
                    <a:lnTo>
                      <a:pt x="562" y="97"/>
                    </a:lnTo>
                    <a:lnTo>
                      <a:pt x="582" y="48"/>
                    </a:lnTo>
                    <a:close/>
                  </a:path>
                </a:pathLst>
              </a:custGeom>
              <a:solidFill>
                <a:srgbClr val="E6B5C2"/>
              </a:solidFill>
              <a:ln w="9525">
                <a:noFill/>
                <a:round/>
                <a:headEnd/>
                <a:tailEnd/>
              </a:ln>
            </p:spPr>
            <p:txBody>
              <a:bodyPr/>
              <a:lstStyle/>
              <a:p>
                <a:endParaRPr lang="en-US"/>
              </a:p>
            </p:txBody>
          </p:sp>
          <p:sp>
            <p:nvSpPr>
              <p:cNvPr id="5794" name="Freeform 439"/>
              <p:cNvSpPr>
                <a:spLocks/>
              </p:cNvSpPr>
              <p:nvPr/>
            </p:nvSpPr>
            <p:spPr bwMode="auto">
              <a:xfrm>
                <a:off x="6730" y="2206"/>
                <a:ext cx="8" cy="72"/>
              </a:xfrm>
              <a:custGeom>
                <a:avLst/>
                <a:gdLst>
                  <a:gd name="T0" fmla="*/ 0 w 139"/>
                  <a:gd name="T1" fmla="*/ 0 h 1294"/>
                  <a:gd name="T2" fmla="*/ 0 w 139"/>
                  <a:gd name="T3" fmla="*/ 0 h 1294"/>
                  <a:gd name="T4" fmla="*/ 0 w 139"/>
                  <a:gd name="T5" fmla="*/ 0 h 1294"/>
                  <a:gd name="T6" fmla="*/ 0 w 139"/>
                  <a:gd name="T7" fmla="*/ 0 h 1294"/>
                  <a:gd name="T8" fmla="*/ 0 w 139"/>
                  <a:gd name="T9" fmla="*/ 0 h 1294"/>
                  <a:gd name="T10" fmla="*/ 0 w 139"/>
                  <a:gd name="T11" fmla="*/ 0 h 1294"/>
                  <a:gd name="T12" fmla="*/ 0 60000 65536"/>
                  <a:gd name="T13" fmla="*/ 0 60000 65536"/>
                  <a:gd name="T14" fmla="*/ 0 60000 65536"/>
                  <a:gd name="T15" fmla="*/ 0 60000 65536"/>
                  <a:gd name="T16" fmla="*/ 0 60000 65536"/>
                  <a:gd name="T17" fmla="*/ 0 60000 65536"/>
                  <a:gd name="T18" fmla="*/ 0 w 139"/>
                  <a:gd name="T19" fmla="*/ 0 h 1294"/>
                  <a:gd name="T20" fmla="*/ 139 w 139"/>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39" h="1294">
                    <a:moveTo>
                      <a:pt x="20" y="0"/>
                    </a:moveTo>
                    <a:lnTo>
                      <a:pt x="0" y="49"/>
                    </a:lnTo>
                    <a:lnTo>
                      <a:pt x="1" y="1294"/>
                    </a:lnTo>
                    <a:lnTo>
                      <a:pt x="139" y="1294"/>
                    </a:lnTo>
                    <a:lnTo>
                      <a:pt x="138" y="49"/>
                    </a:lnTo>
                    <a:lnTo>
                      <a:pt x="20" y="0"/>
                    </a:lnTo>
                    <a:close/>
                  </a:path>
                </a:pathLst>
              </a:custGeom>
              <a:solidFill>
                <a:srgbClr val="E6B5C2"/>
              </a:solidFill>
              <a:ln w="9525">
                <a:noFill/>
                <a:round/>
                <a:headEnd/>
                <a:tailEnd/>
              </a:ln>
            </p:spPr>
            <p:txBody>
              <a:bodyPr/>
              <a:lstStyle/>
              <a:p>
                <a:endParaRPr lang="en-US"/>
              </a:p>
            </p:txBody>
          </p:sp>
          <p:sp>
            <p:nvSpPr>
              <p:cNvPr id="5795" name="Freeform 440"/>
              <p:cNvSpPr>
                <a:spLocks/>
              </p:cNvSpPr>
              <p:nvPr/>
            </p:nvSpPr>
            <p:spPr bwMode="auto">
              <a:xfrm>
                <a:off x="6704" y="2206"/>
                <a:ext cx="33" cy="32"/>
              </a:xfrm>
              <a:custGeom>
                <a:avLst/>
                <a:gdLst>
                  <a:gd name="T0" fmla="*/ 0 w 583"/>
                  <a:gd name="T1" fmla="*/ 0 h 563"/>
                  <a:gd name="T2" fmla="*/ 0 w 583"/>
                  <a:gd name="T3" fmla="*/ 0 h 563"/>
                  <a:gd name="T4" fmla="*/ 0 w 583"/>
                  <a:gd name="T5" fmla="*/ 0 h 563"/>
                  <a:gd name="T6" fmla="*/ 0 w 583"/>
                  <a:gd name="T7" fmla="*/ 0 h 563"/>
                  <a:gd name="T8" fmla="*/ 0 w 583"/>
                  <a:gd name="T9" fmla="*/ 0 h 563"/>
                  <a:gd name="T10" fmla="*/ 0 w 583"/>
                  <a:gd name="T11" fmla="*/ 0 h 563"/>
                  <a:gd name="T12" fmla="*/ 0 60000 65536"/>
                  <a:gd name="T13" fmla="*/ 0 60000 65536"/>
                  <a:gd name="T14" fmla="*/ 0 60000 65536"/>
                  <a:gd name="T15" fmla="*/ 0 60000 65536"/>
                  <a:gd name="T16" fmla="*/ 0 60000 65536"/>
                  <a:gd name="T17" fmla="*/ 0 60000 65536"/>
                  <a:gd name="T18" fmla="*/ 0 w 583"/>
                  <a:gd name="T19" fmla="*/ 0 h 563"/>
                  <a:gd name="T20" fmla="*/ 583 w 583"/>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3" h="563">
                    <a:moveTo>
                      <a:pt x="0" y="514"/>
                    </a:moveTo>
                    <a:lnTo>
                      <a:pt x="119" y="563"/>
                    </a:lnTo>
                    <a:lnTo>
                      <a:pt x="583" y="97"/>
                    </a:lnTo>
                    <a:lnTo>
                      <a:pt x="485" y="0"/>
                    </a:lnTo>
                    <a:lnTo>
                      <a:pt x="21" y="466"/>
                    </a:lnTo>
                    <a:lnTo>
                      <a:pt x="0" y="514"/>
                    </a:lnTo>
                    <a:close/>
                  </a:path>
                </a:pathLst>
              </a:custGeom>
              <a:solidFill>
                <a:srgbClr val="E6B5C2"/>
              </a:solidFill>
              <a:ln w="9525">
                <a:noFill/>
                <a:round/>
                <a:headEnd/>
                <a:tailEnd/>
              </a:ln>
            </p:spPr>
            <p:txBody>
              <a:bodyPr/>
              <a:lstStyle/>
              <a:p>
                <a:endParaRPr lang="en-US"/>
              </a:p>
            </p:txBody>
          </p:sp>
          <p:sp>
            <p:nvSpPr>
              <p:cNvPr id="5796" name="Freeform 441"/>
              <p:cNvSpPr>
                <a:spLocks/>
              </p:cNvSpPr>
              <p:nvPr/>
            </p:nvSpPr>
            <p:spPr bwMode="auto">
              <a:xfrm>
                <a:off x="6704" y="2235"/>
                <a:ext cx="8" cy="72"/>
              </a:xfrm>
              <a:custGeom>
                <a:avLst/>
                <a:gdLst>
                  <a:gd name="T0" fmla="*/ 0 w 140"/>
                  <a:gd name="T1" fmla="*/ 0 h 1294"/>
                  <a:gd name="T2" fmla="*/ 0 w 140"/>
                  <a:gd name="T3" fmla="*/ 0 h 1294"/>
                  <a:gd name="T4" fmla="*/ 0 w 140"/>
                  <a:gd name="T5" fmla="*/ 0 h 1294"/>
                  <a:gd name="T6" fmla="*/ 0 w 140"/>
                  <a:gd name="T7" fmla="*/ 0 h 1294"/>
                  <a:gd name="T8" fmla="*/ 0 w 140"/>
                  <a:gd name="T9" fmla="*/ 0 h 1294"/>
                  <a:gd name="T10" fmla="*/ 0 w 140"/>
                  <a:gd name="T11" fmla="*/ 0 h 1294"/>
                  <a:gd name="T12" fmla="*/ 0 60000 65536"/>
                  <a:gd name="T13" fmla="*/ 0 60000 65536"/>
                  <a:gd name="T14" fmla="*/ 0 60000 65536"/>
                  <a:gd name="T15" fmla="*/ 0 60000 65536"/>
                  <a:gd name="T16" fmla="*/ 0 60000 65536"/>
                  <a:gd name="T17" fmla="*/ 0 60000 65536"/>
                  <a:gd name="T18" fmla="*/ 0 w 140"/>
                  <a:gd name="T19" fmla="*/ 0 h 1294"/>
                  <a:gd name="T20" fmla="*/ 140 w 140"/>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40" h="1294">
                    <a:moveTo>
                      <a:pt x="120" y="1294"/>
                    </a:moveTo>
                    <a:lnTo>
                      <a:pt x="140" y="1246"/>
                    </a:lnTo>
                    <a:lnTo>
                      <a:pt x="139" y="0"/>
                    </a:lnTo>
                    <a:lnTo>
                      <a:pt x="0" y="0"/>
                    </a:lnTo>
                    <a:lnTo>
                      <a:pt x="2" y="1246"/>
                    </a:lnTo>
                    <a:lnTo>
                      <a:pt x="120" y="1294"/>
                    </a:lnTo>
                    <a:close/>
                  </a:path>
                </a:pathLst>
              </a:custGeom>
              <a:solidFill>
                <a:srgbClr val="E6B5C2"/>
              </a:solidFill>
              <a:ln w="9525">
                <a:noFill/>
                <a:round/>
                <a:headEnd/>
                <a:tailEnd/>
              </a:ln>
            </p:spPr>
            <p:txBody>
              <a:bodyPr/>
              <a:lstStyle/>
              <a:p>
                <a:endParaRPr lang="en-US"/>
              </a:p>
            </p:txBody>
          </p:sp>
          <p:sp>
            <p:nvSpPr>
              <p:cNvPr id="5797" name="Freeform 442"/>
              <p:cNvSpPr>
                <a:spLocks/>
              </p:cNvSpPr>
              <p:nvPr/>
            </p:nvSpPr>
            <p:spPr bwMode="auto">
              <a:xfrm>
                <a:off x="6681" y="2234"/>
                <a:ext cx="26" cy="97"/>
              </a:xfrm>
              <a:custGeom>
                <a:avLst/>
                <a:gdLst>
                  <a:gd name="T0" fmla="*/ 0 w 474"/>
                  <a:gd name="T1" fmla="*/ 0 h 1730"/>
                  <a:gd name="T2" fmla="*/ 0 w 474"/>
                  <a:gd name="T3" fmla="*/ 0 h 1730"/>
                  <a:gd name="T4" fmla="*/ 0 w 474"/>
                  <a:gd name="T5" fmla="*/ 0 h 1730"/>
                  <a:gd name="T6" fmla="*/ 0 w 474"/>
                  <a:gd name="T7" fmla="*/ 0 h 1730"/>
                  <a:gd name="T8" fmla="*/ 0 w 474"/>
                  <a:gd name="T9" fmla="*/ 0 h 1730"/>
                  <a:gd name="T10" fmla="*/ 0 60000 65536"/>
                  <a:gd name="T11" fmla="*/ 0 60000 65536"/>
                  <a:gd name="T12" fmla="*/ 0 60000 65536"/>
                  <a:gd name="T13" fmla="*/ 0 60000 65536"/>
                  <a:gd name="T14" fmla="*/ 0 60000 65536"/>
                  <a:gd name="T15" fmla="*/ 0 w 474"/>
                  <a:gd name="T16" fmla="*/ 0 h 1730"/>
                  <a:gd name="T17" fmla="*/ 474 w 474"/>
                  <a:gd name="T18" fmla="*/ 1730 h 1730"/>
                </a:gdLst>
                <a:ahLst/>
                <a:cxnLst>
                  <a:cxn ang="T10">
                    <a:pos x="T0" y="T1"/>
                  </a:cxn>
                  <a:cxn ang="T11">
                    <a:pos x="T2" y="T3"/>
                  </a:cxn>
                  <a:cxn ang="T12">
                    <a:pos x="T4" y="T5"/>
                  </a:cxn>
                  <a:cxn ang="T13">
                    <a:pos x="T6" y="T7"/>
                  </a:cxn>
                  <a:cxn ang="T14">
                    <a:pos x="T8" y="T9"/>
                  </a:cxn>
                </a:cxnLst>
                <a:rect l="T15" t="T16" r="T17" b="T18"/>
                <a:pathLst>
                  <a:path w="474" h="1730">
                    <a:moveTo>
                      <a:pt x="0" y="1730"/>
                    </a:moveTo>
                    <a:lnTo>
                      <a:pt x="473" y="1255"/>
                    </a:lnTo>
                    <a:lnTo>
                      <a:pt x="474" y="0"/>
                    </a:lnTo>
                    <a:lnTo>
                      <a:pt x="1" y="475"/>
                    </a:lnTo>
                    <a:lnTo>
                      <a:pt x="0" y="1730"/>
                    </a:lnTo>
                    <a:close/>
                  </a:path>
                </a:pathLst>
              </a:custGeom>
              <a:solidFill>
                <a:srgbClr val="B53233"/>
              </a:solidFill>
              <a:ln w="9525">
                <a:noFill/>
                <a:round/>
                <a:headEnd/>
                <a:tailEnd/>
              </a:ln>
            </p:spPr>
            <p:txBody>
              <a:bodyPr/>
              <a:lstStyle/>
              <a:p>
                <a:endParaRPr lang="en-US"/>
              </a:p>
            </p:txBody>
          </p:sp>
          <p:sp>
            <p:nvSpPr>
              <p:cNvPr id="5798" name="Freeform 443"/>
              <p:cNvSpPr>
                <a:spLocks/>
              </p:cNvSpPr>
              <p:nvPr/>
            </p:nvSpPr>
            <p:spPr bwMode="auto">
              <a:xfrm>
                <a:off x="6678" y="2301"/>
                <a:ext cx="33" cy="32"/>
              </a:xfrm>
              <a:custGeom>
                <a:avLst/>
                <a:gdLst>
                  <a:gd name="T0" fmla="*/ 0 w 591"/>
                  <a:gd name="T1" fmla="*/ 0 h 572"/>
                  <a:gd name="T2" fmla="*/ 0 w 591"/>
                  <a:gd name="T3" fmla="*/ 0 h 572"/>
                  <a:gd name="T4" fmla="*/ 0 w 591"/>
                  <a:gd name="T5" fmla="*/ 0 h 572"/>
                  <a:gd name="T6" fmla="*/ 0 w 591"/>
                  <a:gd name="T7" fmla="*/ 0 h 572"/>
                  <a:gd name="T8" fmla="*/ 0 w 591"/>
                  <a:gd name="T9" fmla="*/ 0 h 572"/>
                  <a:gd name="T10" fmla="*/ 0 w 591"/>
                  <a:gd name="T11" fmla="*/ 0 h 572"/>
                  <a:gd name="T12" fmla="*/ 0 60000 65536"/>
                  <a:gd name="T13" fmla="*/ 0 60000 65536"/>
                  <a:gd name="T14" fmla="*/ 0 60000 65536"/>
                  <a:gd name="T15" fmla="*/ 0 60000 65536"/>
                  <a:gd name="T16" fmla="*/ 0 60000 65536"/>
                  <a:gd name="T17" fmla="*/ 0 60000 65536"/>
                  <a:gd name="T18" fmla="*/ 0 w 591"/>
                  <a:gd name="T19" fmla="*/ 0 h 572"/>
                  <a:gd name="T20" fmla="*/ 591 w 591"/>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1" h="572">
                    <a:moveTo>
                      <a:pt x="591" y="49"/>
                    </a:moveTo>
                    <a:lnTo>
                      <a:pt x="474" y="0"/>
                    </a:lnTo>
                    <a:lnTo>
                      <a:pt x="0" y="475"/>
                    </a:lnTo>
                    <a:lnTo>
                      <a:pt x="98" y="572"/>
                    </a:lnTo>
                    <a:lnTo>
                      <a:pt x="572" y="97"/>
                    </a:lnTo>
                    <a:lnTo>
                      <a:pt x="591" y="49"/>
                    </a:lnTo>
                    <a:close/>
                  </a:path>
                </a:pathLst>
              </a:custGeom>
              <a:solidFill>
                <a:srgbClr val="E6B5C2"/>
              </a:solidFill>
              <a:ln w="9525">
                <a:noFill/>
                <a:round/>
                <a:headEnd/>
                <a:tailEnd/>
              </a:ln>
            </p:spPr>
            <p:txBody>
              <a:bodyPr/>
              <a:lstStyle/>
              <a:p>
                <a:endParaRPr lang="en-US"/>
              </a:p>
            </p:txBody>
          </p:sp>
          <p:sp>
            <p:nvSpPr>
              <p:cNvPr id="5799" name="Freeform 444"/>
              <p:cNvSpPr>
                <a:spLocks/>
              </p:cNvSpPr>
              <p:nvPr/>
            </p:nvSpPr>
            <p:spPr bwMode="auto">
              <a:xfrm>
                <a:off x="6703" y="2232"/>
                <a:ext cx="8" cy="72"/>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22" y="0"/>
                    </a:moveTo>
                    <a:lnTo>
                      <a:pt x="1" y="49"/>
                    </a:lnTo>
                    <a:lnTo>
                      <a:pt x="0" y="1304"/>
                    </a:lnTo>
                    <a:lnTo>
                      <a:pt x="138" y="1304"/>
                    </a:lnTo>
                    <a:lnTo>
                      <a:pt x="139" y="49"/>
                    </a:lnTo>
                    <a:lnTo>
                      <a:pt x="22" y="0"/>
                    </a:lnTo>
                    <a:close/>
                  </a:path>
                </a:pathLst>
              </a:custGeom>
              <a:solidFill>
                <a:srgbClr val="E6B5C2"/>
              </a:solidFill>
              <a:ln w="9525">
                <a:noFill/>
                <a:round/>
                <a:headEnd/>
                <a:tailEnd/>
              </a:ln>
            </p:spPr>
            <p:txBody>
              <a:bodyPr/>
              <a:lstStyle/>
              <a:p>
                <a:endParaRPr lang="en-US"/>
              </a:p>
            </p:txBody>
          </p:sp>
          <p:sp>
            <p:nvSpPr>
              <p:cNvPr id="5800" name="Freeform 445"/>
              <p:cNvSpPr>
                <a:spLocks/>
              </p:cNvSpPr>
              <p:nvPr/>
            </p:nvSpPr>
            <p:spPr bwMode="auto">
              <a:xfrm>
                <a:off x="6677" y="2232"/>
                <a:ext cx="33" cy="31"/>
              </a:xfrm>
              <a:custGeom>
                <a:avLst/>
                <a:gdLst>
                  <a:gd name="T0" fmla="*/ 0 w 592"/>
                  <a:gd name="T1" fmla="*/ 0 h 572"/>
                  <a:gd name="T2" fmla="*/ 0 w 592"/>
                  <a:gd name="T3" fmla="*/ 0 h 572"/>
                  <a:gd name="T4" fmla="*/ 0 w 592"/>
                  <a:gd name="T5" fmla="*/ 0 h 572"/>
                  <a:gd name="T6" fmla="*/ 0 w 592"/>
                  <a:gd name="T7" fmla="*/ 0 h 572"/>
                  <a:gd name="T8" fmla="*/ 0 w 592"/>
                  <a:gd name="T9" fmla="*/ 0 h 572"/>
                  <a:gd name="T10" fmla="*/ 0 w 592"/>
                  <a:gd name="T11" fmla="*/ 0 h 572"/>
                  <a:gd name="T12" fmla="*/ 0 60000 65536"/>
                  <a:gd name="T13" fmla="*/ 0 60000 65536"/>
                  <a:gd name="T14" fmla="*/ 0 60000 65536"/>
                  <a:gd name="T15" fmla="*/ 0 60000 65536"/>
                  <a:gd name="T16" fmla="*/ 0 60000 65536"/>
                  <a:gd name="T17" fmla="*/ 0 60000 65536"/>
                  <a:gd name="T18" fmla="*/ 0 w 592"/>
                  <a:gd name="T19" fmla="*/ 0 h 572"/>
                  <a:gd name="T20" fmla="*/ 592 w 592"/>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2" h="572">
                    <a:moveTo>
                      <a:pt x="0" y="524"/>
                    </a:moveTo>
                    <a:lnTo>
                      <a:pt x="118" y="572"/>
                    </a:lnTo>
                    <a:lnTo>
                      <a:pt x="592" y="97"/>
                    </a:lnTo>
                    <a:lnTo>
                      <a:pt x="494" y="0"/>
                    </a:lnTo>
                    <a:lnTo>
                      <a:pt x="21" y="475"/>
                    </a:lnTo>
                    <a:lnTo>
                      <a:pt x="0" y="524"/>
                    </a:lnTo>
                    <a:close/>
                  </a:path>
                </a:pathLst>
              </a:custGeom>
              <a:solidFill>
                <a:srgbClr val="E6B5C2"/>
              </a:solidFill>
              <a:ln w="9525">
                <a:noFill/>
                <a:round/>
                <a:headEnd/>
                <a:tailEnd/>
              </a:ln>
            </p:spPr>
            <p:txBody>
              <a:bodyPr/>
              <a:lstStyle/>
              <a:p>
                <a:endParaRPr lang="en-US"/>
              </a:p>
            </p:txBody>
          </p:sp>
          <p:sp>
            <p:nvSpPr>
              <p:cNvPr id="5801" name="Freeform 446"/>
              <p:cNvSpPr>
                <a:spLocks/>
              </p:cNvSpPr>
              <p:nvPr/>
            </p:nvSpPr>
            <p:spPr bwMode="auto">
              <a:xfrm>
                <a:off x="6677" y="2261"/>
                <a:ext cx="7"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118" y="1303"/>
                    </a:moveTo>
                    <a:lnTo>
                      <a:pt x="138" y="1255"/>
                    </a:lnTo>
                    <a:lnTo>
                      <a:pt x="139" y="0"/>
                    </a:lnTo>
                    <a:lnTo>
                      <a:pt x="1" y="0"/>
                    </a:lnTo>
                    <a:lnTo>
                      <a:pt x="0" y="1255"/>
                    </a:lnTo>
                    <a:lnTo>
                      <a:pt x="118" y="1303"/>
                    </a:lnTo>
                    <a:close/>
                  </a:path>
                </a:pathLst>
              </a:custGeom>
              <a:solidFill>
                <a:srgbClr val="E6B5C2"/>
              </a:solidFill>
              <a:ln w="9525">
                <a:noFill/>
                <a:round/>
                <a:headEnd/>
                <a:tailEnd/>
              </a:ln>
            </p:spPr>
            <p:txBody>
              <a:bodyPr/>
              <a:lstStyle/>
              <a:p>
                <a:endParaRPr lang="en-US"/>
              </a:p>
            </p:txBody>
          </p:sp>
          <p:sp>
            <p:nvSpPr>
              <p:cNvPr id="5802" name="Freeform 447"/>
              <p:cNvSpPr>
                <a:spLocks/>
              </p:cNvSpPr>
              <p:nvPr/>
            </p:nvSpPr>
            <p:spPr bwMode="auto">
              <a:xfrm>
                <a:off x="6708" y="2278"/>
                <a:ext cx="26" cy="95"/>
              </a:xfrm>
              <a:custGeom>
                <a:avLst/>
                <a:gdLst>
                  <a:gd name="T0" fmla="*/ 0 w 463"/>
                  <a:gd name="T1" fmla="*/ 0 h 1697"/>
                  <a:gd name="T2" fmla="*/ 0 w 463"/>
                  <a:gd name="T3" fmla="*/ 0 h 1697"/>
                  <a:gd name="T4" fmla="*/ 0 w 463"/>
                  <a:gd name="T5" fmla="*/ 0 h 1697"/>
                  <a:gd name="T6" fmla="*/ 0 w 463"/>
                  <a:gd name="T7" fmla="*/ 0 h 1697"/>
                  <a:gd name="T8" fmla="*/ 0 w 463"/>
                  <a:gd name="T9" fmla="*/ 0 h 1697"/>
                  <a:gd name="T10" fmla="*/ 0 60000 65536"/>
                  <a:gd name="T11" fmla="*/ 0 60000 65536"/>
                  <a:gd name="T12" fmla="*/ 0 60000 65536"/>
                  <a:gd name="T13" fmla="*/ 0 60000 65536"/>
                  <a:gd name="T14" fmla="*/ 0 60000 65536"/>
                  <a:gd name="T15" fmla="*/ 0 w 463"/>
                  <a:gd name="T16" fmla="*/ 0 h 1697"/>
                  <a:gd name="T17" fmla="*/ 463 w 463"/>
                  <a:gd name="T18" fmla="*/ 1697 h 1697"/>
                </a:gdLst>
                <a:ahLst/>
                <a:cxnLst>
                  <a:cxn ang="T10">
                    <a:pos x="T0" y="T1"/>
                  </a:cxn>
                  <a:cxn ang="T11">
                    <a:pos x="T2" y="T3"/>
                  </a:cxn>
                  <a:cxn ang="T12">
                    <a:pos x="T4" y="T5"/>
                  </a:cxn>
                  <a:cxn ang="T13">
                    <a:pos x="T6" y="T7"/>
                  </a:cxn>
                  <a:cxn ang="T14">
                    <a:pos x="T8" y="T9"/>
                  </a:cxn>
                </a:cxnLst>
                <a:rect l="T15" t="T16" r="T17" b="T18"/>
                <a:pathLst>
                  <a:path w="463" h="1697">
                    <a:moveTo>
                      <a:pt x="1" y="1697"/>
                    </a:moveTo>
                    <a:lnTo>
                      <a:pt x="463" y="1232"/>
                    </a:lnTo>
                    <a:lnTo>
                      <a:pt x="462" y="0"/>
                    </a:lnTo>
                    <a:lnTo>
                      <a:pt x="0" y="460"/>
                    </a:lnTo>
                    <a:lnTo>
                      <a:pt x="1" y="1697"/>
                    </a:lnTo>
                    <a:close/>
                  </a:path>
                </a:pathLst>
              </a:custGeom>
              <a:solidFill>
                <a:srgbClr val="B53233"/>
              </a:solidFill>
              <a:ln w="9525">
                <a:noFill/>
                <a:round/>
                <a:headEnd/>
                <a:tailEnd/>
              </a:ln>
            </p:spPr>
            <p:txBody>
              <a:bodyPr/>
              <a:lstStyle/>
              <a:p>
                <a:endParaRPr lang="en-US"/>
              </a:p>
            </p:txBody>
          </p:sp>
          <p:sp>
            <p:nvSpPr>
              <p:cNvPr id="5803" name="Freeform 448"/>
              <p:cNvSpPr>
                <a:spLocks/>
              </p:cNvSpPr>
              <p:nvPr/>
            </p:nvSpPr>
            <p:spPr bwMode="auto">
              <a:xfrm>
                <a:off x="6706" y="2344"/>
                <a:ext cx="32" cy="31"/>
              </a:xfrm>
              <a:custGeom>
                <a:avLst/>
                <a:gdLst>
                  <a:gd name="T0" fmla="*/ 0 w 580"/>
                  <a:gd name="T1" fmla="*/ 0 h 563"/>
                  <a:gd name="T2" fmla="*/ 0 w 580"/>
                  <a:gd name="T3" fmla="*/ 0 h 563"/>
                  <a:gd name="T4" fmla="*/ 0 w 580"/>
                  <a:gd name="T5" fmla="*/ 0 h 563"/>
                  <a:gd name="T6" fmla="*/ 0 w 580"/>
                  <a:gd name="T7" fmla="*/ 0 h 563"/>
                  <a:gd name="T8" fmla="*/ 0 w 580"/>
                  <a:gd name="T9" fmla="*/ 0 h 563"/>
                  <a:gd name="T10" fmla="*/ 0 w 580"/>
                  <a:gd name="T11" fmla="*/ 0 h 563"/>
                  <a:gd name="T12" fmla="*/ 0 60000 65536"/>
                  <a:gd name="T13" fmla="*/ 0 60000 65536"/>
                  <a:gd name="T14" fmla="*/ 0 60000 65536"/>
                  <a:gd name="T15" fmla="*/ 0 60000 65536"/>
                  <a:gd name="T16" fmla="*/ 0 60000 65536"/>
                  <a:gd name="T17" fmla="*/ 0 60000 65536"/>
                  <a:gd name="T18" fmla="*/ 0 w 580"/>
                  <a:gd name="T19" fmla="*/ 0 h 563"/>
                  <a:gd name="T20" fmla="*/ 580 w 580"/>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0" h="563">
                    <a:moveTo>
                      <a:pt x="580" y="49"/>
                    </a:moveTo>
                    <a:lnTo>
                      <a:pt x="462" y="0"/>
                    </a:lnTo>
                    <a:lnTo>
                      <a:pt x="0" y="466"/>
                    </a:lnTo>
                    <a:lnTo>
                      <a:pt x="98" y="563"/>
                    </a:lnTo>
                    <a:lnTo>
                      <a:pt x="560" y="97"/>
                    </a:lnTo>
                    <a:lnTo>
                      <a:pt x="580" y="49"/>
                    </a:lnTo>
                    <a:close/>
                  </a:path>
                </a:pathLst>
              </a:custGeom>
              <a:solidFill>
                <a:srgbClr val="E6B5C2"/>
              </a:solidFill>
              <a:ln w="9525">
                <a:noFill/>
                <a:round/>
                <a:headEnd/>
                <a:tailEnd/>
              </a:ln>
            </p:spPr>
            <p:txBody>
              <a:bodyPr/>
              <a:lstStyle/>
              <a:p>
                <a:endParaRPr lang="en-US"/>
              </a:p>
            </p:txBody>
          </p:sp>
          <p:sp>
            <p:nvSpPr>
              <p:cNvPr id="5804" name="Freeform 449"/>
              <p:cNvSpPr>
                <a:spLocks/>
              </p:cNvSpPr>
              <p:nvPr/>
            </p:nvSpPr>
            <p:spPr bwMode="auto">
              <a:xfrm>
                <a:off x="6730" y="2276"/>
                <a:ext cx="8" cy="71"/>
              </a:xfrm>
              <a:custGeom>
                <a:avLst/>
                <a:gdLst>
                  <a:gd name="T0" fmla="*/ 0 w 139"/>
                  <a:gd name="T1" fmla="*/ 0 h 1281"/>
                  <a:gd name="T2" fmla="*/ 0 w 139"/>
                  <a:gd name="T3" fmla="*/ 0 h 1281"/>
                  <a:gd name="T4" fmla="*/ 0 w 139"/>
                  <a:gd name="T5" fmla="*/ 0 h 1281"/>
                  <a:gd name="T6" fmla="*/ 0 w 139"/>
                  <a:gd name="T7" fmla="*/ 0 h 1281"/>
                  <a:gd name="T8" fmla="*/ 0 w 139"/>
                  <a:gd name="T9" fmla="*/ 0 h 1281"/>
                  <a:gd name="T10" fmla="*/ 0 w 139"/>
                  <a:gd name="T11" fmla="*/ 0 h 1281"/>
                  <a:gd name="T12" fmla="*/ 0 60000 65536"/>
                  <a:gd name="T13" fmla="*/ 0 60000 65536"/>
                  <a:gd name="T14" fmla="*/ 0 60000 65536"/>
                  <a:gd name="T15" fmla="*/ 0 60000 65536"/>
                  <a:gd name="T16" fmla="*/ 0 60000 65536"/>
                  <a:gd name="T17" fmla="*/ 0 60000 65536"/>
                  <a:gd name="T18" fmla="*/ 0 w 139"/>
                  <a:gd name="T19" fmla="*/ 0 h 1281"/>
                  <a:gd name="T20" fmla="*/ 139 w 139"/>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139" h="1281">
                    <a:moveTo>
                      <a:pt x="21" y="0"/>
                    </a:moveTo>
                    <a:lnTo>
                      <a:pt x="0" y="49"/>
                    </a:lnTo>
                    <a:lnTo>
                      <a:pt x="1" y="1281"/>
                    </a:lnTo>
                    <a:lnTo>
                      <a:pt x="139" y="1281"/>
                    </a:lnTo>
                    <a:lnTo>
                      <a:pt x="138" y="49"/>
                    </a:lnTo>
                    <a:lnTo>
                      <a:pt x="21" y="0"/>
                    </a:lnTo>
                    <a:close/>
                  </a:path>
                </a:pathLst>
              </a:custGeom>
              <a:solidFill>
                <a:srgbClr val="E6B5C2"/>
              </a:solidFill>
              <a:ln w="9525">
                <a:noFill/>
                <a:round/>
                <a:headEnd/>
                <a:tailEnd/>
              </a:ln>
            </p:spPr>
            <p:txBody>
              <a:bodyPr/>
              <a:lstStyle/>
              <a:p>
                <a:endParaRPr lang="en-US"/>
              </a:p>
            </p:txBody>
          </p:sp>
          <p:sp>
            <p:nvSpPr>
              <p:cNvPr id="5805" name="Freeform 450"/>
              <p:cNvSpPr>
                <a:spLocks/>
              </p:cNvSpPr>
              <p:nvPr/>
            </p:nvSpPr>
            <p:spPr bwMode="auto">
              <a:xfrm>
                <a:off x="6705" y="2276"/>
                <a:ext cx="32" cy="31"/>
              </a:xfrm>
              <a:custGeom>
                <a:avLst/>
                <a:gdLst>
                  <a:gd name="T0" fmla="*/ 0 w 580"/>
                  <a:gd name="T1" fmla="*/ 0 h 558"/>
                  <a:gd name="T2" fmla="*/ 0 w 580"/>
                  <a:gd name="T3" fmla="*/ 0 h 558"/>
                  <a:gd name="T4" fmla="*/ 0 w 580"/>
                  <a:gd name="T5" fmla="*/ 0 h 558"/>
                  <a:gd name="T6" fmla="*/ 0 w 580"/>
                  <a:gd name="T7" fmla="*/ 0 h 558"/>
                  <a:gd name="T8" fmla="*/ 0 w 580"/>
                  <a:gd name="T9" fmla="*/ 0 h 558"/>
                  <a:gd name="T10" fmla="*/ 0 w 580"/>
                  <a:gd name="T11" fmla="*/ 0 h 558"/>
                  <a:gd name="T12" fmla="*/ 0 60000 65536"/>
                  <a:gd name="T13" fmla="*/ 0 60000 65536"/>
                  <a:gd name="T14" fmla="*/ 0 60000 65536"/>
                  <a:gd name="T15" fmla="*/ 0 60000 65536"/>
                  <a:gd name="T16" fmla="*/ 0 60000 65536"/>
                  <a:gd name="T17" fmla="*/ 0 60000 65536"/>
                  <a:gd name="T18" fmla="*/ 0 w 580"/>
                  <a:gd name="T19" fmla="*/ 0 h 558"/>
                  <a:gd name="T20" fmla="*/ 580 w 580"/>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580" h="558">
                    <a:moveTo>
                      <a:pt x="0" y="509"/>
                    </a:moveTo>
                    <a:lnTo>
                      <a:pt x="118" y="558"/>
                    </a:lnTo>
                    <a:lnTo>
                      <a:pt x="580" y="98"/>
                    </a:lnTo>
                    <a:lnTo>
                      <a:pt x="483" y="0"/>
                    </a:lnTo>
                    <a:lnTo>
                      <a:pt x="21" y="460"/>
                    </a:lnTo>
                    <a:lnTo>
                      <a:pt x="0" y="509"/>
                    </a:lnTo>
                    <a:close/>
                  </a:path>
                </a:pathLst>
              </a:custGeom>
              <a:solidFill>
                <a:srgbClr val="E6B5C2"/>
              </a:solidFill>
              <a:ln w="9525">
                <a:noFill/>
                <a:round/>
                <a:headEnd/>
                <a:tailEnd/>
              </a:ln>
            </p:spPr>
            <p:txBody>
              <a:bodyPr/>
              <a:lstStyle/>
              <a:p>
                <a:endParaRPr lang="en-US"/>
              </a:p>
            </p:txBody>
          </p:sp>
          <p:sp>
            <p:nvSpPr>
              <p:cNvPr id="5806" name="Freeform 451"/>
              <p:cNvSpPr>
                <a:spLocks/>
              </p:cNvSpPr>
              <p:nvPr/>
            </p:nvSpPr>
            <p:spPr bwMode="auto">
              <a:xfrm>
                <a:off x="6705" y="2304"/>
                <a:ext cx="7" cy="71"/>
              </a:xfrm>
              <a:custGeom>
                <a:avLst/>
                <a:gdLst>
                  <a:gd name="T0" fmla="*/ 0 w 139"/>
                  <a:gd name="T1" fmla="*/ 0 h 1286"/>
                  <a:gd name="T2" fmla="*/ 0 w 139"/>
                  <a:gd name="T3" fmla="*/ 0 h 1286"/>
                  <a:gd name="T4" fmla="*/ 0 w 139"/>
                  <a:gd name="T5" fmla="*/ 0 h 1286"/>
                  <a:gd name="T6" fmla="*/ 0 w 139"/>
                  <a:gd name="T7" fmla="*/ 0 h 1286"/>
                  <a:gd name="T8" fmla="*/ 0 w 139"/>
                  <a:gd name="T9" fmla="*/ 0 h 1286"/>
                  <a:gd name="T10" fmla="*/ 0 w 139"/>
                  <a:gd name="T11" fmla="*/ 0 h 1286"/>
                  <a:gd name="T12" fmla="*/ 0 60000 65536"/>
                  <a:gd name="T13" fmla="*/ 0 60000 65536"/>
                  <a:gd name="T14" fmla="*/ 0 60000 65536"/>
                  <a:gd name="T15" fmla="*/ 0 60000 65536"/>
                  <a:gd name="T16" fmla="*/ 0 60000 65536"/>
                  <a:gd name="T17" fmla="*/ 0 60000 65536"/>
                  <a:gd name="T18" fmla="*/ 0 w 139"/>
                  <a:gd name="T19" fmla="*/ 0 h 1286"/>
                  <a:gd name="T20" fmla="*/ 139 w 139"/>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139" h="1286">
                    <a:moveTo>
                      <a:pt x="119" y="1286"/>
                    </a:moveTo>
                    <a:lnTo>
                      <a:pt x="139" y="1237"/>
                    </a:lnTo>
                    <a:lnTo>
                      <a:pt x="138" y="0"/>
                    </a:lnTo>
                    <a:lnTo>
                      <a:pt x="0" y="0"/>
                    </a:lnTo>
                    <a:lnTo>
                      <a:pt x="1" y="1237"/>
                    </a:lnTo>
                    <a:lnTo>
                      <a:pt x="119" y="1286"/>
                    </a:lnTo>
                    <a:close/>
                  </a:path>
                </a:pathLst>
              </a:custGeom>
              <a:solidFill>
                <a:srgbClr val="E6B5C2"/>
              </a:solidFill>
              <a:ln w="9525">
                <a:noFill/>
                <a:round/>
                <a:headEnd/>
                <a:tailEnd/>
              </a:ln>
            </p:spPr>
            <p:txBody>
              <a:bodyPr/>
              <a:lstStyle/>
              <a:p>
                <a:endParaRPr lang="en-US"/>
              </a:p>
            </p:txBody>
          </p:sp>
          <p:sp>
            <p:nvSpPr>
              <p:cNvPr id="5807" name="Freeform 452"/>
              <p:cNvSpPr>
                <a:spLocks/>
              </p:cNvSpPr>
              <p:nvPr/>
            </p:nvSpPr>
            <p:spPr bwMode="auto">
              <a:xfrm>
                <a:off x="6681" y="2304"/>
                <a:ext cx="26" cy="95"/>
              </a:xfrm>
              <a:custGeom>
                <a:avLst/>
                <a:gdLst>
                  <a:gd name="T0" fmla="*/ 0 w 474"/>
                  <a:gd name="T1" fmla="*/ 0 h 1702"/>
                  <a:gd name="T2" fmla="*/ 0 w 474"/>
                  <a:gd name="T3" fmla="*/ 0 h 1702"/>
                  <a:gd name="T4" fmla="*/ 0 w 474"/>
                  <a:gd name="T5" fmla="*/ 0 h 1702"/>
                  <a:gd name="T6" fmla="*/ 0 w 474"/>
                  <a:gd name="T7" fmla="*/ 0 h 1702"/>
                  <a:gd name="T8" fmla="*/ 0 w 474"/>
                  <a:gd name="T9" fmla="*/ 0 h 1702"/>
                  <a:gd name="T10" fmla="*/ 0 60000 65536"/>
                  <a:gd name="T11" fmla="*/ 0 60000 65536"/>
                  <a:gd name="T12" fmla="*/ 0 60000 65536"/>
                  <a:gd name="T13" fmla="*/ 0 60000 65536"/>
                  <a:gd name="T14" fmla="*/ 0 60000 65536"/>
                  <a:gd name="T15" fmla="*/ 0 w 474"/>
                  <a:gd name="T16" fmla="*/ 0 h 1702"/>
                  <a:gd name="T17" fmla="*/ 474 w 474"/>
                  <a:gd name="T18" fmla="*/ 1702 h 1702"/>
                </a:gdLst>
                <a:ahLst/>
                <a:cxnLst>
                  <a:cxn ang="T10">
                    <a:pos x="T0" y="T1"/>
                  </a:cxn>
                  <a:cxn ang="T11">
                    <a:pos x="T2" y="T3"/>
                  </a:cxn>
                  <a:cxn ang="T12">
                    <a:pos x="T4" y="T5"/>
                  </a:cxn>
                  <a:cxn ang="T13">
                    <a:pos x="T6" y="T7"/>
                  </a:cxn>
                  <a:cxn ang="T14">
                    <a:pos x="T8" y="T9"/>
                  </a:cxn>
                </a:cxnLst>
                <a:rect l="T15" t="T16" r="T17" b="T18"/>
                <a:pathLst>
                  <a:path w="474" h="1702">
                    <a:moveTo>
                      <a:pt x="0" y="1702"/>
                    </a:moveTo>
                    <a:lnTo>
                      <a:pt x="474" y="1230"/>
                    </a:lnTo>
                    <a:lnTo>
                      <a:pt x="474" y="0"/>
                    </a:lnTo>
                    <a:lnTo>
                      <a:pt x="1" y="472"/>
                    </a:lnTo>
                    <a:lnTo>
                      <a:pt x="0" y="1702"/>
                    </a:lnTo>
                    <a:close/>
                  </a:path>
                </a:pathLst>
              </a:custGeom>
              <a:solidFill>
                <a:srgbClr val="B53233"/>
              </a:solidFill>
              <a:ln w="9525">
                <a:noFill/>
                <a:round/>
                <a:headEnd/>
                <a:tailEnd/>
              </a:ln>
            </p:spPr>
            <p:txBody>
              <a:bodyPr/>
              <a:lstStyle/>
              <a:p>
                <a:endParaRPr lang="en-US"/>
              </a:p>
            </p:txBody>
          </p:sp>
          <p:sp>
            <p:nvSpPr>
              <p:cNvPr id="5808" name="Freeform 453"/>
              <p:cNvSpPr>
                <a:spLocks/>
              </p:cNvSpPr>
              <p:nvPr/>
            </p:nvSpPr>
            <p:spPr bwMode="auto">
              <a:xfrm>
                <a:off x="6678" y="2370"/>
                <a:ext cx="33" cy="31"/>
              </a:xfrm>
              <a:custGeom>
                <a:avLst/>
                <a:gdLst>
                  <a:gd name="T0" fmla="*/ 0 w 592"/>
                  <a:gd name="T1" fmla="*/ 0 h 569"/>
                  <a:gd name="T2" fmla="*/ 0 w 592"/>
                  <a:gd name="T3" fmla="*/ 0 h 569"/>
                  <a:gd name="T4" fmla="*/ 0 w 592"/>
                  <a:gd name="T5" fmla="*/ 0 h 569"/>
                  <a:gd name="T6" fmla="*/ 0 w 592"/>
                  <a:gd name="T7" fmla="*/ 0 h 569"/>
                  <a:gd name="T8" fmla="*/ 0 w 592"/>
                  <a:gd name="T9" fmla="*/ 0 h 569"/>
                  <a:gd name="T10" fmla="*/ 0 w 592"/>
                  <a:gd name="T11" fmla="*/ 0 h 569"/>
                  <a:gd name="T12" fmla="*/ 0 60000 65536"/>
                  <a:gd name="T13" fmla="*/ 0 60000 65536"/>
                  <a:gd name="T14" fmla="*/ 0 60000 65536"/>
                  <a:gd name="T15" fmla="*/ 0 60000 65536"/>
                  <a:gd name="T16" fmla="*/ 0 60000 65536"/>
                  <a:gd name="T17" fmla="*/ 0 60000 65536"/>
                  <a:gd name="T18" fmla="*/ 0 w 592"/>
                  <a:gd name="T19" fmla="*/ 0 h 569"/>
                  <a:gd name="T20" fmla="*/ 592 w 592"/>
                  <a:gd name="T21" fmla="*/ 569 h 569"/>
                </a:gdLst>
                <a:ahLst/>
                <a:cxnLst>
                  <a:cxn ang="T12">
                    <a:pos x="T0" y="T1"/>
                  </a:cxn>
                  <a:cxn ang="T13">
                    <a:pos x="T2" y="T3"/>
                  </a:cxn>
                  <a:cxn ang="T14">
                    <a:pos x="T4" y="T5"/>
                  </a:cxn>
                  <a:cxn ang="T15">
                    <a:pos x="T6" y="T7"/>
                  </a:cxn>
                  <a:cxn ang="T16">
                    <a:pos x="T8" y="T9"/>
                  </a:cxn>
                  <a:cxn ang="T17">
                    <a:pos x="T10" y="T11"/>
                  </a:cxn>
                </a:cxnLst>
                <a:rect l="T18" t="T19" r="T20" b="T21"/>
                <a:pathLst>
                  <a:path w="592" h="569">
                    <a:moveTo>
                      <a:pt x="592" y="49"/>
                    </a:moveTo>
                    <a:lnTo>
                      <a:pt x="474" y="0"/>
                    </a:lnTo>
                    <a:lnTo>
                      <a:pt x="0" y="472"/>
                    </a:lnTo>
                    <a:lnTo>
                      <a:pt x="98" y="569"/>
                    </a:lnTo>
                    <a:lnTo>
                      <a:pt x="572" y="97"/>
                    </a:lnTo>
                    <a:lnTo>
                      <a:pt x="592" y="49"/>
                    </a:lnTo>
                    <a:close/>
                  </a:path>
                </a:pathLst>
              </a:custGeom>
              <a:solidFill>
                <a:srgbClr val="E6B5C2"/>
              </a:solidFill>
              <a:ln w="9525">
                <a:noFill/>
                <a:round/>
                <a:headEnd/>
                <a:tailEnd/>
              </a:ln>
            </p:spPr>
            <p:txBody>
              <a:bodyPr/>
              <a:lstStyle/>
              <a:p>
                <a:endParaRPr lang="en-US"/>
              </a:p>
            </p:txBody>
          </p:sp>
          <p:sp>
            <p:nvSpPr>
              <p:cNvPr id="5809" name="Freeform 454"/>
              <p:cNvSpPr>
                <a:spLocks/>
              </p:cNvSpPr>
              <p:nvPr/>
            </p:nvSpPr>
            <p:spPr bwMode="auto">
              <a:xfrm>
                <a:off x="6703" y="2301"/>
                <a:ext cx="8" cy="71"/>
              </a:xfrm>
              <a:custGeom>
                <a:avLst/>
                <a:gdLst>
                  <a:gd name="T0" fmla="*/ 0 w 138"/>
                  <a:gd name="T1" fmla="*/ 0 h 1279"/>
                  <a:gd name="T2" fmla="*/ 0 w 138"/>
                  <a:gd name="T3" fmla="*/ 0 h 1279"/>
                  <a:gd name="T4" fmla="*/ 0 w 138"/>
                  <a:gd name="T5" fmla="*/ 0 h 1279"/>
                  <a:gd name="T6" fmla="*/ 0 w 138"/>
                  <a:gd name="T7" fmla="*/ 0 h 1279"/>
                  <a:gd name="T8" fmla="*/ 0 w 138"/>
                  <a:gd name="T9" fmla="*/ 0 h 1279"/>
                  <a:gd name="T10" fmla="*/ 0 w 138"/>
                  <a:gd name="T11" fmla="*/ 0 h 1279"/>
                  <a:gd name="T12" fmla="*/ 0 60000 65536"/>
                  <a:gd name="T13" fmla="*/ 0 60000 65536"/>
                  <a:gd name="T14" fmla="*/ 0 60000 65536"/>
                  <a:gd name="T15" fmla="*/ 0 60000 65536"/>
                  <a:gd name="T16" fmla="*/ 0 60000 65536"/>
                  <a:gd name="T17" fmla="*/ 0 60000 65536"/>
                  <a:gd name="T18" fmla="*/ 0 w 138"/>
                  <a:gd name="T19" fmla="*/ 0 h 1279"/>
                  <a:gd name="T20" fmla="*/ 138 w 138"/>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138" h="1279">
                    <a:moveTo>
                      <a:pt x="20" y="0"/>
                    </a:moveTo>
                    <a:lnTo>
                      <a:pt x="0" y="49"/>
                    </a:lnTo>
                    <a:lnTo>
                      <a:pt x="0" y="1279"/>
                    </a:lnTo>
                    <a:lnTo>
                      <a:pt x="138" y="1279"/>
                    </a:lnTo>
                    <a:lnTo>
                      <a:pt x="138" y="49"/>
                    </a:lnTo>
                    <a:lnTo>
                      <a:pt x="20" y="0"/>
                    </a:lnTo>
                    <a:close/>
                  </a:path>
                </a:pathLst>
              </a:custGeom>
              <a:solidFill>
                <a:srgbClr val="E6B5C2"/>
              </a:solidFill>
              <a:ln w="9525">
                <a:noFill/>
                <a:round/>
                <a:headEnd/>
                <a:tailEnd/>
              </a:ln>
            </p:spPr>
            <p:txBody>
              <a:bodyPr/>
              <a:lstStyle/>
              <a:p>
                <a:endParaRPr lang="en-US"/>
              </a:p>
            </p:txBody>
          </p:sp>
          <p:sp>
            <p:nvSpPr>
              <p:cNvPr id="5810" name="Freeform 455"/>
              <p:cNvSpPr>
                <a:spLocks/>
              </p:cNvSpPr>
              <p:nvPr/>
            </p:nvSpPr>
            <p:spPr bwMode="auto">
              <a:xfrm>
                <a:off x="6677" y="2301"/>
                <a:ext cx="33" cy="32"/>
              </a:xfrm>
              <a:custGeom>
                <a:avLst/>
                <a:gdLst>
                  <a:gd name="T0" fmla="*/ 0 w 591"/>
                  <a:gd name="T1" fmla="*/ 0 h 570"/>
                  <a:gd name="T2" fmla="*/ 0 w 591"/>
                  <a:gd name="T3" fmla="*/ 0 h 570"/>
                  <a:gd name="T4" fmla="*/ 0 w 591"/>
                  <a:gd name="T5" fmla="*/ 0 h 570"/>
                  <a:gd name="T6" fmla="*/ 0 w 591"/>
                  <a:gd name="T7" fmla="*/ 0 h 570"/>
                  <a:gd name="T8" fmla="*/ 0 w 591"/>
                  <a:gd name="T9" fmla="*/ 0 h 570"/>
                  <a:gd name="T10" fmla="*/ 0 w 591"/>
                  <a:gd name="T11" fmla="*/ 0 h 570"/>
                  <a:gd name="T12" fmla="*/ 0 60000 65536"/>
                  <a:gd name="T13" fmla="*/ 0 60000 65536"/>
                  <a:gd name="T14" fmla="*/ 0 60000 65536"/>
                  <a:gd name="T15" fmla="*/ 0 60000 65536"/>
                  <a:gd name="T16" fmla="*/ 0 60000 65536"/>
                  <a:gd name="T17" fmla="*/ 0 60000 65536"/>
                  <a:gd name="T18" fmla="*/ 0 w 591"/>
                  <a:gd name="T19" fmla="*/ 0 h 570"/>
                  <a:gd name="T20" fmla="*/ 591 w 591"/>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591" h="570">
                    <a:moveTo>
                      <a:pt x="0" y="521"/>
                    </a:moveTo>
                    <a:lnTo>
                      <a:pt x="117" y="570"/>
                    </a:lnTo>
                    <a:lnTo>
                      <a:pt x="591" y="98"/>
                    </a:lnTo>
                    <a:lnTo>
                      <a:pt x="493" y="0"/>
                    </a:lnTo>
                    <a:lnTo>
                      <a:pt x="19" y="472"/>
                    </a:lnTo>
                    <a:lnTo>
                      <a:pt x="0" y="521"/>
                    </a:lnTo>
                    <a:close/>
                  </a:path>
                </a:pathLst>
              </a:custGeom>
              <a:solidFill>
                <a:srgbClr val="E6B5C2"/>
              </a:solidFill>
              <a:ln w="9525">
                <a:noFill/>
                <a:round/>
                <a:headEnd/>
                <a:tailEnd/>
              </a:ln>
            </p:spPr>
            <p:txBody>
              <a:bodyPr/>
              <a:lstStyle/>
              <a:p>
                <a:endParaRPr lang="en-US"/>
              </a:p>
            </p:txBody>
          </p:sp>
          <p:sp>
            <p:nvSpPr>
              <p:cNvPr id="5811" name="Freeform 456"/>
              <p:cNvSpPr>
                <a:spLocks/>
              </p:cNvSpPr>
              <p:nvPr/>
            </p:nvSpPr>
            <p:spPr bwMode="auto">
              <a:xfrm>
                <a:off x="6677" y="2330"/>
                <a:ext cx="7" cy="71"/>
              </a:xfrm>
              <a:custGeom>
                <a:avLst/>
                <a:gdLst>
                  <a:gd name="T0" fmla="*/ 0 w 139"/>
                  <a:gd name="T1" fmla="*/ 0 h 1278"/>
                  <a:gd name="T2" fmla="*/ 0 w 139"/>
                  <a:gd name="T3" fmla="*/ 0 h 1278"/>
                  <a:gd name="T4" fmla="*/ 0 w 139"/>
                  <a:gd name="T5" fmla="*/ 0 h 1278"/>
                  <a:gd name="T6" fmla="*/ 0 w 139"/>
                  <a:gd name="T7" fmla="*/ 0 h 1278"/>
                  <a:gd name="T8" fmla="*/ 0 w 139"/>
                  <a:gd name="T9" fmla="*/ 0 h 1278"/>
                  <a:gd name="T10" fmla="*/ 0 w 139"/>
                  <a:gd name="T11" fmla="*/ 0 h 1278"/>
                  <a:gd name="T12" fmla="*/ 0 60000 65536"/>
                  <a:gd name="T13" fmla="*/ 0 60000 65536"/>
                  <a:gd name="T14" fmla="*/ 0 60000 65536"/>
                  <a:gd name="T15" fmla="*/ 0 60000 65536"/>
                  <a:gd name="T16" fmla="*/ 0 60000 65536"/>
                  <a:gd name="T17" fmla="*/ 0 60000 65536"/>
                  <a:gd name="T18" fmla="*/ 0 w 139"/>
                  <a:gd name="T19" fmla="*/ 0 h 1278"/>
                  <a:gd name="T20" fmla="*/ 139 w 139"/>
                  <a:gd name="T21" fmla="*/ 1278 h 1278"/>
                </a:gdLst>
                <a:ahLst/>
                <a:cxnLst>
                  <a:cxn ang="T12">
                    <a:pos x="T0" y="T1"/>
                  </a:cxn>
                  <a:cxn ang="T13">
                    <a:pos x="T2" y="T3"/>
                  </a:cxn>
                  <a:cxn ang="T14">
                    <a:pos x="T4" y="T5"/>
                  </a:cxn>
                  <a:cxn ang="T15">
                    <a:pos x="T6" y="T7"/>
                  </a:cxn>
                  <a:cxn ang="T16">
                    <a:pos x="T8" y="T9"/>
                  </a:cxn>
                  <a:cxn ang="T17">
                    <a:pos x="T10" y="T11"/>
                  </a:cxn>
                </a:cxnLst>
                <a:rect l="T18" t="T19" r="T20" b="T21"/>
                <a:pathLst>
                  <a:path w="139" h="1278">
                    <a:moveTo>
                      <a:pt x="118" y="1278"/>
                    </a:moveTo>
                    <a:lnTo>
                      <a:pt x="138" y="1230"/>
                    </a:lnTo>
                    <a:lnTo>
                      <a:pt x="139" y="0"/>
                    </a:lnTo>
                    <a:lnTo>
                      <a:pt x="1" y="0"/>
                    </a:lnTo>
                    <a:lnTo>
                      <a:pt x="0" y="1230"/>
                    </a:lnTo>
                    <a:lnTo>
                      <a:pt x="118" y="1278"/>
                    </a:lnTo>
                    <a:close/>
                  </a:path>
                </a:pathLst>
              </a:custGeom>
              <a:solidFill>
                <a:srgbClr val="E6B5C2"/>
              </a:solidFill>
              <a:ln w="9525">
                <a:noFill/>
                <a:round/>
                <a:headEnd/>
                <a:tailEnd/>
              </a:ln>
            </p:spPr>
            <p:txBody>
              <a:bodyPr/>
              <a:lstStyle/>
              <a:p>
                <a:endParaRPr lang="en-US"/>
              </a:p>
            </p:txBody>
          </p:sp>
          <p:sp>
            <p:nvSpPr>
              <p:cNvPr id="5812" name="Freeform 457"/>
              <p:cNvSpPr>
                <a:spLocks/>
              </p:cNvSpPr>
              <p:nvPr/>
            </p:nvSpPr>
            <p:spPr bwMode="auto">
              <a:xfrm>
                <a:off x="6387" y="2192"/>
                <a:ext cx="147" cy="69"/>
              </a:xfrm>
              <a:custGeom>
                <a:avLst/>
                <a:gdLst>
                  <a:gd name="T0" fmla="*/ 0 w 2647"/>
                  <a:gd name="T1" fmla="*/ 0 h 1236"/>
                  <a:gd name="T2" fmla="*/ 0 w 2647"/>
                  <a:gd name="T3" fmla="*/ 0 h 1236"/>
                  <a:gd name="T4" fmla="*/ 0 w 2647"/>
                  <a:gd name="T5" fmla="*/ 0 h 1236"/>
                  <a:gd name="T6" fmla="*/ 0 w 2647"/>
                  <a:gd name="T7" fmla="*/ 0 h 1236"/>
                  <a:gd name="T8" fmla="*/ 0 w 2647"/>
                  <a:gd name="T9" fmla="*/ 0 h 1236"/>
                  <a:gd name="T10" fmla="*/ 0 60000 65536"/>
                  <a:gd name="T11" fmla="*/ 0 60000 65536"/>
                  <a:gd name="T12" fmla="*/ 0 60000 65536"/>
                  <a:gd name="T13" fmla="*/ 0 60000 65536"/>
                  <a:gd name="T14" fmla="*/ 0 60000 65536"/>
                  <a:gd name="T15" fmla="*/ 0 w 2647"/>
                  <a:gd name="T16" fmla="*/ 0 h 1236"/>
                  <a:gd name="T17" fmla="*/ 2647 w 2647"/>
                  <a:gd name="T18" fmla="*/ 1236 h 1236"/>
                </a:gdLst>
                <a:ahLst/>
                <a:cxnLst>
                  <a:cxn ang="T10">
                    <a:pos x="T0" y="T1"/>
                  </a:cxn>
                  <a:cxn ang="T11">
                    <a:pos x="T2" y="T3"/>
                  </a:cxn>
                  <a:cxn ang="T12">
                    <a:pos x="T4" y="T5"/>
                  </a:cxn>
                  <a:cxn ang="T13">
                    <a:pos x="T6" y="T7"/>
                  </a:cxn>
                  <a:cxn ang="T14">
                    <a:pos x="T8" y="T9"/>
                  </a:cxn>
                </a:cxnLst>
                <a:rect l="T15" t="T16" r="T17" b="T18"/>
                <a:pathLst>
                  <a:path w="2647" h="1236">
                    <a:moveTo>
                      <a:pt x="2647" y="1236"/>
                    </a:moveTo>
                    <a:lnTo>
                      <a:pt x="3" y="1233"/>
                    </a:lnTo>
                    <a:lnTo>
                      <a:pt x="0" y="0"/>
                    </a:lnTo>
                    <a:lnTo>
                      <a:pt x="2646" y="1"/>
                    </a:lnTo>
                    <a:lnTo>
                      <a:pt x="2647" y="1236"/>
                    </a:lnTo>
                    <a:close/>
                  </a:path>
                </a:pathLst>
              </a:custGeom>
              <a:solidFill>
                <a:srgbClr val="CB3547"/>
              </a:solidFill>
              <a:ln w="9525">
                <a:noFill/>
                <a:round/>
                <a:headEnd/>
                <a:tailEnd/>
              </a:ln>
            </p:spPr>
            <p:txBody>
              <a:bodyPr/>
              <a:lstStyle/>
              <a:p>
                <a:endParaRPr lang="en-US"/>
              </a:p>
            </p:txBody>
          </p:sp>
          <p:sp>
            <p:nvSpPr>
              <p:cNvPr id="5813" name="Freeform 458"/>
              <p:cNvSpPr>
                <a:spLocks/>
              </p:cNvSpPr>
              <p:nvPr/>
            </p:nvSpPr>
            <p:spPr bwMode="auto">
              <a:xfrm>
                <a:off x="6384" y="2257"/>
                <a:ext cx="150" cy="8"/>
              </a:xfrm>
              <a:custGeom>
                <a:avLst/>
                <a:gdLst>
                  <a:gd name="T0" fmla="*/ 0 w 2713"/>
                  <a:gd name="T1" fmla="*/ 0 h 141"/>
                  <a:gd name="T2" fmla="*/ 0 w 2713"/>
                  <a:gd name="T3" fmla="*/ 0 h 141"/>
                  <a:gd name="T4" fmla="*/ 0 w 2713"/>
                  <a:gd name="T5" fmla="*/ 0 h 141"/>
                  <a:gd name="T6" fmla="*/ 0 w 2713"/>
                  <a:gd name="T7" fmla="*/ 0 h 141"/>
                  <a:gd name="T8" fmla="*/ 0 w 2713"/>
                  <a:gd name="T9" fmla="*/ 0 h 141"/>
                  <a:gd name="T10" fmla="*/ 0 w 2713"/>
                  <a:gd name="T11" fmla="*/ 0 h 141"/>
                  <a:gd name="T12" fmla="*/ 0 60000 65536"/>
                  <a:gd name="T13" fmla="*/ 0 60000 65536"/>
                  <a:gd name="T14" fmla="*/ 0 60000 65536"/>
                  <a:gd name="T15" fmla="*/ 0 60000 65536"/>
                  <a:gd name="T16" fmla="*/ 0 60000 65536"/>
                  <a:gd name="T17" fmla="*/ 0 60000 65536"/>
                  <a:gd name="T18" fmla="*/ 0 w 2713"/>
                  <a:gd name="T19" fmla="*/ 0 h 141"/>
                  <a:gd name="T20" fmla="*/ 2713 w 271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13" h="141">
                    <a:moveTo>
                      <a:pt x="0" y="69"/>
                    </a:moveTo>
                    <a:lnTo>
                      <a:pt x="69" y="139"/>
                    </a:lnTo>
                    <a:lnTo>
                      <a:pt x="2713" y="141"/>
                    </a:lnTo>
                    <a:lnTo>
                      <a:pt x="2713" y="3"/>
                    </a:lnTo>
                    <a:lnTo>
                      <a:pt x="69" y="0"/>
                    </a:lnTo>
                    <a:lnTo>
                      <a:pt x="0" y="69"/>
                    </a:lnTo>
                    <a:close/>
                  </a:path>
                </a:pathLst>
              </a:custGeom>
              <a:solidFill>
                <a:srgbClr val="E6B5C2"/>
              </a:solidFill>
              <a:ln w="9525">
                <a:noFill/>
                <a:round/>
                <a:headEnd/>
                <a:tailEnd/>
              </a:ln>
            </p:spPr>
            <p:txBody>
              <a:bodyPr/>
              <a:lstStyle/>
              <a:p>
                <a:endParaRPr lang="en-US"/>
              </a:p>
            </p:txBody>
          </p:sp>
          <p:sp>
            <p:nvSpPr>
              <p:cNvPr id="5814" name="Freeform 459"/>
              <p:cNvSpPr>
                <a:spLocks/>
              </p:cNvSpPr>
              <p:nvPr/>
            </p:nvSpPr>
            <p:spPr bwMode="auto">
              <a:xfrm>
                <a:off x="6383" y="2188"/>
                <a:ext cx="8" cy="73"/>
              </a:xfrm>
              <a:custGeom>
                <a:avLst/>
                <a:gdLst>
                  <a:gd name="T0" fmla="*/ 0 w 141"/>
                  <a:gd name="T1" fmla="*/ 0 h 1302"/>
                  <a:gd name="T2" fmla="*/ 0 w 141"/>
                  <a:gd name="T3" fmla="*/ 0 h 1302"/>
                  <a:gd name="T4" fmla="*/ 0 w 141"/>
                  <a:gd name="T5" fmla="*/ 0 h 1302"/>
                  <a:gd name="T6" fmla="*/ 0 w 141"/>
                  <a:gd name="T7" fmla="*/ 0 h 1302"/>
                  <a:gd name="T8" fmla="*/ 0 w 141"/>
                  <a:gd name="T9" fmla="*/ 0 h 1302"/>
                  <a:gd name="T10" fmla="*/ 0 w 141"/>
                  <a:gd name="T11" fmla="*/ 0 h 1302"/>
                  <a:gd name="T12" fmla="*/ 0 60000 65536"/>
                  <a:gd name="T13" fmla="*/ 0 60000 65536"/>
                  <a:gd name="T14" fmla="*/ 0 60000 65536"/>
                  <a:gd name="T15" fmla="*/ 0 60000 65536"/>
                  <a:gd name="T16" fmla="*/ 0 60000 65536"/>
                  <a:gd name="T17" fmla="*/ 0 60000 65536"/>
                  <a:gd name="T18" fmla="*/ 0 w 141"/>
                  <a:gd name="T19" fmla="*/ 0 h 1302"/>
                  <a:gd name="T20" fmla="*/ 141 w 141"/>
                  <a:gd name="T21" fmla="*/ 1302 h 1302"/>
                </a:gdLst>
                <a:ahLst/>
                <a:cxnLst>
                  <a:cxn ang="T12">
                    <a:pos x="T0" y="T1"/>
                  </a:cxn>
                  <a:cxn ang="T13">
                    <a:pos x="T2" y="T3"/>
                  </a:cxn>
                  <a:cxn ang="T14">
                    <a:pos x="T4" y="T5"/>
                  </a:cxn>
                  <a:cxn ang="T15">
                    <a:pos x="T6" y="T7"/>
                  </a:cxn>
                  <a:cxn ang="T16">
                    <a:pos x="T8" y="T9"/>
                  </a:cxn>
                  <a:cxn ang="T17">
                    <a:pos x="T10" y="T11"/>
                  </a:cxn>
                </a:cxnLst>
                <a:rect l="T18" t="T19" r="T20" b="T21"/>
                <a:pathLst>
                  <a:path w="141" h="1302">
                    <a:moveTo>
                      <a:pt x="69" y="0"/>
                    </a:moveTo>
                    <a:lnTo>
                      <a:pt x="0" y="69"/>
                    </a:lnTo>
                    <a:lnTo>
                      <a:pt x="3" y="1302"/>
                    </a:lnTo>
                    <a:lnTo>
                      <a:pt x="141" y="1302"/>
                    </a:lnTo>
                    <a:lnTo>
                      <a:pt x="138" y="69"/>
                    </a:lnTo>
                    <a:lnTo>
                      <a:pt x="69" y="0"/>
                    </a:lnTo>
                    <a:close/>
                  </a:path>
                </a:pathLst>
              </a:custGeom>
              <a:solidFill>
                <a:srgbClr val="E6B5C2"/>
              </a:solidFill>
              <a:ln w="9525">
                <a:noFill/>
                <a:round/>
                <a:headEnd/>
                <a:tailEnd/>
              </a:ln>
            </p:spPr>
            <p:txBody>
              <a:bodyPr/>
              <a:lstStyle/>
              <a:p>
                <a:endParaRPr lang="en-US"/>
              </a:p>
            </p:txBody>
          </p:sp>
          <p:sp>
            <p:nvSpPr>
              <p:cNvPr id="5815" name="Freeform 460"/>
              <p:cNvSpPr>
                <a:spLocks/>
              </p:cNvSpPr>
              <p:nvPr/>
            </p:nvSpPr>
            <p:spPr bwMode="auto">
              <a:xfrm>
                <a:off x="6387" y="2188"/>
                <a:ext cx="151" cy="8"/>
              </a:xfrm>
              <a:custGeom>
                <a:avLst/>
                <a:gdLst>
                  <a:gd name="T0" fmla="*/ 0 w 2715"/>
                  <a:gd name="T1" fmla="*/ 0 h 139"/>
                  <a:gd name="T2" fmla="*/ 0 w 2715"/>
                  <a:gd name="T3" fmla="*/ 0 h 139"/>
                  <a:gd name="T4" fmla="*/ 0 w 2715"/>
                  <a:gd name="T5" fmla="*/ 0 h 139"/>
                  <a:gd name="T6" fmla="*/ 0 w 2715"/>
                  <a:gd name="T7" fmla="*/ 0 h 139"/>
                  <a:gd name="T8" fmla="*/ 0 w 2715"/>
                  <a:gd name="T9" fmla="*/ 0 h 139"/>
                  <a:gd name="T10" fmla="*/ 0 w 2715"/>
                  <a:gd name="T11" fmla="*/ 0 h 139"/>
                  <a:gd name="T12" fmla="*/ 0 60000 65536"/>
                  <a:gd name="T13" fmla="*/ 0 60000 65536"/>
                  <a:gd name="T14" fmla="*/ 0 60000 65536"/>
                  <a:gd name="T15" fmla="*/ 0 60000 65536"/>
                  <a:gd name="T16" fmla="*/ 0 60000 65536"/>
                  <a:gd name="T17" fmla="*/ 0 60000 65536"/>
                  <a:gd name="T18" fmla="*/ 0 w 2715"/>
                  <a:gd name="T19" fmla="*/ 0 h 139"/>
                  <a:gd name="T20" fmla="*/ 2715 w 271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15" h="139">
                    <a:moveTo>
                      <a:pt x="2715" y="70"/>
                    </a:moveTo>
                    <a:lnTo>
                      <a:pt x="2646" y="1"/>
                    </a:lnTo>
                    <a:lnTo>
                      <a:pt x="0" y="0"/>
                    </a:lnTo>
                    <a:lnTo>
                      <a:pt x="0" y="138"/>
                    </a:lnTo>
                    <a:lnTo>
                      <a:pt x="2646" y="139"/>
                    </a:lnTo>
                    <a:lnTo>
                      <a:pt x="2715" y="70"/>
                    </a:lnTo>
                    <a:close/>
                  </a:path>
                </a:pathLst>
              </a:custGeom>
              <a:solidFill>
                <a:srgbClr val="E6B5C2"/>
              </a:solidFill>
              <a:ln w="9525">
                <a:noFill/>
                <a:round/>
                <a:headEnd/>
                <a:tailEnd/>
              </a:ln>
            </p:spPr>
            <p:txBody>
              <a:bodyPr/>
              <a:lstStyle/>
              <a:p>
                <a:endParaRPr lang="en-US"/>
              </a:p>
            </p:txBody>
          </p:sp>
          <p:sp>
            <p:nvSpPr>
              <p:cNvPr id="5816" name="Freeform 461"/>
              <p:cNvSpPr>
                <a:spLocks/>
              </p:cNvSpPr>
              <p:nvPr/>
            </p:nvSpPr>
            <p:spPr bwMode="auto">
              <a:xfrm>
                <a:off x="6530" y="2192"/>
                <a:ext cx="8"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5817" name="Freeform 462"/>
              <p:cNvSpPr>
                <a:spLocks/>
              </p:cNvSpPr>
              <p:nvPr/>
            </p:nvSpPr>
            <p:spPr bwMode="auto">
              <a:xfrm>
                <a:off x="6241" y="2192"/>
                <a:ext cx="146" cy="69"/>
              </a:xfrm>
              <a:custGeom>
                <a:avLst/>
                <a:gdLst>
                  <a:gd name="T0" fmla="*/ 0 w 2639"/>
                  <a:gd name="T1" fmla="*/ 0 h 1237"/>
                  <a:gd name="T2" fmla="*/ 0 w 2639"/>
                  <a:gd name="T3" fmla="*/ 0 h 1237"/>
                  <a:gd name="T4" fmla="*/ 0 w 2639"/>
                  <a:gd name="T5" fmla="*/ 0 h 1237"/>
                  <a:gd name="T6" fmla="*/ 0 w 2639"/>
                  <a:gd name="T7" fmla="*/ 0 h 1237"/>
                  <a:gd name="T8" fmla="*/ 0 w 2639"/>
                  <a:gd name="T9" fmla="*/ 0 h 1237"/>
                  <a:gd name="T10" fmla="*/ 0 60000 65536"/>
                  <a:gd name="T11" fmla="*/ 0 60000 65536"/>
                  <a:gd name="T12" fmla="*/ 0 60000 65536"/>
                  <a:gd name="T13" fmla="*/ 0 60000 65536"/>
                  <a:gd name="T14" fmla="*/ 0 60000 65536"/>
                  <a:gd name="T15" fmla="*/ 0 w 2639"/>
                  <a:gd name="T16" fmla="*/ 0 h 1237"/>
                  <a:gd name="T17" fmla="*/ 2639 w 2639"/>
                  <a:gd name="T18" fmla="*/ 1237 h 1237"/>
                </a:gdLst>
                <a:ahLst/>
                <a:cxnLst>
                  <a:cxn ang="T10">
                    <a:pos x="T0" y="T1"/>
                  </a:cxn>
                  <a:cxn ang="T11">
                    <a:pos x="T2" y="T3"/>
                  </a:cxn>
                  <a:cxn ang="T12">
                    <a:pos x="T4" y="T5"/>
                  </a:cxn>
                  <a:cxn ang="T13">
                    <a:pos x="T6" y="T7"/>
                  </a:cxn>
                  <a:cxn ang="T14">
                    <a:pos x="T8" y="T9"/>
                  </a:cxn>
                </a:cxnLst>
                <a:rect l="T15" t="T16" r="T17" b="T18"/>
                <a:pathLst>
                  <a:path w="2639" h="1237">
                    <a:moveTo>
                      <a:pt x="2639" y="1236"/>
                    </a:moveTo>
                    <a:lnTo>
                      <a:pt x="3" y="1237"/>
                    </a:lnTo>
                    <a:lnTo>
                      <a:pt x="0" y="0"/>
                    </a:lnTo>
                    <a:lnTo>
                      <a:pt x="2638" y="1"/>
                    </a:lnTo>
                    <a:lnTo>
                      <a:pt x="2639" y="1236"/>
                    </a:lnTo>
                    <a:close/>
                  </a:path>
                </a:pathLst>
              </a:custGeom>
              <a:solidFill>
                <a:srgbClr val="CB3547"/>
              </a:solidFill>
              <a:ln w="9525">
                <a:noFill/>
                <a:round/>
                <a:headEnd/>
                <a:tailEnd/>
              </a:ln>
            </p:spPr>
            <p:txBody>
              <a:bodyPr/>
              <a:lstStyle/>
              <a:p>
                <a:endParaRPr lang="en-US"/>
              </a:p>
            </p:txBody>
          </p:sp>
          <p:sp>
            <p:nvSpPr>
              <p:cNvPr id="5818" name="Freeform 463"/>
              <p:cNvSpPr>
                <a:spLocks/>
              </p:cNvSpPr>
              <p:nvPr/>
            </p:nvSpPr>
            <p:spPr bwMode="auto">
              <a:xfrm>
                <a:off x="6237" y="2257"/>
                <a:ext cx="150" cy="8"/>
              </a:xfrm>
              <a:custGeom>
                <a:avLst/>
                <a:gdLst>
                  <a:gd name="T0" fmla="*/ 0 w 2705"/>
                  <a:gd name="T1" fmla="*/ 0 h 139"/>
                  <a:gd name="T2" fmla="*/ 0 w 2705"/>
                  <a:gd name="T3" fmla="*/ 0 h 139"/>
                  <a:gd name="T4" fmla="*/ 0 w 2705"/>
                  <a:gd name="T5" fmla="*/ 0 h 139"/>
                  <a:gd name="T6" fmla="*/ 0 w 2705"/>
                  <a:gd name="T7" fmla="*/ 0 h 139"/>
                  <a:gd name="T8" fmla="*/ 0 w 2705"/>
                  <a:gd name="T9" fmla="*/ 0 h 139"/>
                  <a:gd name="T10" fmla="*/ 0 w 2705"/>
                  <a:gd name="T11" fmla="*/ 0 h 139"/>
                  <a:gd name="T12" fmla="*/ 0 60000 65536"/>
                  <a:gd name="T13" fmla="*/ 0 60000 65536"/>
                  <a:gd name="T14" fmla="*/ 0 60000 65536"/>
                  <a:gd name="T15" fmla="*/ 0 60000 65536"/>
                  <a:gd name="T16" fmla="*/ 0 60000 65536"/>
                  <a:gd name="T17" fmla="*/ 0 60000 65536"/>
                  <a:gd name="T18" fmla="*/ 0 w 2705"/>
                  <a:gd name="T19" fmla="*/ 0 h 139"/>
                  <a:gd name="T20" fmla="*/ 2705 w 270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5" h="139">
                    <a:moveTo>
                      <a:pt x="0" y="70"/>
                    </a:moveTo>
                    <a:lnTo>
                      <a:pt x="69" y="139"/>
                    </a:lnTo>
                    <a:lnTo>
                      <a:pt x="2705" y="138"/>
                    </a:lnTo>
                    <a:lnTo>
                      <a:pt x="2705" y="0"/>
                    </a:lnTo>
                    <a:lnTo>
                      <a:pt x="69" y="1"/>
                    </a:lnTo>
                    <a:lnTo>
                      <a:pt x="0" y="70"/>
                    </a:lnTo>
                    <a:close/>
                  </a:path>
                </a:pathLst>
              </a:custGeom>
              <a:solidFill>
                <a:srgbClr val="E6B5C2"/>
              </a:solidFill>
              <a:ln w="9525">
                <a:noFill/>
                <a:round/>
                <a:headEnd/>
                <a:tailEnd/>
              </a:ln>
            </p:spPr>
            <p:txBody>
              <a:bodyPr/>
              <a:lstStyle/>
              <a:p>
                <a:endParaRPr lang="en-US"/>
              </a:p>
            </p:txBody>
          </p:sp>
          <p:sp>
            <p:nvSpPr>
              <p:cNvPr id="5819" name="Freeform 464"/>
              <p:cNvSpPr>
                <a:spLocks/>
              </p:cNvSpPr>
              <p:nvPr/>
            </p:nvSpPr>
            <p:spPr bwMode="auto">
              <a:xfrm>
                <a:off x="6237" y="2188"/>
                <a:ext cx="8" cy="73"/>
              </a:xfrm>
              <a:custGeom>
                <a:avLst/>
                <a:gdLst>
                  <a:gd name="T0" fmla="*/ 0 w 141"/>
                  <a:gd name="T1" fmla="*/ 0 h 1306"/>
                  <a:gd name="T2" fmla="*/ 0 w 141"/>
                  <a:gd name="T3" fmla="*/ 0 h 1306"/>
                  <a:gd name="T4" fmla="*/ 0 w 141"/>
                  <a:gd name="T5" fmla="*/ 0 h 1306"/>
                  <a:gd name="T6" fmla="*/ 0 w 141"/>
                  <a:gd name="T7" fmla="*/ 0 h 1306"/>
                  <a:gd name="T8" fmla="*/ 0 w 141"/>
                  <a:gd name="T9" fmla="*/ 0 h 1306"/>
                  <a:gd name="T10" fmla="*/ 0 w 141"/>
                  <a:gd name="T11" fmla="*/ 0 h 1306"/>
                  <a:gd name="T12" fmla="*/ 0 60000 65536"/>
                  <a:gd name="T13" fmla="*/ 0 60000 65536"/>
                  <a:gd name="T14" fmla="*/ 0 60000 65536"/>
                  <a:gd name="T15" fmla="*/ 0 60000 65536"/>
                  <a:gd name="T16" fmla="*/ 0 60000 65536"/>
                  <a:gd name="T17" fmla="*/ 0 60000 65536"/>
                  <a:gd name="T18" fmla="*/ 0 w 141"/>
                  <a:gd name="T19" fmla="*/ 0 h 1306"/>
                  <a:gd name="T20" fmla="*/ 141 w 141"/>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1" h="1306">
                    <a:moveTo>
                      <a:pt x="69" y="0"/>
                    </a:moveTo>
                    <a:lnTo>
                      <a:pt x="0" y="69"/>
                    </a:lnTo>
                    <a:lnTo>
                      <a:pt x="3" y="1306"/>
                    </a:lnTo>
                    <a:lnTo>
                      <a:pt x="141" y="1306"/>
                    </a:lnTo>
                    <a:lnTo>
                      <a:pt x="138" y="69"/>
                    </a:lnTo>
                    <a:lnTo>
                      <a:pt x="69" y="0"/>
                    </a:lnTo>
                    <a:close/>
                  </a:path>
                </a:pathLst>
              </a:custGeom>
              <a:solidFill>
                <a:srgbClr val="E6B5C2"/>
              </a:solidFill>
              <a:ln w="9525">
                <a:noFill/>
                <a:round/>
                <a:headEnd/>
                <a:tailEnd/>
              </a:ln>
            </p:spPr>
            <p:txBody>
              <a:bodyPr/>
              <a:lstStyle/>
              <a:p>
                <a:endParaRPr lang="en-US"/>
              </a:p>
            </p:txBody>
          </p:sp>
          <p:sp>
            <p:nvSpPr>
              <p:cNvPr id="5820" name="Freeform 465"/>
              <p:cNvSpPr>
                <a:spLocks/>
              </p:cNvSpPr>
              <p:nvPr/>
            </p:nvSpPr>
            <p:spPr bwMode="auto">
              <a:xfrm>
                <a:off x="6241" y="2188"/>
                <a:ext cx="150" cy="8"/>
              </a:xfrm>
              <a:custGeom>
                <a:avLst/>
                <a:gdLst>
                  <a:gd name="T0" fmla="*/ 0 w 2707"/>
                  <a:gd name="T1" fmla="*/ 0 h 139"/>
                  <a:gd name="T2" fmla="*/ 0 w 2707"/>
                  <a:gd name="T3" fmla="*/ 0 h 139"/>
                  <a:gd name="T4" fmla="*/ 0 w 2707"/>
                  <a:gd name="T5" fmla="*/ 0 h 139"/>
                  <a:gd name="T6" fmla="*/ 0 w 2707"/>
                  <a:gd name="T7" fmla="*/ 0 h 139"/>
                  <a:gd name="T8" fmla="*/ 0 w 2707"/>
                  <a:gd name="T9" fmla="*/ 0 h 139"/>
                  <a:gd name="T10" fmla="*/ 0 w 2707"/>
                  <a:gd name="T11" fmla="*/ 0 h 139"/>
                  <a:gd name="T12" fmla="*/ 0 60000 65536"/>
                  <a:gd name="T13" fmla="*/ 0 60000 65536"/>
                  <a:gd name="T14" fmla="*/ 0 60000 65536"/>
                  <a:gd name="T15" fmla="*/ 0 60000 65536"/>
                  <a:gd name="T16" fmla="*/ 0 60000 65536"/>
                  <a:gd name="T17" fmla="*/ 0 60000 65536"/>
                  <a:gd name="T18" fmla="*/ 0 w 2707"/>
                  <a:gd name="T19" fmla="*/ 0 h 139"/>
                  <a:gd name="T20" fmla="*/ 2707 w 2707"/>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7" h="139">
                    <a:moveTo>
                      <a:pt x="2707" y="70"/>
                    </a:moveTo>
                    <a:lnTo>
                      <a:pt x="2638" y="1"/>
                    </a:lnTo>
                    <a:lnTo>
                      <a:pt x="0" y="0"/>
                    </a:lnTo>
                    <a:lnTo>
                      <a:pt x="0" y="138"/>
                    </a:lnTo>
                    <a:lnTo>
                      <a:pt x="2638" y="139"/>
                    </a:lnTo>
                    <a:lnTo>
                      <a:pt x="2707" y="70"/>
                    </a:lnTo>
                    <a:close/>
                  </a:path>
                </a:pathLst>
              </a:custGeom>
              <a:solidFill>
                <a:srgbClr val="E6B5C2"/>
              </a:solidFill>
              <a:ln w="9525">
                <a:noFill/>
                <a:round/>
                <a:headEnd/>
                <a:tailEnd/>
              </a:ln>
            </p:spPr>
            <p:txBody>
              <a:bodyPr/>
              <a:lstStyle/>
              <a:p>
                <a:endParaRPr lang="en-US"/>
              </a:p>
            </p:txBody>
          </p:sp>
          <p:sp>
            <p:nvSpPr>
              <p:cNvPr id="5821" name="Freeform 466"/>
              <p:cNvSpPr>
                <a:spLocks/>
              </p:cNvSpPr>
              <p:nvPr/>
            </p:nvSpPr>
            <p:spPr bwMode="auto">
              <a:xfrm>
                <a:off x="6384" y="2192"/>
                <a:ext cx="7"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5822" name="Freeform 467"/>
              <p:cNvSpPr>
                <a:spLocks/>
              </p:cNvSpPr>
              <p:nvPr/>
            </p:nvSpPr>
            <p:spPr bwMode="auto">
              <a:xfrm>
                <a:off x="6534" y="2192"/>
                <a:ext cx="146" cy="69"/>
              </a:xfrm>
              <a:custGeom>
                <a:avLst/>
                <a:gdLst>
                  <a:gd name="T0" fmla="*/ 0 w 2626"/>
                  <a:gd name="T1" fmla="*/ 0 h 1245"/>
                  <a:gd name="T2" fmla="*/ 0 w 2626"/>
                  <a:gd name="T3" fmla="*/ 0 h 1245"/>
                  <a:gd name="T4" fmla="*/ 0 w 2626"/>
                  <a:gd name="T5" fmla="*/ 0 h 1245"/>
                  <a:gd name="T6" fmla="*/ 0 w 2626"/>
                  <a:gd name="T7" fmla="*/ 0 h 1245"/>
                  <a:gd name="T8" fmla="*/ 0 w 2626"/>
                  <a:gd name="T9" fmla="*/ 0 h 1245"/>
                  <a:gd name="T10" fmla="*/ 0 60000 65536"/>
                  <a:gd name="T11" fmla="*/ 0 60000 65536"/>
                  <a:gd name="T12" fmla="*/ 0 60000 65536"/>
                  <a:gd name="T13" fmla="*/ 0 60000 65536"/>
                  <a:gd name="T14" fmla="*/ 0 60000 65536"/>
                  <a:gd name="T15" fmla="*/ 0 w 2626"/>
                  <a:gd name="T16" fmla="*/ 0 h 1245"/>
                  <a:gd name="T17" fmla="*/ 2626 w 2626"/>
                  <a:gd name="T18" fmla="*/ 1245 h 1245"/>
                </a:gdLst>
                <a:ahLst/>
                <a:cxnLst>
                  <a:cxn ang="T10">
                    <a:pos x="T0" y="T1"/>
                  </a:cxn>
                  <a:cxn ang="T11">
                    <a:pos x="T2" y="T3"/>
                  </a:cxn>
                  <a:cxn ang="T12">
                    <a:pos x="T4" y="T5"/>
                  </a:cxn>
                  <a:cxn ang="T13">
                    <a:pos x="T6" y="T7"/>
                  </a:cxn>
                  <a:cxn ang="T14">
                    <a:pos x="T8" y="T9"/>
                  </a:cxn>
                </a:cxnLst>
                <a:rect l="T15" t="T16" r="T17" b="T18"/>
                <a:pathLst>
                  <a:path w="2626" h="1245">
                    <a:moveTo>
                      <a:pt x="2626" y="1245"/>
                    </a:moveTo>
                    <a:lnTo>
                      <a:pt x="0" y="1242"/>
                    </a:lnTo>
                    <a:lnTo>
                      <a:pt x="1" y="0"/>
                    </a:lnTo>
                    <a:lnTo>
                      <a:pt x="2625" y="1"/>
                    </a:lnTo>
                    <a:lnTo>
                      <a:pt x="2626" y="1245"/>
                    </a:lnTo>
                    <a:close/>
                  </a:path>
                </a:pathLst>
              </a:custGeom>
              <a:solidFill>
                <a:srgbClr val="CB3547"/>
              </a:solidFill>
              <a:ln w="9525">
                <a:noFill/>
                <a:round/>
                <a:headEnd/>
                <a:tailEnd/>
              </a:ln>
            </p:spPr>
            <p:txBody>
              <a:bodyPr/>
              <a:lstStyle/>
              <a:p>
                <a:endParaRPr lang="en-US"/>
              </a:p>
            </p:txBody>
          </p:sp>
          <p:sp>
            <p:nvSpPr>
              <p:cNvPr id="5823" name="Freeform 468"/>
              <p:cNvSpPr>
                <a:spLocks/>
              </p:cNvSpPr>
              <p:nvPr/>
            </p:nvSpPr>
            <p:spPr bwMode="auto">
              <a:xfrm>
                <a:off x="6530" y="2257"/>
                <a:ext cx="150" cy="8"/>
              </a:xfrm>
              <a:custGeom>
                <a:avLst/>
                <a:gdLst>
                  <a:gd name="T0" fmla="*/ 0 w 2695"/>
                  <a:gd name="T1" fmla="*/ 0 h 141"/>
                  <a:gd name="T2" fmla="*/ 0 w 2695"/>
                  <a:gd name="T3" fmla="*/ 0 h 141"/>
                  <a:gd name="T4" fmla="*/ 0 w 2695"/>
                  <a:gd name="T5" fmla="*/ 0 h 141"/>
                  <a:gd name="T6" fmla="*/ 0 w 2695"/>
                  <a:gd name="T7" fmla="*/ 0 h 141"/>
                  <a:gd name="T8" fmla="*/ 0 w 2695"/>
                  <a:gd name="T9" fmla="*/ 0 h 141"/>
                  <a:gd name="T10" fmla="*/ 0 w 2695"/>
                  <a:gd name="T11" fmla="*/ 0 h 141"/>
                  <a:gd name="T12" fmla="*/ 0 60000 65536"/>
                  <a:gd name="T13" fmla="*/ 0 60000 65536"/>
                  <a:gd name="T14" fmla="*/ 0 60000 65536"/>
                  <a:gd name="T15" fmla="*/ 0 60000 65536"/>
                  <a:gd name="T16" fmla="*/ 0 60000 65536"/>
                  <a:gd name="T17" fmla="*/ 0 60000 65536"/>
                  <a:gd name="T18" fmla="*/ 0 w 2695"/>
                  <a:gd name="T19" fmla="*/ 0 h 141"/>
                  <a:gd name="T20" fmla="*/ 2695 w 269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5" h="141">
                    <a:moveTo>
                      <a:pt x="0" y="69"/>
                    </a:moveTo>
                    <a:lnTo>
                      <a:pt x="69" y="138"/>
                    </a:lnTo>
                    <a:lnTo>
                      <a:pt x="2695" y="141"/>
                    </a:lnTo>
                    <a:lnTo>
                      <a:pt x="2695" y="3"/>
                    </a:lnTo>
                    <a:lnTo>
                      <a:pt x="69" y="0"/>
                    </a:lnTo>
                    <a:lnTo>
                      <a:pt x="0" y="69"/>
                    </a:lnTo>
                    <a:close/>
                  </a:path>
                </a:pathLst>
              </a:custGeom>
              <a:solidFill>
                <a:srgbClr val="E6B5C2"/>
              </a:solidFill>
              <a:ln w="9525">
                <a:noFill/>
                <a:round/>
                <a:headEnd/>
                <a:tailEnd/>
              </a:ln>
            </p:spPr>
            <p:txBody>
              <a:bodyPr/>
              <a:lstStyle/>
              <a:p>
                <a:endParaRPr lang="en-US"/>
              </a:p>
            </p:txBody>
          </p:sp>
          <p:sp>
            <p:nvSpPr>
              <p:cNvPr id="5824" name="Freeform 469"/>
              <p:cNvSpPr>
                <a:spLocks/>
              </p:cNvSpPr>
              <p:nvPr/>
            </p:nvSpPr>
            <p:spPr bwMode="auto">
              <a:xfrm>
                <a:off x="6530" y="2188"/>
                <a:ext cx="8"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825" name="Freeform 470"/>
              <p:cNvSpPr>
                <a:spLocks/>
              </p:cNvSpPr>
              <p:nvPr/>
            </p:nvSpPr>
            <p:spPr bwMode="auto">
              <a:xfrm>
                <a:off x="6534" y="2188"/>
                <a:ext cx="150" cy="8"/>
              </a:xfrm>
              <a:custGeom>
                <a:avLst/>
                <a:gdLst>
                  <a:gd name="T0" fmla="*/ 0 w 2693"/>
                  <a:gd name="T1" fmla="*/ 0 h 139"/>
                  <a:gd name="T2" fmla="*/ 0 w 2693"/>
                  <a:gd name="T3" fmla="*/ 0 h 139"/>
                  <a:gd name="T4" fmla="*/ 0 w 2693"/>
                  <a:gd name="T5" fmla="*/ 0 h 139"/>
                  <a:gd name="T6" fmla="*/ 0 w 2693"/>
                  <a:gd name="T7" fmla="*/ 0 h 139"/>
                  <a:gd name="T8" fmla="*/ 0 w 2693"/>
                  <a:gd name="T9" fmla="*/ 0 h 139"/>
                  <a:gd name="T10" fmla="*/ 0 w 2693"/>
                  <a:gd name="T11" fmla="*/ 0 h 139"/>
                  <a:gd name="T12" fmla="*/ 0 60000 65536"/>
                  <a:gd name="T13" fmla="*/ 0 60000 65536"/>
                  <a:gd name="T14" fmla="*/ 0 60000 65536"/>
                  <a:gd name="T15" fmla="*/ 0 60000 65536"/>
                  <a:gd name="T16" fmla="*/ 0 60000 65536"/>
                  <a:gd name="T17" fmla="*/ 0 60000 65536"/>
                  <a:gd name="T18" fmla="*/ 0 w 2693"/>
                  <a:gd name="T19" fmla="*/ 0 h 139"/>
                  <a:gd name="T20" fmla="*/ 2693 w 269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3" h="139">
                    <a:moveTo>
                      <a:pt x="2693" y="70"/>
                    </a:moveTo>
                    <a:lnTo>
                      <a:pt x="2624" y="1"/>
                    </a:lnTo>
                    <a:lnTo>
                      <a:pt x="0" y="0"/>
                    </a:lnTo>
                    <a:lnTo>
                      <a:pt x="0" y="138"/>
                    </a:lnTo>
                    <a:lnTo>
                      <a:pt x="2624" y="139"/>
                    </a:lnTo>
                    <a:lnTo>
                      <a:pt x="2693" y="70"/>
                    </a:lnTo>
                    <a:close/>
                  </a:path>
                </a:pathLst>
              </a:custGeom>
              <a:solidFill>
                <a:srgbClr val="E6B5C2"/>
              </a:solidFill>
              <a:ln w="9525">
                <a:noFill/>
                <a:round/>
                <a:headEnd/>
                <a:tailEnd/>
              </a:ln>
            </p:spPr>
            <p:txBody>
              <a:bodyPr/>
              <a:lstStyle/>
              <a:p>
                <a:endParaRPr lang="en-US"/>
              </a:p>
            </p:txBody>
          </p:sp>
          <p:sp>
            <p:nvSpPr>
              <p:cNvPr id="5826" name="Freeform 471"/>
              <p:cNvSpPr>
                <a:spLocks/>
              </p:cNvSpPr>
              <p:nvPr/>
            </p:nvSpPr>
            <p:spPr bwMode="auto">
              <a:xfrm>
                <a:off x="6676" y="2192"/>
                <a:ext cx="8" cy="73"/>
              </a:xfrm>
              <a:custGeom>
                <a:avLst/>
                <a:gdLst>
                  <a:gd name="T0" fmla="*/ 0 w 139"/>
                  <a:gd name="T1" fmla="*/ 0 h 1313"/>
                  <a:gd name="T2" fmla="*/ 0 w 139"/>
                  <a:gd name="T3" fmla="*/ 0 h 1313"/>
                  <a:gd name="T4" fmla="*/ 0 w 139"/>
                  <a:gd name="T5" fmla="*/ 0 h 1313"/>
                  <a:gd name="T6" fmla="*/ 0 w 139"/>
                  <a:gd name="T7" fmla="*/ 0 h 1313"/>
                  <a:gd name="T8" fmla="*/ 0 w 139"/>
                  <a:gd name="T9" fmla="*/ 0 h 1313"/>
                  <a:gd name="T10" fmla="*/ 0 w 139"/>
                  <a:gd name="T11" fmla="*/ 0 h 1313"/>
                  <a:gd name="T12" fmla="*/ 0 60000 65536"/>
                  <a:gd name="T13" fmla="*/ 0 60000 65536"/>
                  <a:gd name="T14" fmla="*/ 0 60000 65536"/>
                  <a:gd name="T15" fmla="*/ 0 60000 65536"/>
                  <a:gd name="T16" fmla="*/ 0 60000 65536"/>
                  <a:gd name="T17" fmla="*/ 0 60000 65536"/>
                  <a:gd name="T18" fmla="*/ 0 w 139"/>
                  <a:gd name="T19" fmla="*/ 0 h 1313"/>
                  <a:gd name="T20" fmla="*/ 139 w 139"/>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39" h="1313">
                    <a:moveTo>
                      <a:pt x="70" y="1313"/>
                    </a:moveTo>
                    <a:lnTo>
                      <a:pt x="139" y="1244"/>
                    </a:lnTo>
                    <a:lnTo>
                      <a:pt x="138" y="0"/>
                    </a:lnTo>
                    <a:lnTo>
                      <a:pt x="0" y="0"/>
                    </a:lnTo>
                    <a:lnTo>
                      <a:pt x="1" y="1244"/>
                    </a:lnTo>
                    <a:lnTo>
                      <a:pt x="70" y="1313"/>
                    </a:lnTo>
                    <a:close/>
                  </a:path>
                </a:pathLst>
              </a:custGeom>
              <a:solidFill>
                <a:srgbClr val="E6B5C2"/>
              </a:solidFill>
              <a:ln w="9525">
                <a:noFill/>
                <a:round/>
                <a:headEnd/>
                <a:tailEnd/>
              </a:ln>
            </p:spPr>
            <p:txBody>
              <a:bodyPr/>
              <a:lstStyle/>
              <a:p>
                <a:endParaRPr lang="en-US"/>
              </a:p>
            </p:txBody>
          </p:sp>
          <p:sp>
            <p:nvSpPr>
              <p:cNvPr id="5827" name="Freeform 472"/>
              <p:cNvSpPr>
                <a:spLocks/>
              </p:cNvSpPr>
              <p:nvPr/>
            </p:nvSpPr>
            <p:spPr bwMode="auto">
              <a:xfrm>
                <a:off x="6533" y="2166"/>
                <a:ext cx="174" cy="27"/>
              </a:xfrm>
              <a:custGeom>
                <a:avLst/>
                <a:gdLst>
                  <a:gd name="T0" fmla="*/ 0 w 3132"/>
                  <a:gd name="T1" fmla="*/ 0 h 473"/>
                  <a:gd name="T2" fmla="*/ 0 w 3132"/>
                  <a:gd name="T3" fmla="*/ 0 h 473"/>
                  <a:gd name="T4" fmla="*/ 0 w 3132"/>
                  <a:gd name="T5" fmla="*/ 0 h 473"/>
                  <a:gd name="T6" fmla="*/ 0 w 3132"/>
                  <a:gd name="T7" fmla="*/ 0 h 473"/>
                  <a:gd name="T8" fmla="*/ 0 w 3132"/>
                  <a:gd name="T9" fmla="*/ 0 h 473"/>
                  <a:gd name="T10" fmla="*/ 0 60000 65536"/>
                  <a:gd name="T11" fmla="*/ 0 60000 65536"/>
                  <a:gd name="T12" fmla="*/ 0 60000 65536"/>
                  <a:gd name="T13" fmla="*/ 0 60000 65536"/>
                  <a:gd name="T14" fmla="*/ 0 60000 65536"/>
                  <a:gd name="T15" fmla="*/ 0 w 3132"/>
                  <a:gd name="T16" fmla="*/ 0 h 473"/>
                  <a:gd name="T17" fmla="*/ 3132 w 3132"/>
                  <a:gd name="T18" fmla="*/ 473 h 473"/>
                </a:gdLst>
                <a:ahLst/>
                <a:cxnLst>
                  <a:cxn ang="T10">
                    <a:pos x="T0" y="T1"/>
                  </a:cxn>
                  <a:cxn ang="T11">
                    <a:pos x="T2" y="T3"/>
                  </a:cxn>
                  <a:cxn ang="T12">
                    <a:pos x="T4" y="T5"/>
                  </a:cxn>
                  <a:cxn ang="T13">
                    <a:pos x="T6" y="T7"/>
                  </a:cxn>
                  <a:cxn ang="T14">
                    <a:pos x="T8" y="T9"/>
                  </a:cxn>
                </a:cxnLst>
                <a:rect l="T15" t="T16" r="T17" b="T18"/>
                <a:pathLst>
                  <a:path w="3132" h="473">
                    <a:moveTo>
                      <a:pt x="0" y="473"/>
                    </a:moveTo>
                    <a:lnTo>
                      <a:pt x="473" y="0"/>
                    </a:lnTo>
                    <a:lnTo>
                      <a:pt x="3132" y="0"/>
                    </a:lnTo>
                    <a:lnTo>
                      <a:pt x="2660" y="471"/>
                    </a:lnTo>
                    <a:lnTo>
                      <a:pt x="0" y="473"/>
                    </a:lnTo>
                    <a:close/>
                  </a:path>
                </a:pathLst>
              </a:custGeom>
              <a:solidFill>
                <a:srgbClr val="E56968"/>
              </a:solidFill>
              <a:ln w="9525">
                <a:noFill/>
                <a:round/>
                <a:headEnd/>
                <a:tailEnd/>
              </a:ln>
            </p:spPr>
            <p:txBody>
              <a:bodyPr/>
              <a:lstStyle/>
              <a:p>
                <a:endParaRPr lang="en-US"/>
              </a:p>
            </p:txBody>
          </p:sp>
          <p:sp>
            <p:nvSpPr>
              <p:cNvPr id="5828" name="Freeform 473"/>
              <p:cNvSpPr>
                <a:spLocks/>
              </p:cNvSpPr>
              <p:nvPr/>
            </p:nvSpPr>
            <p:spPr bwMode="auto">
              <a:xfrm>
                <a:off x="6530" y="2163"/>
                <a:ext cx="32" cy="32"/>
              </a:xfrm>
              <a:custGeom>
                <a:avLst/>
                <a:gdLst>
                  <a:gd name="T0" fmla="*/ 0 w 569"/>
                  <a:gd name="T1" fmla="*/ 0 h 590"/>
                  <a:gd name="T2" fmla="*/ 0 w 569"/>
                  <a:gd name="T3" fmla="*/ 0 h 590"/>
                  <a:gd name="T4" fmla="*/ 0 w 569"/>
                  <a:gd name="T5" fmla="*/ 0 h 590"/>
                  <a:gd name="T6" fmla="*/ 0 w 569"/>
                  <a:gd name="T7" fmla="*/ 0 h 590"/>
                  <a:gd name="T8" fmla="*/ 0 w 569"/>
                  <a:gd name="T9" fmla="*/ 0 h 590"/>
                  <a:gd name="T10" fmla="*/ 0 w 569"/>
                  <a:gd name="T11" fmla="*/ 0 h 590"/>
                  <a:gd name="T12" fmla="*/ 0 60000 65536"/>
                  <a:gd name="T13" fmla="*/ 0 60000 65536"/>
                  <a:gd name="T14" fmla="*/ 0 60000 65536"/>
                  <a:gd name="T15" fmla="*/ 0 60000 65536"/>
                  <a:gd name="T16" fmla="*/ 0 60000 65536"/>
                  <a:gd name="T17" fmla="*/ 0 60000 65536"/>
                  <a:gd name="T18" fmla="*/ 0 w 569"/>
                  <a:gd name="T19" fmla="*/ 0 h 590"/>
                  <a:gd name="T20" fmla="*/ 569 w 569"/>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569" h="590">
                    <a:moveTo>
                      <a:pt x="521" y="0"/>
                    </a:moveTo>
                    <a:lnTo>
                      <a:pt x="472" y="20"/>
                    </a:lnTo>
                    <a:lnTo>
                      <a:pt x="0" y="493"/>
                    </a:lnTo>
                    <a:lnTo>
                      <a:pt x="97" y="590"/>
                    </a:lnTo>
                    <a:lnTo>
                      <a:pt x="569" y="117"/>
                    </a:lnTo>
                    <a:lnTo>
                      <a:pt x="521" y="0"/>
                    </a:lnTo>
                    <a:close/>
                  </a:path>
                </a:pathLst>
              </a:custGeom>
              <a:solidFill>
                <a:srgbClr val="E6B5C2"/>
              </a:solidFill>
              <a:ln w="9525">
                <a:noFill/>
                <a:round/>
                <a:headEnd/>
                <a:tailEnd/>
              </a:ln>
            </p:spPr>
            <p:txBody>
              <a:bodyPr/>
              <a:lstStyle/>
              <a:p>
                <a:endParaRPr lang="en-US"/>
              </a:p>
            </p:txBody>
          </p:sp>
          <p:sp>
            <p:nvSpPr>
              <p:cNvPr id="5829" name="Freeform 474"/>
              <p:cNvSpPr>
                <a:spLocks/>
              </p:cNvSpPr>
              <p:nvPr/>
            </p:nvSpPr>
            <p:spPr bwMode="auto">
              <a:xfrm>
                <a:off x="6559" y="2163"/>
                <a:ext cx="151" cy="7"/>
              </a:xfrm>
              <a:custGeom>
                <a:avLst/>
                <a:gdLst>
                  <a:gd name="T0" fmla="*/ 0 w 2708"/>
                  <a:gd name="T1" fmla="*/ 0 h 138"/>
                  <a:gd name="T2" fmla="*/ 0 w 2708"/>
                  <a:gd name="T3" fmla="*/ 0 h 138"/>
                  <a:gd name="T4" fmla="*/ 0 w 2708"/>
                  <a:gd name="T5" fmla="*/ 0 h 138"/>
                  <a:gd name="T6" fmla="*/ 0 w 2708"/>
                  <a:gd name="T7" fmla="*/ 0 h 138"/>
                  <a:gd name="T8" fmla="*/ 0 w 2708"/>
                  <a:gd name="T9" fmla="*/ 0 h 138"/>
                  <a:gd name="T10" fmla="*/ 0 w 2708"/>
                  <a:gd name="T11" fmla="*/ 0 h 138"/>
                  <a:gd name="T12" fmla="*/ 0 60000 65536"/>
                  <a:gd name="T13" fmla="*/ 0 60000 65536"/>
                  <a:gd name="T14" fmla="*/ 0 60000 65536"/>
                  <a:gd name="T15" fmla="*/ 0 60000 65536"/>
                  <a:gd name="T16" fmla="*/ 0 60000 65536"/>
                  <a:gd name="T17" fmla="*/ 0 60000 65536"/>
                  <a:gd name="T18" fmla="*/ 0 w 2708"/>
                  <a:gd name="T19" fmla="*/ 0 h 138"/>
                  <a:gd name="T20" fmla="*/ 2708 w 270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8" h="138">
                    <a:moveTo>
                      <a:pt x="2708" y="117"/>
                    </a:moveTo>
                    <a:lnTo>
                      <a:pt x="2659" y="0"/>
                    </a:lnTo>
                    <a:lnTo>
                      <a:pt x="0" y="0"/>
                    </a:lnTo>
                    <a:lnTo>
                      <a:pt x="0" y="138"/>
                    </a:lnTo>
                    <a:lnTo>
                      <a:pt x="2659" y="138"/>
                    </a:lnTo>
                    <a:lnTo>
                      <a:pt x="2708" y="117"/>
                    </a:lnTo>
                    <a:close/>
                  </a:path>
                </a:pathLst>
              </a:custGeom>
              <a:solidFill>
                <a:srgbClr val="E6B5C2"/>
              </a:solidFill>
              <a:ln w="9525">
                <a:noFill/>
                <a:round/>
                <a:headEnd/>
                <a:tailEnd/>
              </a:ln>
            </p:spPr>
            <p:txBody>
              <a:bodyPr/>
              <a:lstStyle/>
              <a:p>
                <a:endParaRPr lang="en-US"/>
              </a:p>
            </p:txBody>
          </p:sp>
          <p:sp>
            <p:nvSpPr>
              <p:cNvPr id="5830" name="Freeform 475"/>
              <p:cNvSpPr>
                <a:spLocks/>
              </p:cNvSpPr>
              <p:nvPr/>
            </p:nvSpPr>
            <p:spPr bwMode="auto">
              <a:xfrm>
                <a:off x="6678" y="2164"/>
                <a:ext cx="32" cy="32"/>
              </a:xfrm>
              <a:custGeom>
                <a:avLst/>
                <a:gdLst>
                  <a:gd name="T0" fmla="*/ 0 w 569"/>
                  <a:gd name="T1" fmla="*/ 0 h 589"/>
                  <a:gd name="T2" fmla="*/ 0 w 569"/>
                  <a:gd name="T3" fmla="*/ 0 h 589"/>
                  <a:gd name="T4" fmla="*/ 0 w 569"/>
                  <a:gd name="T5" fmla="*/ 0 h 589"/>
                  <a:gd name="T6" fmla="*/ 0 w 569"/>
                  <a:gd name="T7" fmla="*/ 0 h 589"/>
                  <a:gd name="T8" fmla="*/ 0 w 569"/>
                  <a:gd name="T9" fmla="*/ 0 h 589"/>
                  <a:gd name="T10" fmla="*/ 0 w 569"/>
                  <a:gd name="T11" fmla="*/ 0 h 589"/>
                  <a:gd name="T12" fmla="*/ 0 60000 65536"/>
                  <a:gd name="T13" fmla="*/ 0 60000 65536"/>
                  <a:gd name="T14" fmla="*/ 0 60000 65536"/>
                  <a:gd name="T15" fmla="*/ 0 60000 65536"/>
                  <a:gd name="T16" fmla="*/ 0 60000 65536"/>
                  <a:gd name="T17" fmla="*/ 0 60000 65536"/>
                  <a:gd name="T18" fmla="*/ 0 w 569"/>
                  <a:gd name="T19" fmla="*/ 0 h 589"/>
                  <a:gd name="T20" fmla="*/ 569 w 569"/>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69" h="589">
                    <a:moveTo>
                      <a:pt x="48" y="589"/>
                    </a:moveTo>
                    <a:lnTo>
                      <a:pt x="96" y="569"/>
                    </a:lnTo>
                    <a:lnTo>
                      <a:pt x="569" y="97"/>
                    </a:lnTo>
                    <a:lnTo>
                      <a:pt x="471" y="0"/>
                    </a:lnTo>
                    <a:lnTo>
                      <a:pt x="0" y="471"/>
                    </a:lnTo>
                    <a:lnTo>
                      <a:pt x="48" y="589"/>
                    </a:lnTo>
                    <a:close/>
                  </a:path>
                </a:pathLst>
              </a:custGeom>
              <a:solidFill>
                <a:srgbClr val="E6B5C2"/>
              </a:solidFill>
              <a:ln w="9525">
                <a:noFill/>
                <a:round/>
                <a:headEnd/>
                <a:tailEnd/>
              </a:ln>
            </p:spPr>
            <p:txBody>
              <a:bodyPr/>
              <a:lstStyle/>
              <a:p>
                <a:endParaRPr lang="en-US"/>
              </a:p>
            </p:txBody>
          </p:sp>
          <p:sp>
            <p:nvSpPr>
              <p:cNvPr id="5831" name="Freeform 476"/>
              <p:cNvSpPr>
                <a:spLocks/>
              </p:cNvSpPr>
              <p:nvPr/>
            </p:nvSpPr>
            <p:spPr bwMode="auto">
              <a:xfrm>
                <a:off x="6530" y="2189"/>
                <a:ext cx="151" cy="8"/>
              </a:xfrm>
              <a:custGeom>
                <a:avLst/>
                <a:gdLst>
                  <a:gd name="T0" fmla="*/ 0 w 2708"/>
                  <a:gd name="T1" fmla="*/ 0 h 140"/>
                  <a:gd name="T2" fmla="*/ 0 w 2708"/>
                  <a:gd name="T3" fmla="*/ 0 h 140"/>
                  <a:gd name="T4" fmla="*/ 0 w 2708"/>
                  <a:gd name="T5" fmla="*/ 0 h 140"/>
                  <a:gd name="T6" fmla="*/ 0 w 2708"/>
                  <a:gd name="T7" fmla="*/ 0 h 140"/>
                  <a:gd name="T8" fmla="*/ 0 w 2708"/>
                  <a:gd name="T9" fmla="*/ 0 h 140"/>
                  <a:gd name="T10" fmla="*/ 0 w 2708"/>
                  <a:gd name="T11" fmla="*/ 0 h 140"/>
                  <a:gd name="T12" fmla="*/ 0 60000 65536"/>
                  <a:gd name="T13" fmla="*/ 0 60000 65536"/>
                  <a:gd name="T14" fmla="*/ 0 60000 65536"/>
                  <a:gd name="T15" fmla="*/ 0 60000 65536"/>
                  <a:gd name="T16" fmla="*/ 0 60000 65536"/>
                  <a:gd name="T17" fmla="*/ 0 60000 65536"/>
                  <a:gd name="T18" fmla="*/ 0 w 2708"/>
                  <a:gd name="T19" fmla="*/ 0 h 140"/>
                  <a:gd name="T20" fmla="*/ 2708 w 270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08" h="140">
                    <a:moveTo>
                      <a:pt x="0" y="22"/>
                    </a:moveTo>
                    <a:lnTo>
                      <a:pt x="48" y="140"/>
                    </a:lnTo>
                    <a:lnTo>
                      <a:pt x="2708" y="138"/>
                    </a:lnTo>
                    <a:lnTo>
                      <a:pt x="2708" y="0"/>
                    </a:lnTo>
                    <a:lnTo>
                      <a:pt x="48" y="2"/>
                    </a:lnTo>
                    <a:lnTo>
                      <a:pt x="0" y="22"/>
                    </a:lnTo>
                    <a:close/>
                  </a:path>
                </a:pathLst>
              </a:custGeom>
              <a:solidFill>
                <a:srgbClr val="E6B5C2"/>
              </a:solidFill>
              <a:ln w="9525">
                <a:noFill/>
                <a:round/>
                <a:headEnd/>
                <a:tailEnd/>
              </a:ln>
            </p:spPr>
            <p:txBody>
              <a:bodyPr/>
              <a:lstStyle/>
              <a:p>
                <a:endParaRPr lang="en-US"/>
              </a:p>
            </p:txBody>
          </p:sp>
          <p:sp>
            <p:nvSpPr>
              <p:cNvPr id="5832" name="Freeform 477"/>
              <p:cNvSpPr>
                <a:spLocks/>
              </p:cNvSpPr>
              <p:nvPr/>
            </p:nvSpPr>
            <p:spPr bwMode="auto">
              <a:xfrm>
                <a:off x="6680" y="2166"/>
                <a:ext cx="27" cy="95"/>
              </a:xfrm>
              <a:custGeom>
                <a:avLst/>
                <a:gdLst>
                  <a:gd name="T0" fmla="*/ 0 w 484"/>
                  <a:gd name="T1" fmla="*/ 0 h 1717"/>
                  <a:gd name="T2" fmla="*/ 0 w 484"/>
                  <a:gd name="T3" fmla="*/ 0 h 1717"/>
                  <a:gd name="T4" fmla="*/ 0 w 484"/>
                  <a:gd name="T5" fmla="*/ 0 h 1717"/>
                  <a:gd name="T6" fmla="*/ 0 w 484"/>
                  <a:gd name="T7" fmla="*/ 0 h 1717"/>
                  <a:gd name="T8" fmla="*/ 0 w 484"/>
                  <a:gd name="T9" fmla="*/ 0 h 1717"/>
                  <a:gd name="T10" fmla="*/ 0 60000 65536"/>
                  <a:gd name="T11" fmla="*/ 0 60000 65536"/>
                  <a:gd name="T12" fmla="*/ 0 60000 65536"/>
                  <a:gd name="T13" fmla="*/ 0 60000 65536"/>
                  <a:gd name="T14" fmla="*/ 0 60000 65536"/>
                  <a:gd name="T15" fmla="*/ 0 w 484"/>
                  <a:gd name="T16" fmla="*/ 0 h 1717"/>
                  <a:gd name="T17" fmla="*/ 484 w 484"/>
                  <a:gd name="T18" fmla="*/ 1717 h 1717"/>
                </a:gdLst>
                <a:ahLst/>
                <a:cxnLst>
                  <a:cxn ang="T10">
                    <a:pos x="T0" y="T1"/>
                  </a:cxn>
                  <a:cxn ang="T11">
                    <a:pos x="T2" y="T3"/>
                  </a:cxn>
                  <a:cxn ang="T12">
                    <a:pos x="T4" y="T5"/>
                  </a:cxn>
                  <a:cxn ang="T13">
                    <a:pos x="T6" y="T7"/>
                  </a:cxn>
                  <a:cxn ang="T14">
                    <a:pos x="T8" y="T9"/>
                  </a:cxn>
                </a:cxnLst>
                <a:rect l="T15" t="T16" r="T17" b="T18"/>
                <a:pathLst>
                  <a:path w="484" h="1717">
                    <a:moveTo>
                      <a:pt x="1" y="1717"/>
                    </a:moveTo>
                    <a:lnTo>
                      <a:pt x="483" y="1235"/>
                    </a:lnTo>
                    <a:lnTo>
                      <a:pt x="484" y="0"/>
                    </a:lnTo>
                    <a:lnTo>
                      <a:pt x="0" y="484"/>
                    </a:lnTo>
                    <a:lnTo>
                      <a:pt x="1" y="1717"/>
                    </a:lnTo>
                    <a:close/>
                  </a:path>
                </a:pathLst>
              </a:custGeom>
              <a:solidFill>
                <a:srgbClr val="B53233"/>
              </a:solidFill>
              <a:ln w="9525">
                <a:noFill/>
                <a:round/>
                <a:headEnd/>
                <a:tailEnd/>
              </a:ln>
            </p:spPr>
            <p:txBody>
              <a:bodyPr/>
              <a:lstStyle/>
              <a:p>
                <a:endParaRPr lang="en-US"/>
              </a:p>
            </p:txBody>
          </p:sp>
          <p:sp>
            <p:nvSpPr>
              <p:cNvPr id="5833" name="Freeform 478"/>
              <p:cNvSpPr>
                <a:spLocks/>
              </p:cNvSpPr>
              <p:nvPr/>
            </p:nvSpPr>
            <p:spPr bwMode="auto">
              <a:xfrm>
                <a:off x="6678" y="2232"/>
                <a:ext cx="33" cy="32"/>
              </a:xfrm>
              <a:custGeom>
                <a:avLst/>
                <a:gdLst>
                  <a:gd name="T0" fmla="*/ 0 w 600"/>
                  <a:gd name="T1" fmla="*/ 0 h 582"/>
                  <a:gd name="T2" fmla="*/ 0 w 600"/>
                  <a:gd name="T3" fmla="*/ 0 h 582"/>
                  <a:gd name="T4" fmla="*/ 0 w 600"/>
                  <a:gd name="T5" fmla="*/ 0 h 582"/>
                  <a:gd name="T6" fmla="*/ 0 w 600"/>
                  <a:gd name="T7" fmla="*/ 0 h 582"/>
                  <a:gd name="T8" fmla="*/ 0 w 600"/>
                  <a:gd name="T9" fmla="*/ 0 h 582"/>
                  <a:gd name="T10" fmla="*/ 0 w 600"/>
                  <a:gd name="T11" fmla="*/ 0 h 582"/>
                  <a:gd name="T12" fmla="*/ 0 60000 65536"/>
                  <a:gd name="T13" fmla="*/ 0 60000 65536"/>
                  <a:gd name="T14" fmla="*/ 0 60000 65536"/>
                  <a:gd name="T15" fmla="*/ 0 60000 65536"/>
                  <a:gd name="T16" fmla="*/ 0 60000 65536"/>
                  <a:gd name="T17" fmla="*/ 0 60000 65536"/>
                  <a:gd name="T18" fmla="*/ 0 w 600"/>
                  <a:gd name="T19" fmla="*/ 0 h 582"/>
                  <a:gd name="T20" fmla="*/ 600 w 600"/>
                  <a:gd name="T21" fmla="*/ 582 h 582"/>
                </a:gdLst>
                <a:ahLst/>
                <a:cxnLst>
                  <a:cxn ang="T12">
                    <a:pos x="T0" y="T1"/>
                  </a:cxn>
                  <a:cxn ang="T13">
                    <a:pos x="T2" y="T3"/>
                  </a:cxn>
                  <a:cxn ang="T14">
                    <a:pos x="T4" y="T5"/>
                  </a:cxn>
                  <a:cxn ang="T15">
                    <a:pos x="T6" y="T7"/>
                  </a:cxn>
                  <a:cxn ang="T16">
                    <a:pos x="T8" y="T9"/>
                  </a:cxn>
                  <a:cxn ang="T17">
                    <a:pos x="T10" y="T11"/>
                  </a:cxn>
                </a:cxnLst>
                <a:rect l="T18" t="T19" r="T20" b="T21"/>
                <a:pathLst>
                  <a:path w="600" h="582">
                    <a:moveTo>
                      <a:pt x="600" y="50"/>
                    </a:moveTo>
                    <a:lnTo>
                      <a:pt x="482" y="0"/>
                    </a:lnTo>
                    <a:lnTo>
                      <a:pt x="0" y="484"/>
                    </a:lnTo>
                    <a:lnTo>
                      <a:pt x="98" y="582"/>
                    </a:lnTo>
                    <a:lnTo>
                      <a:pt x="580" y="98"/>
                    </a:lnTo>
                    <a:lnTo>
                      <a:pt x="600" y="50"/>
                    </a:lnTo>
                    <a:close/>
                  </a:path>
                </a:pathLst>
              </a:custGeom>
              <a:solidFill>
                <a:srgbClr val="E6B5C2"/>
              </a:solidFill>
              <a:ln w="9525">
                <a:noFill/>
                <a:round/>
                <a:headEnd/>
                <a:tailEnd/>
              </a:ln>
            </p:spPr>
            <p:txBody>
              <a:bodyPr/>
              <a:lstStyle/>
              <a:p>
                <a:endParaRPr lang="en-US"/>
              </a:p>
            </p:txBody>
          </p:sp>
          <p:sp>
            <p:nvSpPr>
              <p:cNvPr id="5834" name="Freeform 479"/>
              <p:cNvSpPr>
                <a:spLocks/>
              </p:cNvSpPr>
              <p:nvPr/>
            </p:nvSpPr>
            <p:spPr bwMode="auto">
              <a:xfrm>
                <a:off x="6703" y="216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20" y="0"/>
                    </a:moveTo>
                    <a:lnTo>
                      <a:pt x="1" y="48"/>
                    </a:lnTo>
                    <a:lnTo>
                      <a:pt x="0" y="1283"/>
                    </a:lnTo>
                    <a:lnTo>
                      <a:pt x="138" y="1283"/>
                    </a:lnTo>
                    <a:lnTo>
                      <a:pt x="139" y="48"/>
                    </a:lnTo>
                    <a:lnTo>
                      <a:pt x="20" y="0"/>
                    </a:lnTo>
                    <a:close/>
                  </a:path>
                </a:pathLst>
              </a:custGeom>
              <a:solidFill>
                <a:srgbClr val="E6B5C2"/>
              </a:solidFill>
              <a:ln w="9525">
                <a:noFill/>
                <a:round/>
                <a:headEnd/>
                <a:tailEnd/>
              </a:ln>
            </p:spPr>
            <p:txBody>
              <a:bodyPr/>
              <a:lstStyle/>
              <a:p>
                <a:endParaRPr lang="en-US"/>
              </a:p>
            </p:txBody>
          </p:sp>
          <p:sp>
            <p:nvSpPr>
              <p:cNvPr id="5835" name="Freeform 480"/>
              <p:cNvSpPr>
                <a:spLocks/>
              </p:cNvSpPr>
              <p:nvPr/>
            </p:nvSpPr>
            <p:spPr bwMode="auto">
              <a:xfrm>
                <a:off x="6676" y="2163"/>
                <a:ext cx="34" cy="32"/>
              </a:xfrm>
              <a:custGeom>
                <a:avLst/>
                <a:gdLst>
                  <a:gd name="T0" fmla="*/ 0 w 602"/>
                  <a:gd name="T1" fmla="*/ 0 h 581"/>
                  <a:gd name="T2" fmla="*/ 0 w 602"/>
                  <a:gd name="T3" fmla="*/ 0 h 581"/>
                  <a:gd name="T4" fmla="*/ 0 w 602"/>
                  <a:gd name="T5" fmla="*/ 0 h 581"/>
                  <a:gd name="T6" fmla="*/ 0 w 602"/>
                  <a:gd name="T7" fmla="*/ 0 h 581"/>
                  <a:gd name="T8" fmla="*/ 0 w 602"/>
                  <a:gd name="T9" fmla="*/ 0 h 581"/>
                  <a:gd name="T10" fmla="*/ 0 w 602"/>
                  <a:gd name="T11" fmla="*/ 0 h 581"/>
                  <a:gd name="T12" fmla="*/ 0 60000 65536"/>
                  <a:gd name="T13" fmla="*/ 0 60000 65536"/>
                  <a:gd name="T14" fmla="*/ 0 60000 65536"/>
                  <a:gd name="T15" fmla="*/ 0 60000 65536"/>
                  <a:gd name="T16" fmla="*/ 0 60000 65536"/>
                  <a:gd name="T17" fmla="*/ 0 60000 65536"/>
                  <a:gd name="T18" fmla="*/ 0 w 602"/>
                  <a:gd name="T19" fmla="*/ 0 h 581"/>
                  <a:gd name="T20" fmla="*/ 602 w 602"/>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602" h="581">
                    <a:moveTo>
                      <a:pt x="0" y="532"/>
                    </a:moveTo>
                    <a:lnTo>
                      <a:pt x="118" y="581"/>
                    </a:lnTo>
                    <a:lnTo>
                      <a:pt x="602" y="97"/>
                    </a:lnTo>
                    <a:lnTo>
                      <a:pt x="503" y="0"/>
                    </a:lnTo>
                    <a:lnTo>
                      <a:pt x="20" y="483"/>
                    </a:lnTo>
                    <a:lnTo>
                      <a:pt x="0" y="532"/>
                    </a:lnTo>
                    <a:close/>
                  </a:path>
                </a:pathLst>
              </a:custGeom>
              <a:solidFill>
                <a:srgbClr val="E6B5C2"/>
              </a:solidFill>
              <a:ln w="9525">
                <a:noFill/>
                <a:round/>
                <a:headEnd/>
                <a:tailEnd/>
              </a:ln>
            </p:spPr>
            <p:txBody>
              <a:bodyPr/>
              <a:lstStyle/>
              <a:p>
                <a:endParaRPr lang="en-US"/>
              </a:p>
            </p:txBody>
          </p:sp>
          <p:sp>
            <p:nvSpPr>
              <p:cNvPr id="5836" name="Freeform 481"/>
              <p:cNvSpPr>
                <a:spLocks/>
              </p:cNvSpPr>
              <p:nvPr/>
            </p:nvSpPr>
            <p:spPr bwMode="auto">
              <a:xfrm>
                <a:off x="6676" y="219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119" y="1283"/>
                    </a:moveTo>
                    <a:lnTo>
                      <a:pt x="139" y="1233"/>
                    </a:lnTo>
                    <a:lnTo>
                      <a:pt x="138" y="0"/>
                    </a:lnTo>
                    <a:lnTo>
                      <a:pt x="0" y="0"/>
                    </a:lnTo>
                    <a:lnTo>
                      <a:pt x="1" y="1233"/>
                    </a:lnTo>
                    <a:lnTo>
                      <a:pt x="119" y="1283"/>
                    </a:lnTo>
                    <a:close/>
                  </a:path>
                </a:pathLst>
              </a:custGeom>
              <a:solidFill>
                <a:srgbClr val="E6B5C2"/>
              </a:solidFill>
              <a:ln w="9525">
                <a:noFill/>
                <a:round/>
                <a:headEnd/>
                <a:tailEnd/>
              </a:ln>
            </p:spPr>
            <p:txBody>
              <a:bodyPr/>
              <a:lstStyle/>
              <a:p>
                <a:endParaRPr lang="en-US"/>
              </a:p>
            </p:txBody>
          </p:sp>
        </p:grpSp>
        <p:sp>
          <p:nvSpPr>
            <p:cNvPr id="5538" name="AutoShape 482"/>
            <p:cNvSpPr>
              <a:spLocks noChangeArrowheads="1"/>
            </p:cNvSpPr>
            <p:nvPr/>
          </p:nvSpPr>
          <p:spPr bwMode="auto">
            <a:xfrm>
              <a:off x="2120" y="2727"/>
              <a:ext cx="138" cy="182"/>
            </a:xfrm>
            <a:prstGeom prst="roundRect">
              <a:avLst>
                <a:gd name="adj" fmla="val 16667"/>
              </a:avLst>
            </a:prstGeom>
            <a:solidFill>
              <a:srgbClr val="808080"/>
            </a:solidFill>
            <a:ln w="3175">
              <a:solidFill>
                <a:schemeClr val="bg1"/>
              </a:solidFill>
              <a:prstDash val="dashDot"/>
              <a:round/>
              <a:headEnd/>
              <a:tailEnd/>
            </a:ln>
          </p:spPr>
          <p:txBody>
            <a:bodyPr wrap="none" lIns="82296" tIns="36576" rIns="82296" bIns="36576" anchor="ctr"/>
            <a:lstStyle/>
            <a:p>
              <a:pPr algn="ctr" eaLnBrk="0" hangingPunct="0">
                <a:lnSpc>
                  <a:spcPct val="90000"/>
                </a:lnSpc>
              </a:pPr>
              <a:endParaRPr lang="en-US"/>
            </a:p>
          </p:txBody>
        </p:sp>
        <p:pic>
          <p:nvPicPr>
            <p:cNvPr id="5539" name="Picture 483" descr="Application Control Engine"/>
            <p:cNvPicPr>
              <a:picLocks noChangeAspect="1" noChangeArrowheads="1"/>
            </p:cNvPicPr>
            <p:nvPr/>
          </p:nvPicPr>
          <p:blipFill>
            <a:blip r:embed="rId3"/>
            <a:srcRect/>
            <a:stretch>
              <a:fillRect/>
            </a:stretch>
          </p:blipFill>
          <p:spPr bwMode="auto">
            <a:xfrm>
              <a:off x="2132" y="2824"/>
              <a:ext cx="111" cy="77"/>
            </a:xfrm>
            <a:prstGeom prst="rect">
              <a:avLst/>
            </a:prstGeom>
            <a:noFill/>
            <a:ln w="9525">
              <a:noFill/>
              <a:miter lim="800000"/>
              <a:headEnd/>
              <a:tailEnd/>
            </a:ln>
          </p:spPr>
        </p:pic>
        <p:grpSp>
          <p:nvGrpSpPr>
            <p:cNvPr id="5540" name="Group 484"/>
            <p:cNvGrpSpPr>
              <a:grpSpLocks/>
            </p:cNvGrpSpPr>
            <p:nvPr/>
          </p:nvGrpSpPr>
          <p:grpSpPr bwMode="auto">
            <a:xfrm>
              <a:off x="2133" y="2734"/>
              <a:ext cx="111" cy="76"/>
              <a:chOff x="6237" y="2137"/>
              <a:chExt cx="501" cy="266"/>
            </a:xfrm>
          </p:grpSpPr>
          <p:sp>
            <p:nvSpPr>
              <p:cNvPr id="5595" name="Freeform 485"/>
              <p:cNvSpPr>
                <a:spLocks/>
              </p:cNvSpPr>
              <p:nvPr/>
            </p:nvSpPr>
            <p:spPr bwMode="auto">
              <a:xfrm>
                <a:off x="6237" y="2395"/>
                <a:ext cx="443" cy="8"/>
              </a:xfrm>
              <a:custGeom>
                <a:avLst/>
                <a:gdLst>
                  <a:gd name="T0" fmla="*/ 0 w 7975"/>
                  <a:gd name="T1" fmla="*/ 0 h 138"/>
                  <a:gd name="T2" fmla="*/ 0 w 7975"/>
                  <a:gd name="T3" fmla="*/ 0 h 138"/>
                  <a:gd name="T4" fmla="*/ 0 w 7975"/>
                  <a:gd name="T5" fmla="*/ 0 h 138"/>
                  <a:gd name="T6" fmla="*/ 0 w 7975"/>
                  <a:gd name="T7" fmla="*/ 0 h 138"/>
                  <a:gd name="T8" fmla="*/ 0 w 7975"/>
                  <a:gd name="T9" fmla="*/ 0 h 138"/>
                  <a:gd name="T10" fmla="*/ 0 w 7975"/>
                  <a:gd name="T11" fmla="*/ 0 h 138"/>
                  <a:gd name="T12" fmla="*/ 0 60000 65536"/>
                  <a:gd name="T13" fmla="*/ 0 60000 65536"/>
                  <a:gd name="T14" fmla="*/ 0 60000 65536"/>
                  <a:gd name="T15" fmla="*/ 0 60000 65536"/>
                  <a:gd name="T16" fmla="*/ 0 60000 65536"/>
                  <a:gd name="T17" fmla="*/ 0 60000 65536"/>
                  <a:gd name="T18" fmla="*/ 0 w 7975"/>
                  <a:gd name="T19" fmla="*/ 0 h 138"/>
                  <a:gd name="T20" fmla="*/ 7975 w 797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75" h="138">
                    <a:moveTo>
                      <a:pt x="0" y="69"/>
                    </a:moveTo>
                    <a:lnTo>
                      <a:pt x="69" y="138"/>
                    </a:lnTo>
                    <a:lnTo>
                      <a:pt x="7975" y="138"/>
                    </a:lnTo>
                    <a:lnTo>
                      <a:pt x="7975" y="0"/>
                    </a:lnTo>
                    <a:lnTo>
                      <a:pt x="69" y="0"/>
                    </a:lnTo>
                    <a:lnTo>
                      <a:pt x="0" y="69"/>
                    </a:lnTo>
                    <a:close/>
                  </a:path>
                </a:pathLst>
              </a:custGeom>
              <a:solidFill>
                <a:srgbClr val="ADD7E7"/>
              </a:solidFill>
              <a:ln w="9525">
                <a:noFill/>
                <a:round/>
                <a:headEnd/>
                <a:tailEnd/>
              </a:ln>
            </p:spPr>
            <p:txBody>
              <a:bodyPr/>
              <a:lstStyle/>
              <a:p>
                <a:endParaRPr lang="en-US"/>
              </a:p>
            </p:txBody>
          </p:sp>
          <p:sp>
            <p:nvSpPr>
              <p:cNvPr id="5596" name="Freeform 486"/>
              <p:cNvSpPr>
                <a:spLocks/>
              </p:cNvSpPr>
              <p:nvPr/>
            </p:nvSpPr>
            <p:spPr bwMode="auto">
              <a:xfrm>
                <a:off x="6241" y="2345"/>
                <a:ext cx="493" cy="54"/>
              </a:xfrm>
              <a:custGeom>
                <a:avLst/>
                <a:gdLst>
                  <a:gd name="T0" fmla="*/ 0 w 8877"/>
                  <a:gd name="T1" fmla="*/ 0 h 971"/>
                  <a:gd name="T2" fmla="*/ 0 w 8877"/>
                  <a:gd name="T3" fmla="*/ 0 h 971"/>
                  <a:gd name="T4" fmla="*/ 0 w 8877"/>
                  <a:gd name="T5" fmla="*/ 0 h 971"/>
                  <a:gd name="T6" fmla="*/ 0 w 8877"/>
                  <a:gd name="T7" fmla="*/ 0 h 971"/>
                  <a:gd name="T8" fmla="*/ 0 w 8877"/>
                  <a:gd name="T9" fmla="*/ 0 h 971"/>
                  <a:gd name="T10" fmla="*/ 0 60000 65536"/>
                  <a:gd name="T11" fmla="*/ 0 60000 65536"/>
                  <a:gd name="T12" fmla="*/ 0 60000 65536"/>
                  <a:gd name="T13" fmla="*/ 0 60000 65536"/>
                  <a:gd name="T14" fmla="*/ 0 60000 65536"/>
                  <a:gd name="T15" fmla="*/ 0 w 8877"/>
                  <a:gd name="T16" fmla="*/ 0 h 971"/>
                  <a:gd name="T17" fmla="*/ 8877 w 8877"/>
                  <a:gd name="T18" fmla="*/ 971 h 971"/>
                </a:gdLst>
                <a:ahLst/>
                <a:cxnLst>
                  <a:cxn ang="T10">
                    <a:pos x="T0" y="T1"/>
                  </a:cxn>
                  <a:cxn ang="T11">
                    <a:pos x="T2" y="T3"/>
                  </a:cxn>
                  <a:cxn ang="T12">
                    <a:pos x="T4" y="T5"/>
                  </a:cxn>
                  <a:cxn ang="T13">
                    <a:pos x="T6" y="T7"/>
                  </a:cxn>
                  <a:cxn ang="T14">
                    <a:pos x="T8" y="T9"/>
                  </a:cxn>
                </a:cxnLst>
                <a:rect l="T15" t="T16" r="T17" b="T18"/>
                <a:pathLst>
                  <a:path w="8877" h="971">
                    <a:moveTo>
                      <a:pt x="0" y="971"/>
                    </a:moveTo>
                    <a:lnTo>
                      <a:pt x="974" y="0"/>
                    </a:lnTo>
                    <a:lnTo>
                      <a:pt x="8877" y="0"/>
                    </a:lnTo>
                    <a:lnTo>
                      <a:pt x="7905" y="971"/>
                    </a:lnTo>
                    <a:lnTo>
                      <a:pt x="0" y="971"/>
                    </a:lnTo>
                    <a:close/>
                  </a:path>
                </a:pathLst>
              </a:custGeom>
              <a:solidFill>
                <a:srgbClr val="009BDF"/>
              </a:solidFill>
              <a:ln w="9525">
                <a:noFill/>
                <a:round/>
                <a:headEnd/>
                <a:tailEnd/>
              </a:ln>
            </p:spPr>
            <p:txBody>
              <a:bodyPr/>
              <a:lstStyle/>
              <a:p>
                <a:endParaRPr lang="en-US"/>
              </a:p>
            </p:txBody>
          </p:sp>
          <p:sp>
            <p:nvSpPr>
              <p:cNvPr id="5597" name="Freeform 487"/>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5598" name="Freeform 488"/>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5599" name="Freeform 489"/>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5600" name="Freeform 490"/>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5601" name="Freeform 491"/>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5602" name="Freeform 492"/>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5603" name="Freeform 493"/>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5604" name="Freeform 494"/>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5605" name="Freeform 495"/>
              <p:cNvSpPr>
                <a:spLocks/>
              </p:cNvSpPr>
              <p:nvPr/>
            </p:nvSpPr>
            <p:spPr bwMode="auto">
              <a:xfrm>
                <a:off x="6678" y="2342"/>
                <a:ext cx="60" cy="60"/>
              </a:xfrm>
              <a:custGeom>
                <a:avLst/>
                <a:gdLst>
                  <a:gd name="T0" fmla="*/ 0 w 1089"/>
                  <a:gd name="T1" fmla="*/ 0 h 1068"/>
                  <a:gd name="T2" fmla="*/ 0 w 1089"/>
                  <a:gd name="T3" fmla="*/ 0 h 1068"/>
                  <a:gd name="T4" fmla="*/ 0 w 1089"/>
                  <a:gd name="T5" fmla="*/ 0 h 1068"/>
                  <a:gd name="T6" fmla="*/ 0 w 1089"/>
                  <a:gd name="T7" fmla="*/ 0 h 1068"/>
                  <a:gd name="T8" fmla="*/ 0 w 1089"/>
                  <a:gd name="T9" fmla="*/ 0 h 1068"/>
                  <a:gd name="T10" fmla="*/ 0 w 1089"/>
                  <a:gd name="T11" fmla="*/ 0 h 1068"/>
                  <a:gd name="T12" fmla="*/ 0 60000 65536"/>
                  <a:gd name="T13" fmla="*/ 0 60000 65536"/>
                  <a:gd name="T14" fmla="*/ 0 60000 65536"/>
                  <a:gd name="T15" fmla="*/ 0 60000 65536"/>
                  <a:gd name="T16" fmla="*/ 0 60000 65536"/>
                  <a:gd name="T17" fmla="*/ 0 60000 65536"/>
                  <a:gd name="T18" fmla="*/ 0 w 1089"/>
                  <a:gd name="T19" fmla="*/ 0 h 1068"/>
                  <a:gd name="T20" fmla="*/ 1089 w 1089"/>
                  <a:gd name="T21" fmla="*/ 1068 h 1068"/>
                </a:gdLst>
                <a:ahLst/>
                <a:cxnLst>
                  <a:cxn ang="T12">
                    <a:pos x="T0" y="T1"/>
                  </a:cxn>
                  <a:cxn ang="T13">
                    <a:pos x="T2" y="T3"/>
                  </a:cxn>
                  <a:cxn ang="T14">
                    <a:pos x="T4" y="T5"/>
                  </a:cxn>
                  <a:cxn ang="T15">
                    <a:pos x="T6" y="T7"/>
                  </a:cxn>
                  <a:cxn ang="T16">
                    <a:pos x="T8" y="T9"/>
                  </a:cxn>
                  <a:cxn ang="T17">
                    <a:pos x="T10" y="T11"/>
                  </a:cxn>
                </a:cxnLst>
                <a:rect l="T18" t="T19" r="T20" b="T21"/>
                <a:pathLst>
                  <a:path w="1089" h="1068">
                    <a:moveTo>
                      <a:pt x="1089" y="48"/>
                    </a:moveTo>
                    <a:lnTo>
                      <a:pt x="971" y="0"/>
                    </a:lnTo>
                    <a:lnTo>
                      <a:pt x="0" y="970"/>
                    </a:lnTo>
                    <a:lnTo>
                      <a:pt x="97" y="1068"/>
                    </a:lnTo>
                    <a:lnTo>
                      <a:pt x="1069" y="97"/>
                    </a:lnTo>
                    <a:lnTo>
                      <a:pt x="1089" y="48"/>
                    </a:lnTo>
                    <a:close/>
                  </a:path>
                </a:pathLst>
              </a:custGeom>
              <a:solidFill>
                <a:srgbClr val="ADD7E7"/>
              </a:solidFill>
              <a:ln w="9525">
                <a:noFill/>
                <a:round/>
                <a:headEnd/>
                <a:tailEnd/>
              </a:ln>
            </p:spPr>
            <p:txBody>
              <a:bodyPr/>
              <a:lstStyle/>
              <a:p>
                <a:endParaRPr lang="en-US"/>
              </a:p>
            </p:txBody>
          </p:sp>
          <p:sp>
            <p:nvSpPr>
              <p:cNvPr id="5606" name="Freeform 496"/>
              <p:cNvSpPr>
                <a:spLocks/>
              </p:cNvSpPr>
              <p:nvPr/>
            </p:nvSpPr>
            <p:spPr bwMode="auto">
              <a:xfrm>
                <a:off x="6388" y="2329"/>
                <a:ext cx="147" cy="69"/>
              </a:xfrm>
              <a:custGeom>
                <a:avLst/>
                <a:gdLst>
                  <a:gd name="T0" fmla="*/ 0 w 2639"/>
                  <a:gd name="T1" fmla="*/ 0 h 1240"/>
                  <a:gd name="T2" fmla="*/ 0 w 2639"/>
                  <a:gd name="T3" fmla="*/ 0 h 1240"/>
                  <a:gd name="T4" fmla="*/ 0 w 2639"/>
                  <a:gd name="T5" fmla="*/ 0 h 1240"/>
                  <a:gd name="T6" fmla="*/ 0 w 2639"/>
                  <a:gd name="T7" fmla="*/ 0 h 1240"/>
                  <a:gd name="T8" fmla="*/ 0 w 2639"/>
                  <a:gd name="T9" fmla="*/ 0 h 1240"/>
                  <a:gd name="T10" fmla="*/ 0 60000 65536"/>
                  <a:gd name="T11" fmla="*/ 0 60000 65536"/>
                  <a:gd name="T12" fmla="*/ 0 60000 65536"/>
                  <a:gd name="T13" fmla="*/ 0 60000 65536"/>
                  <a:gd name="T14" fmla="*/ 0 60000 65536"/>
                  <a:gd name="T15" fmla="*/ 0 w 2639"/>
                  <a:gd name="T16" fmla="*/ 0 h 1240"/>
                  <a:gd name="T17" fmla="*/ 2639 w 2639"/>
                  <a:gd name="T18" fmla="*/ 1240 h 1240"/>
                </a:gdLst>
                <a:ahLst/>
                <a:cxnLst>
                  <a:cxn ang="T10">
                    <a:pos x="T0" y="T1"/>
                  </a:cxn>
                  <a:cxn ang="T11">
                    <a:pos x="T2" y="T3"/>
                  </a:cxn>
                  <a:cxn ang="T12">
                    <a:pos x="T4" y="T5"/>
                  </a:cxn>
                  <a:cxn ang="T13">
                    <a:pos x="T6" y="T7"/>
                  </a:cxn>
                  <a:cxn ang="T14">
                    <a:pos x="T8" y="T9"/>
                  </a:cxn>
                </a:cxnLst>
                <a:rect l="T15" t="T16" r="T17" b="T18"/>
                <a:pathLst>
                  <a:path w="2639" h="1240">
                    <a:moveTo>
                      <a:pt x="2639" y="1240"/>
                    </a:moveTo>
                    <a:lnTo>
                      <a:pt x="2" y="1240"/>
                    </a:lnTo>
                    <a:lnTo>
                      <a:pt x="0" y="3"/>
                    </a:lnTo>
                    <a:lnTo>
                      <a:pt x="2638" y="0"/>
                    </a:lnTo>
                    <a:lnTo>
                      <a:pt x="2639" y="1240"/>
                    </a:lnTo>
                    <a:close/>
                  </a:path>
                </a:pathLst>
              </a:custGeom>
              <a:solidFill>
                <a:srgbClr val="CB3547"/>
              </a:solidFill>
              <a:ln w="9525">
                <a:noFill/>
                <a:round/>
                <a:headEnd/>
                <a:tailEnd/>
              </a:ln>
            </p:spPr>
            <p:txBody>
              <a:bodyPr/>
              <a:lstStyle/>
              <a:p>
                <a:endParaRPr lang="en-US"/>
              </a:p>
            </p:txBody>
          </p:sp>
          <p:sp>
            <p:nvSpPr>
              <p:cNvPr id="5607" name="Freeform 497"/>
              <p:cNvSpPr>
                <a:spLocks/>
              </p:cNvSpPr>
              <p:nvPr/>
            </p:nvSpPr>
            <p:spPr bwMode="auto">
              <a:xfrm>
                <a:off x="6385" y="2394"/>
                <a:ext cx="150" cy="8"/>
              </a:xfrm>
              <a:custGeom>
                <a:avLst/>
                <a:gdLst>
                  <a:gd name="T0" fmla="*/ 0 w 2706"/>
                  <a:gd name="T1" fmla="*/ 0 h 138"/>
                  <a:gd name="T2" fmla="*/ 0 w 2706"/>
                  <a:gd name="T3" fmla="*/ 0 h 138"/>
                  <a:gd name="T4" fmla="*/ 0 w 2706"/>
                  <a:gd name="T5" fmla="*/ 0 h 138"/>
                  <a:gd name="T6" fmla="*/ 0 w 2706"/>
                  <a:gd name="T7" fmla="*/ 0 h 138"/>
                  <a:gd name="T8" fmla="*/ 0 w 2706"/>
                  <a:gd name="T9" fmla="*/ 0 h 138"/>
                  <a:gd name="T10" fmla="*/ 0 w 2706"/>
                  <a:gd name="T11" fmla="*/ 0 h 138"/>
                  <a:gd name="T12" fmla="*/ 0 60000 65536"/>
                  <a:gd name="T13" fmla="*/ 0 60000 65536"/>
                  <a:gd name="T14" fmla="*/ 0 60000 65536"/>
                  <a:gd name="T15" fmla="*/ 0 60000 65536"/>
                  <a:gd name="T16" fmla="*/ 0 60000 65536"/>
                  <a:gd name="T17" fmla="*/ 0 60000 65536"/>
                  <a:gd name="T18" fmla="*/ 0 w 2706"/>
                  <a:gd name="T19" fmla="*/ 0 h 138"/>
                  <a:gd name="T20" fmla="*/ 2706 w 270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6" h="138">
                    <a:moveTo>
                      <a:pt x="0" y="69"/>
                    </a:moveTo>
                    <a:lnTo>
                      <a:pt x="69" y="138"/>
                    </a:lnTo>
                    <a:lnTo>
                      <a:pt x="2706" y="138"/>
                    </a:lnTo>
                    <a:lnTo>
                      <a:pt x="2706" y="0"/>
                    </a:lnTo>
                    <a:lnTo>
                      <a:pt x="69" y="0"/>
                    </a:lnTo>
                    <a:lnTo>
                      <a:pt x="0" y="69"/>
                    </a:lnTo>
                    <a:close/>
                  </a:path>
                </a:pathLst>
              </a:custGeom>
              <a:solidFill>
                <a:srgbClr val="E6B5C2"/>
              </a:solidFill>
              <a:ln w="9525">
                <a:noFill/>
                <a:round/>
                <a:headEnd/>
                <a:tailEnd/>
              </a:ln>
            </p:spPr>
            <p:txBody>
              <a:bodyPr/>
              <a:lstStyle/>
              <a:p>
                <a:endParaRPr lang="en-US"/>
              </a:p>
            </p:txBody>
          </p:sp>
          <p:sp>
            <p:nvSpPr>
              <p:cNvPr id="5608" name="Freeform 498"/>
              <p:cNvSpPr>
                <a:spLocks/>
              </p:cNvSpPr>
              <p:nvPr/>
            </p:nvSpPr>
            <p:spPr bwMode="auto">
              <a:xfrm>
                <a:off x="6384" y="2325"/>
                <a:ext cx="8" cy="73"/>
              </a:xfrm>
              <a:custGeom>
                <a:avLst/>
                <a:gdLst>
                  <a:gd name="T0" fmla="*/ 0 w 140"/>
                  <a:gd name="T1" fmla="*/ 0 h 1306"/>
                  <a:gd name="T2" fmla="*/ 0 w 140"/>
                  <a:gd name="T3" fmla="*/ 0 h 1306"/>
                  <a:gd name="T4" fmla="*/ 0 w 140"/>
                  <a:gd name="T5" fmla="*/ 0 h 1306"/>
                  <a:gd name="T6" fmla="*/ 0 w 140"/>
                  <a:gd name="T7" fmla="*/ 0 h 1306"/>
                  <a:gd name="T8" fmla="*/ 0 w 140"/>
                  <a:gd name="T9" fmla="*/ 0 h 1306"/>
                  <a:gd name="T10" fmla="*/ 0 w 140"/>
                  <a:gd name="T11" fmla="*/ 0 h 1306"/>
                  <a:gd name="T12" fmla="*/ 0 60000 65536"/>
                  <a:gd name="T13" fmla="*/ 0 60000 65536"/>
                  <a:gd name="T14" fmla="*/ 0 60000 65536"/>
                  <a:gd name="T15" fmla="*/ 0 60000 65536"/>
                  <a:gd name="T16" fmla="*/ 0 60000 65536"/>
                  <a:gd name="T17" fmla="*/ 0 60000 65536"/>
                  <a:gd name="T18" fmla="*/ 0 w 140"/>
                  <a:gd name="T19" fmla="*/ 0 h 1306"/>
                  <a:gd name="T20" fmla="*/ 140 w 140"/>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0" h="1306">
                    <a:moveTo>
                      <a:pt x="69" y="0"/>
                    </a:moveTo>
                    <a:lnTo>
                      <a:pt x="0" y="69"/>
                    </a:lnTo>
                    <a:lnTo>
                      <a:pt x="2" y="1306"/>
                    </a:lnTo>
                    <a:lnTo>
                      <a:pt x="140" y="1306"/>
                    </a:lnTo>
                    <a:lnTo>
                      <a:pt x="138" y="69"/>
                    </a:lnTo>
                    <a:lnTo>
                      <a:pt x="69" y="0"/>
                    </a:lnTo>
                    <a:close/>
                  </a:path>
                </a:pathLst>
              </a:custGeom>
              <a:solidFill>
                <a:srgbClr val="E6B5C2"/>
              </a:solidFill>
              <a:ln w="9525">
                <a:noFill/>
                <a:round/>
                <a:headEnd/>
                <a:tailEnd/>
              </a:ln>
            </p:spPr>
            <p:txBody>
              <a:bodyPr/>
              <a:lstStyle/>
              <a:p>
                <a:endParaRPr lang="en-US"/>
              </a:p>
            </p:txBody>
          </p:sp>
          <p:sp>
            <p:nvSpPr>
              <p:cNvPr id="5609" name="Freeform 499"/>
              <p:cNvSpPr>
                <a:spLocks/>
              </p:cNvSpPr>
              <p:nvPr/>
            </p:nvSpPr>
            <p:spPr bwMode="auto">
              <a:xfrm>
                <a:off x="6388" y="2325"/>
                <a:ext cx="151" cy="8"/>
              </a:xfrm>
              <a:custGeom>
                <a:avLst/>
                <a:gdLst>
                  <a:gd name="T0" fmla="*/ 0 w 2707"/>
                  <a:gd name="T1" fmla="*/ 0 h 141"/>
                  <a:gd name="T2" fmla="*/ 0 w 2707"/>
                  <a:gd name="T3" fmla="*/ 0 h 141"/>
                  <a:gd name="T4" fmla="*/ 0 w 2707"/>
                  <a:gd name="T5" fmla="*/ 0 h 141"/>
                  <a:gd name="T6" fmla="*/ 0 w 2707"/>
                  <a:gd name="T7" fmla="*/ 0 h 141"/>
                  <a:gd name="T8" fmla="*/ 0 w 2707"/>
                  <a:gd name="T9" fmla="*/ 0 h 141"/>
                  <a:gd name="T10" fmla="*/ 0 w 2707"/>
                  <a:gd name="T11" fmla="*/ 0 h 141"/>
                  <a:gd name="T12" fmla="*/ 0 60000 65536"/>
                  <a:gd name="T13" fmla="*/ 0 60000 65536"/>
                  <a:gd name="T14" fmla="*/ 0 60000 65536"/>
                  <a:gd name="T15" fmla="*/ 0 60000 65536"/>
                  <a:gd name="T16" fmla="*/ 0 60000 65536"/>
                  <a:gd name="T17" fmla="*/ 0 60000 65536"/>
                  <a:gd name="T18" fmla="*/ 0 w 2707"/>
                  <a:gd name="T19" fmla="*/ 0 h 141"/>
                  <a:gd name="T20" fmla="*/ 2707 w 2707"/>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07" h="141">
                    <a:moveTo>
                      <a:pt x="2707" y="69"/>
                    </a:moveTo>
                    <a:lnTo>
                      <a:pt x="2638" y="0"/>
                    </a:lnTo>
                    <a:lnTo>
                      <a:pt x="0" y="3"/>
                    </a:lnTo>
                    <a:lnTo>
                      <a:pt x="0" y="141"/>
                    </a:lnTo>
                    <a:lnTo>
                      <a:pt x="2638" y="139"/>
                    </a:lnTo>
                    <a:lnTo>
                      <a:pt x="2707" y="69"/>
                    </a:lnTo>
                    <a:close/>
                  </a:path>
                </a:pathLst>
              </a:custGeom>
              <a:solidFill>
                <a:srgbClr val="E6B5C2"/>
              </a:solidFill>
              <a:ln w="9525">
                <a:noFill/>
                <a:round/>
                <a:headEnd/>
                <a:tailEnd/>
              </a:ln>
            </p:spPr>
            <p:txBody>
              <a:bodyPr/>
              <a:lstStyle/>
              <a:p>
                <a:endParaRPr lang="en-US"/>
              </a:p>
            </p:txBody>
          </p:sp>
          <p:sp>
            <p:nvSpPr>
              <p:cNvPr id="5610" name="Freeform 500"/>
              <p:cNvSpPr>
                <a:spLocks/>
              </p:cNvSpPr>
              <p:nvPr/>
            </p:nvSpPr>
            <p:spPr bwMode="auto">
              <a:xfrm>
                <a:off x="6531" y="2329"/>
                <a:ext cx="8" cy="73"/>
              </a:xfrm>
              <a:custGeom>
                <a:avLst/>
                <a:gdLst>
                  <a:gd name="T0" fmla="*/ 0 w 140"/>
                  <a:gd name="T1" fmla="*/ 0 h 1309"/>
                  <a:gd name="T2" fmla="*/ 0 w 140"/>
                  <a:gd name="T3" fmla="*/ 0 h 1309"/>
                  <a:gd name="T4" fmla="*/ 0 w 140"/>
                  <a:gd name="T5" fmla="*/ 0 h 1309"/>
                  <a:gd name="T6" fmla="*/ 0 w 140"/>
                  <a:gd name="T7" fmla="*/ 0 h 1309"/>
                  <a:gd name="T8" fmla="*/ 0 w 140"/>
                  <a:gd name="T9" fmla="*/ 0 h 1309"/>
                  <a:gd name="T10" fmla="*/ 0 w 140"/>
                  <a:gd name="T11" fmla="*/ 0 h 1309"/>
                  <a:gd name="T12" fmla="*/ 0 60000 65536"/>
                  <a:gd name="T13" fmla="*/ 0 60000 65536"/>
                  <a:gd name="T14" fmla="*/ 0 60000 65536"/>
                  <a:gd name="T15" fmla="*/ 0 60000 65536"/>
                  <a:gd name="T16" fmla="*/ 0 60000 65536"/>
                  <a:gd name="T17" fmla="*/ 0 60000 65536"/>
                  <a:gd name="T18" fmla="*/ 0 w 140"/>
                  <a:gd name="T19" fmla="*/ 0 h 1309"/>
                  <a:gd name="T20" fmla="*/ 140 w 140"/>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0" h="1309">
                    <a:moveTo>
                      <a:pt x="70" y="1309"/>
                    </a:moveTo>
                    <a:lnTo>
                      <a:pt x="140" y="1240"/>
                    </a:lnTo>
                    <a:lnTo>
                      <a:pt x="138" y="0"/>
                    </a:lnTo>
                    <a:lnTo>
                      <a:pt x="0" y="0"/>
                    </a:lnTo>
                    <a:lnTo>
                      <a:pt x="1" y="1240"/>
                    </a:lnTo>
                    <a:lnTo>
                      <a:pt x="70" y="1309"/>
                    </a:lnTo>
                    <a:close/>
                  </a:path>
                </a:pathLst>
              </a:custGeom>
              <a:solidFill>
                <a:srgbClr val="E6B5C2"/>
              </a:solidFill>
              <a:ln w="9525">
                <a:noFill/>
                <a:round/>
                <a:headEnd/>
                <a:tailEnd/>
              </a:ln>
            </p:spPr>
            <p:txBody>
              <a:bodyPr/>
              <a:lstStyle/>
              <a:p>
                <a:endParaRPr lang="en-US"/>
              </a:p>
            </p:txBody>
          </p:sp>
          <p:sp>
            <p:nvSpPr>
              <p:cNvPr id="5611" name="Freeform 501"/>
              <p:cNvSpPr>
                <a:spLocks/>
              </p:cNvSpPr>
              <p:nvPr/>
            </p:nvSpPr>
            <p:spPr bwMode="auto">
              <a:xfrm>
                <a:off x="6535" y="2329"/>
                <a:ext cx="146" cy="69"/>
              </a:xfrm>
              <a:custGeom>
                <a:avLst/>
                <a:gdLst>
                  <a:gd name="T0" fmla="*/ 0 w 2628"/>
                  <a:gd name="T1" fmla="*/ 0 h 1231"/>
                  <a:gd name="T2" fmla="*/ 0 w 2628"/>
                  <a:gd name="T3" fmla="*/ 0 h 1231"/>
                  <a:gd name="T4" fmla="*/ 0 w 2628"/>
                  <a:gd name="T5" fmla="*/ 0 h 1231"/>
                  <a:gd name="T6" fmla="*/ 0 w 2628"/>
                  <a:gd name="T7" fmla="*/ 0 h 1231"/>
                  <a:gd name="T8" fmla="*/ 0 w 2628"/>
                  <a:gd name="T9" fmla="*/ 0 h 1231"/>
                  <a:gd name="T10" fmla="*/ 0 60000 65536"/>
                  <a:gd name="T11" fmla="*/ 0 60000 65536"/>
                  <a:gd name="T12" fmla="*/ 0 60000 65536"/>
                  <a:gd name="T13" fmla="*/ 0 60000 65536"/>
                  <a:gd name="T14" fmla="*/ 0 60000 65536"/>
                  <a:gd name="T15" fmla="*/ 0 w 2628"/>
                  <a:gd name="T16" fmla="*/ 0 h 1231"/>
                  <a:gd name="T17" fmla="*/ 2628 w 2628"/>
                  <a:gd name="T18" fmla="*/ 1231 h 1231"/>
                </a:gdLst>
                <a:ahLst/>
                <a:cxnLst>
                  <a:cxn ang="T10">
                    <a:pos x="T0" y="T1"/>
                  </a:cxn>
                  <a:cxn ang="T11">
                    <a:pos x="T2" y="T3"/>
                  </a:cxn>
                  <a:cxn ang="T12">
                    <a:pos x="T4" y="T5"/>
                  </a:cxn>
                  <a:cxn ang="T13">
                    <a:pos x="T6" y="T7"/>
                  </a:cxn>
                  <a:cxn ang="T14">
                    <a:pos x="T8" y="T9"/>
                  </a:cxn>
                </a:cxnLst>
                <a:rect l="T15" t="T16" r="T17" b="T18"/>
                <a:pathLst>
                  <a:path w="2628" h="1231">
                    <a:moveTo>
                      <a:pt x="2627" y="1231"/>
                    </a:moveTo>
                    <a:lnTo>
                      <a:pt x="0" y="1230"/>
                    </a:lnTo>
                    <a:lnTo>
                      <a:pt x="1" y="0"/>
                    </a:lnTo>
                    <a:lnTo>
                      <a:pt x="2628" y="3"/>
                    </a:lnTo>
                    <a:lnTo>
                      <a:pt x="2627" y="1231"/>
                    </a:lnTo>
                    <a:close/>
                  </a:path>
                </a:pathLst>
              </a:custGeom>
              <a:solidFill>
                <a:srgbClr val="CB3547"/>
              </a:solidFill>
              <a:ln w="9525">
                <a:noFill/>
                <a:round/>
                <a:headEnd/>
                <a:tailEnd/>
              </a:ln>
            </p:spPr>
            <p:txBody>
              <a:bodyPr/>
              <a:lstStyle/>
              <a:p>
                <a:endParaRPr lang="en-US"/>
              </a:p>
            </p:txBody>
          </p:sp>
          <p:sp>
            <p:nvSpPr>
              <p:cNvPr id="5612" name="Freeform 502"/>
              <p:cNvSpPr>
                <a:spLocks/>
              </p:cNvSpPr>
              <p:nvPr/>
            </p:nvSpPr>
            <p:spPr bwMode="auto">
              <a:xfrm>
                <a:off x="6531" y="2394"/>
                <a:ext cx="150" cy="8"/>
              </a:xfrm>
              <a:custGeom>
                <a:avLst/>
                <a:gdLst>
                  <a:gd name="T0" fmla="*/ 0 w 2696"/>
                  <a:gd name="T1" fmla="*/ 0 h 139"/>
                  <a:gd name="T2" fmla="*/ 0 w 2696"/>
                  <a:gd name="T3" fmla="*/ 0 h 139"/>
                  <a:gd name="T4" fmla="*/ 0 w 2696"/>
                  <a:gd name="T5" fmla="*/ 0 h 139"/>
                  <a:gd name="T6" fmla="*/ 0 w 2696"/>
                  <a:gd name="T7" fmla="*/ 0 h 139"/>
                  <a:gd name="T8" fmla="*/ 0 w 2696"/>
                  <a:gd name="T9" fmla="*/ 0 h 139"/>
                  <a:gd name="T10" fmla="*/ 0 w 2696"/>
                  <a:gd name="T11" fmla="*/ 0 h 139"/>
                  <a:gd name="T12" fmla="*/ 0 60000 65536"/>
                  <a:gd name="T13" fmla="*/ 0 60000 65536"/>
                  <a:gd name="T14" fmla="*/ 0 60000 65536"/>
                  <a:gd name="T15" fmla="*/ 0 60000 65536"/>
                  <a:gd name="T16" fmla="*/ 0 60000 65536"/>
                  <a:gd name="T17" fmla="*/ 0 60000 65536"/>
                  <a:gd name="T18" fmla="*/ 0 w 2696"/>
                  <a:gd name="T19" fmla="*/ 0 h 139"/>
                  <a:gd name="T20" fmla="*/ 2696 w 269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6" h="139">
                    <a:moveTo>
                      <a:pt x="0" y="69"/>
                    </a:moveTo>
                    <a:lnTo>
                      <a:pt x="69" y="138"/>
                    </a:lnTo>
                    <a:lnTo>
                      <a:pt x="2696" y="139"/>
                    </a:lnTo>
                    <a:lnTo>
                      <a:pt x="2696" y="1"/>
                    </a:lnTo>
                    <a:lnTo>
                      <a:pt x="69" y="0"/>
                    </a:lnTo>
                    <a:lnTo>
                      <a:pt x="0" y="69"/>
                    </a:lnTo>
                    <a:close/>
                  </a:path>
                </a:pathLst>
              </a:custGeom>
              <a:solidFill>
                <a:srgbClr val="E6B5C2"/>
              </a:solidFill>
              <a:ln w="9525">
                <a:noFill/>
                <a:round/>
                <a:headEnd/>
                <a:tailEnd/>
              </a:ln>
            </p:spPr>
            <p:txBody>
              <a:bodyPr/>
              <a:lstStyle/>
              <a:p>
                <a:endParaRPr lang="en-US"/>
              </a:p>
            </p:txBody>
          </p:sp>
          <p:sp>
            <p:nvSpPr>
              <p:cNvPr id="5613" name="Freeform 503"/>
              <p:cNvSpPr>
                <a:spLocks/>
              </p:cNvSpPr>
              <p:nvPr/>
            </p:nvSpPr>
            <p:spPr bwMode="auto">
              <a:xfrm>
                <a:off x="6531" y="2326"/>
                <a:ext cx="8" cy="72"/>
              </a:xfrm>
              <a:custGeom>
                <a:avLst/>
                <a:gdLst>
                  <a:gd name="T0" fmla="*/ 0 w 140"/>
                  <a:gd name="T1" fmla="*/ 0 h 1298"/>
                  <a:gd name="T2" fmla="*/ 0 w 140"/>
                  <a:gd name="T3" fmla="*/ 0 h 1298"/>
                  <a:gd name="T4" fmla="*/ 0 w 140"/>
                  <a:gd name="T5" fmla="*/ 0 h 1298"/>
                  <a:gd name="T6" fmla="*/ 0 w 140"/>
                  <a:gd name="T7" fmla="*/ 0 h 1298"/>
                  <a:gd name="T8" fmla="*/ 0 w 140"/>
                  <a:gd name="T9" fmla="*/ 0 h 1298"/>
                  <a:gd name="T10" fmla="*/ 0 w 140"/>
                  <a:gd name="T11" fmla="*/ 0 h 1298"/>
                  <a:gd name="T12" fmla="*/ 0 60000 65536"/>
                  <a:gd name="T13" fmla="*/ 0 60000 65536"/>
                  <a:gd name="T14" fmla="*/ 0 60000 65536"/>
                  <a:gd name="T15" fmla="*/ 0 60000 65536"/>
                  <a:gd name="T16" fmla="*/ 0 60000 65536"/>
                  <a:gd name="T17" fmla="*/ 0 60000 65536"/>
                  <a:gd name="T18" fmla="*/ 0 w 140"/>
                  <a:gd name="T19" fmla="*/ 0 h 1298"/>
                  <a:gd name="T20" fmla="*/ 140 w 140"/>
                  <a:gd name="T21" fmla="*/ 1298 h 1298"/>
                </a:gdLst>
                <a:ahLst/>
                <a:cxnLst>
                  <a:cxn ang="T12">
                    <a:pos x="T0" y="T1"/>
                  </a:cxn>
                  <a:cxn ang="T13">
                    <a:pos x="T2" y="T3"/>
                  </a:cxn>
                  <a:cxn ang="T14">
                    <a:pos x="T4" y="T5"/>
                  </a:cxn>
                  <a:cxn ang="T15">
                    <a:pos x="T6" y="T7"/>
                  </a:cxn>
                  <a:cxn ang="T16">
                    <a:pos x="T8" y="T9"/>
                  </a:cxn>
                  <a:cxn ang="T17">
                    <a:pos x="T10" y="T11"/>
                  </a:cxn>
                </a:cxnLst>
                <a:rect l="T18" t="T19" r="T20" b="T21"/>
                <a:pathLst>
                  <a:path w="140" h="1298">
                    <a:moveTo>
                      <a:pt x="70" y="0"/>
                    </a:moveTo>
                    <a:lnTo>
                      <a:pt x="1" y="68"/>
                    </a:lnTo>
                    <a:lnTo>
                      <a:pt x="0" y="1298"/>
                    </a:lnTo>
                    <a:lnTo>
                      <a:pt x="138" y="1298"/>
                    </a:lnTo>
                    <a:lnTo>
                      <a:pt x="140" y="68"/>
                    </a:lnTo>
                    <a:lnTo>
                      <a:pt x="70" y="0"/>
                    </a:lnTo>
                    <a:close/>
                  </a:path>
                </a:pathLst>
              </a:custGeom>
              <a:solidFill>
                <a:srgbClr val="E6B5C2"/>
              </a:solidFill>
              <a:ln w="9525">
                <a:noFill/>
                <a:round/>
                <a:headEnd/>
                <a:tailEnd/>
              </a:ln>
            </p:spPr>
            <p:txBody>
              <a:bodyPr/>
              <a:lstStyle/>
              <a:p>
                <a:endParaRPr lang="en-US"/>
              </a:p>
            </p:txBody>
          </p:sp>
          <p:sp>
            <p:nvSpPr>
              <p:cNvPr id="5614" name="Freeform 504"/>
              <p:cNvSpPr>
                <a:spLocks/>
              </p:cNvSpPr>
              <p:nvPr/>
            </p:nvSpPr>
            <p:spPr bwMode="auto">
              <a:xfrm>
                <a:off x="6535" y="2326"/>
                <a:ext cx="150" cy="7"/>
              </a:xfrm>
              <a:custGeom>
                <a:avLst/>
                <a:gdLst>
                  <a:gd name="T0" fmla="*/ 0 w 2696"/>
                  <a:gd name="T1" fmla="*/ 0 h 140"/>
                  <a:gd name="T2" fmla="*/ 0 w 2696"/>
                  <a:gd name="T3" fmla="*/ 0 h 140"/>
                  <a:gd name="T4" fmla="*/ 0 w 2696"/>
                  <a:gd name="T5" fmla="*/ 0 h 140"/>
                  <a:gd name="T6" fmla="*/ 0 w 2696"/>
                  <a:gd name="T7" fmla="*/ 0 h 140"/>
                  <a:gd name="T8" fmla="*/ 0 w 2696"/>
                  <a:gd name="T9" fmla="*/ 0 h 140"/>
                  <a:gd name="T10" fmla="*/ 0 w 2696"/>
                  <a:gd name="T11" fmla="*/ 0 h 140"/>
                  <a:gd name="T12" fmla="*/ 0 60000 65536"/>
                  <a:gd name="T13" fmla="*/ 0 60000 65536"/>
                  <a:gd name="T14" fmla="*/ 0 60000 65536"/>
                  <a:gd name="T15" fmla="*/ 0 60000 65536"/>
                  <a:gd name="T16" fmla="*/ 0 60000 65536"/>
                  <a:gd name="T17" fmla="*/ 0 60000 65536"/>
                  <a:gd name="T18" fmla="*/ 0 w 2696"/>
                  <a:gd name="T19" fmla="*/ 0 h 140"/>
                  <a:gd name="T20" fmla="*/ 2696 w 26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6" h="140">
                    <a:moveTo>
                      <a:pt x="2696" y="71"/>
                    </a:moveTo>
                    <a:lnTo>
                      <a:pt x="2627" y="1"/>
                    </a:lnTo>
                    <a:lnTo>
                      <a:pt x="0" y="0"/>
                    </a:lnTo>
                    <a:lnTo>
                      <a:pt x="0" y="137"/>
                    </a:lnTo>
                    <a:lnTo>
                      <a:pt x="2627" y="140"/>
                    </a:lnTo>
                    <a:lnTo>
                      <a:pt x="2696" y="71"/>
                    </a:lnTo>
                    <a:close/>
                  </a:path>
                </a:pathLst>
              </a:custGeom>
              <a:solidFill>
                <a:srgbClr val="E6B5C2"/>
              </a:solidFill>
              <a:ln w="9525">
                <a:noFill/>
                <a:round/>
                <a:headEnd/>
                <a:tailEnd/>
              </a:ln>
            </p:spPr>
            <p:txBody>
              <a:bodyPr/>
              <a:lstStyle/>
              <a:p>
                <a:endParaRPr lang="en-US"/>
              </a:p>
            </p:txBody>
          </p:sp>
          <p:sp>
            <p:nvSpPr>
              <p:cNvPr id="5615" name="Freeform 505"/>
              <p:cNvSpPr>
                <a:spLocks/>
              </p:cNvSpPr>
              <p:nvPr/>
            </p:nvSpPr>
            <p:spPr bwMode="auto">
              <a:xfrm>
                <a:off x="6677" y="2329"/>
                <a:ext cx="8" cy="73"/>
              </a:xfrm>
              <a:custGeom>
                <a:avLst/>
                <a:gdLst>
                  <a:gd name="T0" fmla="*/ 0 w 139"/>
                  <a:gd name="T1" fmla="*/ 0 h 1297"/>
                  <a:gd name="T2" fmla="*/ 0 w 139"/>
                  <a:gd name="T3" fmla="*/ 0 h 1297"/>
                  <a:gd name="T4" fmla="*/ 0 w 139"/>
                  <a:gd name="T5" fmla="*/ 0 h 1297"/>
                  <a:gd name="T6" fmla="*/ 0 w 139"/>
                  <a:gd name="T7" fmla="*/ 0 h 1297"/>
                  <a:gd name="T8" fmla="*/ 0 w 139"/>
                  <a:gd name="T9" fmla="*/ 0 h 1297"/>
                  <a:gd name="T10" fmla="*/ 0 w 139"/>
                  <a:gd name="T11" fmla="*/ 0 h 1297"/>
                  <a:gd name="T12" fmla="*/ 0 60000 65536"/>
                  <a:gd name="T13" fmla="*/ 0 60000 65536"/>
                  <a:gd name="T14" fmla="*/ 0 60000 65536"/>
                  <a:gd name="T15" fmla="*/ 0 60000 65536"/>
                  <a:gd name="T16" fmla="*/ 0 60000 65536"/>
                  <a:gd name="T17" fmla="*/ 0 60000 65536"/>
                  <a:gd name="T18" fmla="*/ 0 w 139"/>
                  <a:gd name="T19" fmla="*/ 0 h 1297"/>
                  <a:gd name="T20" fmla="*/ 139 w 139"/>
                  <a:gd name="T21" fmla="*/ 1297 h 1297"/>
                </a:gdLst>
                <a:ahLst/>
                <a:cxnLst>
                  <a:cxn ang="T12">
                    <a:pos x="T0" y="T1"/>
                  </a:cxn>
                  <a:cxn ang="T13">
                    <a:pos x="T2" y="T3"/>
                  </a:cxn>
                  <a:cxn ang="T14">
                    <a:pos x="T4" y="T5"/>
                  </a:cxn>
                  <a:cxn ang="T15">
                    <a:pos x="T6" y="T7"/>
                  </a:cxn>
                  <a:cxn ang="T16">
                    <a:pos x="T8" y="T9"/>
                  </a:cxn>
                  <a:cxn ang="T17">
                    <a:pos x="T10" y="T11"/>
                  </a:cxn>
                </a:cxnLst>
                <a:rect l="T18" t="T19" r="T20" b="T21"/>
                <a:pathLst>
                  <a:path w="139" h="1297">
                    <a:moveTo>
                      <a:pt x="69" y="1297"/>
                    </a:moveTo>
                    <a:lnTo>
                      <a:pt x="138" y="1228"/>
                    </a:lnTo>
                    <a:lnTo>
                      <a:pt x="139" y="0"/>
                    </a:lnTo>
                    <a:lnTo>
                      <a:pt x="1" y="0"/>
                    </a:lnTo>
                    <a:lnTo>
                      <a:pt x="0" y="1228"/>
                    </a:lnTo>
                    <a:lnTo>
                      <a:pt x="69" y="1297"/>
                    </a:lnTo>
                    <a:close/>
                  </a:path>
                </a:pathLst>
              </a:custGeom>
              <a:solidFill>
                <a:srgbClr val="E6B5C2"/>
              </a:solidFill>
              <a:ln w="9525">
                <a:noFill/>
                <a:round/>
                <a:headEnd/>
                <a:tailEnd/>
              </a:ln>
            </p:spPr>
            <p:txBody>
              <a:bodyPr/>
              <a:lstStyle/>
              <a:p>
                <a:endParaRPr lang="en-US"/>
              </a:p>
            </p:txBody>
          </p:sp>
          <p:sp>
            <p:nvSpPr>
              <p:cNvPr id="5616" name="Freeform 506"/>
              <p:cNvSpPr>
                <a:spLocks/>
              </p:cNvSpPr>
              <p:nvPr/>
            </p:nvSpPr>
            <p:spPr bwMode="auto">
              <a:xfrm>
                <a:off x="6241" y="2329"/>
                <a:ext cx="145" cy="69"/>
              </a:xfrm>
              <a:custGeom>
                <a:avLst/>
                <a:gdLst>
                  <a:gd name="T0" fmla="*/ 0 w 2621"/>
                  <a:gd name="T1" fmla="*/ 0 h 1244"/>
                  <a:gd name="T2" fmla="*/ 0 w 2621"/>
                  <a:gd name="T3" fmla="*/ 0 h 1244"/>
                  <a:gd name="T4" fmla="*/ 0 w 2621"/>
                  <a:gd name="T5" fmla="*/ 0 h 1244"/>
                  <a:gd name="T6" fmla="*/ 0 w 2621"/>
                  <a:gd name="T7" fmla="*/ 0 h 1244"/>
                  <a:gd name="T8" fmla="*/ 0 w 2621"/>
                  <a:gd name="T9" fmla="*/ 0 h 1244"/>
                  <a:gd name="T10" fmla="*/ 0 60000 65536"/>
                  <a:gd name="T11" fmla="*/ 0 60000 65536"/>
                  <a:gd name="T12" fmla="*/ 0 60000 65536"/>
                  <a:gd name="T13" fmla="*/ 0 60000 65536"/>
                  <a:gd name="T14" fmla="*/ 0 60000 65536"/>
                  <a:gd name="T15" fmla="*/ 0 w 2621"/>
                  <a:gd name="T16" fmla="*/ 0 h 1244"/>
                  <a:gd name="T17" fmla="*/ 2621 w 2621"/>
                  <a:gd name="T18" fmla="*/ 1244 h 1244"/>
                </a:gdLst>
                <a:ahLst/>
                <a:cxnLst>
                  <a:cxn ang="T10">
                    <a:pos x="T0" y="T1"/>
                  </a:cxn>
                  <a:cxn ang="T11">
                    <a:pos x="T2" y="T3"/>
                  </a:cxn>
                  <a:cxn ang="T12">
                    <a:pos x="T4" y="T5"/>
                  </a:cxn>
                  <a:cxn ang="T13">
                    <a:pos x="T6" y="T7"/>
                  </a:cxn>
                  <a:cxn ang="T14">
                    <a:pos x="T8" y="T9"/>
                  </a:cxn>
                </a:cxnLst>
                <a:rect l="T15" t="T16" r="T17" b="T18"/>
                <a:pathLst>
                  <a:path w="2621" h="1244">
                    <a:moveTo>
                      <a:pt x="2621" y="1244"/>
                    </a:moveTo>
                    <a:lnTo>
                      <a:pt x="3" y="1240"/>
                    </a:lnTo>
                    <a:lnTo>
                      <a:pt x="0" y="0"/>
                    </a:lnTo>
                    <a:lnTo>
                      <a:pt x="2620" y="2"/>
                    </a:lnTo>
                    <a:lnTo>
                      <a:pt x="2621" y="1244"/>
                    </a:lnTo>
                    <a:close/>
                  </a:path>
                </a:pathLst>
              </a:custGeom>
              <a:solidFill>
                <a:srgbClr val="CB3547"/>
              </a:solidFill>
              <a:ln w="9525">
                <a:noFill/>
                <a:round/>
                <a:headEnd/>
                <a:tailEnd/>
              </a:ln>
            </p:spPr>
            <p:txBody>
              <a:bodyPr/>
              <a:lstStyle/>
              <a:p>
                <a:endParaRPr lang="en-US"/>
              </a:p>
            </p:txBody>
          </p:sp>
          <p:sp>
            <p:nvSpPr>
              <p:cNvPr id="5617" name="Freeform 507"/>
              <p:cNvSpPr>
                <a:spLocks/>
              </p:cNvSpPr>
              <p:nvPr/>
            </p:nvSpPr>
            <p:spPr bwMode="auto">
              <a:xfrm>
                <a:off x="6237" y="2394"/>
                <a:ext cx="149" cy="8"/>
              </a:xfrm>
              <a:custGeom>
                <a:avLst/>
                <a:gdLst>
                  <a:gd name="T0" fmla="*/ 0 w 2687"/>
                  <a:gd name="T1" fmla="*/ 0 h 142"/>
                  <a:gd name="T2" fmla="*/ 0 w 2687"/>
                  <a:gd name="T3" fmla="*/ 0 h 142"/>
                  <a:gd name="T4" fmla="*/ 0 w 2687"/>
                  <a:gd name="T5" fmla="*/ 0 h 142"/>
                  <a:gd name="T6" fmla="*/ 0 w 2687"/>
                  <a:gd name="T7" fmla="*/ 0 h 142"/>
                  <a:gd name="T8" fmla="*/ 0 w 2687"/>
                  <a:gd name="T9" fmla="*/ 0 h 142"/>
                  <a:gd name="T10" fmla="*/ 0 w 2687"/>
                  <a:gd name="T11" fmla="*/ 0 h 142"/>
                  <a:gd name="T12" fmla="*/ 0 60000 65536"/>
                  <a:gd name="T13" fmla="*/ 0 60000 65536"/>
                  <a:gd name="T14" fmla="*/ 0 60000 65536"/>
                  <a:gd name="T15" fmla="*/ 0 60000 65536"/>
                  <a:gd name="T16" fmla="*/ 0 60000 65536"/>
                  <a:gd name="T17" fmla="*/ 0 60000 65536"/>
                  <a:gd name="T18" fmla="*/ 0 w 2687"/>
                  <a:gd name="T19" fmla="*/ 0 h 142"/>
                  <a:gd name="T20" fmla="*/ 2687 w 268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7" h="142">
                    <a:moveTo>
                      <a:pt x="0" y="69"/>
                    </a:moveTo>
                    <a:lnTo>
                      <a:pt x="69" y="139"/>
                    </a:lnTo>
                    <a:lnTo>
                      <a:pt x="2687" y="142"/>
                    </a:lnTo>
                    <a:lnTo>
                      <a:pt x="2687" y="4"/>
                    </a:lnTo>
                    <a:lnTo>
                      <a:pt x="69" y="0"/>
                    </a:lnTo>
                    <a:lnTo>
                      <a:pt x="0" y="69"/>
                    </a:lnTo>
                    <a:close/>
                  </a:path>
                </a:pathLst>
              </a:custGeom>
              <a:solidFill>
                <a:srgbClr val="E6B5C2"/>
              </a:solidFill>
              <a:ln w="9525">
                <a:noFill/>
                <a:round/>
                <a:headEnd/>
                <a:tailEnd/>
              </a:ln>
            </p:spPr>
            <p:txBody>
              <a:bodyPr/>
              <a:lstStyle/>
              <a:p>
                <a:endParaRPr lang="en-US"/>
              </a:p>
            </p:txBody>
          </p:sp>
          <p:sp>
            <p:nvSpPr>
              <p:cNvPr id="5618" name="Freeform 508"/>
              <p:cNvSpPr>
                <a:spLocks/>
              </p:cNvSpPr>
              <p:nvPr/>
            </p:nvSpPr>
            <p:spPr bwMode="auto">
              <a:xfrm>
                <a:off x="6237" y="2325"/>
                <a:ext cx="8" cy="73"/>
              </a:xfrm>
              <a:custGeom>
                <a:avLst/>
                <a:gdLst>
                  <a:gd name="T0" fmla="*/ 0 w 141"/>
                  <a:gd name="T1" fmla="*/ 0 h 1309"/>
                  <a:gd name="T2" fmla="*/ 0 w 141"/>
                  <a:gd name="T3" fmla="*/ 0 h 1309"/>
                  <a:gd name="T4" fmla="*/ 0 w 141"/>
                  <a:gd name="T5" fmla="*/ 0 h 1309"/>
                  <a:gd name="T6" fmla="*/ 0 w 141"/>
                  <a:gd name="T7" fmla="*/ 0 h 1309"/>
                  <a:gd name="T8" fmla="*/ 0 w 141"/>
                  <a:gd name="T9" fmla="*/ 0 h 1309"/>
                  <a:gd name="T10" fmla="*/ 0 w 141"/>
                  <a:gd name="T11" fmla="*/ 0 h 1309"/>
                  <a:gd name="T12" fmla="*/ 0 60000 65536"/>
                  <a:gd name="T13" fmla="*/ 0 60000 65536"/>
                  <a:gd name="T14" fmla="*/ 0 60000 65536"/>
                  <a:gd name="T15" fmla="*/ 0 60000 65536"/>
                  <a:gd name="T16" fmla="*/ 0 60000 65536"/>
                  <a:gd name="T17" fmla="*/ 0 60000 65536"/>
                  <a:gd name="T18" fmla="*/ 0 w 141"/>
                  <a:gd name="T19" fmla="*/ 0 h 1309"/>
                  <a:gd name="T20" fmla="*/ 141 w 141"/>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1" h="1309">
                    <a:moveTo>
                      <a:pt x="69" y="0"/>
                    </a:moveTo>
                    <a:lnTo>
                      <a:pt x="0" y="69"/>
                    </a:lnTo>
                    <a:lnTo>
                      <a:pt x="3" y="1309"/>
                    </a:lnTo>
                    <a:lnTo>
                      <a:pt x="141" y="1309"/>
                    </a:lnTo>
                    <a:lnTo>
                      <a:pt x="138" y="69"/>
                    </a:lnTo>
                    <a:lnTo>
                      <a:pt x="69" y="0"/>
                    </a:lnTo>
                    <a:close/>
                  </a:path>
                </a:pathLst>
              </a:custGeom>
              <a:solidFill>
                <a:srgbClr val="E6B5C2"/>
              </a:solidFill>
              <a:ln w="9525">
                <a:noFill/>
                <a:round/>
                <a:headEnd/>
                <a:tailEnd/>
              </a:ln>
            </p:spPr>
            <p:txBody>
              <a:bodyPr/>
              <a:lstStyle/>
              <a:p>
                <a:endParaRPr lang="en-US"/>
              </a:p>
            </p:txBody>
          </p:sp>
          <p:sp>
            <p:nvSpPr>
              <p:cNvPr id="5619" name="Freeform 509"/>
              <p:cNvSpPr>
                <a:spLocks/>
              </p:cNvSpPr>
              <p:nvPr/>
            </p:nvSpPr>
            <p:spPr bwMode="auto">
              <a:xfrm>
                <a:off x="6241" y="2325"/>
                <a:ext cx="149" cy="8"/>
              </a:xfrm>
              <a:custGeom>
                <a:avLst/>
                <a:gdLst>
                  <a:gd name="T0" fmla="*/ 0 w 2689"/>
                  <a:gd name="T1" fmla="*/ 0 h 140"/>
                  <a:gd name="T2" fmla="*/ 0 w 2689"/>
                  <a:gd name="T3" fmla="*/ 0 h 140"/>
                  <a:gd name="T4" fmla="*/ 0 w 2689"/>
                  <a:gd name="T5" fmla="*/ 0 h 140"/>
                  <a:gd name="T6" fmla="*/ 0 w 2689"/>
                  <a:gd name="T7" fmla="*/ 0 h 140"/>
                  <a:gd name="T8" fmla="*/ 0 w 2689"/>
                  <a:gd name="T9" fmla="*/ 0 h 140"/>
                  <a:gd name="T10" fmla="*/ 0 w 2689"/>
                  <a:gd name="T11" fmla="*/ 0 h 140"/>
                  <a:gd name="T12" fmla="*/ 0 60000 65536"/>
                  <a:gd name="T13" fmla="*/ 0 60000 65536"/>
                  <a:gd name="T14" fmla="*/ 0 60000 65536"/>
                  <a:gd name="T15" fmla="*/ 0 60000 65536"/>
                  <a:gd name="T16" fmla="*/ 0 60000 65536"/>
                  <a:gd name="T17" fmla="*/ 0 60000 65536"/>
                  <a:gd name="T18" fmla="*/ 0 w 2689"/>
                  <a:gd name="T19" fmla="*/ 0 h 140"/>
                  <a:gd name="T20" fmla="*/ 2689 w 268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89" h="140">
                    <a:moveTo>
                      <a:pt x="2689" y="71"/>
                    </a:moveTo>
                    <a:lnTo>
                      <a:pt x="2620" y="1"/>
                    </a:lnTo>
                    <a:lnTo>
                      <a:pt x="0" y="0"/>
                    </a:lnTo>
                    <a:lnTo>
                      <a:pt x="0" y="138"/>
                    </a:lnTo>
                    <a:lnTo>
                      <a:pt x="2620" y="140"/>
                    </a:lnTo>
                    <a:lnTo>
                      <a:pt x="2689" y="71"/>
                    </a:lnTo>
                    <a:close/>
                  </a:path>
                </a:pathLst>
              </a:custGeom>
              <a:solidFill>
                <a:srgbClr val="E6B5C2"/>
              </a:solidFill>
              <a:ln w="9525">
                <a:noFill/>
                <a:round/>
                <a:headEnd/>
                <a:tailEnd/>
              </a:ln>
            </p:spPr>
            <p:txBody>
              <a:bodyPr/>
              <a:lstStyle/>
              <a:p>
                <a:endParaRPr lang="en-US"/>
              </a:p>
            </p:txBody>
          </p:sp>
          <p:sp>
            <p:nvSpPr>
              <p:cNvPr id="5620" name="Freeform 510"/>
              <p:cNvSpPr>
                <a:spLocks/>
              </p:cNvSpPr>
              <p:nvPr/>
            </p:nvSpPr>
            <p:spPr bwMode="auto">
              <a:xfrm>
                <a:off x="6383" y="2329"/>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1311"/>
                    </a:moveTo>
                    <a:lnTo>
                      <a:pt x="139" y="1242"/>
                    </a:lnTo>
                    <a:lnTo>
                      <a:pt x="138" y="0"/>
                    </a:lnTo>
                    <a:lnTo>
                      <a:pt x="0" y="0"/>
                    </a:lnTo>
                    <a:lnTo>
                      <a:pt x="1" y="1242"/>
                    </a:lnTo>
                    <a:lnTo>
                      <a:pt x="70" y="1311"/>
                    </a:lnTo>
                    <a:close/>
                  </a:path>
                </a:pathLst>
              </a:custGeom>
              <a:solidFill>
                <a:srgbClr val="E6B5C2"/>
              </a:solidFill>
              <a:ln w="9525">
                <a:noFill/>
                <a:round/>
                <a:headEnd/>
                <a:tailEnd/>
              </a:ln>
            </p:spPr>
            <p:txBody>
              <a:bodyPr/>
              <a:lstStyle/>
              <a:p>
                <a:endParaRPr lang="en-US"/>
              </a:p>
            </p:txBody>
          </p:sp>
          <p:sp>
            <p:nvSpPr>
              <p:cNvPr id="5621" name="Freeform 511"/>
              <p:cNvSpPr>
                <a:spLocks/>
              </p:cNvSpPr>
              <p:nvPr/>
            </p:nvSpPr>
            <p:spPr bwMode="auto">
              <a:xfrm>
                <a:off x="6241" y="2261"/>
                <a:ext cx="148" cy="69"/>
              </a:xfrm>
              <a:custGeom>
                <a:avLst/>
                <a:gdLst>
                  <a:gd name="T0" fmla="*/ 0 w 2661"/>
                  <a:gd name="T1" fmla="*/ 0 h 1245"/>
                  <a:gd name="T2" fmla="*/ 0 w 2661"/>
                  <a:gd name="T3" fmla="*/ 0 h 1245"/>
                  <a:gd name="T4" fmla="*/ 0 w 2661"/>
                  <a:gd name="T5" fmla="*/ 0 h 1245"/>
                  <a:gd name="T6" fmla="*/ 0 w 2661"/>
                  <a:gd name="T7" fmla="*/ 0 h 1245"/>
                  <a:gd name="T8" fmla="*/ 0 w 2661"/>
                  <a:gd name="T9" fmla="*/ 0 h 1245"/>
                  <a:gd name="T10" fmla="*/ 0 60000 65536"/>
                  <a:gd name="T11" fmla="*/ 0 60000 65536"/>
                  <a:gd name="T12" fmla="*/ 0 60000 65536"/>
                  <a:gd name="T13" fmla="*/ 0 60000 65536"/>
                  <a:gd name="T14" fmla="*/ 0 60000 65536"/>
                  <a:gd name="T15" fmla="*/ 0 w 2661"/>
                  <a:gd name="T16" fmla="*/ 0 h 1245"/>
                  <a:gd name="T17" fmla="*/ 2661 w 2661"/>
                  <a:gd name="T18" fmla="*/ 1245 h 1245"/>
                </a:gdLst>
                <a:ahLst/>
                <a:cxnLst>
                  <a:cxn ang="T10">
                    <a:pos x="T0" y="T1"/>
                  </a:cxn>
                  <a:cxn ang="T11">
                    <a:pos x="T2" y="T3"/>
                  </a:cxn>
                  <a:cxn ang="T12">
                    <a:pos x="T4" y="T5"/>
                  </a:cxn>
                  <a:cxn ang="T13">
                    <a:pos x="T6" y="T7"/>
                  </a:cxn>
                  <a:cxn ang="T14">
                    <a:pos x="T8" y="T9"/>
                  </a:cxn>
                </a:cxnLst>
                <a:rect l="T15" t="T16" r="T17" b="T18"/>
                <a:pathLst>
                  <a:path w="2661" h="1245">
                    <a:moveTo>
                      <a:pt x="2655" y="1245"/>
                    </a:moveTo>
                    <a:lnTo>
                      <a:pt x="3" y="1242"/>
                    </a:lnTo>
                    <a:lnTo>
                      <a:pt x="0" y="0"/>
                    </a:lnTo>
                    <a:lnTo>
                      <a:pt x="2661" y="2"/>
                    </a:lnTo>
                    <a:lnTo>
                      <a:pt x="2655" y="1245"/>
                    </a:lnTo>
                    <a:close/>
                  </a:path>
                </a:pathLst>
              </a:custGeom>
              <a:solidFill>
                <a:srgbClr val="CB3547"/>
              </a:solidFill>
              <a:ln w="9525">
                <a:noFill/>
                <a:round/>
                <a:headEnd/>
                <a:tailEnd/>
              </a:ln>
            </p:spPr>
            <p:txBody>
              <a:bodyPr/>
              <a:lstStyle/>
              <a:p>
                <a:endParaRPr lang="en-US"/>
              </a:p>
            </p:txBody>
          </p:sp>
          <p:sp>
            <p:nvSpPr>
              <p:cNvPr id="5622" name="Freeform 512"/>
              <p:cNvSpPr>
                <a:spLocks/>
              </p:cNvSpPr>
              <p:nvPr/>
            </p:nvSpPr>
            <p:spPr bwMode="auto">
              <a:xfrm>
                <a:off x="6237" y="2326"/>
                <a:ext cx="151" cy="8"/>
              </a:xfrm>
              <a:custGeom>
                <a:avLst/>
                <a:gdLst>
                  <a:gd name="T0" fmla="*/ 0 w 2721"/>
                  <a:gd name="T1" fmla="*/ 0 h 141"/>
                  <a:gd name="T2" fmla="*/ 0 w 2721"/>
                  <a:gd name="T3" fmla="*/ 0 h 141"/>
                  <a:gd name="T4" fmla="*/ 0 w 2721"/>
                  <a:gd name="T5" fmla="*/ 0 h 141"/>
                  <a:gd name="T6" fmla="*/ 0 w 2721"/>
                  <a:gd name="T7" fmla="*/ 0 h 141"/>
                  <a:gd name="T8" fmla="*/ 0 w 2721"/>
                  <a:gd name="T9" fmla="*/ 0 h 141"/>
                  <a:gd name="T10" fmla="*/ 0 w 2721"/>
                  <a:gd name="T11" fmla="*/ 0 h 141"/>
                  <a:gd name="T12" fmla="*/ 0 60000 65536"/>
                  <a:gd name="T13" fmla="*/ 0 60000 65536"/>
                  <a:gd name="T14" fmla="*/ 0 60000 65536"/>
                  <a:gd name="T15" fmla="*/ 0 60000 65536"/>
                  <a:gd name="T16" fmla="*/ 0 60000 65536"/>
                  <a:gd name="T17" fmla="*/ 0 60000 65536"/>
                  <a:gd name="T18" fmla="*/ 0 w 2721"/>
                  <a:gd name="T19" fmla="*/ 0 h 141"/>
                  <a:gd name="T20" fmla="*/ 2721 w 2721"/>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1" h="141">
                    <a:moveTo>
                      <a:pt x="0" y="69"/>
                    </a:moveTo>
                    <a:lnTo>
                      <a:pt x="69" y="138"/>
                    </a:lnTo>
                    <a:lnTo>
                      <a:pt x="2721" y="141"/>
                    </a:lnTo>
                    <a:lnTo>
                      <a:pt x="2721" y="3"/>
                    </a:lnTo>
                    <a:lnTo>
                      <a:pt x="69" y="0"/>
                    </a:lnTo>
                    <a:lnTo>
                      <a:pt x="0" y="69"/>
                    </a:lnTo>
                    <a:close/>
                  </a:path>
                </a:pathLst>
              </a:custGeom>
              <a:solidFill>
                <a:srgbClr val="E6B5C2"/>
              </a:solidFill>
              <a:ln w="9525">
                <a:noFill/>
                <a:round/>
                <a:headEnd/>
                <a:tailEnd/>
              </a:ln>
            </p:spPr>
            <p:txBody>
              <a:bodyPr/>
              <a:lstStyle/>
              <a:p>
                <a:endParaRPr lang="en-US"/>
              </a:p>
            </p:txBody>
          </p:sp>
          <p:sp>
            <p:nvSpPr>
              <p:cNvPr id="5623" name="Freeform 513"/>
              <p:cNvSpPr>
                <a:spLocks/>
              </p:cNvSpPr>
              <p:nvPr/>
            </p:nvSpPr>
            <p:spPr bwMode="auto">
              <a:xfrm>
                <a:off x="6237" y="2257"/>
                <a:ext cx="8" cy="73"/>
              </a:xfrm>
              <a:custGeom>
                <a:avLst/>
                <a:gdLst>
                  <a:gd name="T0" fmla="*/ 0 w 141"/>
                  <a:gd name="T1" fmla="*/ 0 h 1311"/>
                  <a:gd name="T2" fmla="*/ 0 w 141"/>
                  <a:gd name="T3" fmla="*/ 0 h 1311"/>
                  <a:gd name="T4" fmla="*/ 0 w 141"/>
                  <a:gd name="T5" fmla="*/ 0 h 1311"/>
                  <a:gd name="T6" fmla="*/ 0 w 141"/>
                  <a:gd name="T7" fmla="*/ 0 h 1311"/>
                  <a:gd name="T8" fmla="*/ 0 w 141"/>
                  <a:gd name="T9" fmla="*/ 0 h 1311"/>
                  <a:gd name="T10" fmla="*/ 0 w 141"/>
                  <a:gd name="T11" fmla="*/ 0 h 1311"/>
                  <a:gd name="T12" fmla="*/ 0 60000 65536"/>
                  <a:gd name="T13" fmla="*/ 0 60000 65536"/>
                  <a:gd name="T14" fmla="*/ 0 60000 65536"/>
                  <a:gd name="T15" fmla="*/ 0 60000 65536"/>
                  <a:gd name="T16" fmla="*/ 0 60000 65536"/>
                  <a:gd name="T17" fmla="*/ 0 60000 65536"/>
                  <a:gd name="T18" fmla="*/ 0 w 141"/>
                  <a:gd name="T19" fmla="*/ 0 h 1311"/>
                  <a:gd name="T20" fmla="*/ 141 w 141"/>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41" h="1311">
                    <a:moveTo>
                      <a:pt x="69" y="0"/>
                    </a:moveTo>
                    <a:lnTo>
                      <a:pt x="0" y="69"/>
                    </a:lnTo>
                    <a:lnTo>
                      <a:pt x="3" y="1311"/>
                    </a:lnTo>
                    <a:lnTo>
                      <a:pt x="141" y="1311"/>
                    </a:lnTo>
                    <a:lnTo>
                      <a:pt x="138" y="69"/>
                    </a:lnTo>
                    <a:lnTo>
                      <a:pt x="69" y="0"/>
                    </a:lnTo>
                    <a:close/>
                  </a:path>
                </a:pathLst>
              </a:custGeom>
              <a:solidFill>
                <a:srgbClr val="E6B5C2"/>
              </a:solidFill>
              <a:ln w="9525">
                <a:noFill/>
                <a:round/>
                <a:headEnd/>
                <a:tailEnd/>
              </a:ln>
            </p:spPr>
            <p:txBody>
              <a:bodyPr/>
              <a:lstStyle/>
              <a:p>
                <a:endParaRPr lang="en-US"/>
              </a:p>
            </p:txBody>
          </p:sp>
          <p:sp>
            <p:nvSpPr>
              <p:cNvPr id="5624" name="Freeform 514"/>
              <p:cNvSpPr>
                <a:spLocks/>
              </p:cNvSpPr>
              <p:nvPr/>
            </p:nvSpPr>
            <p:spPr bwMode="auto">
              <a:xfrm>
                <a:off x="6241" y="2257"/>
                <a:ext cx="152" cy="8"/>
              </a:xfrm>
              <a:custGeom>
                <a:avLst/>
                <a:gdLst>
                  <a:gd name="T0" fmla="*/ 0 w 2731"/>
                  <a:gd name="T1" fmla="*/ 0 h 140"/>
                  <a:gd name="T2" fmla="*/ 0 w 2731"/>
                  <a:gd name="T3" fmla="*/ 0 h 140"/>
                  <a:gd name="T4" fmla="*/ 0 w 2731"/>
                  <a:gd name="T5" fmla="*/ 0 h 140"/>
                  <a:gd name="T6" fmla="*/ 0 w 2731"/>
                  <a:gd name="T7" fmla="*/ 0 h 140"/>
                  <a:gd name="T8" fmla="*/ 0 w 2731"/>
                  <a:gd name="T9" fmla="*/ 0 h 140"/>
                  <a:gd name="T10" fmla="*/ 0 w 2731"/>
                  <a:gd name="T11" fmla="*/ 0 h 140"/>
                  <a:gd name="T12" fmla="*/ 0 60000 65536"/>
                  <a:gd name="T13" fmla="*/ 0 60000 65536"/>
                  <a:gd name="T14" fmla="*/ 0 60000 65536"/>
                  <a:gd name="T15" fmla="*/ 0 60000 65536"/>
                  <a:gd name="T16" fmla="*/ 0 60000 65536"/>
                  <a:gd name="T17" fmla="*/ 0 60000 65536"/>
                  <a:gd name="T18" fmla="*/ 0 w 2731"/>
                  <a:gd name="T19" fmla="*/ 0 h 140"/>
                  <a:gd name="T20" fmla="*/ 2731 w 273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1" h="140">
                    <a:moveTo>
                      <a:pt x="2731" y="71"/>
                    </a:moveTo>
                    <a:lnTo>
                      <a:pt x="2661" y="1"/>
                    </a:lnTo>
                    <a:lnTo>
                      <a:pt x="0" y="0"/>
                    </a:lnTo>
                    <a:lnTo>
                      <a:pt x="0" y="138"/>
                    </a:lnTo>
                    <a:lnTo>
                      <a:pt x="2661" y="140"/>
                    </a:lnTo>
                    <a:lnTo>
                      <a:pt x="2731" y="71"/>
                    </a:lnTo>
                    <a:close/>
                  </a:path>
                </a:pathLst>
              </a:custGeom>
              <a:solidFill>
                <a:srgbClr val="E6B5C2"/>
              </a:solidFill>
              <a:ln w="9525">
                <a:noFill/>
                <a:round/>
                <a:headEnd/>
                <a:tailEnd/>
              </a:ln>
            </p:spPr>
            <p:txBody>
              <a:bodyPr/>
              <a:lstStyle/>
              <a:p>
                <a:endParaRPr lang="en-US"/>
              </a:p>
            </p:txBody>
          </p:sp>
          <p:sp>
            <p:nvSpPr>
              <p:cNvPr id="5625" name="Freeform 515"/>
              <p:cNvSpPr>
                <a:spLocks/>
              </p:cNvSpPr>
              <p:nvPr/>
            </p:nvSpPr>
            <p:spPr bwMode="auto">
              <a:xfrm>
                <a:off x="6384" y="2261"/>
                <a:ext cx="9" cy="73"/>
              </a:xfrm>
              <a:custGeom>
                <a:avLst/>
                <a:gdLst>
                  <a:gd name="T0" fmla="*/ 0 w 145"/>
                  <a:gd name="T1" fmla="*/ 0 h 1313"/>
                  <a:gd name="T2" fmla="*/ 0 w 145"/>
                  <a:gd name="T3" fmla="*/ 0 h 1313"/>
                  <a:gd name="T4" fmla="*/ 0 w 145"/>
                  <a:gd name="T5" fmla="*/ 0 h 1313"/>
                  <a:gd name="T6" fmla="*/ 0 w 145"/>
                  <a:gd name="T7" fmla="*/ 0 h 1313"/>
                  <a:gd name="T8" fmla="*/ 0 w 145"/>
                  <a:gd name="T9" fmla="*/ 0 h 1313"/>
                  <a:gd name="T10" fmla="*/ 0 w 145"/>
                  <a:gd name="T11" fmla="*/ 0 h 1313"/>
                  <a:gd name="T12" fmla="*/ 0 60000 65536"/>
                  <a:gd name="T13" fmla="*/ 0 60000 65536"/>
                  <a:gd name="T14" fmla="*/ 0 60000 65536"/>
                  <a:gd name="T15" fmla="*/ 0 60000 65536"/>
                  <a:gd name="T16" fmla="*/ 0 60000 65536"/>
                  <a:gd name="T17" fmla="*/ 0 60000 65536"/>
                  <a:gd name="T18" fmla="*/ 0 w 145"/>
                  <a:gd name="T19" fmla="*/ 0 h 1313"/>
                  <a:gd name="T20" fmla="*/ 145 w 145"/>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45" h="1313">
                    <a:moveTo>
                      <a:pt x="69" y="1313"/>
                    </a:moveTo>
                    <a:lnTo>
                      <a:pt x="138" y="1245"/>
                    </a:lnTo>
                    <a:lnTo>
                      <a:pt x="145" y="1"/>
                    </a:lnTo>
                    <a:lnTo>
                      <a:pt x="6" y="0"/>
                    </a:lnTo>
                    <a:lnTo>
                      <a:pt x="0" y="1244"/>
                    </a:lnTo>
                    <a:lnTo>
                      <a:pt x="69" y="1313"/>
                    </a:lnTo>
                    <a:close/>
                  </a:path>
                </a:pathLst>
              </a:custGeom>
              <a:solidFill>
                <a:srgbClr val="E6B5C2"/>
              </a:solidFill>
              <a:ln w="9525">
                <a:noFill/>
                <a:round/>
                <a:headEnd/>
                <a:tailEnd/>
              </a:ln>
            </p:spPr>
            <p:txBody>
              <a:bodyPr/>
              <a:lstStyle/>
              <a:p>
                <a:endParaRPr lang="en-US"/>
              </a:p>
            </p:txBody>
          </p:sp>
          <p:sp>
            <p:nvSpPr>
              <p:cNvPr id="5626" name="Freeform 516"/>
              <p:cNvSpPr>
                <a:spLocks/>
              </p:cNvSpPr>
              <p:nvPr/>
            </p:nvSpPr>
            <p:spPr bwMode="auto">
              <a:xfrm>
                <a:off x="6533" y="2261"/>
                <a:ext cx="148" cy="69"/>
              </a:xfrm>
              <a:custGeom>
                <a:avLst/>
                <a:gdLst>
                  <a:gd name="T0" fmla="*/ 0 w 2664"/>
                  <a:gd name="T1" fmla="*/ 0 h 1242"/>
                  <a:gd name="T2" fmla="*/ 0 w 2664"/>
                  <a:gd name="T3" fmla="*/ 0 h 1242"/>
                  <a:gd name="T4" fmla="*/ 0 w 2664"/>
                  <a:gd name="T5" fmla="*/ 0 h 1242"/>
                  <a:gd name="T6" fmla="*/ 0 w 2664"/>
                  <a:gd name="T7" fmla="*/ 0 h 1242"/>
                  <a:gd name="T8" fmla="*/ 0 w 2664"/>
                  <a:gd name="T9" fmla="*/ 0 h 1242"/>
                  <a:gd name="T10" fmla="*/ 0 60000 65536"/>
                  <a:gd name="T11" fmla="*/ 0 60000 65536"/>
                  <a:gd name="T12" fmla="*/ 0 60000 65536"/>
                  <a:gd name="T13" fmla="*/ 0 60000 65536"/>
                  <a:gd name="T14" fmla="*/ 0 60000 65536"/>
                  <a:gd name="T15" fmla="*/ 0 w 2664"/>
                  <a:gd name="T16" fmla="*/ 0 h 1242"/>
                  <a:gd name="T17" fmla="*/ 2664 w 2664"/>
                  <a:gd name="T18" fmla="*/ 1242 h 1242"/>
                </a:gdLst>
                <a:ahLst/>
                <a:cxnLst>
                  <a:cxn ang="T10">
                    <a:pos x="T0" y="T1"/>
                  </a:cxn>
                  <a:cxn ang="T11">
                    <a:pos x="T2" y="T3"/>
                  </a:cxn>
                  <a:cxn ang="T12">
                    <a:pos x="T4" y="T5"/>
                  </a:cxn>
                  <a:cxn ang="T13">
                    <a:pos x="T6" y="T7"/>
                  </a:cxn>
                  <a:cxn ang="T14">
                    <a:pos x="T8" y="T9"/>
                  </a:cxn>
                </a:cxnLst>
                <a:rect l="T15" t="T16" r="T17" b="T18"/>
                <a:pathLst>
                  <a:path w="2664" h="1242">
                    <a:moveTo>
                      <a:pt x="2663" y="1242"/>
                    </a:moveTo>
                    <a:lnTo>
                      <a:pt x="0" y="1242"/>
                    </a:lnTo>
                    <a:lnTo>
                      <a:pt x="1" y="0"/>
                    </a:lnTo>
                    <a:lnTo>
                      <a:pt x="2664" y="2"/>
                    </a:lnTo>
                    <a:lnTo>
                      <a:pt x="2663" y="1242"/>
                    </a:lnTo>
                    <a:close/>
                  </a:path>
                </a:pathLst>
              </a:custGeom>
              <a:solidFill>
                <a:srgbClr val="CB3547"/>
              </a:solidFill>
              <a:ln w="9525">
                <a:noFill/>
                <a:round/>
                <a:headEnd/>
                <a:tailEnd/>
              </a:ln>
            </p:spPr>
            <p:txBody>
              <a:bodyPr/>
              <a:lstStyle/>
              <a:p>
                <a:endParaRPr lang="en-US"/>
              </a:p>
            </p:txBody>
          </p:sp>
          <p:sp>
            <p:nvSpPr>
              <p:cNvPr id="5627" name="Freeform 517"/>
              <p:cNvSpPr>
                <a:spLocks/>
              </p:cNvSpPr>
              <p:nvPr/>
            </p:nvSpPr>
            <p:spPr bwMode="auto">
              <a:xfrm>
                <a:off x="6529" y="2326"/>
                <a:ext cx="152" cy="8"/>
              </a:xfrm>
              <a:custGeom>
                <a:avLst/>
                <a:gdLst>
                  <a:gd name="T0" fmla="*/ 0 w 2732"/>
                  <a:gd name="T1" fmla="*/ 0 h 139"/>
                  <a:gd name="T2" fmla="*/ 0 w 2732"/>
                  <a:gd name="T3" fmla="*/ 0 h 139"/>
                  <a:gd name="T4" fmla="*/ 0 w 2732"/>
                  <a:gd name="T5" fmla="*/ 0 h 139"/>
                  <a:gd name="T6" fmla="*/ 0 w 2732"/>
                  <a:gd name="T7" fmla="*/ 0 h 139"/>
                  <a:gd name="T8" fmla="*/ 0 w 2732"/>
                  <a:gd name="T9" fmla="*/ 0 h 139"/>
                  <a:gd name="T10" fmla="*/ 0 w 2732"/>
                  <a:gd name="T11" fmla="*/ 0 h 139"/>
                  <a:gd name="T12" fmla="*/ 0 60000 65536"/>
                  <a:gd name="T13" fmla="*/ 0 60000 65536"/>
                  <a:gd name="T14" fmla="*/ 0 60000 65536"/>
                  <a:gd name="T15" fmla="*/ 0 60000 65536"/>
                  <a:gd name="T16" fmla="*/ 0 60000 65536"/>
                  <a:gd name="T17" fmla="*/ 0 60000 65536"/>
                  <a:gd name="T18" fmla="*/ 0 w 2732"/>
                  <a:gd name="T19" fmla="*/ 0 h 139"/>
                  <a:gd name="T20" fmla="*/ 2732 w 2732"/>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32" h="139">
                    <a:moveTo>
                      <a:pt x="0" y="70"/>
                    </a:moveTo>
                    <a:lnTo>
                      <a:pt x="69" y="139"/>
                    </a:lnTo>
                    <a:lnTo>
                      <a:pt x="2732" y="139"/>
                    </a:lnTo>
                    <a:lnTo>
                      <a:pt x="2732" y="0"/>
                    </a:lnTo>
                    <a:lnTo>
                      <a:pt x="69" y="1"/>
                    </a:lnTo>
                    <a:lnTo>
                      <a:pt x="0" y="70"/>
                    </a:lnTo>
                    <a:close/>
                  </a:path>
                </a:pathLst>
              </a:custGeom>
              <a:solidFill>
                <a:srgbClr val="E6B5C2"/>
              </a:solidFill>
              <a:ln w="9525">
                <a:noFill/>
                <a:round/>
                <a:headEnd/>
                <a:tailEnd/>
              </a:ln>
            </p:spPr>
            <p:txBody>
              <a:bodyPr/>
              <a:lstStyle/>
              <a:p>
                <a:endParaRPr lang="en-US"/>
              </a:p>
            </p:txBody>
          </p:sp>
          <p:sp>
            <p:nvSpPr>
              <p:cNvPr id="5628" name="Freeform 518"/>
              <p:cNvSpPr>
                <a:spLocks/>
              </p:cNvSpPr>
              <p:nvPr/>
            </p:nvSpPr>
            <p:spPr bwMode="auto">
              <a:xfrm>
                <a:off x="6529"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629" name="Freeform 519"/>
              <p:cNvSpPr>
                <a:spLocks/>
              </p:cNvSpPr>
              <p:nvPr/>
            </p:nvSpPr>
            <p:spPr bwMode="auto">
              <a:xfrm>
                <a:off x="6533" y="2257"/>
                <a:ext cx="151" cy="8"/>
              </a:xfrm>
              <a:custGeom>
                <a:avLst/>
                <a:gdLst>
                  <a:gd name="T0" fmla="*/ 0 w 2732"/>
                  <a:gd name="T1" fmla="*/ 0 h 140"/>
                  <a:gd name="T2" fmla="*/ 0 w 2732"/>
                  <a:gd name="T3" fmla="*/ 0 h 140"/>
                  <a:gd name="T4" fmla="*/ 0 w 2732"/>
                  <a:gd name="T5" fmla="*/ 0 h 140"/>
                  <a:gd name="T6" fmla="*/ 0 w 2732"/>
                  <a:gd name="T7" fmla="*/ 0 h 140"/>
                  <a:gd name="T8" fmla="*/ 0 w 2732"/>
                  <a:gd name="T9" fmla="*/ 0 h 140"/>
                  <a:gd name="T10" fmla="*/ 0 w 2732"/>
                  <a:gd name="T11" fmla="*/ 0 h 140"/>
                  <a:gd name="T12" fmla="*/ 0 60000 65536"/>
                  <a:gd name="T13" fmla="*/ 0 60000 65536"/>
                  <a:gd name="T14" fmla="*/ 0 60000 65536"/>
                  <a:gd name="T15" fmla="*/ 0 60000 65536"/>
                  <a:gd name="T16" fmla="*/ 0 60000 65536"/>
                  <a:gd name="T17" fmla="*/ 0 60000 65536"/>
                  <a:gd name="T18" fmla="*/ 0 w 2732"/>
                  <a:gd name="T19" fmla="*/ 0 h 140"/>
                  <a:gd name="T20" fmla="*/ 2732 w 2732"/>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2" h="140">
                    <a:moveTo>
                      <a:pt x="2732" y="71"/>
                    </a:moveTo>
                    <a:lnTo>
                      <a:pt x="2663" y="1"/>
                    </a:lnTo>
                    <a:lnTo>
                      <a:pt x="0" y="0"/>
                    </a:lnTo>
                    <a:lnTo>
                      <a:pt x="0" y="138"/>
                    </a:lnTo>
                    <a:lnTo>
                      <a:pt x="2663" y="140"/>
                    </a:lnTo>
                    <a:lnTo>
                      <a:pt x="2732" y="71"/>
                    </a:lnTo>
                    <a:close/>
                  </a:path>
                </a:pathLst>
              </a:custGeom>
              <a:solidFill>
                <a:srgbClr val="E6B5C2"/>
              </a:solidFill>
              <a:ln w="9525">
                <a:noFill/>
                <a:round/>
                <a:headEnd/>
                <a:tailEnd/>
              </a:ln>
            </p:spPr>
            <p:txBody>
              <a:bodyPr/>
              <a:lstStyle/>
              <a:p>
                <a:endParaRPr lang="en-US"/>
              </a:p>
            </p:txBody>
          </p:sp>
          <p:sp>
            <p:nvSpPr>
              <p:cNvPr id="5630" name="Freeform 520"/>
              <p:cNvSpPr>
                <a:spLocks/>
              </p:cNvSpPr>
              <p:nvPr/>
            </p:nvSpPr>
            <p:spPr bwMode="auto">
              <a:xfrm>
                <a:off x="6677" y="2261"/>
                <a:ext cx="7" cy="73"/>
              </a:xfrm>
              <a:custGeom>
                <a:avLst/>
                <a:gdLst>
                  <a:gd name="T0" fmla="*/ 0 w 139"/>
                  <a:gd name="T1" fmla="*/ 0 h 1309"/>
                  <a:gd name="T2" fmla="*/ 0 w 139"/>
                  <a:gd name="T3" fmla="*/ 0 h 1309"/>
                  <a:gd name="T4" fmla="*/ 0 w 139"/>
                  <a:gd name="T5" fmla="*/ 0 h 1309"/>
                  <a:gd name="T6" fmla="*/ 0 w 139"/>
                  <a:gd name="T7" fmla="*/ 0 h 1309"/>
                  <a:gd name="T8" fmla="*/ 0 w 139"/>
                  <a:gd name="T9" fmla="*/ 0 h 1309"/>
                  <a:gd name="T10" fmla="*/ 0 w 139"/>
                  <a:gd name="T11" fmla="*/ 0 h 1309"/>
                  <a:gd name="T12" fmla="*/ 0 60000 65536"/>
                  <a:gd name="T13" fmla="*/ 0 60000 65536"/>
                  <a:gd name="T14" fmla="*/ 0 60000 65536"/>
                  <a:gd name="T15" fmla="*/ 0 60000 65536"/>
                  <a:gd name="T16" fmla="*/ 0 60000 65536"/>
                  <a:gd name="T17" fmla="*/ 0 60000 65536"/>
                  <a:gd name="T18" fmla="*/ 0 w 139"/>
                  <a:gd name="T19" fmla="*/ 0 h 1309"/>
                  <a:gd name="T20" fmla="*/ 139 w 139"/>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39" h="1309">
                    <a:moveTo>
                      <a:pt x="69" y="1309"/>
                    </a:moveTo>
                    <a:lnTo>
                      <a:pt x="138" y="1240"/>
                    </a:lnTo>
                    <a:lnTo>
                      <a:pt x="139" y="0"/>
                    </a:lnTo>
                    <a:lnTo>
                      <a:pt x="1" y="0"/>
                    </a:lnTo>
                    <a:lnTo>
                      <a:pt x="0" y="1240"/>
                    </a:lnTo>
                    <a:lnTo>
                      <a:pt x="69" y="1309"/>
                    </a:lnTo>
                    <a:close/>
                  </a:path>
                </a:pathLst>
              </a:custGeom>
              <a:solidFill>
                <a:srgbClr val="E6B5C2"/>
              </a:solidFill>
              <a:ln w="9525">
                <a:noFill/>
                <a:round/>
                <a:headEnd/>
                <a:tailEnd/>
              </a:ln>
            </p:spPr>
            <p:txBody>
              <a:bodyPr/>
              <a:lstStyle/>
              <a:p>
                <a:endParaRPr lang="en-US"/>
              </a:p>
            </p:txBody>
          </p:sp>
          <p:sp>
            <p:nvSpPr>
              <p:cNvPr id="5631" name="Freeform 521"/>
              <p:cNvSpPr>
                <a:spLocks/>
              </p:cNvSpPr>
              <p:nvPr/>
            </p:nvSpPr>
            <p:spPr bwMode="auto">
              <a:xfrm>
                <a:off x="6463" y="2261"/>
                <a:ext cx="148" cy="69"/>
              </a:xfrm>
              <a:custGeom>
                <a:avLst/>
                <a:gdLst>
                  <a:gd name="T0" fmla="*/ 0 w 2659"/>
                  <a:gd name="T1" fmla="*/ 0 h 1238"/>
                  <a:gd name="T2" fmla="*/ 0 w 2659"/>
                  <a:gd name="T3" fmla="*/ 0 h 1238"/>
                  <a:gd name="T4" fmla="*/ 0 w 2659"/>
                  <a:gd name="T5" fmla="*/ 0 h 1238"/>
                  <a:gd name="T6" fmla="*/ 0 w 2659"/>
                  <a:gd name="T7" fmla="*/ 0 h 1238"/>
                  <a:gd name="T8" fmla="*/ 0 w 2659"/>
                  <a:gd name="T9" fmla="*/ 0 h 1238"/>
                  <a:gd name="T10" fmla="*/ 0 60000 65536"/>
                  <a:gd name="T11" fmla="*/ 0 60000 65536"/>
                  <a:gd name="T12" fmla="*/ 0 60000 65536"/>
                  <a:gd name="T13" fmla="*/ 0 60000 65536"/>
                  <a:gd name="T14" fmla="*/ 0 60000 65536"/>
                  <a:gd name="T15" fmla="*/ 0 w 2659"/>
                  <a:gd name="T16" fmla="*/ 0 h 1238"/>
                  <a:gd name="T17" fmla="*/ 2659 w 2659"/>
                  <a:gd name="T18" fmla="*/ 1238 h 1238"/>
                </a:gdLst>
                <a:ahLst/>
                <a:cxnLst>
                  <a:cxn ang="T10">
                    <a:pos x="T0" y="T1"/>
                  </a:cxn>
                  <a:cxn ang="T11">
                    <a:pos x="T2" y="T3"/>
                  </a:cxn>
                  <a:cxn ang="T12">
                    <a:pos x="T4" y="T5"/>
                  </a:cxn>
                  <a:cxn ang="T13">
                    <a:pos x="T6" y="T7"/>
                  </a:cxn>
                  <a:cxn ang="T14">
                    <a:pos x="T8" y="T9"/>
                  </a:cxn>
                </a:cxnLst>
                <a:rect l="T15" t="T16" r="T17" b="T18"/>
                <a:pathLst>
                  <a:path w="2659" h="1238">
                    <a:moveTo>
                      <a:pt x="2659" y="1238"/>
                    </a:moveTo>
                    <a:lnTo>
                      <a:pt x="0" y="1234"/>
                    </a:lnTo>
                    <a:lnTo>
                      <a:pt x="1" y="0"/>
                    </a:lnTo>
                    <a:lnTo>
                      <a:pt x="2658" y="2"/>
                    </a:lnTo>
                    <a:lnTo>
                      <a:pt x="2659" y="1238"/>
                    </a:lnTo>
                    <a:close/>
                  </a:path>
                </a:pathLst>
              </a:custGeom>
              <a:solidFill>
                <a:srgbClr val="CB3547"/>
              </a:solidFill>
              <a:ln w="9525">
                <a:noFill/>
                <a:round/>
                <a:headEnd/>
                <a:tailEnd/>
              </a:ln>
            </p:spPr>
            <p:txBody>
              <a:bodyPr/>
              <a:lstStyle/>
              <a:p>
                <a:endParaRPr lang="en-US"/>
              </a:p>
            </p:txBody>
          </p:sp>
          <p:sp>
            <p:nvSpPr>
              <p:cNvPr id="5632" name="Freeform 522"/>
              <p:cNvSpPr>
                <a:spLocks/>
              </p:cNvSpPr>
              <p:nvPr/>
            </p:nvSpPr>
            <p:spPr bwMode="auto">
              <a:xfrm>
                <a:off x="6459" y="2326"/>
                <a:ext cx="152" cy="7"/>
              </a:xfrm>
              <a:custGeom>
                <a:avLst/>
                <a:gdLst>
                  <a:gd name="T0" fmla="*/ 0 w 2728"/>
                  <a:gd name="T1" fmla="*/ 0 h 141"/>
                  <a:gd name="T2" fmla="*/ 0 w 2728"/>
                  <a:gd name="T3" fmla="*/ 0 h 141"/>
                  <a:gd name="T4" fmla="*/ 0 w 2728"/>
                  <a:gd name="T5" fmla="*/ 0 h 141"/>
                  <a:gd name="T6" fmla="*/ 0 w 2728"/>
                  <a:gd name="T7" fmla="*/ 0 h 141"/>
                  <a:gd name="T8" fmla="*/ 0 w 2728"/>
                  <a:gd name="T9" fmla="*/ 0 h 141"/>
                  <a:gd name="T10" fmla="*/ 0 w 2728"/>
                  <a:gd name="T11" fmla="*/ 0 h 141"/>
                  <a:gd name="T12" fmla="*/ 0 60000 65536"/>
                  <a:gd name="T13" fmla="*/ 0 60000 65536"/>
                  <a:gd name="T14" fmla="*/ 0 60000 65536"/>
                  <a:gd name="T15" fmla="*/ 0 60000 65536"/>
                  <a:gd name="T16" fmla="*/ 0 60000 65536"/>
                  <a:gd name="T17" fmla="*/ 0 60000 65536"/>
                  <a:gd name="T18" fmla="*/ 0 w 2728"/>
                  <a:gd name="T19" fmla="*/ 0 h 141"/>
                  <a:gd name="T20" fmla="*/ 2728 w 2728"/>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8" h="141">
                    <a:moveTo>
                      <a:pt x="0" y="68"/>
                    </a:moveTo>
                    <a:lnTo>
                      <a:pt x="69" y="137"/>
                    </a:lnTo>
                    <a:lnTo>
                      <a:pt x="2728" y="141"/>
                    </a:lnTo>
                    <a:lnTo>
                      <a:pt x="2728" y="3"/>
                    </a:lnTo>
                    <a:lnTo>
                      <a:pt x="69" y="0"/>
                    </a:lnTo>
                    <a:lnTo>
                      <a:pt x="0" y="68"/>
                    </a:lnTo>
                    <a:close/>
                  </a:path>
                </a:pathLst>
              </a:custGeom>
              <a:solidFill>
                <a:srgbClr val="E6B5C2"/>
              </a:solidFill>
              <a:ln w="9525">
                <a:noFill/>
                <a:round/>
                <a:headEnd/>
                <a:tailEnd/>
              </a:ln>
            </p:spPr>
            <p:txBody>
              <a:bodyPr/>
              <a:lstStyle/>
              <a:p>
                <a:endParaRPr lang="en-US"/>
              </a:p>
            </p:txBody>
          </p:sp>
          <p:sp>
            <p:nvSpPr>
              <p:cNvPr id="5633" name="Freeform 523"/>
              <p:cNvSpPr>
                <a:spLocks/>
              </p:cNvSpPr>
              <p:nvPr/>
            </p:nvSpPr>
            <p:spPr bwMode="auto">
              <a:xfrm>
                <a:off x="6459" y="2257"/>
                <a:ext cx="8"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70" y="0"/>
                    </a:moveTo>
                    <a:lnTo>
                      <a:pt x="1" y="69"/>
                    </a:lnTo>
                    <a:lnTo>
                      <a:pt x="0" y="1303"/>
                    </a:lnTo>
                    <a:lnTo>
                      <a:pt x="138" y="1303"/>
                    </a:lnTo>
                    <a:lnTo>
                      <a:pt x="139" y="69"/>
                    </a:lnTo>
                    <a:lnTo>
                      <a:pt x="70" y="0"/>
                    </a:lnTo>
                    <a:close/>
                  </a:path>
                </a:pathLst>
              </a:custGeom>
              <a:solidFill>
                <a:srgbClr val="E6B5C2"/>
              </a:solidFill>
              <a:ln w="9525">
                <a:noFill/>
                <a:round/>
                <a:headEnd/>
                <a:tailEnd/>
              </a:ln>
            </p:spPr>
            <p:txBody>
              <a:bodyPr/>
              <a:lstStyle/>
              <a:p>
                <a:endParaRPr lang="en-US"/>
              </a:p>
            </p:txBody>
          </p:sp>
          <p:sp>
            <p:nvSpPr>
              <p:cNvPr id="5634" name="Freeform 524"/>
              <p:cNvSpPr>
                <a:spLocks/>
              </p:cNvSpPr>
              <p:nvPr/>
            </p:nvSpPr>
            <p:spPr bwMode="auto">
              <a:xfrm>
                <a:off x="6463" y="2257"/>
                <a:ext cx="152" cy="8"/>
              </a:xfrm>
              <a:custGeom>
                <a:avLst/>
                <a:gdLst>
                  <a:gd name="T0" fmla="*/ 0 w 2726"/>
                  <a:gd name="T1" fmla="*/ 0 h 140"/>
                  <a:gd name="T2" fmla="*/ 0 w 2726"/>
                  <a:gd name="T3" fmla="*/ 0 h 140"/>
                  <a:gd name="T4" fmla="*/ 0 w 2726"/>
                  <a:gd name="T5" fmla="*/ 0 h 140"/>
                  <a:gd name="T6" fmla="*/ 0 w 2726"/>
                  <a:gd name="T7" fmla="*/ 0 h 140"/>
                  <a:gd name="T8" fmla="*/ 0 w 2726"/>
                  <a:gd name="T9" fmla="*/ 0 h 140"/>
                  <a:gd name="T10" fmla="*/ 0 w 2726"/>
                  <a:gd name="T11" fmla="*/ 0 h 140"/>
                  <a:gd name="T12" fmla="*/ 0 60000 65536"/>
                  <a:gd name="T13" fmla="*/ 0 60000 65536"/>
                  <a:gd name="T14" fmla="*/ 0 60000 65536"/>
                  <a:gd name="T15" fmla="*/ 0 60000 65536"/>
                  <a:gd name="T16" fmla="*/ 0 60000 65536"/>
                  <a:gd name="T17" fmla="*/ 0 60000 65536"/>
                  <a:gd name="T18" fmla="*/ 0 w 2726"/>
                  <a:gd name="T19" fmla="*/ 0 h 140"/>
                  <a:gd name="T20" fmla="*/ 2726 w 272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6" h="140">
                    <a:moveTo>
                      <a:pt x="2726" y="71"/>
                    </a:moveTo>
                    <a:lnTo>
                      <a:pt x="2657" y="1"/>
                    </a:lnTo>
                    <a:lnTo>
                      <a:pt x="0" y="0"/>
                    </a:lnTo>
                    <a:lnTo>
                      <a:pt x="0" y="138"/>
                    </a:lnTo>
                    <a:lnTo>
                      <a:pt x="2657" y="140"/>
                    </a:lnTo>
                    <a:lnTo>
                      <a:pt x="2726" y="71"/>
                    </a:lnTo>
                    <a:close/>
                  </a:path>
                </a:pathLst>
              </a:custGeom>
              <a:solidFill>
                <a:srgbClr val="E6B5C2"/>
              </a:solidFill>
              <a:ln w="9525">
                <a:noFill/>
                <a:round/>
                <a:headEnd/>
                <a:tailEnd/>
              </a:ln>
            </p:spPr>
            <p:txBody>
              <a:bodyPr/>
              <a:lstStyle/>
              <a:p>
                <a:endParaRPr lang="en-US"/>
              </a:p>
            </p:txBody>
          </p:sp>
          <p:sp>
            <p:nvSpPr>
              <p:cNvPr id="5635" name="Freeform 525"/>
              <p:cNvSpPr>
                <a:spLocks/>
              </p:cNvSpPr>
              <p:nvPr/>
            </p:nvSpPr>
            <p:spPr bwMode="auto">
              <a:xfrm>
                <a:off x="6607" y="2261"/>
                <a:ext cx="8" cy="72"/>
              </a:xfrm>
              <a:custGeom>
                <a:avLst/>
                <a:gdLst>
                  <a:gd name="T0" fmla="*/ 0 w 139"/>
                  <a:gd name="T1" fmla="*/ 0 h 1305"/>
                  <a:gd name="T2" fmla="*/ 0 w 139"/>
                  <a:gd name="T3" fmla="*/ 0 h 1305"/>
                  <a:gd name="T4" fmla="*/ 0 w 139"/>
                  <a:gd name="T5" fmla="*/ 0 h 1305"/>
                  <a:gd name="T6" fmla="*/ 0 w 139"/>
                  <a:gd name="T7" fmla="*/ 0 h 1305"/>
                  <a:gd name="T8" fmla="*/ 0 w 139"/>
                  <a:gd name="T9" fmla="*/ 0 h 1305"/>
                  <a:gd name="T10" fmla="*/ 0 w 139"/>
                  <a:gd name="T11" fmla="*/ 0 h 1305"/>
                  <a:gd name="T12" fmla="*/ 0 60000 65536"/>
                  <a:gd name="T13" fmla="*/ 0 60000 65536"/>
                  <a:gd name="T14" fmla="*/ 0 60000 65536"/>
                  <a:gd name="T15" fmla="*/ 0 60000 65536"/>
                  <a:gd name="T16" fmla="*/ 0 60000 65536"/>
                  <a:gd name="T17" fmla="*/ 0 60000 65536"/>
                  <a:gd name="T18" fmla="*/ 0 w 139"/>
                  <a:gd name="T19" fmla="*/ 0 h 1305"/>
                  <a:gd name="T20" fmla="*/ 139 w 139"/>
                  <a:gd name="T21" fmla="*/ 1305 h 1305"/>
                </a:gdLst>
                <a:ahLst/>
                <a:cxnLst>
                  <a:cxn ang="T12">
                    <a:pos x="T0" y="T1"/>
                  </a:cxn>
                  <a:cxn ang="T13">
                    <a:pos x="T2" y="T3"/>
                  </a:cxn>
                  <a:cxn ang="T14">
                    <a:pos x="T4" y="T5"/>
                  </a:cxn>
                  <a:cxn ang="T15">
                    <a:pos x="T6" y="T7"/>
                  </a:cxn>
                  <a:cxn ang="T16">
                    <a:pos x="T8" y="T9"/>
                  </a:cxn>
                  <a:cxn ang="T17">
                    <a:pos x="T10" y="T11"/>
                  </a:cxn>
                </a:cxnLst>
                <a:rect l="T18" t="T19" r="T20" b="T21"/>
                <a:pathLst>
                  <a:path w="139" h="1305">
                    <a:moveTo>
                      <a:pt x="70" y="1305"/>
                    </a:moveTo>
                    <a:lnTo>
                      <a:pt x="139" y="1236"/>
                    </a:lnTo>
                    <a:lnTo>
                      <a:pt x="138" y="0"/>
                    </a:lnTo>
                    <a:lnTo>
                      <a:pt x="0" y="0"/>
                    </a:lnTo>
                    <a:lnTo>
                      <a:pt x="1" y="1236"/>
                    </a:lnTo>
                    <a:lnTo>
                      <a:pt x="70" y="1305"/>
                    </a:lnTo>
                    <a:close/>
                  </a:path>
                </a:pathLst>
              </a:custGeom>
              <a:solidFill>
                <a:srgbClr val="E6B5C2"/>
              </a:solidFill>
              <a:ln w="9525">
                <a:noFill/>
                <a:round/>
                <a:headEnd/>
                <a:tailEnd/>
              </a:ln>
            </p:spPr>
            <p:txBody>
              <a:bodyPr/>
              <a:lstStyle/>
              <a:p>
                <a:endParaRPr lang="en-US"/>
              </a:p>
            </p:txBody>
          </p:sp>
          <p:sp>
            <p:nvSpPr>
              <p:cNvPr id="5636" name="Freeform 526"/>
              <p:cNvSpPr>
                <a:spLocks/>
              </p:cNvSpPr>
              <p:nvPr/>
            </p:nvSpPr>
            <p:spPr bwMode="auto">
              <a:xfrm>
                <a:off x="6317" y="2261"/>
                <a:ext cx="146" cy="69"/>
              </a:xfrm>
              <a:custGeom>
                <a:avLst/>
                <a:gdLst>
                  <a:gd name="T0" fmla="*/ 0 w 2627"/>
                  <a:gd name="T1" fmla="*/ 0 h 1245"/>
                  <a:gd name="T2" fmla="*/ 0 w 2627"/>
                  <a:gd name="T3" fmla="*/ 0 h 1245"/>
                  <a:gd name="T4" fmla="*/ 0 w 2627"/>
                  <a:gd name="T5" fmla="*/ 0 h 1245"/>
                  <a:gd name="T6" fmla="*/ 0 w 2627"/>
                  <a:gd name="T7" fmla="*/ 0 h 1245"/>
                  <a:gd name="T8" fmla="*/ 0 w 2627"/>
                  <a:gd name="T9" fmla="*/ 0 h 1245"/>
                  <a:gd name="T10" fmla="*/ 0 60000 65536"/>
                  <a:gd name="T11" fmla="*/ 0 60000 65536"/>
                  <a:gd name="T12" fmla="*/ 0 60000 65536"/>
                  <a:gd name="T13" fmla="*/ 0 60000 65536"/>
                  <a:gd name="T14" fmla="*/ 0 60000 65536"/>
                  <a:gd name="T15" fmla="*/ 0 w 2627"/>
                  <a:gd name="T16" fmla="*/ 0 h 1245"/>
                  <a:gd name="T17" fmla="*/ 2627 w 2627"/>
                  <a:gd name="T18" fmla="*/ 1245 h 1245"/>
                </a:gdLst>
                <a:ahLst/>
                <a:cxnLst>
                  <a:cxn ang="T10">
                    <a:pos x="T0" y="T1"/>
                  </a:cxn>
                  <a:cxn ang="T11">
                    <a:pos x="T2" y="T3"/>
                  </a:cxn>
                  <a:cxn ang="T12">
                    <a:pos x="T4" y="T5"/>
                  </a:cxn>
                  <a:cxn ang="T13">
                    <a:pos x="T6" y="T7"/>
                  </a:cxn>
                  <a:cxn ang="T14">
                    <a:pos x="T8" y="T9"/>
                  </a:cxn>
                </a:cxnLst>
                <a:rect l="T15" t="T16" r="T17" b="T18"/>
                <a:pathLst>
                  <a:path w="2627" h="1245">
                    <a:moveTo>
                      <a:pt x="2627" y="1245"/>
                    </a:moveTo>
                    <a:lnTo>
                      <a:pt x="0" y="1242"/>
                    </a:lnTo>
                    <a:lnTo>
                      <a:pt x="1" y="0"/>
                    </a:lnTo>
                    <a:lnTo>
                      <a:pt x="2626" y="2"/>
                    </a:lnTo>
                    <a:lnTo>
                      <a:pt x="2627" y="1245"/>
                    </a:lnTo>
                    <a:close/>
                  </a:path>
                </a:pathLst>
              </a:custGeom>
              <a:solidFill>
                <a:srgbClr val="CB3547"/>
              </a:solidFill>
              <a:ln w="9525">
                <a:noFill/>
                <a:round/>
                <a:headEnd/>
                <a:tailEnd/>
              </a:ln>
            </p:spPr>
            <p:txBody>
              <a:bodyPr/>
              <a:lstStyle/>
              <a:p>
                <a:endParaRPr lang="en-US"/>
              </a:p>
            </p:txBody>
          </p:sp>
          <p:sp>
            <p:nvSpPr>
              <p:cNvPr id="5637" name="Freeform 527"/>
              <p:cNvSpPr>
                <a:spLocks/>
              </p:cNvSpPr>
              <p:nvPr/>
            </p:nvSpPr>
            <p:spPr bwMode="auto">
              <a:xfrm>
                <a:off x="6314" y="2326"/>
                <a:ext cx="149" cy="8"/>
              </a:xfrm>
              <a:custGeom>
                <a:avLst/>
                <a:gdLst>
                  <a:gd name="T0" fmla="*/ 0 w 2696"/>
                  <a:gd name="T1" fmla="*/ 0 h 141"/>
                  <a:gd name="T2" fmla="*/ 0 w 2696"/>
                  <a:gd name="T3" fmla="*/ 0 h 141"/>
                  <a:gd name="T4" fmla="*/ 0 w 2696"/>
                  <a:gd name="T5" fmla="*/ 0 h 141"/>
                  <a:gd name="T6" fmla="*/ 0 w 2696"/>
                  <a:gd name="T7" fmla="*/ 0 h 141"/>
                  <a:gd name="T8" fmla="*/ 0 w 2696"/>
                  <a:gd name="T9" fmla="*/ 0 h 141"/>
                  <a:gd name="T10" fmla="*/ 0 w 2696"/>
                  <a:gd name="T11" fmla="*/ 0 h 141"/>
                  <a:gd name="T12" fmla="*/ 0 60000 65536"/>
                  <a:gd name="T13" fmla="*/ 0 60000 65536"/>
                  <a:gd name="T14" fmla="*/ 0 60000 65536"/>
                  <a:gd name="T15" fmla="*/ 0 60000 65536"/>
                  <a:gd name="T16" fmla="*/ 0 60000 65536"/>
                  <a:gd name="T17" fmla="*/ 0 60000 65536"/>
                  <a:gd name="T18" fmla="*/ 0 w 2696"/>
                  <a:gd name="T19" fmla="*/ 0 h 141"/>
                  <a:gd name="T20" fmla="*/ 2696 w 269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6" h="141">
                    <a:moveTo>
                      <a:pt x="0" y="69"/>
                    </a:moveTo>
                    <a:lnTo>
                      <a:pt x="69" y="138"/>
                    </a:lnTo>
                    <a:lnTo>
                      <a:pt x="2696" y="141"/>
                    </a:lnTo>
                    <a:lnTo>
                      <a:pt x="2696" y="3"/>
                    </a:lnTo>
                    <a:lnTo>
                      <a:pt x="69" y="0"/>
                    </a:lnTo>
                    <a:lnTo>
                      <a:pt x="0" y="69"/>
                    </a:lnTo>
                    <a:close/>
                  </a:path>
                </a:pathLst>
              </a:custGeom>
              <a:solidFill>
                <a:srgbClr val="E6B5C2"/>
              </a:solidFill>
              <a:ln w="9525">
                <a:noFill/>
                <a:round/>
                <a:headEnd/>
                <a:tailEnd/>
              </a:ln>
            </p:spPr>
            <p:txBody>
              <a:bodyPr/>
              <a:lstStyle/>
              <a:p>
                <a:endParaRPr lang="en-US"/>
              </a:p>
            </p:txBody>
          </p:sp>
          <p:sp>
            <p:nvSpPr>
              <p:cNvPr id="5638" name="Freeform 528"/>
              <p:cNvSpPr>
                <a:spLocks/>
              </p:cNvSpPr>
              <p:nvPr/>
            </p:nvSpPr>
            <p:spPr bwMode="auto">
              <a:xfrm>
                <a:off x="6314"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639" name="Freeform 529"/>
              <p:cNvSpPr>
                <a:spLocks/>
              </p:cNvSpPr>
              <p:nvPr/>
            </p:nvSpPr>
            <p:spPr bwMode="auto">
              <a:xfrm>
                <a:off x="6317" y="2257"/>
                <a:ext cx="150" cy="8"/>
              </a:xfrm>
              <a:custGeom>
                <a:avLst/>
                <a:gdLst>
                  <a:gd name="T0" fmla="*/ 0 w 2694"/>
                  <a:gd name="T1" fmla="*/ 0 h 140"/>
                  <a:gd name="T2" fmla="*/ 0 w 2694"/>
                  <a:gd name="T3" fmla="*/ 0 h 140"/>
                  <a:gd name="T4" fmla="*/ 0 w 2694"/>
                  <a:gd name="T5" fmla="*/ 0 h 140"/>
                  <a:gd name="T6" fmla="*/ 0 w 2694"/>
                  <a:gd name="T7" fmla="*/ 0 h 140"/>
                  <a:gd name="T8" fmla="*/ 0 w 2694"/>
                  <a:gd name="T9" fmla="*/ 0 h 140"/>
                  <a:gd name="T10" fmla="*/ 0 w 2694"/>
                  <a:gd name="T11" fmla="*/ 0 h 140"/>
                  <a:gd name="T12" fmla="*/ 0 60000 65536"/>
                  <a:gd name="T13" fmla="*/ 0 60000 65536"/>
                  <a:gd name="T14" fmla="*/ 0 60000 65536"/>
                  <a:gd name="T15" fmla="*/ 0 60000 65536"/>
                  <a:gd name="T16" fmla="*/ 0 60000 65536"/>
                  <a:gd name="T17" fmla="*/ 0 60000 65536"/>
                  <a:gd name="T18" fmla="*/ 0 w 2694"/>
                  <a:gd name="T19" fmla="*/ 0 h 140"/>
                  <a:gd name="T20" fmla="*/ 2694 w 269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4" h="140">
                    <a:moveTo>
                      <a:pt x="2694" y="71"/>
                    </a:moveTo>
                    <a:lnTo>
                      <a:pt x="2625" y="1"/>
                    </a:lnTo>
                    <a:lnTo>
                      <a:pt x="0" y="0"/>
                    </a:lnTo>
                    <a:lnTo>
                      <a:pt x="0" y="138"/>
                    </a:lnTo>
                    <a:lnTo>
                      <a:pt x="2625" y="140"/>
                    </a:lnTo>
                    <a:lnTo>
                      <a:pt x="2694" y="71"/>
                    </a:lnTo>
                    <a:close/>
                  </a:path>
                </a:pathLst>
              </a:custGeom>
              <a:solidFill>
                <a:srgbClr val="E6B5C2"/>
              </a:solidFill>
              <a:ln w="9525">
                <a:noFill/>
                <a:round/>
                <a:headEnd/>
                <a:tailEnd/>
              </a:ln>
            </p:spPr>
            <p:txBody>
              <a:bodyPr/>
              <a:lstStyle/>
              <a:p>
                <a:endParaRPr lang="en-US"/>
              </a:p>
            </p:txBody>
          </p:sp>
          <p:sp>
            <p:nvSpPr>
              <p:cNvPr id="5640" name="Freeform 530"/>
              <p:cNvSpPr>
                <a:spLocks/>
              </p:cNvSpPr>
              <p:nvPr/>
            </p:nvSpPr>
            <p:spPr bwMode="auto">
              <a:xfrm>
                <a:off x="6459" y="2261"/>
                <a:ext cx="8" cy="73"/>
              </a:xfrm>
              <a:custGeom>
                <a:avLst/>
                <a:gdLst>
                  <a:gd name="T0" fmla="*/ 0 w 139"/>
                  <a:gd name="T1" fmla="*/ 0 h 1312"/>
                  <a:gd name="T2" fmla="*/ 0 w 139"/>
                  <a:gd name="T3" fmla="*/ 0 h 1312"/>
                  <a:gd name="T4" fmla="*/ 0 w 139"/>
                  <a:gd name="T5" fmla="*/ 0 h 1312"/>
                  <a:gd name="T6" fmla="*/ 0 w 139"/>
                  <a:gd name="T7" fmla="*/ 0 h 1312"/>
                  <a:gd name="T8" fmla="*/ 0 w 139"/>
                  <a:gd name="T9" fmla="*/ 0 h 1312"/>
                  <a:gd name="T10" fmla="*/ 0 w 139"/>
                  <a:gd name="T11" fmla="*/ 0 h 1312"/>
                  <a:gd name="T12" fmla="*/ 0 60000 65536"/>
                  <a:gd name="T13" fmla="*/ 0 60000 65536"/>
                  <a:gd name="T14" fmla="*/ 0 60000 65536"/>
                  <a:gd name="T15" fmla="*/ 0 60000 65536"/>
                  <a:gd name="T16" fmla="*/ 0 60000 65536"/>
                  <a:gd name="T17" fmla="*/ 0 60000 65536"/>
                  <a:gd name="T18" fmla="*/ 0 w 139"/>
                  <a:gd name="T19" fmla="*/ 0 h 1312"/>
                  <a:gd name="T20" fmla="*/ 139 w 139"/>
                  <a:gd name="T21" fmla="*/ 1312 h 1312"/>
                </a:gdLst>
                <a:ahLst/>
                <a:cxnLst>
                  <a:cxn ang="T12">
                    <a:pos x="T0" y="T1"/>
                  </a:cxn>
                  <a:cxn ang="T13">
                    <a:pos x="T2" y="T3"/>
                  </a:cxn>
                  <a:cxn ang="T14">
                    <a:pos x="T4" y="T5"/>
                  </a:cxn>
                  <a:cxn ang="T15">
                    <a:pos x="T6" y="T7"/>
                  </a:cxn>
                  <a:cxn ang="T16">
                    <a:pos x="T8" y="T9"/>
                  </a:cxn>
                  <a:cxn ang="T17">
                    <a:pos x="T10" y="T11"/>
                  </a:cxn>
                </a:cxnLst>
                <a:rect l="T18" t="T19" r="T20" b="T21"/>
                <a:pathLst>
                  <a:path w="139" h="1312">
                    <a:moveTo>
                      <a:pt x="70" y="1312"/>
                    </a:moveTo>
                    <a:lnTo>
                      <a:pt x="139" y="1243"/>
                    </a:lnTo>
                    <a:lnTo>
                      <a:pt x="138" y="0"/>
                    </a:lnTo>
                    <a:lnTo>
                      <a:pt x="0" y="0"/>
                    </a:lnTo>
                    <a:lnTo>
                      <a:pt x="1" y="1243"/>
                    </a:lnTo>
                    <a:lnTo>
                      <a:pt x="70" y="1312"/>
                    </a:lnTo>
                    <a:close/>
                  </a:path>
                </a:pathLst>
              </a:custGeom>
              <a:solidFill>
                <a:srgbClr val="E6B5C2"/>
              </a:solidFill>
              <a:ln w="9525">
                <a:noFill/>
                <a:round/>
                <a:headEnd/>
                <a:tailEnd/>
              </a:ln>
            </p:spPr>
            <p:txBody>
              <a:bodyPr/>
              <a:lstStyle/>
              <a:p>
                <a:endParaRPr lang="en-US"/>
              </a:p>
            </p:txBody>
          </p:sp>
          <p:sp>
            <p:nvSpPr>
              <p:cNvPr id="5641" name="Freeform 531"/>
              <p:cNvSpPr>
                <a:spLocks/>
              </p:cNvSpPr>
              <p:nvPr/>
            </p:nvSpPr>
            <p:spPr bwMode="auto">
              <a:xfrm>
                <a:off x="6707" y="2141"/>
                <a:ext cx="27" cy="95"/>
              </a:xfrm>
              <a:custGeom>
                <a:avLst/>
                <a:gdLst>
                  <a:gd name="T0" fmla="*/ 0 w 482"/>
                  <a:gd name="T1" fmla="*/ 0 h 1711"/>
                  <a:gd name="T2" fmla="*/ 0 w 482"/>
                  <a:gd name="T3" fmla="*/ 0 h 1711"/>
                  <a:gd name="T4" fmla="*/ 0 w 482"/>
                  <a:gd name="T5" fmla="*/ 0 h 1711"/>
                  <a:gd name="T6" fmla="*/ 0 w 482"/>
                  <a:gd name="T7" fmla="*/ 0 h 1711"/>
                  <a:gd name="T8" fmla="*/ 0 w 482"/>
                  <a:gd name="T9" fmla="*/ 0 h 1711"/>
                  <a:gd name="T10" fmla="*/ 0 60000 65536"/>
                  <a:gd name="T11" fmla="*/ 0 60000 65536"/>
                  <a:gd name="T12" fmla="*/ 0 60000 65536"/>
                  <a:gd name="T13" fmla="*/ 0 60000 65536"/>
                  <a:gd name="T14" fmla="*/ 0 60000 65536"/>
                  <a:gd name="T15" fmla="*/ 0 w 482"/>
                  <a:gd name="T16" fmla="*/ 0 h 1711"/>
                  <a:gd name="T17" fmla="*/ 482 w 482"/>
                  <a:gd name="T18" fmla="*/ 1711 h 1711"/>
                </a:gdLst>
                <a:ahLst/>
                <a:cxnLst>
                  <a:cxn ang="T10">
                    <a:pos x="T0" y="T1"/>
                  </a:cxn>
                  <a:cxn ang="T11">
                    <a:pos x="T2" y="T3"/>
                  </a:cxn>
                  <a:cxn ang="T12">
                    <a:pos x="T4" y="T5"/>
                  </a:cxn>
                  <a:cxn ang="T13">
                    <a:pos x="T6" y="T7"/>
                  </a:cxn>
                  <a:cxn ang="T14">
                    <a:pos x="T8" y="T9"/>
                  </a:cxn>
                </a:cxnLst>
                <a:rect l="T15" t="T16" r="T17" b="T18"/>
                <a:pathLst>
                  <a:path w="482" h="1711">
                    <a:moveTo>
                      <a:pt x="0" y="1711"/>
                    </a:moveTo>
                    <a:lnTo>
                      <a:pt x="482" y="1228"/>
                    </a:lnTo>
                    <a:lnTo>
                      <a:pt x="481" y="0"/>
                    </a:lnTo>
                    <a:lnTo>
                      <a:pt x="0" y="479"/>
                    </a:lnTo>
                    <a:lnTo>
                      <a:pt x="0" y="1711"/>
                    </a:lnTo>
                    <a:close/>
                  </a:path>
                </a:pathLst>
              </a:custGeom>
              <a:solidFill>
                <a:srgbClr val="B53233"/>
              </a:solidFill>
              <a:ln w="9525">
                <a:noFill/>
                <a:round/>
                <a:headEnd/>
                <a:tailEnd/>
              </a:ln>
            </p:spPr>
            <p:txBody>
              <a:bodyPr/>
              <a:lstStyle/>
              <a:p>
                <a:endParaRPr lang="en-US"/>
              </a:p>
            </p:txBody>
          </p:sp>
          <p:sp>
            <p:nvSpPr>
              <p:cNvPr id="5642" name="Freeform 532"/>
              <p:cNvSpPr>
                <a:spLocks/>
              </p:cNvSpPr>
              <p:nvPr/>
            </p:nvSpPr>
            <p:spPr bwMode="auto">
              <a:xfrm>
                <a:off x="6705" y="2206"/>
                <a:ext cx="33" cy="33"/>
              </a:xfrm>
              <a:custGeom>
                <a:avLst/>
                <a:gdLst>
                  <a:gd name="T0" fmla="*/ 0 w 599"/>
                  <a:gd name="T1" fmla="*/ 0 h 580"/>
                  <a:gd name="T2" fmla="*/ 0 w 599"/>
                  <a:gd name="T3" fmla="*/ 0 h 580"/>
                  <a:gd name="T4" fmla="*/ 0 w 599"/>
                  <a:gd name="T5" fmla="*/ 0 h 580"/>
                  <a:gd name="T6" fmla="*/ 0 w 599"/>
                  <a:gd name="T7" fmla="*/ 0 h 580"/>
                  <a:gd name="T8" fmla="*/ 0 w 599"/>
                  <a:gd name="T9" fmla="*/ 0 h 580"/>
                  <a:gd name="T10" fmla="*/ 0 w 599"/>
                  <a:gd name="T11" fmla="*/ 0 h 580"/>
                  <a:gd name="T12" fmla="*/ 0 60000 65536"/>
                  <a:gd name="T13" fmla="*/ 0 60000 65536"/>
                  <a:gd name="T14" fmla="*/ 0 60000 65536"/>
                  <a:gd name="T15" fmla="*/ 0 60000 65536"/>
                  <a:gd name="T16" fmla="*/ 0 60000 65536"/>
                  <a:gd name="T17" fmla="*/ 0 60000 65536"/>
                  <a:gd name="T18" fmla="*/ 0 w 599"/>
                  <a:gd name="T19" fmla="*/ 0 h 580"/>
                  <a:gd name="T20" fmla="*/ 599 w 599"/>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99" h="580">
                    <a:moveTo>
                      <a:pt x="599" y="49"/>
                    </a:moveTo>
                    <a:lnTo>
                      <a:pt x="481" y="0"/>
                    </a:lnTo>
                    <a:lnTo>
                      <a:pt x="0" y="484"/>
                    </a:lnTo>
                    <a:lnTo>
                      <a:pt x="97" y="580"/>
                    </a:lnTo>
                    <a:lnTo>
                      <a:pt x="579" y="97"/>
                    </a:lnTo>
                    <a:lnTo>
                      <a:pt x="599" y="49"/>
                    </a:lnTo>
                    <a:close/>
                  </a:path>
                </a:pathLst>
              </a:custGeom>
              <a:solidFill>
                <a:srgbClr val="E6B5C2"/>
              </a:solidFill>
              <a:ln w="9525">
                <a:noFill/>
                <a:round/>
                <a:headEnd/>
                <a:tailEnd/>
              </a:ln>
            </p:spPr>
            <p:txBody>
              <a:bodyPr/>
              <a:lstStyle/>
              <a:p>
                <a:endParaRPr lang="en-US"/>
              </a:p>
            </p:txBody>
          </p:sp>
          <p:sp>
            <p:nvSpPr>
              <p:cNvPr id="5643" name="Freeform 533"/>
              <p:cNvSpPr>
                <a:spLocks/>
              </p:cNvSpPr>
              <p:nvPr/>
            </p:nvSpPr>
            <p:spPr bwMode="auto">
              <a:xfrm>
                <a:off x="6730" y="2138"/>
                <a:ext cx="8" cy="71"/>
              </a:xfrm>
              <a:custGeom>
                <a:avLst/>
                <a:gdLst>
                  <a:gd name="T0" fmla="*/ 0 w 139"/>
                  <a:gd name="T1" fmla="*/ 0 h 1277"/>
                  <a:gd name="T2" fmla="*/ 0 w 139"/>
                  <a:gd name="T3" fmla="*/ 0 h 1277"/>
                  <a:gd name="T4" fmla="*/ 0 w 139"/>
                  <a:gd name="T5" fmla="*/ 0 h 1277"/>
                  <a:gd name="T6" fmla="*/ 0 w 139"/>
                  <a:gd name="T7" fmla="*/ 0 h 1277"/>
                  <a:gd name="T8" fmla="*/ 0 w 139"/>
                  <a:gd name="T9" fmla="*/ 0 h 1277"/>
                  <a:gd name="T10" fmla="*/ 0 w 139"/>
                  <a:gd name="T11" fmla="*/ 0 h 1277"/>
                  <a:gd name="T12" fmla="*/ 0 60000 65536"/>
                  <a:gd name="T13" fmla="*/ 0 60000 65536"/>
                  <a:gd name="T14" fmla="*/ 0 60000 65536"/>
                  <a:gd name="T15" fmla="*/ 0 60000 65536"/>
                  <a:gd name="T16" fmla="*/ 0 60000 65536"/>
                  <a:gd name="T17" fmla="*/ 0 60000 65536"/>
                  <a:gd name="T18" fmla="*/ 0 w 139"/>
                  <a:gd name="T19" fmla="*/ 0 h 1277"/>
                  <a:gd name="T20" fmla="*/ 139 w 139"/>
                  <a:gd name="T21" fmla="*/ 1277 h 1277"/>
                </a:gdLst>
                <a:ahLst/>
                <a:cxnLst>
                  <a:cxn ang="T12">
                    <a:pos x="T0" y="T1"/>
                  </a:cxn>
                  <a:cxn ang="T13">
                    <a:pos x="T2" y="T3"/>
                  </a:cxn>
                  <a:cxn ang="T14">
                    <a:pos x="T4" y="T5"/>
                  </a:cxn>
                  <a:cxn ang="T15">
                    <a:pos x="T6" y="T7"/>
                  </a:cxn>
                  <a:cxn ang="T16">
                    <a:pos x="T8" y="T9"/>
                  </a:cxn>
                  <a:cxn ang="T17">
                    <a:pos x="T10" y="T11"/>
                  </a:cxn>
                </a:cxnLst>
                <a:rect l="T18" t="T19" r="T20" b="T21"/>
                <a:pathLst>
                  <a:path w="139" h="1277">
                    <a:moveTo>
                      <a:pt x="21" y="0"/>
                    </a:moveTo>
                    <a:lnTo>
                      <a:pt x="0" y="49"/>
                    </a:lnTo>
                    <a:lnTo>
                      <a:pt x="1" y="1277"/>
                    </a:lnTo>
                    <a:lnTo>
                      <a:pt x="139" y="1277"/>
                    </a:lnTo>
                    <a:lnTo>
                      <a:pt x="138" y="49"/>
                    </a:lnTo>
                    <a:lnTo>
                      <a:pt x="21" y="0"/>
                    </a:lnTo>
                    <a:close/>
                  </a:path>
                </a:pathLst>
              </a:custGeom>
              <a:solidFill>
                <a:srgbClr val="E6B5C2"/>
              </a:solidFill>
              <a:ln w="9525">
                <a:noFill/>
                <a:round/>
                <a:headEnd/>
                <a:tailEnd/>
              </a:ln>
            </p:spPr>
            <p:txBody>
              <a:bodyPr/>
              <a:lstStyle/>
              <a:p>
                <a:endParaRPr lang="en-US"/>
              </a:p>
            </p:txBody>
          </p:sp>
          <p:sp>
            <p:nvSpPr>
              <p:cNvPr id="5644" name="Freeform 534"/>
              <p:cNvSpPr>
                <a:spLocks/>
              </p:cNvSpPr>
              <p:nvPr/>
            </p:nvSpPr>
            <p:spPr bwMode="auto">
              <a:xfrm>
                <a:off x="6703" y="2138"/>
                <a:ext cx="34" cy="32"/>
              </a:xfrm>
              <a:custGeom>
                <a:avLst/>
                <a:gdLst>
                  <a:gd name="T0" fmla="*/ 0 w 600"/>
                  <a:gd name="T1" fmla="*/ 0 h 577"/>
                  <a:gd name="T2" fmla="*/ 0 w 600"/>
                  <a:gd name="T3" fmla="*/ 0 h 577"/>
                  <a:gd name="T4" fmla="*/ 0 w 600"/>
                  <a:gd name="T5" fmla="*/ 0 h 577"/>
                  <a:gd name="T6" fmla="*/ 0 w 600"/>
                  <a:gd name="T7" fmla="*/ 0 h 577"/>
                  <a:gd name="T8" fmla="*/ 0 w 600"/>
                  <a:gd name="T9" fmla="*/ 0 h 577"/>
                  <a:gd name="T10" fmla="*/ 0 w 600"/>
                  <a:gd name="T11" fmla="*/ 0 h 577"/>
                  <a:gd name="T12" fmla="*/ 0 60000 65536"/>
                  <a:gd name="T13" fmla="*/ 0 60000 65536"/>
                  <a:gd name="T14" fmla="*/ 0 60000 65536"/>
                  <a:gd name="T15" fmla="*/ 0 60000 65536"/>
                  <a:gd name="T16" fmla="*/ 0 60000 65536"/>
                  <a:gd name="T17" fmla="*/ 0 60000 65536"/>
                  <a:gd name="T18" fmla="*/ 0 w 600"/>
                  <a:gd name="T19" fmla="*/ 0 h 577"/>
                  <a:gd name="T20" fmla="*/ 600 w 600"/>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600" h="577">
                    <a:moveTo>
                      <a:pt x="0" y="528"/>
                    </a:moveTo>
                    <a:lnTo>
                      <a:pt x="118" y="577"/>
                    </a:lnTo>
                    <a:lnTo>
                      <a:pt x="600" y="97"/>
                    </a:lnTo>
                    <a:lnTo>
                      <a:pt x="503" y="0"/>
                    </a:lnTo>
                    <a:lnTo>
                      <a:pt x="21" y="480"/>
                    </a:lnTo>
                    <a:lnTo>
                      <a:pt x="0" y="528"/>
                    </a:lnTo>
                    <a:close/>
                  </a:path>
                </a:pathLst>
              </a:custGeom>
              <a:solidFill>
                <a:srgbClr val="E6B5C2"/>
              </a:solidFill>
              <a:ln w="9525">
                <a:noFill/>
                <a:round/>
                <a:headEnd/>
                <a:tailEnd/>
              </a:ln>
            </p:spPr>
            <p:txBody>
              <a:bodyPr/>
              <a:lstStyle/>
              <a:p>
                <a:endParaRPr lang="en-US"/>
              </a:p>
            </p:txBody>
          </p:sp>
          <p:sp>
            <p:nvSpPr>
              <p:cNvPr id="5645" name="Freeform 535"/>
              <p:cNvSpPr>
                <a:spLocks/>
              </p:cNvSpPr>
              <p:nvPr/>
            </p:nvSpPr>
            <p:spPr bwMode="auto">
              <a:xfrm>
                <a:off x="6703" y="2167"/>
                <a:ext cx="8" cy="72"/>
              </a:xfrm>
              <a:custGeom>
                <a:avLst/>
                <a:gdLst>
                  <a:gd name="T0" fmla="*/ 0 w 139"/>
                  <a:gd name="T1" fmla="*/ 0 h 1280"/>
                  <a:gd name="T2" fmla="*/ 0 w 139"/>
                  <a:gd name="T3" fmla="*/ 0 h 1280"/>
                  <a:gd name="T4" fmla="*/ 0 w 139"/>
                  <a:gd name="T5" fmla="*/ 0 h 1280"/>
                  <a:gd name="T6" fmla="*/ 0 w 139"/>
                  <a:gd name="T7" fmla="*/ 0 h 1280"/>
                  <a:gd name="T8" fmla="*/ 0 w 139"/>
                  <a:gd name="T9" fmla="*/ 0 h 1280"/>
                  <a:gd name="T10" fmla="*/ 0 w 139"/>
                  <a:gd name="T11" fmla="*/ 0 h 1280"/>
                  <a:gd name="T12" fmla="*/ 0 60000 65536"/>
                  <a:gd name="T13" fmla="*/ 0 60000 65536"/>
                  <a:gd name="T14" fmla="*/ 0 60000 65536"/>
                  <a:gd name="T15" fmla="*/ 0 60000 65536"/>
                  <a:gd name="T16" fmla="*/ 0 60000 65536"/>
                  <a:gd name="T17" fmla="*/ 0 60000 65536"/>
                  <a:gd name="T18" fmla="*/ 0 w 139"/>
                  <a:gd name="T19" fmla="*/ 0 h 1280"/>
                  <a:gd name="T20" fmla="*/ 139 w 139"/>
                  <a:gd name="T21" fmla="*/ 1280 h 1280"/>
                </a:gdLst>
                <a:ahLst/>
                <a:cxnLst>
                  <a:cxn ang="T12">
                    <a:pos x="T0" y="T1"/>
                  </a:cxn>
                  <a:cxn ang="T13">
                    <a:pos x="T2" y="T3"/>
                  </a:cxn>
                  <a:cxn ang="T14">
                    <a:pos x="T4" y="T5"/>
                  </a:cxn>
                  <a:cxn ang="T15">
                    <a:pos x="T6" y="T7"/>
                  </a:cxn>
                  <a:cxn ang="T16">
                    <a:pos x="T8" y="T9"/>
                  </a:cxn>
                  <a:cxn ang="T17">
                    <a:pos x="T10" y="T11"/>
                  </a:cxn>
                </a:cxnLst>
                <a:rect l="T18" t="T19" r="T20" b="T21"/>
                <a:pathLst>
                  <a:path w="139" h="1280">
                    <a:moveTo>
                      <a:pt x="119" y="1280"/>
                    </a:moveTo>
                    <a:lnTo>
                      <a:pt x="139" y="1232"/>
                    </a:lnTo>
                    <a:lnTo>
                      <a:pt x="139" y="0"/>
                    </a:lnTo>
                    <a:lnTo>
                      <a:pt x="0" y="0"/>
                    </a:lnTo>
                    <a:lnTo>
                      <a:pt x="1" y="1232"/>
                    </a:lnTo>
                    <a:lnTo>
                      <a:pt x="119" y="1280"/>
                    </a:lnTo>
                    <a:close/>
                  </a:path>
                </a:pathLst>
              </a:custGeom>
              <a:solidFill>
                <a:srgbClr val="E6B5C2"/>
              </a:solidFill>
              <a:ln w="9525">
                <a:noFill/>
                <a:round/>
                <a:headEnd/>
                <a:tailEnd/>
              </a:ln>
            </p:spPr>
            <p:txBody>
              <a:bodyPr/>
              <a:lstStyle/>
              <a:p>
                <a:endParaRPr lang="en-US"/>
              </a:p>
            </p:txBody>
          </p:sp>
          <p:sp>
            <p:nvSpPr>
              <p:cNvPr id="5646" name="Freeform 536"/>
              <p:cNvSpPr>
                <a:spLocks/>
              </p:cNvSpPr>
              <p:nvPr/>
            </p:nvSpPr>
            <p:spPr bwMode="auto">
              <a:xfrm>
                <a:off x="6558" y="2141"/>
                <a:ext cx="175" cy="25"/>
              </a:xfrm>
              <a:custGeom>
                <a:avLst/>
                <a:gdLst>
                  <a:gd name="T0" fmla="*/ 0 w 3136"/>
                  <a:gd name="T1" fmla="*/ 0 h 460"/>
                  <a:gd name="T2" fmla="*/ 0 w 3136"/>
                  <a:gd name="T3" fmla="*/ 0 h 460"/>
                  <a:gd name="T4" fmla="*/ 0 w 3136"/>
                  <a:gd name="T5" fmla="*/ 0 h 460"/>
                  <a:gd name="T6" fmla="*/ 0 w 3136"/>
                  <a:gd name="T7" fmla="*/ 0 h 460"/>
                  <a:gd name="T8" fmla="*/ 0 w 3136"/>
                  <a:gd name="T9" fmla="*/ 0 h 460"/>
                  <a:gd name="T10" fmla="*/ 0 60000 65536"/>
                  <a:gd name="T11" fmla="*/ 0 60000 65536"/>
                  <a:gd name="T12" fmla="*/ 0 60000 65536"/>
                  <a:gd name="T13" fmla="*/ 0 60000 65536"/>
                  <a:gd name="T14" fmla="*/ 0 60000 65536"/>
                  <a:gd name="T15" fmla="*/ 0 w 3136"/>
                  <a:gd name="T16" fmla="*/ 0 h 460"/>
                  <a:gd name="T17" fmla="*/ 3136 w 3136"/>
                  <a:gd name="T18" fmla="*/ 460 h 460"/>
                </a:gdLst>
                <a:ahLst/>
                <a:cxnLst>
                  <a:cxn ang="T10">
                    <a:pos x="T0" y="T1"/>
                  </a:cxn>
                  <a:cxn ang="T11">
                    <a:pos x="T2" y="T3"/>
                  </a:cxn>
                  <a:cxn ang="T12">
                    <a:pos x="T4" y="T5"/>
                  </a:cxn>
                  <a:cxn ang="T13">
                    <a:pos x="T6" y="T7"/>
                  </a:cxn>
                  <a:cxn ang="T14">
                    <a:pos x="T8" y="T9"/>
                  </a:cxn>
                </a:cxnLst>
                <a:rect l="T15" t="T16" r="T17" b="T18"/>
                <a:pathLst>
                  <a:path w="3136" h="460">
                    <a:moveTo>
                      <a:pt x="0" y="460"/>
                    </a:moveTo>
                    <a:lnTo>
                      <a:pt x="458" y="0"/>
                    </a:lnTo>
                    <a:lnTo>
                      <a:pt x="3136" y="0"/>
                    </a:lnTo>
                    <a:lnTo>
                      <a:pt x="2676" y="460"/>
                    </a:lnTo>
                    <a:lnTo>
                      <a:pt x="0" y="460"/>
                    </a:lnTo>
                    <a:close/>
                  </a:path>
                </a:pathLst>
              </a:custGeom>
              <a:solidFill>
                <a:srgbClr val="E56968"/>
              </a:solidFill>
              <a:ln w="9525">
                <a:noFill/>
                <a:round/>
                <a:headEnd/>
                <a:tailEnd/>
              </a:ln>
            </p:spPr>
            <p:txBody>
              <a:bodyPr/>
              <a:lstStyle/>
              <a:p>
                <a:endParaRPr lang="en-US"/>
              </a:p>
            </p:txBody>
          </p:sp>
          <p:sp>
            <p:nvSpPr>
              <p:cNvPr id="5647" name="Freeform 537"/>
              <p:cNvSpPr>
                <a:spLocks/>
              </p:cNvSpPr>
              <p:nvPr/>
            </p:nvSpPr>
            <p:spPr bwMode="auto">
              <a:xfrm>
                <a:off x="6556" y="2137"/>
                <a:ext cx="31" cy="32"/>
              </a:xfrm>
              <a:custGeom>
                <a:avLst/>
                <a:gdLst>
                  <a:gd name="T0" fmla="*/ 0 w 555"/>
                  <a:gd name="T1" fmla="*/ 0 h 577"/>
                  <a:gd name="T2" fmla="*/ 0 w 555"/>
                  <a:gd name="T3" fmla="*/ 0 h 577"/>
                  <a:gd name="T4" fmla="*/ 0 w 555"/>
                  <a:gd name="T5" fmla="*/ 0 h 577"/>
                  <a:gd name="T6" fmla="*/ 0 w 555"/>
                  <a:gd name="T7" fmla="*/ 0 h 577"/>
                  <a:gd name="T8" fmla="*/ 0 w 555"/>
                  <a:gd name="T9" fmla="*/ 0 h 577"/>
                  <a:gd name="T10" fmla="*/ 0 w 555"/>
                  <a:gd name="T11" fmla="*/ 0 h 577"/>
                  <a:gd name="T12" fmla="*/ 0 60000 65536"/>
                  <a:gd name="T13" fmla="*/ 0 60000 65536"/>
                  <a:gd name="T14" fmla="*/ 0 60000 65536"/>
                  <a:gd name="T15" fmla="*/ 0 60000 65536"/>
                  <a:gd name="T16" fmla="*/ 0 60000 65536"/>
                  <a:gd name="T17" fmla="*/ 0 60000 65536"/>
                  <a:gd name="T18" fmla="*/ 0 w 555"/>
                  <a:gd name="T19" fmla="*/ 0 h 577"/>
                  <a:gd name="T20" fmla="*/ 555 w 555"/>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5" h="577">
                    <a:moveTo>
                      <a:pt x="506" y="0"/>
                    </a:moveTo>
                    <a:lnTo>
                      <a:pt x="458" y="20"/>
                    </a:lnTo>
                    <a:lnTo>
                      <a:pt x="0" y="480"/>
                    </a:lnTo>
                    <a:lnTo>
                      <a:pt x="97" y="577"/>
                    </a:lnTo>
                    <a:lnTo>
                      <a:pt x="555" y="117"/>
                    </a:lnTo>
                    <a:lnTo>
                      <a:pt x="506" y="0"/>
                    </a:lnTo>
                    <a:close/>
                  </a:path>
                </a:pathLst>
              </a:custGeom>
              <a:solidFill>
                <a:srgbClr val="E6B5C2"/>
              </a:solidFill>
              <a:ln w="9525">
                <a:noFill/>
                <a:round/>
                <a:headEnd/>
                <a:tailEnd/>
              </a:ln>
            </p:spPr>
            <p:txBody>
              <a:bodyPr/>
              <a:lstStyle/>
              <a:p>
                <a:endParaRPr lang="en-US"/>
              </a:p>
            </p:txBody>
          </p:sp>
          <p:sp>
            <p:nvSpPr>
              <p:cNvPr id="5648" name="Freeform 538"/>
              <p:cNvSpPr>
                <a:spLocks/>
              </p:cNvSpPr>
              <p:nvPr/>
            </p:nvSpPr>
            <p:spPr bwMode="auto">
              <a:xfrm>
                <a:off x="6584" y="2137"/>
                <a:ext cx="151" cy="8"/>
              </a:xfrm>
              <a:custGeom>
                <a:avLst/>
                <a:gdLst>
                  <a:gd name="T0" fmla="*/ 0 w 2727"/>
                  <a:gd name="T1" fmla="*/ 0 h 138"/>
                  <a:gd name="T2" fmla="*/ 0 w 2727"/>
                  <a:gd name="T3" fmla="*/ 0 h 138"/>
                  <a:gd name="T4" fmla="*/ 0 w 2727"/>
                  <a:gd name="T5" fmla="*/ 0 h 138"/>
                  <a:gd name="T6" fmla="*/ 0 w 2727"/>
                  <a:gd name="T7" fmla="*/ 0 h 138"/>
                  <a:gd name="T8" fmla="*/ 0 w 2727"/>
                  <a:gd name="T9" fmla="*/ 0 h 138"/>
                  <a:gd name="T10" fmla="*/ 0 w 2727"/>
                  <a:gd name="T11" fmla="*/ 0 h 138"/>
                  <a:gd name="T12" fmla="*/ 0 60000 65536"/>
                  <a:gd name="T13" fmla="*/ 0 60000 65536"/>
                  <a:gd name="T14" fmla="*/ 0 60000 65536"/>
                  <a:gd name="T15" fmla="*/ 0 60000 65536"/>
                  <a:gd name="T16" fmla="*/ 0 60000 65536"/>
                  <a:gd name="T17" fmla="*/ 0 60000 65536"/>
                  <a:gd name="T18" fmla="*/ 0 w 2727"/>
                  <a:gd name="T19" fmla="*/ 0 h 138"/>
                  <a:gd name="T20" fmla="*/ 2727 w 272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7" h="138">
                    <a:moveTo>
                      <a:pt x="2727" y="117"/>
                    </a:moveTo>
                    <a:lnTo>
                      <a:pt x="2678" y="0"/>
                    </a:lnTo>
                    <a:lnTo>
                      <a:pt x="0" y="0"/>
                    </a:lnTo>
                    <a:lnTo>
                      <a:pt x="0" y="138"/>
                    </a:lnTo>
                    <a:lnTo>
                      <a:pt x="2678" y="138"/>
                    </a:lnTo>
                    <a:lnTo>
                      <a:pt x="2727" y="117"/>
                    </a:lnTo>
                    <a:close/>
                  </a:path>
                </a:pathLst>
              </a:custGeom>
              <a:solidFill>
                <a:srgbClr val="E6B5C2"/>
              </a:solidFill>
              <a:ln w="9525">
                <a:noFill/>
                <a:round/>
                <a:headEnd/>
                <a:tailEnd/>
              </a:ln>
            </p:spPr>
            <p:txBody>
              <a:bodyPr/>
              <a:lstStyle/>
              <a:p>
                <a:endParaRPr lang="en-US"/>
              </a:p>
            </p:txBody>
          </p:sp>
          <p:sp>
            <p:nvSpPr>
              <p:cNvPr id="5649" name="Freeform 539"/>
              <p:cNvSpPr>
                <a:spLocks/>
              </p:cNvSpPr>
              <p:nvPr/>
            </p:nvSpPr>
            <p:spPr bwMode="auto">
              <a:xfrm>
                <a:off x="6704" y="2138"/>
                <a:ext cx="31" cy="32"/>
              </a:xfrm>
              <a:custGeom>
                <a:avLst/>
                <a:gdLst>
                  <a:gd name="T0" fmla="*/ 0 w 559"/>
                  <a:gd name="T1" fmla="*/ 0 h 578"/>
                  <a:gd name="T2" fmla="*/ 0 w 559"/>
                  <a:gd name="T3" fmla="*/ 0 h 578"/>
                  <a:gd name="T4" fmla="*/ 0 w 559"/>
                  <a:gd name="T5" fmla="*/ 0 h 578"/>
                  <a:gd name="T6" fmla="*/ 0 w 559"/>
                  <a:gd name="T7" fmla="*/ 0 h 578"/>
                  <a:gd name="T8" fmla="*/ 0 w 559"/>
                  <a:gd name="T9" fmla="*/ 0 h 578"/>
                  <a:gd name="T10" fmla="*/ 0 w 559"/>
                  <a:gd name="T11" fmla="*/ 0 h 578"/>
                  <a:gd name="T12" fmla="*/ 0 60000 65536"/>
                  <a:gd name="T13" fmla="*/ 0 60000 65536"/>
                  <a:gd name="T14" fmla="*/ 0 60000 65536"/>
                  <a:gd name="T15" fmla="*/ 0 60000 65536"/>
                  <a:gd name="T16" fmla="*/ 0 60000 65536"/>
                  <a:gd name="T17" fmla="*/ 0 60000 65536"/>
                  <a:gd name="T18" fmla="*/ 0 w 559"/>
                  <a:gd name="T19" fmla="*/ 0 h 578"/>
                  <a:gd name="T20" fmla="*/ 559 w 559"/>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9" h="578">
                    <a:moveTo>
                      <a:pt x="50" y="578"/>
                    </a:moveTo>
                    <a:lnTo>
                      <a:pt x="99" y="558"/>
                    </a:lnTo>
                    <a:lnTo>
                      <a:pt x="559" y="97"/>
                    </a:lnTo>
                    <a:lnTo>
                      <a:pt x="461" y="0"/>
                    </a:lnTo>
                    <a:lnTo>
                      <a:pt x="0" y="460"/>
                    </a:lnTo>
                    <a:lnTo>
                      <a:pt x="50" y="578"/>
                    </a:lnTo>
                    <a:close/>
                  </a:path>
                </a:pathLst>
              </a:custGeom>
              <a:solidFill>
                <a:srgbClr val="E6B5C2"/>
              </a:solidFill>
              <a:ln w="9525">
                <a:noFill/>
                <a:round/>
                <a:headEnd/>
                <a:tailEnd/>
              </a:ln>
            </p:spPr>
            <p:txBody>
              <a:bodyPr/>
              <a:lstStyle/>
              <a:p>
                <a:endParaRPr lang="en-US"/>
              </a:p>
            </p:txBody>
          </p:sp>
          <p:sp>
            <p:nvSpPr>
              <p:cNvPr id="5650" name="Freeform 540"/>
              <p:cNvSpPr>
                <a:spLocks/>
              </p:cNvSpPr>
              <p:nvPr/>
            </p:nvSpPr>
            <p:spPr bwMode="auto">
              <a:xfrm>
                <a:off x="6556" y="2163"/>
                <a:ext cx="151" cy="7"/>
              </a:xfrm>
              <a:custGeom>
                <a:avLst/>
                <a:gdLst>
                  <a:gd name="T0" fmla="*/ 0 w 2724"/>
                  <a:gd name="T1" fmla="*/ 0 h 138"/>
                  <a:gd name="T2" fmla="*/ 0 w 2724"/>
                  <a:gd name="T3" fmla="*/ 0 h 138"/>
                  <a:gd name="T4" fmla="*/ 0 w 2724"/>
                  <a:gd name="T5" fmla="*/ 0 h 138"/>
                  <a:gd name="T6" fmla="*/ 0 w 2724"/>
                  <a:gd name="T7" fmla="*/ 0 h 138"/>
                  <a:gd name="T8" fmla="*/ 0 w 2724"/>
                  <a:gd name="T9" fmla="*/ 0 h 138"/>
                  <a:gd name="T10" fmla="*/ 0 w 2724"/>
                  <a:gd name="T11" fmla="*/ 0 h 138"/>
                  <a:gd name="T12" fmla="*/ 0 60000 65536"/>
                  <a:gd name="T13" fmla="*/ 0 60000 65536"/>
                  <a:gd name="T14" fmla="*/ 0 60000 65536"/>
                  <a:gd name="T15" fmla="*/ 0 60000 65536"/>
                  <a:gd name="T16" fmla="*/ 0 60000 65536"/>
                  <a:gd name="T17" fmla="*/ 0 60000 65536"/>
                  <a:gd name="T18" fmla="*/ 0 w 2724"/>
                  <a:gd name="T19" fmla="*/ 0 h 138"/>
                  <a:gd name="T20" fmla="*/ 2724 w 272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4" h="138">
                    <a:moveTo>
                      <a:pt x="0" y="20"/>
                    </a:moveTo>
                    <a:lnTo>
                      <a:pt x="48" y="138"/>
                    </a:lnTo>
                    <a:lnTo>
                      <a:pt x="2724" y="138"/>
                    </a:lnTo>
                    <a:lnTo>
                      <a:pt x="2724" y="0"/>
                    </a:lnTo>
                    <a:lnTo>
                      <a:pt x="48" y="0"/>
                    </a:lnTo>
                    <a:lnTo>
                      <a:pt x="0" y="20"/>
                    </a:lnTo>
                    <a:close/>
                  </a:path>
                </a:pathLst>
              </a:custGeom>
              <a:solidFill>
                <a:srgbClr val="E6B5C2"/>
              </a:solidFill>
              <a:ln w="9525">
                <a:noFill/>
                <a:round/>
                <a:headEnd/>
                <a:tailEnd/>
              </a:ln>
            </p:spPr>
            <p:txBody>
              <a:bodyPr/>
              <a:lstStyle/>
              <a:p>
                <a:endParaRPr lang="en-US"/>
              </a:p>
            </p:txBody>
          </p:sp>
          <p:sp>
            <p:nvSpPr>
              <p:cNvPr id="5651" name="Freeform 541"/>
              <p:cNvSpPr>
                <a:spLocks/>
              </p:cNvSpPr>
              <p:nvPr/>
            </p:nvSpPr>
            <p:spPr bwMode="auto">
              <a:xfrm>
                <a:off x="6385" y="2166"/>
                <a:ext cx="174" cy="27"/>
              </a:xfrm>
              <a:custGeom>
                <a:avLst/>
                <a:gdLst>
                  <a:gd name="T0" fmla="*/ 0 w 3147"/>
                  <a:gd name="T1" fmla="*/ 0 h 475"/>
                  <a:gd name="T2" fmla="*/ 0 w 3147"/>
                  <a:gd name="T3" fmla="*/ 0 h 475"/>
                  <a:gd name="T4" fmla="*/ 0 w 3147"/>
                  <a:gd name="T5" fmla="*/ 0 h 475"/>
                  <a:gd name="T6" fmla="*/ 0 w 3147"/>
                  <a:gd name="T7" fmla="*/ 0 h 475"/>
                  <a:gd name="T8" fmla="*/ 0 w 3147"/>
                  <a:gd name="T9" fmla="*/ 0 h 475"/>
                  <a:gd name="T10" fmla="*/ 0 60000 65536"/>
                  <a:gd name="T11" fmla="*/ 0 60000 65536"/>
                  <a:gd name="T12" fmla="*/ 0 60000 65536"/>
                  <a:gd name="T13" fmla="*/ 0 60000 65536"/>
                  <a:gd name="T14" fmla="*/ 0 60000 65536"/>
                  <a:gd name="T15" fmla="*/ 0 w 3147"/>
                  <a:gd name="T16" fmla="*/ 0 h 475"/>
                  <a:gd name="T17" fmla="*/ 3147 w 3147"/>
                  <a:gd name="T18" fmla="*/ 475 h 475"/>
                </a:gdLst>
                <a:ahLst/>
                <a:cxnLst>
                  <a:cxn ang="T10">
                    <a:pos x="T0" y="T1"/>
                  </a:cxn>
                  <a:cxn ang="T11">
                    <a:pos x="T2" y="T3"/>
                  </a:cxn>
                  <a:cxn ang="T12">
                    <a:pos x="T4" y="T5"/>
                  </a:cxn>
                  <a:cxn ang="T13">
                    <a:pos x="T6" y="T7"/>
                  </a:cxn>
                  <a:cxn ang="T14">
                    <a:pos x="T8" y="T9"/>
                  </a:cxn>
                </a:cxnLst>
                <a:rect l="T15" t="T16" r="T17" b="T18"/>
                <a:pathLst>
                  <a:path w="3147" h="475">
                    <a:moveTo>
                      <a:pt x="0" y="475"/>
                    </a:moveTo>
                    <a:lnTo>
                      <a:pt x="473" y="0"/>
                    </a:lnTo>
                    <a:lnTo>
                      <a:pt x="3147" y="0"/>
                    </a:lnTo>
                    <a:lnTo>
                      <a:pt x="2673" y="473"/>
                    </a:lnTo>
                    <a:lnTo>
                      <a:pt x="0" y="475"/>
                    </a:lnTo>
                    <a:close/>
                  </a:path>
                </a:pathLst>
              </a:custGeom>
              <a:solidFill>
                <a:srgbClr val="E56968"/>
              </a:solidFill>
              <a:ln w="9525">
                <a:noFill/>
                <a:round/>
                <a:headEnd/>
                <a:tailEnd/>
              </a:ln>
            </p:spPr>
            <p:txBody>
              <a:bodyPr/>
              <a:lstStyle/>
              <a:p>
                <a:endParaRPr lang="en-US"/>
              </a:p>
            </p:txBody>
          </p:sp>
          <p:sp>
            <p:nvSpPr>
              <p:cNvPr id="5652" name="Freeform 542"/>
              <p:cNvSpPr>
                <a:spLocks/>
              </p:cNvSpPr>
              <p:nvPr/>
            </p:nvSpPr>
            <p:spPr bwMode="auto">
              <a:xfrm>
                <a:off x="6382" y="2162"/>
                <a:ext cx="32" cy="33"/>
              </a:xfrm>
              <a:custGeom>
                <a:avLst/>
                <a:gdLst>
                  <a:gd name="T0" fmla="*/ 0 w 571"/>
                  <a:gd name="T1" fmla="*/ 0 h 592"/>
                  <a:gd name="T2" fmla="*/ 0 w 571"/>
                  <a:gd name="T3" fmla="*/ 0 h 592"/>
                  <a:gd name="T4" fmla="*/ 0 w 571"/>
                  <a:gd name="T5" fmla="*/ 0 h 592"/>
                  <a:gd name="T6" fmla="*/ 0 w 571"/>
                  <a:gd name="T7" fmla="*/ 0 h 592"/>
                  <a:gd name="T8" fmla="*/ 0 w 571"/>
                  <a:gd name="T9" fmla="*/ 0 h 592"/>
                  <a:gd name="T10" fmla="*/ 0 w 571"/>
                  <a:gd name="T11" fmla="*/ 0 h 592"/>
                  <a:gd name="T12" fmla="*/ 0 60000 65536"/>
                  <a:gd name="T13" fmla="*/ 0 60000 65536"/>
                  <a:gd name="T14" fmla="*/ 0 60000 65536"/>
                  <a:gd name="T15" fmla="*/ 0 60000 65536"/>
                  <a:gd name="T16" fmla="*/ 0 60000 65536"/>
                  <a:gd name="T17" fmla="*/ 0 60000 65536"/>
                  <a:gd name="T18" fmla="*/ 0 w 571"/>
                  <a:gd name="T19" fmla="*/ 0 h 592"/>
                  <a:gd name="T20" fmla="*/ 571 w 57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1" h="592">
                    <a:moveTo>
                      <a:pt x="521" y="0"/>
                    </a:moveTo>
                    <a:lnTo>
                      <a:pt x="473" y="20"/>
                    </a:lnTo>
                    <a:lnTo>
                      <a:pt x="0" y="495"/>
                    </a:lnTo>
                    <a:lnTo>
                      <a:pt x="97" y="592"/>
                    </a:lnTo>
                    <a:lnTo>
                      <a:pt x="571" y="117"/>
                    </a:lnTo>
                    <a:lnTo>
                      <a:pt x="521" y="0"/>
                    </a:lnTo>
                    <a:close/>
                  </a:path>
                </a:pathLst>
              </a:custGeom>
              <a:solidFill>
                <a:srgbClr val="E6B5C2"/>
              </a:solidFill>
              <a:ln w="9525">
                <a:noFill/>
                <a:round/>
                <a:headEnd/>
                <a:tailEnd/>
              </a:ln>
            </p:spPr>
            <p:txBody>
              <a:bodyPr/>
              <a:lstStyle/>
              <a:p>
                <a:endParaRPr lang="en-US"/>
              </a:p>
            </p:txBody>
          </p:sp>
          <p:sp>
            <p:nvSpPr>
              <p:cNvPr id="5653" name="Freeform 543"/>
              <p:cNvSpPr>
                <a:spLocks/>
              </p:cNvSpPr>
              <p:nvPr/>
            </p:nvSpPr>
            <p:spPr bwMode="auto">
              <a:xfrm>
                <a:off x="6411" y="2162"/>
                <a:ext cx="151" cy="8"/>
              </a:xfrm>
              <a:custGeom>
                <a:avLst/>
                <a:gdLst>
                  <a:gd name="T0" fmla="*/ 0 w 2723"/>
                  <a:gd name="T1" fmla="*/ 0 h 138"/>
                  <a:gd name="T2" fmla="*/ 0 w 2723"/>
                  <a:gd name="T3" fmla="*/ 0 h 138"/>
                  <a:gd name="T4" fmla="*/ 0 w 2723"/>
                  <a:gd name="T5" fmla="*/ 0 h 138"/>
                  <a:gd name="T6" fmla="*/ 0 w 2723"/>
                  <a:gd name="T7" fmla="*/ 0 h 138"/>
                  <a:gd name="T8" fmla="*/ 0 w 2723"/>
                  <a:gd name="T9" fmla="*/ 0 h 138"/>
                  <a:gd name="T10" fmla="*/ 0 w 2723"/>
                  <a:gd name="T11" fmla="*/ 0 h 138"/>
                  <a:gd name="T12" fmla="*/ 0 60000 65536"/>
                  <a:gd name="T13" fmla="*/ 0 60000 65536"/>
                  <a:gd name="T14" fmla="*/ 0 60000 65536"/>
                  <a:gd name="T15" fmla="*/ 0 60000 65536"/>
                  <a:gd name="T16" fmla="*/ 0 60000 65536"/>
                  <a:gd name="T17" fmla="*/ 0 60000 65536"/>
                  <a:gd name="T18" fmla="*/ 0 w 2723"/>
                  <a:gd name="T19" fmla="*/ 0 h 138"/>
                  <a:gd name="T20" fmla="*/ 2723 w 27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3" h="138">
                    <a:moveTo>
                      <a:pt x="2723" y="117"/>
                    </a:moveTo>
                    <a:lnTo>
                      <a:pt x="2674" y="0"/>
                    </a:lnTo>
                    <a:lnTo>
                      <a:pt x="0" y="0"/>
                    </a:lnTo>
                    <a:lnTo>
                      <a:pt x="0" y="138"/>
                    </a:lnTo>
                    <a:lnTo>
                      <a:pt x="2674" y="138"/>
                    </a:lnTo>
                    <a:lnTo>
                      <a:pt x="2723" y="117"/>
                    </a:lnTo>
                    <a:close/>
                  </a:path>
                </a:pathLst>
              </a:custGeom>
              <a:solidFill>
                <a:srgbClr val="E6B5C2"/>
              </a:solidFill>
              <a:ln w="9525">
                <a:noFill/>
                <a:round/>
                <a:headEnd/>
                <a:tailEnd/>
              </a:ln>
            </p:spPr>
            <p:txBody>
              <a:bodyPr/>
              <a:lstStyle/>
              <a:p>
                <a:endParaRPr lang="en-US"/>
              </a:p>
            </p:txBody>
          </p:sp>
          <p:sp>
            <p:nvSpPr>
              <p:cNvPr id="5654" name="Freeform 544"/>
              <p:cNvSpPr>
                <a:spLocks/>
              </p:cNvSpPr>
              <p:nvPr/>
            </p:nvSpPr>
            <p:spPr bwMode="auto">
              <a:xfrm>
                <a:off x="6530" y="2164"/>
                <a:ext cx="32" cy="32"/>
              </a:xfrm>
              <a:custGeom>
                <a:avLst/>
                <a:gdLst>
                  <a:gd name="T0" fmla="*/ 0 w 571"/>
                  <a:gd name="T1" fmla="*/ 0 h 591"/>
                  <a:gd name="T2" fmla="*/ 0 w 571"/>
                  <a:gd name="T3" fmla="*/ 0 h 591"/>
                  <a:gd name="T4" fmla="*/ 0 w 571"/>
                  <a:gd name="T5" fmla="*/ 0 h 591"/>
                  <a:gd name="T6" fmla="*/ 0 w 571"/>
                  <a:gd name="T7" fmla="*/ 0 h 591"/>
                  <a:gd name="T8" fmla="*/ 0 w 571"/>
                  <a:gd name="T9" fmla="*/ 0 h 591"/>
                  <a:gd name="T10" fmla="*/ 0 w 571"/>
                  <a:gd name="T11" fmla="*/ 0 h 591"/>
                  <a:gd name="T12" fmla="*/ 0 60000 65536"/>
                  <a:gd name="T13" fmla="*/ 0 60000 65536"/>
                  <a:gd name="T14" fmla="*/ 0 60000 65536"/>
                  <a:gd name="T15" fmla="*/ 0 60000 65536"/>
                  <a:gd name="T16" fmla="*/ 0 60000 65536"/>
                  <a:gd name="T17" fmla="*/ 0 60000 65536"/>
                  <a:gd name="T18" fmla="*/ 0 w 571"/>
                  <a:gd name="T19" fmla="*/ 0 h 591"/>
                  <a:gd name="T20" fmla="*/ 571 w 571"/>
                  <a:gd name="T21" fmla="*/ 591 h 591"/>
                </a:gdLst>
                <a:ahLst/>
                <a:cxnLst>
                  <a:cxn ang="T12">
                    <a:pos x="T0" y="T1"/>
                  </a:cxn>
                  <a:cxn ang="T13">
                    <a:pos x="T2" y="T3"/>
                  </a:cxn>
                  <a:cxn ang="T14">
                    <a:pos x="T4" y="T5"/>
                  </a:cxn>
                  <a:cxn ang="T15">
                    <a:pos x="T6" y="T7"/>
                  </a:cxn>
                  <a:cxn ang="T16">
                    <a:pos x="T8" y="T9"/>
                  </a:cxn>
                  <a:cxn ang="T17">
                    <a:pos x="T10" y="T11"/>
                  </a:cxn>
                </a:cxnLst>
                <a:rect l="T18" t="T19" r="T20" b="T21"/>
                <a:pathLst>
                  <a:path w="571" h="591">
                    <a:moveTo>
                      <a:pt x="48" y="591"/>
                    </a:moveTo>
                    <a:lnTo>
                      <a:pt x="97" y="571"/>
                    </a:lnTo>
                    <a:lnTo>
                      <a:pt x="571" y="97"/>
                    </a:lnTo>
                    <a:lnTo>
                      <a:pt x="474" y="0"/>
                    </a:lnTo>
                    <a:lnTo>
                      <a:pt x="0" y="473"/>
                    </a:lnTo>
                    <a:lnTo>
                      <a:pt x="48" y="591"/>
                    </a:lnTo>
                    <a:close/>
                  </a:path>
                </a:pathLst>
              </a:custGeom>
              <a:solidFill>
                <a:srgbClr val="E6B5C2"/>
              </a:solidFill>
              <a:ln w="9525">
                <a:noFill/>
                <a:round/>
                <a:headEnd/>
                <a:tailEnd/>
              </a:ln>
            </p:spPr>
            <p:txBody>
              <a:bodyPr/>
              <a:lstStyle/>
              <a:p>
                <a:endParaRPr lang="en-US"/>
              </a:p>
            </p:txBody>
          </p:sp>
          <p:sp>
            <p:nvSpPr>
              <p:cNvPr id="5655" name="Freeform 545"/>
              <p:cNvSpPr>
                <a:spLocks/>
              </p:cNvSpPr>
              <p:nvPr/>
            </p:nvSpPr>
            <p:spPr bwMode="auto">
              <a:xfrm>
                <a:off x="6382" y="2189"/>
                <a:ext cx="151" cy="8"/>
              </a:xfrm>
              <a:custGeom>
                <a:avLst/>
                <a:gdLst>
                  <a:gd name="T0" fmla="*/ 0 w 2721"/>
                  <a:gd name="T1" fmla="*/ 0 h 140"/>
                  <a:gd name="T2" fmla="*/ 0 w 2721"/>
                  <a:gd name="T3" fmla="*/ 0 h 140"/>
                  <a:gd name="T4" fmla="*/ 0 w 2721"/>
                  <a:gd name="T5" fmla="*/ 0 h 140"/>
                  <a:gd name="T6" fmla="*/ 0 w 2721"/>
                  <a:gd name="T7" fmla="*/ 0 h 140"/>
                  <a:gd name="T8" fmla="*/ 0 w 2721"/>
                  <a:gd name="T9" fmla="*/ 0 h 140"/>
                  <a:gd name="T10" fmla="*/ 0 w 2721"/>
                  <a:gd name="T11" fmla="*/ 0 h 140"/>
                  <a:gd name="T12" fmla="*/ 0 60000 65536"/>
                  <a:gd name="T13" fmla="*/ 0 60000 65536"/>
                  <a:gd name="T14" fmla="*/ 0 60000 65536"/>
                  <a:gd name="T15" fmla="*/ 0 60000 65536"/>
                  <a:gd name="T16" fmla="*/ 0 60000 65536"/>
                  <a:gd name="T17" fmla="*/ 0 60000 65536"/>
                  <a:gd name="T18" fmla="*/ 0 w 2721"/>
                  <a:gd name="T19" fmla="*/ 0 h 140"/>
                  <a:gd name="T20" fmla="*/ 2721 w 27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1" h="140">
                    <a:moveTo>
                      <a:pt x="0" y="22"/>
                    </a:moveTo>
                    <a:lnTo>
                      <a:pt x="48" y="140"/>
                    </a:lnTo>
                    <a:lnTo>
                      <a:pt x="2721" y="138"/>
                    </a:lnTo>
                    <a:lnTo>
                      <a:pt x="2721" y="0"/>
                    </a:lnTo>
                    <a:lnTo>
                      <a:pt x="48" y="2"/>
                    </a:lnTo>
                    <a:lnTo>
                      <a:pt x="0" y="22"/>
                    </a:lnTo>
                    <a:close/>
                  </a:path>
                </a:pathLst>
              </a:custGeom>
              <a:solidFill>
                <a:srgbClr val="E6B5C2"/>
              </a:solidFill>
              <a:ln w="9525">
                <a:noFill/>
                <a:round/>
                <a:headEnd/>
                <a:tailEnd/>
              </a:ln>
            </p:spPr>
            <p:txBody>
              <a:bodyPr/>
              <a:lstStyle/>
              <a:p>
                <a:endParaRPr lang="en-US"/>
              </a:p>
            </p:txBody>
          </p:sp>
          <p:sp>
            <p:nvSpPr>
              <p:cNvPr id="5656" name="Freeform 546"/>
              <p:cNvSpPr>
                <a:spLocks/>
              </p:cNvSpPr>
              <p:nvPr/>
            </p:nvSpPr>
            <p:spPr bwMode="auto">
              <a:xfrm>
                <a:off x="6413" y="2141"/>
                <a:ext cx="171" cy="26"/>
              </a:xfrm>
              <a:custGeom>
                <a:avLst/>
                <a:gdLst>
                  <a:gd name="T0" fmla="*/ 0 w 3069"/>
                  <a:gd name="T1" fmla="*/ 0 h 463"/>
                  <a:gd name="T2" fmla="*/ 0 w 3069"/>
                  <a:gd name="T3" fmla="*/ 0 h 463"/>
                  <a:gd name="T4" fmla="*/ 0 w 3069"/>
                  <a:gd name="T5" fmla="*/ 0 h 463"/>
                  <a:gd name="T6" fmla="*/ 0 w 3069"/>
                  <a:gd name="T7" fmla="*/ 0 h 463"/>
                  <a:gd name="T8" fmla="*/ 0 w 3069"/>
                  <a:gd name="T9" fmla="*/ 0 h 463"/>
                  <a:gd name="T10" fmla="*/ 0 60000 65536"/>
                  <a:gd name="T11" fmla="*/ 0 60000 65536"/>
                  <a:gd name="T12" fmla="*/ 0 60000 65536"/>
                  <a:gd name="T13" fmla="*/ 0 60000 65536"/>
                  <a:gd name="T14" fmla="*/ 0 60000 65536"/>
                  <a:gd name="T15" fmla="*/ 0 w 3069"/>
                  <a:gd name="T16" fmla="*/ 0 h 463"/>
                  <a:gd name="T17" fmla="*/ 3069 w 3069"/>
                  <a:gd name="T18" fmla="*/ 463 h 463"/>
                </a:gdLst>
                <a:ahLst/>
                <a:cxnLst>
                  <a:cxn ang="T10">
                    <a:pos x="T0" y="T1"/>
                  </a:cxn>
                  <a:cxn ang="T11">
                    <a:pos x="T2" y="T3"/>
                  </a:cxn>
                  <a:cxn ang="T12">
                    <a:pos x="T4" y="T5"/>
                  </a:cxn>
                  <a:cxn ang="T13">
                    <a:pos x="T6" y="T7"/>
                  </a:cxn>
                  <a:cxn ang="T14">
                    <a:pos x="T8" y="T9"/>
                  </a:cxn>
                </a:cxnLst>
                <a:rect l="T15" t="T16" r="T17" b="T18"/>
                <a:pathLst>
                  <a:path w="3069" h="463">
                    <a:moveTo>
                      <a:pt x="0" y="461"/>
                    </a:moveTo>
                    <a:lnTo>
                      <a:pt x="459" y="0"/>
                    </a:lnTo>
                    <a:lnTo>
                      <a:pt x="3069" y="0"/>
                    </a:lnTo>
                    <a:lnTo>
                      <a:pt x="2609" y="463"/>
                    </a:lnTo>
                    <a:lnTo>
                      <a:pt x="0" y="461"/>
                    </a:lnTo>
                    <a:close/>
                  </a:path>
                </a:pathLst>
              </a:custGeom>
              <a:solidFill>
                <a:srgbClr val="E56968"/>
              </a:solidFill>
              <a:ln w="9525">
                <a:noFill/>
                <a:round/>
                <a:headEnd/>
                <a:tailEnd/>
              </a:ln>
            </p:spPr>
            <p:txBody>
              <a:bodyPr/>
              <a:lstStyle/>
              <a:p>
                <a:endParaRPr lang="en-US"/>
              </a:p>
            </p:txBody>
          </p:sp>
          <p:sp>
            <p:nvSpPr>
              <p:cNvPr id="5657" name="Freeform 547"/>
              <p:cNvSpPr>
                <a:spLocks/>
              </p:cNvSpPr>
              <p:nvPr/>
            </p:nvSpPr>
            <p:spPr bwMode="auto">
              <a:xfrm>
                <a:off x="6411" y="2137"/>
                <a:ext cx="31" cy="32"/>
              </a:xfrm>
              <a:custGeom>
                <a:avLst/>
                <a:gdLst>
                  <a:gd name="T0" fmla="*/ 0 w 556"/>
                  <a:gd name="T1" fmla="*/ 0 h 578"/>
                  <a:gd name="T2" fmla="*/ 0 w 556"/>
                  <a:gd name="T3" fmla="*/ 0 h 578"/>
                  <a:gd name="T4" fmla="*/ 0 w 556"/>
                  <a:gd name="T5" fmla="*/ 0 h 578"/>
                  <a:gd name="T6" fmla="*/ 0 w 556"/>
                  <a:gd name="T7" fmla="*/ 0 h 578"/>
                  <a:gd name="T8" fmla="*/ 0 w 556"/>
                  <a:gd name="T9" fmla="*/ 0 h 578"/>
                  <a:gd name="T10" fmla="*/ 0 w 556"/>
                  <a:gd name="T11" fmla="*/ 0 h 578"/>
                  <a:gd name="T12" fmla="*/ 0 60000 65536"/>
                  <a:gd name="T13" fmla="*/ 0 60000 65536"/>
                  <a:gd name="T14" fmla="*/ 0 60000 65536"/>
                  <a:gd name="T15" fmla="*/ 0 60000 65536"/>
                  <a:gd name="T16" fmla="*/ 0 60000 65536"/>
                  <a:gd name="T17" fmla="*/ 0 60000 65536"/>
                  <a:gd name="T18" fmla="*/ 0 w 556"/>
                  <a:gd name="T19" fmla="*/ 0 h 578"/>
                  <a:gd name="T20" fmla="*/ 556 w 556"/>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6" h="578">
                    <a:moveTo>
                      <a:pt x="507" y="0"/>
                    </a:moveTo>
                    <a:lnTo>
                      <a:pt x="458" y="21"/>
                    </a:lnTo>
                    <a:lnTo>
                      <a:pt x="0" y="481"/>
                    </a:lnTo>
                    <a:lnTo>
                      <a:pt x="98" y="578"/>
                    </a:lnTo>
                    <a:lnTo>
                      <a:pt x="556" y="117"/>
                    </a:lnTo>
                    <a:lnTo>
                      <a:pt x="507" y="0"/>
                    </a:lnTo>
                    <a:close/>
                  </a:path>
                </a:pathLst>
              </a:custGeom>
              <a:solidFill>
                <a:srgbClr val="E6B5C2"/>
              </a:solidFill>
              <a:ln w="9525">
                <a:noFill/>
                <a:round/>
                <a:headEnd/>
                <a:tailEnd/>
              </a:ln>
            </p:spPr>
            <p:txBody>
              <a:bodyPr/>
              <a:lstStyle/>
              <a:p>
                <a:endParaRPr lang="en-US"/>
              </a:p>
            </p:txBody>
          </p:sp>
          <p:sp>
            <p:nvSpPr>
              <p:cNvPr id="5658" name="Freeform 548"/>
              <p:cNvSpPr>
                <a:spLocks/>
              </p:cNvSpPr>
              <p:nvPr/>
            </p:nvSpPr>
            <p:spPr bwMode="auto">
              <a:xfrm>
                <a:off x="6439" y="2137"/>
                <a:ext cx="148" cy="8"/>
              </a:xfrm>
              <a:custGeom>
                <a:avLst/>
                <a:gdLst>
                  <a:gd name="T0" fmla="*/ 0 w 2659"/>
                  <a:gd name="T1" fmla="*/ 0 h 138"/>
                  <a:gd name="T2" fmla="*/ 0 w 2659"/>
                  <a:gd name="T3" fmla="*/ 0 h 138"/>
                  <a:gd name="T4" fmla="*/ 0 w 2659"/>
                  <a:gd name="T5" fmla="*/ 0 h 138"/>
                  <a:gd name="T6" fmla="*/ 0 w 2659"/>
                  <a:gd name="T7" fmla="*/ 0 h 138"/>
                  <a:gd name="T8" fmla="*/ 0 w 2659"/>
                  <a:gd name="T9" fmla="*/ 0 h 138"/>
                  <a:gd name="T10" fmla="*/ 0 w 2659"/>
                  <a:gd name="T11" fmla="*/ 0 h 138"/>
                  <a:gd name="T12" fmla="*/ 0 60000 65536"/>
                  <a:gd name="T13" fmla="*/ 0 60000 65536"/>
                  <a:gd name="T14" fmla="*/ 0 60000 65536"/>
                  <a:gd name="T15" fmla="*/ 0 60000 65536"/>
                  <a:gd name="T16" fmla="*/ 0 60000 65536"/>
                  <a:gd name="T17" fmla="*/ 0 60000 65536"/>
                  <a:gd name="T18" fmla="*/ 0 w 2659"/>
                  <a:gd name="T19" fmla="*/ 0 h 138"/>
                  <a:gd name="T20" fmla="*/ 2659 w 265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59" h="138">
                    <a:moveTo>
                      <a:pt x="2659" y="117"/>
                    </a:moveTo>
                    <a:lnTo>
                      <a:pt x="2610" y="0"/>
                    </a:lnTo>
                    <a:lnTo>
                      <a:pt x="0" y="0"/>
                    </a:lnTo>
                    <a:lnTo>
                      <a:pt x="0" y="138"/>
                    </a:lnTo>
                    <a:lnTo>
                      <a:pt x="2610" y="138"/>
                    </a:lnTo>
                    <a:lnTo>
                      <a:pt x="2659" y="117"/>
                    </a:lnTo>
                    <a:close/>
                  </a:path>
                </a:pathLst>
              </a:custGeom>
              <a:solidFill>
                <a:srgbClr val="E6B5C2"/>
              </a:solidFill>
              <a:ln w="9525">
                <a:noFill/>
                <a:round/>
                <a:headEnd/>
                <a:tailEnd/>
              </a:ln>
            </p:spPr>
            <p:txBody>
              <a:bodyPr/>
              <a:lstStyle/>
              <a:p>
                <a:endParaRPr lang="en-US"/>
              </a:p>
            </p:txBody>
          </p:sp>
          <p:sp>
            <p:nvSpPr>
              <p:cNvPr id="5659" name="Freeform 549"/>
              <p:cNvSpPr>
                <a:spLocks/>
              </p:cNvSpPr>
              <p:nvPr/>
            </p:nvSpPr>
            <p:spPr bwMode="auto">
              <a:xfrm>
                <a:off x="6556" y="2138"/>
                <a:ext cx="31" cy="32"/>
              </a:xfrm>
              <a:custGeom>
                <a:avLst/>
                <a:gdLst>
                  <a:gd name="T0" fmla="*/ 0 w 557"/>
                  <a:gd name="T1" fmla="*/ 0 h 580"/>
                  <a:gd name="T2" fmla="*/ 0 w 557"/>
                  <a:gd name="T3" fmla="*/ 0 h 580"/>
                  <a:gd name="T4" fmla="*/ 0 w 557"/>
                  <a:gd name="T5" fmla="*/ 0 h 580"/>
                  <a:gd name="T6" fmla="*/ 0 w 557"/>
                  <a:gd name="T7" fmla="*/ 0 h 580"/>
                  <a:gd name="T8" fmla="*/ 0 w 557"/>
                  <a:gd name="T9" fmla="*/ 0 h 580"/>
                  <a:gd name="T10" fmla="*/ 0 w 557"/>
                  <a:gd name="T11" fmla="*/ 0 h 580"/>
                  <a:gd name="T12" fmla="*/ 0 60000 65536"/>
                  <a:gd name="T13" fmla="*/ 0 60000 65536"/>
                  <a:gd name="T14" fmla="*/ 0 60000 65536"/>
                  <a:gd name="T15" fmla="*/ 0 60000 65536"/>
                  <a:gd name="T16" fmla="*/ 0 60000 65536"/>
                  <a:gd name="T17" fmla="*/ 0 60000 65536"/>
                  <a:gd name="T18" fmla="*/ 0 w 557"/>
                  <a:gd name="T19" fmla="*/ 0 h 580"/>
                  <a:gd name="T20" fmla="*/ 557 w 557"/>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57" h="580">
                    <a:moveTo>
                      <a:pt x="48" y="580"/>
                    </a:moveTo>
                    <a:lnTo>
                      <a:pt x="97" y="559"/>
                    </a:lnTo>
                    <a:lnTo>
                      <a:pt x="557" y="96"/>
                    </a:lnTo>
                    <a:lnTo>
                      <a:pt x="460" y="0"/>
                    </a:lnTo>
                    <a:lnTo>
                      <a:pt x="0" y="462"/>
                    </a:lnTo>
                    <a:lnTo>
                      <a:pt x="48" y="580"/>
                    </a:lnTo>
                    <a:close/>
                  </a:path>
                </a:pathLst>
              </a:custGeom>
              <a:solidFill>
                <a:srgbClr val="E6B5C2"/>
              </a:solidFill>
              <a:ln w="9525">
                <a:noFill/>
                <a:round/>
                <a:headEnd/>
                <a:tailEnd/>
              </a:ln>
            </p:spPr>
            <p:txBody>
              <a:bodyPr/>
              <a:lstStyle/>
              <a:p>
                <a:endParaRPr lang="en-US"/>
              </a:p>
            </p:txBody>
          </p:sp>
          <p:sp>
            <p:nvSpPr>
              <p:cNvPr id="5660" name="Freeform 550"/>
              <p:cNvSpPr>
                <a:spLocks/>
              </p:cNvSpPr>
              <p:nvPr/>
            </p:nvSpPr>
            <p:spPr bwMode="auto">
              <a:xfrm>
                <a:off x="6411" y="2163"/>
                <a:ext cx="147" cy="7"/>
              </a:xfrm>
              <a:custGeom>
                <a:avLst/>
                <a:gdLst>
                  <a:gd name="T0" fmla="*/ 0 w 2657"/>
                  <a:gd name="T1" fmla="*/ 0 h 140"/>
                  <a:gd name="T2" fmla="*/ 0 w 2657"/>
                  <a:gd name="T3" fmla="*/ 0 h 140"/>
                  <a:gd name="T4" fmla="*/ 0 w 2657"/>
                  <a:gd name="T5" fmla="*/ 0 h 140"/>
                  <a:gd name="T6" fmla="*/ 0 w 2657"/>
                  <a:gd name="T7" fmla="*/ 0 h 140"/>
                  <a:gd name="T8" fmla="*/ 0 w 2657"/>
                  <a:gd name="T9" fmla="*/ 0 h 140"/>
                  <a:gd name="T10" fmla="*/ 0 w 2657"/>
                  <a:gd name="T11" fmla="*/ 0 h 140"/>
                  <a:gd name="T12" fmla="*/ 0 60000 65536"/>
                  <a:gd name="T13" fmla="*/ 0 60000 65536"/>
                  <a:gd name="T14" fmla="*/ 0 60000 65536"/>
                  <a:gd name="T15" fmla="*/ 0 60000 65536"/>
                  <a:gd name="T16" fmla="*/ 0 60000 65536"/>
                  <a:gd name="T17" fmla="*/ 0 60000 65536"/>
                  <a:gd name="T18" fmla="*/ 0 w 2657"/>
                  <a:gd name="T19" fmla="*/ 0 h 140"/>
                  <a:gd name="T20" fmla="*/ 2657 w 2657"/>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57" h="140">
                    <a:moveTo>
                      <a:pt x="0" y="20"/>
                    </a:moveTo>
                    <a:lnTo>
                      <a:pt x="48" y="138"/>
                    </a:lnTo>
                    <a:lnTo>
                      <a:pt x="2657" y="140"/>
                    </a:lnTo>
                    <a:lnTo>
                      <a:pt x="2657" y="1"/>
                    </a:lnTo>
                    <a:lnTo>
                      <a:pt x="48" y="0"/>
                    </a:lnTo>
                    <a:lnTo>
                      <a:pt x="0" y="20"/>
                    </a:lnTo>
                    <a:close/>
                  </a:path>
                </a:pathLst>
              </a:custGeom>
              <a:solidFill>
                <a:srgbClr val="E6B5C2"/>
              </a:solidFill>
              <a:ln w="9525">
                <a:noFill/>
                <a:round/>
                <a:headEnd/>
                <a:tailEnd/>
              </a:ln>
            </p:spPr>
            <p:txBody>
              <a:bodyPr/>
              <a:lstStyle/>
              <a:p>
                <a:endParaRPr lang="en-US"/>
              </a:p>
            </p:txBody>
          </p:sp>
          <p:sp>
            <p:nvSpPr>
              <p:cNvPr id="5661" name="Freeform 551"/>
              <p:cNvSpPr>
                <a:spLocks/>
              </p:cNvSpPr>
              <p:nvPr/>
            </p:nvSpPr>
            <p:spPr bwMode="auto">
              <a:xfrm>
                <a:off x="6241" y="2166"/>
                <a:ext cx="173" cy="27"/>
              </a:xfrm>
              <a:custGeom>
                <a:avLst/>
                <a:gdLst>
                  <a:gd name="T0" fmla="*/ 0 w 3108"/>
                  <a:gd name="T1" fmla="*/ 0 h 475"/>
                  <a:gd name="T2" fmla="*/ 0 w 3108"/>
                  <a:gd name="T3" fmla="*/ 0 h 475"/>
                  <a:gd name="T4" fmla="*/ 0 w 3108"/>
                  <a:gd name="T5" fmla="*/ 0 h 475"/>
                  <a:gd name="T6" fmla="*/ 0 w 3108"/>
                  <a:gd name="T7" fmla="*/ 0 h 475"/>
                  <a:gd name="T8" fmla="*/ 0 w 3108"/>
                  <a:gd name="T9" fmla="*/ 0 h 475"/>
                  <a:gd name="T10" fmla="*/ 0 60000 65536"/>
                  <a:gd name="T11" fmla="*/ 0 60000 65536"/>
                  <a:gd name="T12" fmla="*/ 0 60000 65536"/>
                  <a:gd name="T13" fmla="*/ 0 60000 65536"/>
                  <a:gd name="T14" fmla="*/ 0 60000 65536"/>
                  <a:gd name="T15" fmla="*/ 0 w 3108"/>
                  <a:gd name="T16" fmla="*/ 0 h 475"/>
                  <a:gd name="T17" fmla="*/ 3108 w 3108"/>
                  <a:gd name="T18" fmla="*/ 475 h 475"/>
                </a:gdLst>
                <a:ahLst/>
                <a:cxnLst>
                  <a:cxn ang="T10">
                    <a:pos x="T0" y="T1"/>
                  </a:cxn>
                  <a:cxn ang="T11">
                    <a:pos x="T2" y="T3"/>
                  </a:cxn>
                  <a:cxn ang="T12">
                    <a:pos x="T4" y="T5"/>
                  </a:cxn>
                  <a:cxn ang="T13">
                    <a:pos x="T6" y="T7"/>
                  </a:cxn>
                  <a:cxn ang="T14">
                    <a:pos x="T8" y="T9"/>
                  </a:cxn>
                </a:cxnLst>
                <a:rect l="T15" t="T16" r="T17" b="T18"/>
                <a:pathLst>
                  <a:path w="3108" h="475">
                    <a:moveTo>
                      <a:pt x="0" y="475"/>
                    </a:moveTo>
                    <a:lnTo>
                      <a:pt x="474" y="0"/>
                    </a:lnTo>
                    <a:lnTo>
                      <a:pt x="3108" y="0"/>
                    </a:lnTo>
                    <a:lnTo>
                      <a:pt x="2636" y="471"/>
                    </a:lnTo>
                    <a:lnTo>
                      <a:pt x="0" y="475"/>
                    </a:lnTo>
                    <a:close/>
                  </a:path>
                </a:pathLst>
              </a:custGeom>
              <a:solidFill>
                <a:srgbClr val="E56968"/>
              </a:solidFill>
              <a:ln w="9525">
                <a:noFill/>
                <a:round/>
                <a:headEnd/>
                <a:tailEnd/>
              </a:ln>
            </p:spPr>
            <p:txBody>
              <a:bodyPr/>
              <a:lstStyle/>
              <a:p>
                <a:endParaRPr lang="en-US"/>
              </a:p>
            </p:txBody>
          </p:sp>
          <p:sp>
            <p:nvSpPr>
              <p:cNvPr id="5662" name="Freeform 552"/>
              <p:cNvSpPr>
                <a:spLocks/>
              </p:cNvSpPr>
              <p:nvPr/>
            </p:nvSpPr>
            <p:spPr bwMode="auto">
              <a:xfrm>
                <a:off x="6238" y="2163"/>
                <a:ext cx="32" cy="32"/>
              </a:xfrm>
              <a:custGeom>
                <a:avLst/>
                <a:gdLst>
                  <a:gd name="T0" fmla="*/ 0 w 572"/>
                  <a:gd name="T1" fmla="*/ 0 h 592"/>
                  <a:gd name="T2" fmla="*/ 0 w 572"/>
                  <a:gd name="T3" fmla="*/ 0 h 592"/>
                  <a:gd name="T4" fmla="*/ 0 w 572"/>
                  <a:gd name="T5" fmla="*/ 0 h 592"/>
                  <a:gd name="T6" fmla="*/ 0 w 572"/>
                  <a:gd name="T7" fmla="*/ 0 h 592"/>
                  <a:gd name="T8" fmla="*/ 0 w 572"/>
                  <a:gd name="T9" fmla="*/ 0 h 592"/>
                  <a:gd name="T10" fmla="*/ 0 w 572"/>
                  <a:gd name="T11" fmla="*/ 0 h 592"/>
                  <a:gd name="T12" fmla="*/ 0 60000 65536"/>
                  <a:gd name="T13" fmla="*/ 0 60000 65536"/>
                  <a:gd name="T14" fmla="*/ 0 60000 65536"/>
                  <a:gd name="T15" fmla="*/ 0 60000 65536"/>
                  <a:gd name="T16" fmla="*/ 0 60000 65536"/>
                  <a:gd name="T17" fmla="*/ 0 60000 65536"/>
                  <a:gd name="T18" fmla="*/ 0 w 572"/>
                  <a:gd name="T19" fmla="*/ 0 h 592"/>
                  <a:gd name="T20" fmla="*/ 572 w 57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2" h="592">
                    <a:moveTo>
                      <a:pt x="523" y="0"/>
                    </a:moveTo>
                    <a:lnTo>
                      <a:pt x="474" y="20"/>
                    </a:lnTo>
                    <a:lnTo>
                      <a:pt x="0" y="495"/>
                    </a:lnTo>
                    <a:lnTo>
                      <a:pt x="97" y="592"/>
                    </a:lnTo>
                    <a:lnTo>
                      <a:pt x="572" y="117"/>
                    </a:lnTo>
                    <a:lnTo>
                      <a:pt x="523" y="0"/>
                    </a:lnTo>
                    <a:close/>
                  </a:path>
                </a:pathLst>
              </a:custGeom>
              <a:solidFill>
                <a:srgbClr val="E6B5C2"/>
              </a:solidFill>
              <a:ln w="9525">
                <a:noFill/>
                <a:round/>
                <a:headEnd/>
                <a:tailEnd/>
              </a:ln>
            </p:spPr>
            <p:txBody>
              <a:bodyPr/>
              <a:lstStyle/>
              <a:p>
                <a:endParaRPr lang="en-US"/>
              </a:p>
            </p:txBody>
          </p:sp>
          <p:sp>
            <p:nvSpPr>
              <p:cNvPr id="5663" name="Freeform 553"/>
              <p:cNvSpPr>
                <a:spLocks/>
              </p:cNvSpPr>
              <p:nvPr/>
            </p:nvSpPr>
            <p:spPr bwMode="auto">
              <a:xfrm>
                <a:off x="6267" y="2163"/>
                <a:ext cx="149" cy="7"/>
              </a:xfrm>
              <a:custGeom>
                <a:avLst/>
                <a:gdLst>
                  <a:gd name="T0" fmla="*/ 0 w 2683"/>
                  <a:gd name="T1" fmla="*/ 0 h 138"/>
                  <a:gd name="T2" fmla="*/ 0 w 2683"/>
                  <a:gd name="T3" fmla="*/ 0 h 138"/>
                  <a:gd name="T4" fmla="*/ 0 w 2683"/>
                  <a:gd name="T5" fmla="*/ 0 h 138"/>
                  <a:gd name="T6" fmla="*/ 0 w 2683"/>
                  <a:gd name="T7" fmla="*/ 0 h 138"/>
                  <a:gd name="T8" fmla="*/ 0 w 2683"/>
                  <a:gd name="T9" fmla="*/ 0 h 138"/>
                  <a:gd name="T10" fmla="*/ 0 w 2683"/>
                  <a:gd name="T11" fmla="*/ 0 h 138"/>
                  <a:gd name="T12" fmla="*/ 0 60000 65536"/>
                  <a:gd name="T13" fmla="*/ 0 60000 65536"/>
                  <a:gd name="T14" fmla="*/ 0 60000 65536"/>
                  <a:gd name="T15" fmla="*/ 0 60000 65536"/>
                  <a:gd name="T16" fmla="*/ 0 60000 65536"/>
                  <a:gd name="T17" fmla="*/ 0 60000 65536"/>
                  <a:gd name="T18" fmla="*/ 0 w 2683"/>
                  <a:gd name="T19" fmla="*/ 0 h 138"/>
                  <a:gd name="T20" fmla="*/ 2683 w 268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3" h="138">
                    <a:moveTo>
                      <a:pt x="2683" y="117"/>
                    </a:moveTo>
                    <a:lnTo>
                      <a:pt x="2634" y="0"/>
                    </a:lnTo>
                    <a:lnTo>
                      <a:pt x="0" y="0"/>
                    </a:lnTo>
                    <a:lnTo>
                      <a:pt x="0" y="138"/>
                    </a:lnTo>
                    <a:lnTo>
                      <a:pt x="2634" y="138"/>
                    </a:lnTo>
                    <a:lnTo>
                      <a:pt x="2683" y="117"/>
                    </a:lnTo>
                    <a:close/>
                  </a:path>
                </a:pathLst>
              </a:custGeom>
              <a:solidFill>
                <a:srgbClr val="E6B5C2"/>
              </a:solidFill>
              <a:ln w="9525">
                <a:noFill/>
                <a:round/>
                <a:headEnd/>
                <a:tailEnd/>
              </a:ln>
            </p:spPr>
            <p:txBody>
              <a:bodyPr/>
              <a:lstStyle/>
              <a:p>
                <a:endParaRPr lang="en-US"/>
              </a:p>
            </p:txBody>
          </p:sp>
          <p:sp>
            <p:nvSpPr>
              <p:cNvPr id="5664" name="Freeform 554"/>
              <p:cNvSpPr>
                <a:spLocks/>
              </p:cNvSpPr>
              <p:nvPr/>
            </p:nvSpPr>
            <p:spPr bwMode="auto">
              <a:xfrm>
                <a:off x="6385" y="2164"/>
                <a:ext cx="31" cy="32"/>
              </a:xfrm>
              <a:custGeom>
                <a:avLst/>
                <a:gdLst>
                  <a:gd name="T0" fmla="*/ 0 w 570"/>
                  <a:gd name="T1" fmla="*/ 0 h 589"/>
                  <a:gd name="T2" fmla="*/ 0 w 570"/>
                  <a:gd name="T3" fmla="*/ 0 h 589"/>
                  <a:gd name="T4" fmla="*/ 0 w 570"/>
                  <a:gd name="T5" fmla="*/ 0 h 589"/>
                  <a:gd name="T6" fmla="*/ 0 w 570"/>
                  <a:gd name="T7" fmla="*/ 0 h 589"/>
                  <a:gd name="T8" fmla="*/ 0 w 570"/>
                  <a:gd name="T9" fmla="*/ 0 h 589"/>
                  <a:gd name="T10" fmla="*/ 0 w 570"/>
                  <a:gd name="T11" fmla="*/ 0 h 589"/>
                  <a:gd name="T12" fmla="*/ 0 60000 65536"/>
                  <a:gd name="T13" fmla="*/ 0 60000 65536"/>
                  <a:gd name="T14" fmla="*/ 0 60000 65536"/>
                  <a:gd name="T15" fmla="*/ 0 60000 65536"/>
                  <a:gd name="T16" fmla="*/ 0 60000 65536"/>
                  <a:gd name="T17" fmla="*/ 0 60000 65536"/>
                  <a:gd name="T18" fmla="*/ 0 w 570"/>
                  <a:gd name="T19" fmla="*/ 0 h 589"/>
                  <a:gd name="T20" fmla="*/ 570 w 570"/>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70" h="589">
                    <a:moveTo>
                      <a:pt x="49" y="589"/>
                    </a:moveTo>
                    <a:lnTo>
                      <a:pt x="98" y="569"/>
                    </a:lnTo>
                    <a:lnTo>
                      <a:pt x="570" y="97"/>
                    </a:lnTo>
                    <a:lnTo>
                      <a:pt x="472" y="0"/>
                    </a:lnTo>
                    <a:lnTo>
                      <a:pt x="0" y="471"/>
                    </a:lnTo>
                    <a:lnTo>
                      <a:pt x="49" y="589"/>
                    </a:lnTo>
                    <a:close/>
                  </a:path>
                </a:pathLst>
              </a:custGeom>
              <a:solidFill>
                <a:srgbClr val="E6B5C2"/>
              </a:solidFill>
              <a:ln w="9525">
                <a:noFill/>
                <a:round/>
                <a:headEnd/>
                <a:tailEnd/>
              </a:ln>
            </p:spPr>
            <p:txBody>
              <a:bodyPr/>
              <a:lstStyle/>
              <a:p>
                <a:endParaRPr lang="en-US"/>
              </a:p>
            </p:txBody>
          </p:sp>
          <p:sp>
            <p:nvSpPr>
              <p:cNvPr id="5665" name="Freeform 555"/>
              <p:cNvSpPr>
                <a:spLocks/>
              </p:cNvSpPr>
              <p:nvPr/>
            </p:nvSpPr>
            <p:spPr bwMode="auto">
              <a:xfrm>
                <a:off x="6238" y="2189"/>
                <a:ext cx="149" cy="8"/>
              </a:xfrm>
              <a:custGeom>
                <a:avLst/>
                <a:gdLst>
                  <a:gd name="T0" fmla="*/ 0 w 2685"/>
                  <a:gd name="T1" fmla="*/ 0 h 142"/>
                  <a:gd name="T2" fmla="*/ 0 w 2685"/>
                  <a:gd name="T3" fmla="*/ 0 h 142"/>
                  <a:gd name="T4" fmla="*/ 0 w 2685"/>
                  <a:gd name="T5" fmla="*/ 0 h 142"/>
                  <a:gd name="T6" fmla="*/ 0 w 2685"/>
                  <a:gd name="T7" fmla="*/ 0 h 142"/>
                  <a:gd name="T8" fmla="*/ 0 w 2685"/>
                  <a:gd name="T9" fmla="*/ 0 h 142"/>
                  <a:gd name="T10" fmla="*/ 0 w 2685"/>
                  <a:gd name="T11" fmla="*/ 0 h 142"/>
                  <a:gd name="T12" fmla="*/ 0 60000 65536"/>
                  <a:gd name="T13" fmla="*/ 0 60000 65536"/>
                  <a:gd name="T14" fmla="*/ 0 60000 65536"/>
                  <a:gd name="T15" fmla="*/ 0 60000 65536"/>
                  <a:gd name="T16" fmla="*/ 0 60000 65536"/>
                  <a:gd name="T17" fmla="*/ 0 60000 65536"/>
                  <a:gd name="T18" fmla="*/ 0 w 2685"/>
                  <a:gd name="T19" fmla="*/ 0 h 142"/>
                  <a:gd name="T20" fmla="*/ 2685 w 26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5" h="142">
                    <a:moveTo>
                      <a:pt x="0" y="24"/>
                    </a:moveTo>
                    <a:lnTo>
                      <a:pt x="49" y="142"/>
                    </a:lnTo>
                    <a:lnTo>
                      <a:pt x="2685" y="138"/>
                    </a:lnTo>
                    <a:lnTo>
                      <a:pt x="2685" y="0"/>
                    </a:lnTo>
                    <a:lnTo>
                      <a:pt x="49" y="4"/>
                    </a:lnTo>
                    <a:lnTo>
                      <a:pt x="0" y="24"/>
                    </a:lnTo>
                    <a:close/>
                  </a:path>
                </a:pathLst>
              </a:custGeom>
              <a:solidFill>
                <a:srgbClr val="E6B5C2"/>
              </a:solidFill>
              <a:ln w="9525">
                <a:noFill/>
                <a:round/>
                <a:headEnd/>
                <a:tailEnd/>
              </a:ln>
            </p:spPr>
            <p:txBody>
              <a:bodyPr/>
              <a:lstStyle/>
              <a:p>
                <a:endParaRPr lang="en-US"/>
              </a:p>
            </p:txBody>
          </p:sp>
          <p:sp>
            <p:nvSpPr>
              <p:cNvPr id="5666" name="Freeform 556"/>
              <p:cNvSpPr>
                <a:spLocks/>
              </p:cNvSpPr>
              <p:nvPr/>
            </p:nvSpPr>
            <p:spPr bwMode="auto">
              <a:xfrm>
                <a:off x="6267" y="2141"/>
                <a:ext cx="172" cy="25"/>
              </a:xfrm>
              <a:custGeom>
                <a:avLst/>
                <a:gdLst>
                  <a:gd name="T0" fmla="*/ 0 w 3096"/>
                  <a:gd name="T1" fmla="*/ 0 h 460"/>
                  <a:gd name="T2" fmla="*/ 0 w 3096"/>
                  <a:gd name="T3" fmla="*/ 0 h 460"/>
                  <a:gd name="T4" fmla="*/ 0 w 3096"/>
                  <a:gd name="T5" fmla="*/ 0 h 460"/>
                  <a:gd name="T6" fmla="*/ 0 w 3096"/>
                  <a:gd name="T7" fmla="*/ 0 h 460"/>
                  <a:gd name="T8" fmla="*/ 0 w 3096"/>
                  <a:gd name="T9" fmla="*/ 0 h 460"/>
                  <a:gd name="T10" fmla="*/ 0 60000 65536"/>
                  <a:gd name="T11" fmla="*/ 0 60000 65536"/>
                  <a:gd name="T12" fmla="*/ 0 60000 65536"/>
                  <a:gd name="T13" fmla="*/ 0 60000 65536"/>
                  <a:gd name="T14" fmla="*/ 0 60000 65536"/>
                  <a:gd name="T15" fmla="*/ 0 w 3096"/>
                  <a:gd name="T16" fmla="*/ 0 h 460"/>
                  <a:gd name="T17" fmla="*/ 3096 w 3096"/>
                  <a:gd name="T18" fmla="*/ 460 h 460"/>
                </a:gdLst>
                <a:ahLst/>
                <a:cxnLst>
                  <a:cxn ang="T10">
                    <a:pos x="T0" y="T1"/>
                  </a:cxn>
                  <a:cxn ang="T11">
                    <a:pos x="T2" y="T3"/>
                  </a:cxn>
                  <a:cxn ang="T12">
                    <a:pos x="T4" y="T5"/>
                  </a:cxn>
                  <a:cxn ang="T13">
                    <a:pos x="T6" y="T7"/>
                  </a:cxn>
                  <a:cxn ang="T14">
                    <a:pos x="T8" y="T9"/>
                  </a:cxn>
                </a:cxnLst>
                <a:rect l="T15" t="T16" r="T17" b="T18"/>
                <a:pathLst>
                  <a:path w="3096" h="460">
                    <a:moveTo>
                      <a:pt x="0" y="460"/>
                    </a:moveTo>
                    <a:lnTo>
                      <a:pt x="458" y="0"/>
                    </a:lnTo>
                    <a:lnTo>
                      <a:pt x="3096" y="0"/>
                    </a:lnTo>
                    <a:lnTo>
                      <a:pt x="2635" y="460"/>
                    </a:lnTo>
                    <a:lnTo>
                      <a:pt x="0" y="460"/>
                    </a:lnTo>
                    <a:close/>
                  </a:path>
                </a:pathLst>
              </a:custGeom>
              <a:solidFill>
                <a:srgbClr val="E56968"/>
              </a:solidFill>
              <a:ln w="9525">
                <a:noFill/>
                <a:round/>
                <a:headEnd/>
                <a:tailEnd/>
              </a:ln>
            </p:spPr>
            <p:txBody>
              <a:bodyPr/>
              <a:lstStyle/>
              <a:p>
                <a:endParaRPr lang="en-US"/>
              </a:p>
            </p:txBody>
          </p:sp>
          <p:sp>
            <p:nvSpPr>
              <p:cNvPr id="5667" name="Freeform 557"/>
              <p:cNvSpPr>
                <a:spLocks/>
              </p:cNvSpPr>
              <p:nvPr/>
            </p:nvSpPr>
            <p:spPr bwMode="auto">
              <a:xfrm>
                <a:off x="6264" y="2137"/>
                <a:ext cx="31" cy="32"/>
              </a:xfrm>
              <a:custGeom>
                <a:avLst/>
                <a:gdLst>
                  <a:gd name="T0" fmla="*/ 0 w 556"/>
                  <a:gd name="T1" fmla="*/ 0 h 577"/>
                  <a:gd name="T2" fmla="*/ 0 w 556"/>
                  <a:gd name="T3" fmla="*/ 0 h 577"/>
                  <a:gd name="T4" fmla="*/ 0 w 556"/>
                  <a:gd name="T5" fmla="*/ 0 h 577"/>
                  <a:gd name="T6" fmla="*/ 0 w 556"/>
                  <a:gd name="T7" fmla="*/ 0 h 577"/>
                  <a:gd name="T8" fmla="*/ 0 w 556"/>
                  <a:gd name="T9" fmla="*/ 0 h 577"/>
                  <a:gd name="T10" fmla="*/ 0 w 556"/>
                  <a:gd name="T11" fmla="*/ 0 h 577"/>
                  <a:gd name="T12" fmla="*/ 0 60000 65536"/>
                  <a:gd name="T13" fmla="*/ 0 60000 65536"/>
                  <a:gd name="T14" fmla="*/ 0 60000 65536"/>
                  <a:gd name="T15" fmla="*/ 0 60000 65536"/>
                  <a:gd name="T16" fmla="*/ 0 60000 65536"/>
                  <a:gd name="T17" fmla="*/ 0 60000 65536"/>
                  <a:gd name="T18" fmla="*/ 0 w 556"/>
                  <a:gd name="T19" fmla="*/ 0 h 577"/>
                  <a:gd name="T20" fmla="*/ 556 w 556"/>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6" h="577">
                    <a:moveTo>
                      <a:pt x="507" y="0"/>
                    </a:moveTo>
                    <a:lnTo>
                      <a:pt x="458" y="20"/>
                    </a:lnTo>
                    <a:lnTo>
                      <a:pt x="0" y="480"/>
                    </a:lnTo>
                    <a:lnTo>
                      <a:pt x="98" y="577"/>
                    </a:lnTo>
                    <a:lnTo>
                      <a:pt x="556" y="117"/>
                    </a:lnTo>
                    <a:lnTo>
                      <a:pt x="507" y="0"/>
                    </a:lnTo>
                    <a:close/>
                  </a:path>
                </a:pathLst>
              </a:custGeom>
              <a:solidFill>
                <a:srgbClr val="E6B5C2"/>
              </a:solidFill>
              <a:ln w="9525">
                <a:noFill/>
                <a:round/>
                <a:headEnd/>
                <a:tailEnd/>
              </a:ln>
            </p:spPr>
            <p:txBody>
              <a:bodyPr/>
              <a:lstStyle/>
              <a:p>
                <a:endParaRPr lang="en-US"/>
              </a:p>
            </p:txBody>
          </p:sp>
          <p:sp>
            <p:nvSpPr>
              <p:cNvPr id="5668" name="Freeform 558"/>
              <p:cNvSpPr>
                <a:spLocks/>
              </p:cNvSpPr>
              <p:nvPr/>
            </p:nvSpPr>
            <p:spPr bwMode="auto">
              <a:xfrm>
                <a:off x="6292" y="2137"/>
                <a:ext cx="150" cy="8"/>
              </a:xfrm>
              <a:custGeom>
                <a:avLst/>
                <a:gdLst>
                  <a:gd name="T0" fmla="*/ 0 w 2687"/>
                  <a:gd name="T1" fmla="*/ 0 h 138"/>
                  <a:gd name="T2" fmla="*/ 0 w 2687"/>
                  <a:gd name="T3" fmla="*/ 0 h 138"/>
                  <a:gd name="T4" fmla="*/ 0 w 2687"/>
                  <a:gd name="T5" fmla="*/ 0 h 138"/>
                  <a:gd name="T6" fmla="*/ 0 w 2687"/>
                  <a:gd name="T7" fmla="*/ 0 h 138"/>
                  <a:gd name="T8" fmla="*/ 0 w 2687"/>
                  <a:gd name="T9" fmla="*/ 0 h 138"/>
                  <a:gd name="T10" fmla="*/ 0 w 2687"/>
                  <a:gd name="T11" fmla="*/ 0 h 138"/>
                  <a:gd name="T12" fmla="*/ 0 60000 65536"/>
                  <a:gd name="T13" fmla="*/ 0 60000 65536"/>
                  <a:gd name="T14" fmla="*/ 0 60000 65536"/>
                  <a:gd name="T15" fmla="*/ 0 60000 65536"/>
                  <a:gd name="T16" fmla="*/ 0 60000 65536"/>
                  <a:gd name="T17" fmla="*/ 0 60000 65536"/>
                  <a:gd name="T18" fmla="*/ 0 w 2687"/>
                  <a:gd name="T19" fmla="*/ 0 h 138"/>
                  <a:gd name="T20" fmla="*/ 2687 w 268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7" h="138">
                    <a:moveTo>
                      <a:pt x="2687" y="117"/>
                    </a:moveTo>
                    <a:lnTo>
                      <a:pt x="2638" y="0"/>
                    </a:lnTo>
                    <a:lnTo>
                      <a:pt x="0" y="0"/>
                    </a:lnTo>
                    <a:lnTo>
                      <a:pt x="0" y="138"/>
                    </a:lnTo>
                    <a:lnTo>
                      <a:pt x="2638" y="138"/>
                    </a:lnTo>
                    <a:lnTo>
                      <a:pt x="2687" y="117"/>
                    </a:lnTo>
                    <a:close/>
                  </a:path>
                </a:pathLst>
              </a:custGeom>
              <a:solidFill>
                <a:srgbClr val="E6B5C2"/>
              </a:solidFill>
              <a:ln w="9525">
                <a:noFill/>
                <a:round/>
                <a:headEnd/>
                <a:tailEnd/>
              </a:ln>
            </p:spPr>
            <p:txBody>
              <a:bodyPr/>
              <a:lstStyle/>
              <a:p>
                <a:endParaRPr lang="en-US"/>
              </a:p>
            </p:txBody>
          </p:sp>
          <p:sp>
            <p:nvSpPr>
              <p:cNvPr id="5669" name="Freeform 559"/>
              <p:cNvSpPr>
                <a:spLocks/>
              </p:cNvSpPr>
              <p:nvPr/>
            </p:nvSpPr>
            <p:spPr bwMode="auto">
              <a:xfrm>
                <a:off x="6411" y="2138"/>
                <a:ext cx="31" cy="32"/>
              </a:xfrm>
              <a:custGeom>
                <a:avLst/>
                <a:gdLst>
                  <a:gd name="T0" fmla="*/ 0 w 558"/>
                  <a:gd name="T1" fmla="*/ 0 h 578"/>
                  <a:gd name="T2" fmla="*/ 0 w 558"/>
                  <a:gd name="T3" fmla="*/ 0 h 578"/>
                  <a:gd name="T4" fmla="*/ 0 w 558"/>
                  <a:gd name="T5" fmla="*/ 0 h 578"/>
                  <a:gd name="T6" fmla="*/ 0 w 558"/>
                  <a:gd name="T7" fmla="*/ 0 h 578"/>
                  <a:gd name="T8" fmla="*/ 0 w 558"/>
                  <a:gd name="T9" fmla="*/ 0 h 578"/>
                  <a:gd name="T10" fmla="*/ 0 w 558"/>
                  <a:gd name="T11" fmla="*/ 0 h 578"/>
                  <a:gd name="T12" fmla="*/ 0 60000 65536"/>
                  <a:gd name="T13" fmla="*/ 0 60000 65536"/>
                  <a:gd name="T14" fmla="*/ 0 60000 65536"/>
                  <a:gd name="T15" fmla="*/ 0 60000 65536"/>
                  <a:gd name="T16" fmla="*/ 0 60000 65536"/>
                  <a:gd name="T17" fmla="*/ 0 60000 65536"/>
                  <a:gd name="T18" fmla="*/ 0 w 558"/>
                  <a:gd name="T19" fmla="*/ 0 h 578"/>
                  <a:gd name="T20" fmla="*/ 558 w 558"/>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8" h="578">
                    <a:moveTo>
                      <a:pt x="48" y="578"/>
                    </a:moveTo>
                    <a:lnTo>
                      <a:pt x="98" y="558"/>
                    </a:lnTo>
                    <a:lnTo>
                      <a:pt x="558" y="97"/>
                    </a:lnTo>
                    <a:lnTo>
                      <a:pt x="461" y="0"/>
                    </a:lnTo>
                    <a:lnTo>
                      <a:pt x="0" y="460"/>
                    </a:lnTo>
                    <a:lnTo>
                      <a:pt x="48" y="578"/>
                    </a:lnTo>
                    <a:close/>
                  </a:path>
                </a:pathLst>
              </a:custGeom>
              <a:solidFill>
                <a:srgbClr val="E6B5C2"/>
              </a:solidFill>
              <a:ln w="9525">
                <a:noFill/>
                <a:round/>
                <a:headEnd/>
                <a:tailEnd/>
              </a:ln>
            </p:spPr>
            <p:txBody>
              <a:bodyPr/>
              <a:lstStyle/>
              <a:p>
                <a:endParaRPr lang="en-US"/>
              </a:p>
            </p:txBody>
          </p:sp>
          <p:sp>
            <p:nvSpPr>
              <p:cNvPr id="5670" name="Freeform 560"/>
              <p:cNvSpPr>
                <a:spLocks/>
              </p:cNvSpPr>
              <p:nvPr/>
            </p:nvSpPr>
            <p:spPr bwMode="auto">
              <a:xfrm>
                <a:off x="6264" y="2163"/>
                <a:ext cx="149" cy="7"/>
              </a:xfrm>
              <a:custGeom>
                <a:avLst/>
                <a:gdLst>
                  <a:gd name="T0" fmla="*/ 0 w 2684"/>
                  <a:gd name="T1" fmla="*/ 0 h 138"/>
                  <a:gd name="T2" fmla="*/ 0 w 2684"/>
                  <a:gd name="T3" fmla="*/ 0 h 138"/>
                  <a:gd name="T4" fmla="*/ 0 w 2684"/>
                  <a:gd name="T5" fmla="*/ 0 h 138"/>
                  <a:gd name="T6" fmla="*/ 0 w 2684"/>
                  <a:gd name="T7" fmla="*/ 0 h 138"/>
                  <a:gd name="T8" fmla="*/ 0 w 2684"/>
                  <a:gd name="T9" fmla="*/ 0 h 138"/>
                  <a:gd name="T10" fmla="*/ 0 w 2684"/>
                  <a:gd name="T11" fmla="*/ 0 h 138"/>
                  <a:gd name="T12" fmla="*/ 0 60000 65536"/>
                  <a:gd name="T13" fmla="*/ 0 60000 65536"/>
                  <a:gd name="T14" fmla="*/ 0 60000 65536"/>
                  <a:gd name="T15" fmla="*/ 0 60000 65536"/>
                  <a:gd name="T16" fmla="*/ 0 60000 65536"/>
                  <a:gd name="T17" fmla="*/ 0 60000 65536"/>
                  <a:gd name="T18" fmla="*/ 0 w 2684"/>
                  <a:gd name="T19" fmla="*/ 0 h 138"/>
                  <a:gd name="T20" fmla="*/ 2684 w 268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4" h="138">
                    <a:moveTo>
                      <a:pt x="0" y="20"/>
                    </a:moveTo>
                    <a:lnTo>
                      <a:pt x="49" y="138"/>
                    </a:lnTo>
                    <a:lnTo>
                      <a:pt x="2684" y="138"/>
                    </a:lnTo>
                    <a:lnTo>
                      <a:pt x="2684" y="0"/>
                    </a:lnTo>
                    <a:lnTo>
                      <a:pt x="49" y="0"/>
                    </a:lnTo>
                    <a:lnTo>
                      <a:pt x="0" y="20"/>
                    </a:lnTo>
                    <a:close/>
                  </a:path>
                </a:pathLst>
              </a:custGeom>
              <a:solidFill>
                <a:srgbClr val="E6B5C2"/>
              </a:solidFill>
              <a:ln w="9525">
                <a:noFill/>
                <a:round/>
                <a:headEnd/>
                <a:tailEnd/>
              </a:ln>
            </p:spPr>
            <p:txBody>
              <a:bodyPr/>
              <a:lstStyle/>
              <a:p>
                <a:endParaRPr lang="en-US"/>
              </a:p>
            </p:txBody>
          </p:sp>
          <p:sp>
            <p:nvSpPr>
              <p:cNvPr id="5671" name="Freeform 561"/>
              <p:cNvSpPr>
                <a:spLocks/>
              </p:cNvSpPr>
              <p:nvPr/>
            </p:nvSpPr>
            <p:spPr bwMode="auto">
              <a:xfrm>
                <a:off x="6708" y="2209"/>
                <a:ext cx="26" cy="95"/>
              </a:xfrm>
              <a:custGeom>
                <a:avLst/>
                <a:gdLst>
                  <a:gd name="T0" fmla="*/ 0 w 465"/>
                  <a:gd name="T1" fmla="*/ 0 h 1711"/>
                  <a:gd name="T2" fmla="*/ 0 w 465"/>
                  <a:gd name="T3" fmla="*/ 0 h 1711"/>
                  <a:gd name="T4" fmla="*/ 0 w 465"/>
                  <a:gd name="T5" fmla="*/ 0 h 1711"/>
                  <a:gd name="T6" fmla="*/ 0 w 465"/>
                  <a:gd name="T7" fmla="*/ 0 h 1711"/>
                  <a:gd name="T8" fmla="*/ 0 w 465"/>
                  <a:gd name="T9" fmla="*/ 0 h 1711"/>
                  <a:gd name="T10" fmla="*/ 0 60000 65536"/>
                  <a:gd name="T11" fmla="*/ 0 60000 65536"/>
                  <a:gd name="T12" fmla="*/ 0 60000 65536"/>
                  <a:gd name="T13" fmla="*/ 0 60000 65536"/>
                  <a:gd name="T14" fmla="*/ 0 60000 65536"/>
                  <a:gd name="T15" fmla="*/ 0 w 465"/>
                  <a:gd name="T16" fmla="*/ 0 h 1711"/>
                  <a:gd name="T17" fmla="*/ 465 w 465"/>
                  <a:gd name="T18" fmla="*/ 1711 h 1711"/>
                </a:gdLst>
                <a:ahLst/>
                <a:cxnLst>
                  <a:cxn ang="T10">
                    <a:pos x="T0" y="T1"/>
                  </a:cxn>
                  <a:cxn ang="T11">
                    <a:pos x="T2" y="T3"/>
                  </a:cxn>
                  <a:cxn ang="T12">
                    <a:pos x="T4" y="T5"/>
                  </a:cxn>
                  <a:cxn ang="T13">
                    <a:pos x="T6" y="T7"/>
                  </a:cxn>
                  <a:cxn ang="T14">
                    <a:pos x="T8" y="T9"/>
                  </a:cxn>
                </a:cxnLst>
                <a:rect l="T15" t="T16" r="T17" b="T18"/>
                <a:pathLst>
                  <a:path w="465" h="1711">
                    <a:moveTo>
                      <a:pt x="1" y="1711"/>
                    </a:moveTo>
                    <a:lnTo>
                      <a:pt x="465" y="1245"/>
                    </a:lnTo>
                    <a:lnTo>
                      <a:pt x="464" y="0"/>
                    </a:lnTo>
                    <a:lnTo>
                      <a:pt x="0" y="465"/>
                    </a:lnTo>
                    <a:lnTo>
                      <a:pt x="1" y="1711"/>
                    </a:lnTo>
                    <a:close/>
                  </a:path>
                </a:pathLst>
              </a:custGeom>
              <a:solidFill>
                <a:srgbClr val="B53233"/>
              </a:solidFill>
              <a:ln w="9525">
                <a:noFill/>
                <a:round/>
                <a:headEnd/>
                <a:tailEnd/>
              </a:ln>
            </p:spPr>
            <p:txBody>
              <a:bodyPr/>
              <a:lstStyle/>
              <a:p>
                <a:endParaRPr lang="en-US"/>
              </a:p>
            </p:txBody>
          </p:sp>
          <p:sp>
            <p:nvSpPr>
              <p:cNvPr id="5672" name="Freeform 562"/>
              <p:cNvSpPr>
                <a:spLocks/>
              </p:cNvSpPr>
              <p:nvPr/>
            </p:nvSpPr>
            <p:spPr bwMode="auto">
              <a:xfrm>
                <a:off x="6706" y="2276"/>
                <a:ext cx="32" cy="31"/>
              </a:xfrm>
              <a:custGeom>
                <a:avLst/>
                <a:gdLst>
                  <a:gd name="T0" fmla="*/ 0 w 582"/>
                  <a:gd name="T1" fmla="*/ 0 h 562"/>
                  <a:gd name="T2" fmla="*/ 0 w 582"/>
                  <a:gd name="T3" fmla="*/ 0 h 562"/>
                  <a:gd name="T4" fmla="*/ 0 w 582"/>
                  <a:gd name="T5" fmla="*/ 0 h 562"/>
                  <a:gd name="T6" fmla="*/ 0 w 582"/>
                  <a:gd name="T7" fmla="*/ 0 h 562"/>
                  <a:gd name="T8" fmla="*/ 0 w 582"/>
                  <a:gd name="T9" fmla="*/ 0 h 562"/>
                  <a:gd name="T10" fmla="*/ 0 w 582"/>
                  <a:gd name="T11" fmla="*/ 0 h 562"/>
                  <a:gd name="T12" fmla="*/ 0 60000 65536"/>
                  <a:gd name="T13" fmla="*/ 0 60000 65536"/>
                  <a:gd name="T14" fmla="*/ 0 60000 65536"/>
                  <a:gd name="T15" fmla="*/ 0 60000 65536"/>
                  <a:gd name="T16" fmla="*/ 0 60000 65536"/>
                  <a:gd name="T17" fmla="*/ 0 60000 65536"/>
                  <a:gd name="T18" fmla="*/ 0 w 582"/>
                  <a:gd name="T19" fmla="*/ 0 h 562"/>
                  <a:gd name="T20" fmla="*/ 582 w 582"/>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582" h="562">
                    <a:moveTo>
                      <a:pt x="582" y="48"/>
                    </a:moveTo>
                    <a:lnTo>
                      <a:pt x="464" y="0"/>
                    </a:lnTo>
                    <a:lnTo>
                      <a:pt x="0" y="465"/>
                    </a:lnTo>
                    <a:lnTo>
                      <a:pt x="98" y="562"/>
                    </a:lnTo>
                    <a:lnTo>
                      <a:pt x="562" y="97"/>
                    </a:lnTo>
                    <a:lnTo>
                      <a:pt x="582" y="48"/>
                    </a:lnTo>
                    <a:close/>
                  </a:path>
                </a:pathLst>
              </a:custGeom>
              <a:solidFill>
                <a:srgbClr val="E6B5C2"/>
              </a:solidFill>
              <a:ln w="9525">
                <a:noFill/>
                <a:round/>
                <a:headEnd/>
                <a:tailEnd/>
              </a:ln>
            </p:spPr>
            <p:txBody>
              <a:bodyPr/>
              <a:lstStyle/>
              <a:p>
                <a:endParaRPr lang="en-US"/>
              </a:p>
            </p:txBody>
          </p:sp>
          <p:sp>
            <p:nvSpPr>
              <p:cNvPr id="5673" name="Freeform 563"/>
              <p:cNvSpPr>
                <a:spLocks/>
              </p:cNvSpPr>
              <p:nvPr/>
            </p:nvSpPr>
            <p:spPr bwMode="auto">
              <a:xfrm>
                <a:off x="6730" y="2206"/>
                <a:ext cx="8" cy="72"/>
              </a:xfrm>
              <a:custGeom>
                <a:avLst/>
                <a:gdLst>
                  <a:gd name="T0" fmla="*/ 0 w 139"/>
                  <a:gd name="T1" fmla="*/ 0 h 1294"/>
                  <a:gd name="T2" fmla="*/ 0 w 139"/>
                  <a:gd name="T3" fmla="*/ 0 h 1294"/>
                  <a:gd name="T4" fmla="*/ 0 w 139"/>
                  <a:gd name="T5" fmla="*/ 0 h 1294"/>
                  <a:gd name="T6" fmla="*/ 0 w 139"/>
                  <a:gd name="T7" fmla="*/ 0 h 1294"/>
                  <a:gd name="T8" fmla="*/ 0 w 139"/>
                  <a:gd name="T9" fmla="*/ 0 h 1294"/>
                  <a:gd name="T10" fmla="*/ 0 w 139"/>
                  <a:gd name="T11" fmla="*/ 0 h 1294"/>
                  <a:gd name="T12" fmla="*/ 0 60000 65536"/>
                  <a:gd name="T13" fmla="*/ 0 60000 65536"/>
                  <a:gd name="T14" fmla="*/ 0 60000 65536"/>
                  <a:gd name="T15" fmla="*/ 0 60000 65536"/>
                  <a:gd name="T16" fmla="*/ 0 60000 65536"/>
                  <a:gd name="T17" fmla="*/ 0 60000 65536"/>
                  <a:gd name="T18" fmla="*/ 0 w 139"/>
                  <a:gd name="T19" fmla="*/ 0 h 1294"/>
                  <a:gd name="T20" fmla="*/ 139 w 139"/>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39" h="1294">
                    <a:moveTo>
                      <a:pt x="20" y="0"/>
                    </a:moveTo>
                    <a:lnTo>
                      <a:pt x="0" y="49"/>
                    </a:lnTo>
                    <a:lnTo>
                      <a:pt x="1" y="1294"/>
                    </a:lnTo>
                    <a:lnTo>
                      <a:pt x="139" y="1294"/>
                    </a:lnTo>
                    <a:lnTo>
                      <a:pt x="138" y="49"/>
                    </a:lnTo>
                    <a:lnTo>
                      <a:pt x="20" y="0"/>
                    </a:lnTo>
                    <a:close/>
                  </a:path>
                </a:pathLst>
              </a:custGeom>
              <a:solidFill>
                <a:srgbClr val="E6B5C2"/>
              </a:solidFill>
              <a:ln w="9525">
                <a:noFill/>
                <a:round/>
                <a:headEnd/>
                <a:tailEnd/>
              </a:ln>
            </p:spPr>
            <p:txBody>
              <a:bodyPr/>
              <a:lstStyle/>
              <a:p>
                <a:endParaRPr lang="en-US"/>
              </a:p>
            </p:txBody>
          </p:sp>
          <p:sp>
            <p:nvSpPr>
              <p:cNvPr id="5674" name="Freeform 564"/>
              <p:cNvSpPr>
                <a:spLocks/>
              </p:cNvSpPr>
              <p:nvPr/>
            </p:nvSpPr>
            <p:spPr bwMode="auto">
              <a:xfrm>
                <a:off x="6704" y="2206"/>
                <a:ext cx="33" cy="32"/>
              </a:xfrm>
              <a:custGeom>
                <a:avLst/>
                <a:gdLst>
                  <a:gd name="T0" fmla="*/ 0 w 583"/>
                  <a:gd name="T1" fmla="*/ 0 h 563"/>
                  <a:gd name="T2" fmla="*/ 0 w 583"/>
                  <a:gd name="T3" fmla="*/ 0 h 563"/>
                  <a:gd name="T4" fmla="*/ 0 w 583"/>
                  <a:gd name="T5" fmla="*/ 0 h 563"/>
                  <a:gd name="T6" fmla="*/ 0 w 583"/>
                  <a:gd name="T7" fmla="*/ 0 h 563"/>
                  <a:gd name="T8" fmla="*/ 0 w 583"/>
                  <a:gd name="T9" fmla="*/ 0 h 563"/>
                  <a:gd name="T10" fmla="*/ 0 w 583"/>
                  <a:gd name="T11" fmla="*/ 0 h 563"/>
                  <a:gd name="T12" fmla="*/ 0 60000 65536"/>
                  <a:gd name="T13" fmla="*/ 0 60000 65536"/>
                  <a:gd name="T14" fmla="*/ 0 60000 65536"/>
                  <a:gd name="T15" fmla="*/ 0 60000 65536"/>
                  <a:gd name="T16" fmla="*/ 0 60000 65536"/>
                  <a:gd name="T17" fmla="*/ 0 60000 65536"/>
                  <a:gd name="T18" fmla="*/ 0 w 583"/>
                  <a:gd name="T19" fmla="*/ 0 h 563"/>
                  <a:gd name="T20" fmla="*/ 583 w 583"/>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3" h="563">
                    <a:moveTo>
                      <a:pt x="0" y="514"/>
                    </a:moveTo>
                    <a:lnTo>
                      <a:pt x="119" y="563"/>
                    </a:lnTo>
                    <a:lnTo>
                      <a:pt x="583" y="97"/>
                    </a:lnTo>
                    <a:lnTo>
                      <a:pt x="485" y="0"/>
                    </a:lnTo>
                    <a:lnTo>
                      <a:pt x="21" y="466"/>
                    </a:lnTo>
                    <a:lnTo>
                      <a:pt x="0" y="514"/>
                    </a:lnTo>
                    <a:close/>
                  </a:path>
                </a:pathLst>
              </a:custGeom>
              <a:solidFill>
                <a:srgbClr val="E6B5C2"/>
              </a:solidFill>
              <a:ln w="9525">
                <a:noFill/>
                <a:round/>
                <a:headEnd/>
                <a:tailEnd/>
              </a:ln>
            </p:spPr>
            <p:txBody>
              <a:bodyPr/>
              <a:lstStyle/>
              <a:p>
                <a:endParaRPr lang="en-US"/>
              </a:p>
            </p:txBody>
          </p:sp>
          <p:sp>
            <p:nvSpPr>
              <p:cNvPr id="5675" name="Freeform 565"/>
              <p:cNvSpPr>
                <a:spLocks/>
              </p:cNvSpPr>
              <p:nvPr/>
            </p:nvSpPr>
            <p:spPr bwMode="auto">
              <a:xfrm>
                <a:off x="6704" y="2235"/>
                <a:ext cx="8" cy="72"/>
              </a:xfrm>
              <a:custGeom>
                <a:avLst/>
                <a:gdLst>
                  <a:gd name="T0" fmla="*/ 0 w 140"/>
                  <a:gd name="T1" fmla="*/ 0 h 1294"/>
                  <a:gd name="T2" fmla="*/ 0 w 140"/>
                  <a:gd name="T3" fmla="*/ 0 h 1294"/>
                  <a:gd name="T4" fmla="*/ 0 w 140"/>
                  <a:gd name="T5" fmla="*/ 0 h 1294"/>
                  <a:gd name="T6" fmla="*/ 0 w 140"/>
                  <a:gd name="T7" fmla="*/ 0 h 1294"/>
                  <a:gd name="T8" fmla="*/ 0 w 140"/>
                  <a:gd name="T9" fmla="*/ 0 h 1294"/>
                  <a:gd name="T10" fmla="*/ 0 w 140"/>
                  <a:gd name="T11" fmla="*/ 0 h 1294"/>
                  <a:gd name="T12" fmla="*/ 0 60000 65536"/>
                  <a:gd name="T13" fmla="*/ 0 60000 65536"/>
                  <a:gd name="T14" fmla="*/ 0 60000 65536"/>
                  <a:gd name="T15" fmla="*/ 0 60000 65536"/>
                  <a:gd name="T16" fmla="*/ 0 60000 65536"/>
                  <a:gd name="T17" fmla="*/ 0 60000 65536"/>
                  <a:gd name="T18" fmla="*/ 0 w 140"/>
                  <a:gd name="T19" fmla="*/ 0 h 1294"/>
                  <a:gd name="T20" fmla="*/ 140 w 140"/>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40" h="1294">
                    <a:moveTo>
                      <a:pt x="120" y="1294"/>
                    </a:moveTo>
                    <a:lnTo>
                      <a:pt x="140" y="1246"/>
                    </a:lnTo>
                    <a:lnTo>
                      <a:pt x="139" y="0"/>
                    </a:lnTo>
                    <a:lnTo>
                      <a:pt x="0" y="0"/>
                    </a:lnTo>
                    <a:lnTo>
                      <a:pt x="2" y="1246"/>
                    </a:lnTo>
                    <a:lnTo>
                      <a:pt x="120" y="1294"/>
                    </a:lnTo>
                    <a:close/>
                  </a:path>
                </a:pathLst>
              </a:custGeom>
              <a:solidFill>
                <a:srgbClr val="E6B5C2"/>
              </a:solidFill>
              <a:ln w="9525">
                <a:noFill/>
                <a:round/>
                <a:headEnd/>
                <a:tailEnd/>
              </a:ln>
            </p:spPr>
            <p:txBody>
              <a:bodyPr/>
              <a:lstStyle/>
              <a:p>
                <a:endParaRPr lang="en-US"/>
              </a:p>
            </p:txBody>
          </p:sp>
          <p:sp>
            <p:nvSpPr>
              <p:cNvPr id="5676" name="Freeform 566"/>
              <p:cNvSpPr>
                <a:spLocks/>
              </p:cNvSpPr>
              <p:nvPr/>
            </p:nvSpPr>
            <p:spPr bwMode="auto">
              <a:xfrm>
                <a:off x="6681" y="2234"/>
                <a:ext cx="26" cy="97"/>
              </a:xfrm>
              <a:custGeom>
                <a:avLst/>
                <a:gdLst>
                  <a:gd name="T0" fmla="*/ 0 w 474"/>
                  <a:gd name="T1" fmla="*/ 0 h 1730"/>
                  <a:gd name="T2" fmla="*/ 0 w 474"/>
                  <a:gd name="T3" fmla="*/ 0 h 1730"/>
                  <a:gd name="T4" fmla="*/ 0 w 474"/>
                  <a:gd name="T5" fmla="*/ 0 h 1730"/>
                  <a:gd name="T6" fmla="*/ 0 w 474"/>
                  <a:gd name="T7" fmla="*/ 0 h 1730"/>
                  <a:gd name="T8" fmla="*/ 0 w 474"/>
                  <a:gd name="T9" fmla="*/ 0 h 1730"/>
                  <a:gd name="T10" fmla="*/ 0 60000 65536"/>
                  <a:gd name="T11" fmla="*/ 0 60000 65536"/>
                  <a:gd name="T12" fmla="*/ 0 60000 65536"/>
                  <a:gd name="T13" fmla="*/ 0 60000 65536"/>
                  <a:gd name="T14" fmla="*/ 0 60000 65536"/>
                  <a:gd name="T15" fmla="*/ 0 w 474"/>
                  <a:gd name="T16" fmla="*/ 0 h 1730"/>
                  <a:gd name="T17" fmla="*/ 474 w 474"/>
                  <a:gd name="T18" fmla="*/ 1730 h 1730"/>
                </a:gdLst>
                <a:ahLst/>
                <a:cxnLst>
                  <a:cxn ang="T10">
                    <a:pos x="T0" y="T1"/>
                  </a:cxn>
                  <a:cxn ang="T11">
                    <a:pos x="T2" y="T3"/>
                  </a:cxn>
                  <a:cxn ang="T12">
                    <a:pos x="T4" y="T5"/>
                  </a:cxn>
                  <a:cxn ang="T13">
                    <a:pos x="T6" y="T7"/>
                  </a:cxn>
                  <a:cxn ang="T14">
                    <a:pos x="T8" y="T9"/>
                  </a:cxn>
                </a:cxnLst>
                <a:rect l="T15" t="T16" r="T17" b="T18"/>
                <a:pathLst>
                  <a:path w="474" h="1730">
                    <a:moveTo>
                      <a:pt x="0" y="1730"/>
                    </a:moveTo>
                    <a:lnTo>
                      <a:pt x="473" y="1255"/>
                    </a:lnTo>
                    <a:lnTo>
                      <a:pt x="474" y="0"/>
                    </a:lnTo>
                    <a:lnTo>
                      <a:pt x="1" y="475"/>
                    </a:lnTo>
                    <a:lnTo>
                      <a:pt x="0" y="1730"/>
                    </a:lnTo>
                    <a:close/>
                  </a:path>
                </a:pathLst>
              </a:custGeom>
              <a:solidFill>
                <a:srgbClr val="B53233"/>
              </a:solidFill>
              <a:ln w="9525">
                <a:noFill/>
                <a:round/>
                <a:headEnd/>
                <a:tailEnd/>
              </a:ln>
            </p:spPr>
            <p:txBody>
              <a:bodyPr/>
              <a:lstStyle/>
              <a:p>
                <a:endParaRPr lang="en-US"/>
              </a:p>
            </p:txBody>
          </p:sp>
          <p:sp>
            <p:nvSpPr>
              <p:cNvPr id="5677" name="Freeform 567"/>
              <p:cNvSpPr>
                <a:spLocks/>
              </p:cNvSpPr>
              <p:nvPr/>
            </p:nvSpPr>
            <p:spPr bwMode="auto">
              <a:xfrm>
                <a:off x="6678" y="2301"/>
                <a:ext cx="33" cy="32"/>
              </a:xfrm>
              <a:custGeom>
                <a:avLst/>
                <a:gdLst>
                  <a:gd name="T0" fmla="*/ 0 w 591"/>
                  <a:gd name="T1" fmla="*/ 0 h 572"/>
                  <a:gd name="T2" fmla="*/ 0 w 591"/>
                  <a:gd name="T3" fmla="*/ 0 h 572"/>
                  <a:gd name="T4" fmla="*/ 0 w 591"/>
                  <a:gd name="T5" fmla="*/ 0 h 572"/>
                  <a:gd name="T6" fmla="*/ 0 w 591"/>
                  <a:gd name="T7" fmla="*/ 0 h 572"/>
                  <a:gd name="T8" fmla="*/ 0 w 591"/>
                  <a:gd name="T9" fmla="*/ 0 h 572"/>
                  <a:gd name="T10" fmla="*/ 0 w 591"/>
                  <a:gd name="T11" fmla="*/ 0 h 572"/>
                  <a:gd name="T12" fmla="*/ 0 60000 65536"/>
                  <a:gd name="T13" fmla="*/ 0 60000 65536"/>
                  <a:gd name="T14" fmla="*/ 0 60000 65536"/>
                  <a:gd name="T15" fmla="*/ 0 60000 65536"/>
                  <a:gd name="T16" fmla="*/ 0 60000 65536"/>
                  <a:gd name="T17" fmla="*/ 0 60000 65536"/>
                  <a:gd name="T18" fmla="*/ 0 w 591"/>
                  <a:gd name="T19" fmla="*/ 0 h 572"/>
                  <a:gd name="T20" fmla="*/ 591 w 591"/>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1" h="572">
                    <a:moveTo>
                      <a:pt x="591" y="49"/>
                    </a:moveTo>
                    <a:lnTo>
                      <a:pt x="474" y="0"/>
                    </a:lnTo>
                    <a:lnTo>
                      <a:pt x="0" y="475"/>
                    </a:lnTo>
                    <a:lnTo>
                      <a:pt x="98" y="572"/>
                    </a:lnTo>
                    <a:lnTo>
                      <a:pt x="572" y="97"/>
                    </a:lnTo>
                    <a:lnTo>
                      <a:pt x="591" y="49"/>
                    </a:lnTo>
                    <a:close/>
                  </a:path>
                </a:pathLst>
              </a:custGeom>
              <a:solidFill>
                <a:srgbClr val="E6B5C2"/>
              </a:solidFill>
              <a:ln w="9525">
                <a:noFill/>
                <a:round/>
                <a:headEnd/>
                <a:tailEnd/>
              </a:ln>
            </p:spPr>
            <p:txBody>
              <a:bodyPr/>
              <a:lstStyle/>
              <a:p>
                <a:endParaRPr lang="en-US"/>
              </a:p>
            </p:txBody>
          </p:sp>
          <p:sp>
            <p:nvSpPr>
              <p:cNvPr id="5678" name="Freeform 568"/>
              <p:cNvSpPr>
                <a:spLocks/>
              </p:cNvSpPr>
              <p:nvPr/>
            </p:nvSpPr>
            <p:spPr bwMode="auto">
              <a:xfrm>
                <a:off x="6703" y="2232"/>
                <a:ext cx="8" cy="72"/>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22" y="0"/>
                    </a:moveTo>
                    <a:lnTo>
                      <a:pt x="1" y="49"/>
                    </a:lnTo>
                    <a:lnTo>
                      <a:pt x="0" y="1304"/>
                    </a:lnTo>
                    <a:lnTo>
                      <a:pt x="138" y="1304"/>
                    </a:lnTo>
                    <a:lnTo>
                      <a:pt x="139" y="49"/>
                    </a:lnTo>
                    <a:lnTo>
                      <a:pt x="22" y="0"/>
                    </a:lnTo>
                    <a:close/>
                  </a:path>
                </a:pathLst>
              </a:custGeom>
              <a:solidFill>
                <a:srgbClr val="E6B5C2"/>
              </a:solidFill>
              <a:ln w="9525">
                <a:noFill/>
                <a:round/>
                <a:headEnd/>
                <a:tailEnd/>
              </a:ln>
            </p:spPr>
            <p:txBody>
              <a:bodyPr/>
              <a:lstStyle/>
              <a:p>
                <a:endParaRPr lang="en-US"/>
              </a:p>
            </p:txBody>
          </p:sp>
          <p:sp>
            <p:nvSpPr>
              <p:cNvPr id="5679" name="Freeform 569"/>
              <p:cNvSpPr>
                <a:spLocks/>
              </p:cNvSpPr>
              <p:nvPr/>
            </p:nvSpPr>
            <p:spPr bwMode="auto">
              <a:xfrm>
                <a:off x="6677" y="2232"/>
                <a:ext cx="33" cy="31"/>
              </a:xfrm>
              <a:custGeom>
                <a:avLst/>
                <a:gdLst>
                  <a:gd name="T0" fmla="*/ 0 w 592"/>
                  <a:gd name="T1" fmla="*/ 0 h 572"/>
                  <a:gd name="T2" fmla="*/ 0 w 592"/>
                  <a:gd name="T3" fmla="*/ 0 h 572"/>
                  <a:gd name="T4" fmla="*/ 0 w 592"/>
                  <a:gd name="T5" fmla="*/ 0 h 572"/>
                  <a:gd name="T6" fmla="*/ 0 w 592"/>
                  <a:gd name="T7" fmla="*/ 0 h 572"/>
                  <a:gd name="T8" fmla="*/ 0 w 592"/>
                  <a:gd name="T9" fmla="*/ 0 h 572"/>
                  <a:gd name="T10" fmla="*/ 0 w 592"/>
                  <a:gd name="T11" fmla="*/ 0 h 572"/>
                  <a:gd name="T12" fmla="*/ 0 60000 65536"/>
                  <a:gd name="T13" fmla="*/ 0 60000 65536"/>
                  <a:gd name="T14" fmla="*/ 0 60000 65536"/>
                  <a:gd name="T15" fmla="*/ 0 60000 65536"/>
                  <a:gd name="T16" fmla="*/ 0 60000 65536"/>
                  <a:gd name="T17" fmla="*/ 0 60000 65536"/>
                  <a:gd name="T18" fmla="*/ 0 w 592"/>
                  <a:gd name="T19" fmla="*/ 0 h 572"/>
                  <a:gd name="T20" fmla="*/ 592 w 592"/>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2" h="572">
                    <a:moveTo>
                      <a:pt x="0" y="524"/>
                    </a:moveTo>
                    <a:lnTo>
                      <a:pt x="118" y="572"/>
                    </a:lnTo>
                    <a:lnTo>
                      <a:pt x="592" y="97"/>
                    </a:lnTo>
                    <a:lnTo>
                      <a:pt x="494" y="0"/>
                    </a:lnTo>
                    <a:lnTo>
                      <a:pt x="21" y="475"/>
                    </a:lnTo>
                    <a:lnTo>
                      <a:pt x="0" y="524"/>
                    </a:lnTo>
                    <a:close/>
                  </a:path>
                </a:pathLst>
              </a:custGeom>
              <a:solidFill>
                <a:srgbClr val="E6B5C2"/>
              </a:solidFill>
              <a:ln w="9525">
                <a:noFill/>
                <a:round/>
                <a:headEnd/>
                <a:tailEnd/>
              </a:ln>
            </p:spPr>
            <p:txBody>
              <a:bodyPr/>
              <a:lstStyle/>
              <a:p>
                <a:endParaRPr lang="en-US"/>
              </a:p>
            </p:txBody>
          </p:sp>
          <p:sp>
            <p:nvSpPr>
              <p:cNvPr id="5680" name="Freeform 570"/>
              <p:cNvSpPr>
                <a:spLocks/>
              </p:cNvSpPr>
              <p:nvPr/>
            </p:nvSpPr>
            <p:spPr bwMode="auto">
              <a:xfrm>
                <a:off x="6677" y="2261"/>
                <a:ext cx="7"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118" y="1303"/>
                    </a:moveTo>
                    <a:lnTo>
                      <a:pt x="138" y="1255"/>
                    </a:lnTo>
                    <a:lnTo>
                      <a:pt x="139" y="0"/>
                    </a:lnTo>
                    <a:lnTo>
                      <a:pt x="1" y="0"/>
                    </a:lnTo>
                    <a:lnTo>
                      <a:pt x="0" y="1255"/>
                    </a:lnTo>
                    <a:lnTo>
                      <a:pt x="118" y="1303"/>
                    </a:lnTo>
                    <a:close/>
                  </a:path>
                </a:pathLst>
              </a:custGeom>
              <a:solidFill>
                <a:srgbClr val="E6B5C2"/>
              </a:solidFill>
              <a:ln w="9525">
                <a:noFill/>
                <a:round/>
                <a:headEnd/>
                <a:tailEnd/>
              </a:ln>
            </p:spPr>
            <p:txBody>
              <a:bodyPr/>
              <a:lstStyle/>
              <a:p>
                <a:endParaRPr lang="en-US"/>
              </a:p>
            </p:txBody>
          </p:sp>
          <p:sp>
            <p:nvSpPr>
              <p:cNvPr id="5681" name="Freeform 571"/>
              <p:cNvSpPr>
                <a:spLocks/>
              </p:cNvSpPr>
              <p:nvPr/>
            </p:nvSpPr>
            <p:spPr bwMode="auto">
              <a:xfrm>
                <a:off x="6708" y="2278"/>
                <a:ext cx="26" cy="95"/>
              </a:xfrm>
              <a:custGeom>
                <a:avLst/>
                <a:gdLst>
                  <a:gd name="T0" fmla="*/ 0 w 463"/>
                  <a:gd name="T1" fmla="*/ 0 h 1697"/>
                  <a:gd name="T2" fmla="*/ 0 w 463"/>
                  <a:gd name="T3" fmla="*/ 0 h 1697"/>
                  <a:gd name="T4" fmla="*/ 0 w 463"/>
                  <a:gd name="T5" fmla="*/ 0 h 1697"/>
                  <a:gd name="T6" fmla="*/ 0 w 463"/>
                  <a:gd name="T7" fmla="*/ 0 h 1697"/>
                  <a:gd name="T8" fmla="*/ 0 w 463"/>
                  <a:gd name="T9" fmla="*/ 0 h 1697"/>
                  <a:gd name="T10" fmla="*/ 0 60000 65536"/>
                  <a:gd name="T11" fmla="*/ 0 60000 65536"/>
                  <a:gd name="T12" fmla="*/ 0 60000 65536"/>
                  <a:gd name="T13" fmla="*/ 0 60000 65536"/>
                  <a:gd name="T14" fmla="*/ 0 60000 65536"/>
                  <a:gd name="T15" fmla="*/ 0 w 463"/>
                  <a:gd name="T16" fmla="*/ 0 h 1697"/>
                  <a:gd name="T17" fmla="*/ 463 w 463"/>
                  <a:gd name="T18" fmla="*/ 1697 h 1697"/>
                </a:gdLst>
                <a:ahLst/>
                <a:cxnLst>
                  <a:cxn ang="T10">
                    <a:pos x="T0" y="T1"/>
                  </a:cxn>
                  <a:cxn ang="T11">
                    <a:pos x="T2" y="T3"/>
                  </a:cxn>
                  <a:cxn ang="T12">
                    <a:pos x="T4" y="T5"/>
                  </a:cxn>
                  <a:cxn ang="T13">
                    <a:pos x="T6" y="T7"/>
                  </a:cxn>
                  <a:cxn ang="T14">
                    <a:pos x="T8" y="T9"/>
                  </a:cxn>
                </a:cxnLst>
                <a:rect l="T15" t="T16" r="T17" b="T18"/>
                <a:pathLst>
                  <a:path w="463" h="1697">
                    <a:moveTo>
                      <a:pt x="1" y="1697"/>
                    </a:moveTo>
                    <a:lnTo>
                      <a:pt x="463" y="1232"/>
                    </a:lnTo>
                    <a:lnTo>
                      <a:pt x="462" y="0"/>
                    </a:lnTo>
                    <a:lnTo>
                      <a:pt x="0" y="460"/>
                    </a:lnTo>
                    <a:lnTo>
                      <a:pt x="1" y="1697"/>
                    </a:lnTo>
                    <a:close/>
                  </a:path>
                </a:pathLst>
              </a:custGeom>
              <a:solidFill>
                <a:srgbClr val="B53233"/>
              </a:solidFill>
              <a:ln w="9525">
                <a:noFill/>
                <a:round/>
                <a:headEnd/>
                <a:tailEnd/>
              </a:ln>
            </p:spPr>
            <p:txBody>
              <a:bodyPr/>
              <a:lstStyle/>
              <a:p>
                <a:endParaRPr lang="en-US"/>
              </a:p>
            </p:txBody>
          </p:sp>
          <p:sp>
            <p:nvSpPr>
              <p:cNvPr id="5682" name="Freeform 572"/>
              <p:cNvSpPr>
                <a:spLocks/>
              </p:cNvSpPr>
              <p:nvPr/>
            </p:nvSpPr>
            <p:spPr bwMode="auto">
              <a:xfrm>
                <a:off x="6706" y="2344"/>
                <a:ext cx="32" cy="31"/>
              </a:xfrm>
              <a:custGeom>
                <a:avLst/>
                <a:gdLst>
                  <a:gd name="T0" fmla="*/ 0 w 580"/>
                  <a:gd name="T1" fmla="*/ 0 h 563"/>
                  <a:gd name="T2" fmla="*/ 0 w 580"/>
                  <a:gd name="T3" fmla="*/ 0 h 563"/>
                  <a:gd name="T4" fmla="*/ 0 w 580"/>
                  <a:gd name="T5" fmla="*/ 0 h 563"/>
                  <a:gd name="T6" fmla="*/ 0 w 580"/>
                  <a:gd name="T7" fmla="*/ 0 h 563"/>
                  <a:gd name="T8" fmla="*/ 0 w 580"/>
                  <a:gd name="T9" fmla="*/ 0 h 563"/>
                  <a:gd name="T10" fmla="*/ 0 w 580"/>
                  <a:gd name="T11" fmla="*/ 0 h 563"/>
                  <a:gd name="T12" fmla="*/ 0 60000 65536"/>
                  <a:gd name="T13" fmla="*/ 0 60000 65536"/>
                  <a:gd name="T14" fmla="*/ 0 60000 65536"/>
                  <a:gd name="T15" fmla="*/ 0 60000 65536"/>
                  <a:gd name="T16" fmla="*/ 0 60000 65536"/>
                  <a:gd name="T17" fmla="*/ 0 60000 65536"/>
                  <a:gd name="T18" fmla="*/ 0 w 580"/>
                  <a:gd name="T19" fmla="*/ 0 h 563"/>
                  <a:gd name="T20" fmla="*/ 580 w 580"/>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0" h="563">
                    <a:moveTo>
                      <a:pt x="580" y="49"/>
                    </a:moveTo>
                    <a:lnTo>
                      <a:pt x="462" y="0"/>
                    </a:lnTo>
                    <a:lnTo>
                      <a:pt x="0" y="466"/>
                    </a:lnTo>
                    <a:lnTo>
                      <a:pt x="98" y="563"/>
                    </a:lnTo>
                    <a:lnTo>
                      <a:pt x="560" y="97"/>
                    </a:lnTo>
                    <a:lnTo>
                      <a:pt x="580" y="49"/>
                    </a:lnTo>
                    <a:close/>
                  </a:path>
                </a:pathLst>
              </a:custGeom>
              <a:solidFill>
                <a:srgbClr val="E6B5C2"/>
              </a:solidFill>
              <a:ln w="9525">
                <a:noFill/>
                <a:round/>
                <a:headEnd/>
                <a:tailEnd/>
              </a:ln>
            </p:spPr>
            <p:txBody>
              <a:bodyPr/>
              <a:lstStyle/>
              <a:p>
                <a:endParaRPr lang="en-US"/>
              </a:p>
            </p:txBody>
          </p:sp>
          <p:sp>
            <p:nvSpPr>
              <p:cNvPr id="5683" name="Freeform 573"/>
              <p:cNvSpPr>
                <a:spLocks/>
              </p:cNvSpPr>
              <p:nvPr/>
            </p:nvSpPr>
            <p:spPr bwMode="auto">
              <a:xfrm>
                <a:off x="6730" y="2276"/>
                <a:ext cx="8" cy="71"/>
              </a:xfrm>
              <a:custGeom>
                <a:avLst/>
                <a:gdLst>
                  <a:gd name="T0" fmla="*/ 0 w 139"/>
                  <a:gd name="T1" fmla="*/ 0 h 1281"/>
                  <a:gd name="T2" fmla="*/ 0 w 139"/>
                  <a:gd name="T3" fmla="*/ 0 h 1281"/>
                  <a:gd name="T4" fmla="*/ 0 w 139"/>
                  <a:gd name="T5" fmla="*/ 0 h 1281"/>
                  <a:gd name="T6" fmla="*/ 0 w 139"/>
                  <a:gd name="T7" fmla="*/ 0 h 1281"/>
                  <a:gd name="T8" fmla="*/ 0 w 139"/>
                  <a:gd name="T9" fmla="*/ 0 h 1281"/>
                  <a:gd name="T10" fmla="*/ 0 w 139"/>
                  <a:gd name="T11" fmla="*/ 0 h 1281"/>
                  <a:gd name="T12" fmla="*/ 0 60000 65536"/>
                  <a:gd name="T13" fmla="*/ 0 60000 65536"/>
                  <a:gd name="T14" fmla="*/ 0 60000 65536"/>
                  <a:gd name="T15" fmla="*/ 0 60000 65536"/>
                  <a:gd name="T16" fmla="*/ 0 60000 65536"/>
                  <a:gd name="T17" fmla="*/ 0 60000 65536"/>
                  <a:gd name="T18" fmla="*/ 0 w 139"/>
                  <a:gd name="T19" fmla="*/ 0 h 1281"/>
                  <a:gd name="T20" fmla="*/ 139 w 139"/>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139" h="1281">
                    <a:moveTo>
                      <a:pt x="21" y="0"/>
                    </a:moveTo>
                    <a:lnTo>
                      <a:pt x="0" y="49"/>
                    </a:lnTo>
                    <a:lnTo>
                      <a:pt x="1" y="1281"/>
                    </a:lnTo>
                    <a:lnTo>
                      <a:pt x="139" y="1281"/>
                    </a:lnTo>
                    <a:lnTo>
                      <a:pt x="138" y="49"/>
                    </a:lnTo>
                    <a:lnTo>
                      <a:pt x="21" y="0"/>
                    </a:lnTo>
                    <a:close/>
                  </a:path>
                </a:pathLst>
              </a:custGeom>
              <a:solidFill>
                <a:srgbClr val="E6B5C2"/>
              </a:solidFill>
              <a:ln w="9525">
                <a:noFill/>
                <a:round/>
                <a:headEnd/>
                <a:tailEnd/>
              </a:ln>
            </p:spPr>
            <p:txBody>
              <a:bodyPr/>
              <a:lstStyle/>
              <a:p>
                <a:endParaRPr lang="en-US"/>
              </a:p>
            </p:txBody>
          </p:sp>
          <p:sp>
            <p:nvSpPr>
              <p:cNvPr id="5684" name="Freeform 574"/>
              <p:cNvSpPr>
                <a:spLocks/>
              </p:cNvSpPr>
              <p:nvPr/>
            </p:nvSpPr>
            <p:spPr bwMode="auto">
              <a:xfrm>
                <a:off x="6705" y="2276"/>
                <a:ext cx="32" cy="31"/>
              </a:xfrm>
              <a:custGeom>
                <a:avLst/>
                <a:gdLst>
                  <a:gd name="T0" fmla="*/ 0 w 580"/>
                  <a:gd name="T1" fmla="*/ 0 h 558"/>
                  <a:gd name="T2" fmla="*/ 0 w 580"/>
                  <a:gd name="T3" fmla="*/ 0 h 558"/>
                  <a:gd name="T4" fmla="*/ 0 w 580"/>
                  <a:gd name="T5" fmla="*/ 0 h 558"/>
                  <a:gd name="T6" fmla="*/ 0 w 580"/>
                  <a:gd name="T7" fmla="*/ 0 h 558"/>
                  <a:gd name="T8" fmla="*/ 0 w 580"/>
                  <a:gd name="T9" fmla="*/ 0 h 558"/>
                  <a:gd name="T10" fmla="*/ 0 w 580"/>
                  <a:gd name="T11" fmla="*/ 0 h 558"/>
                  <a:gd name="T12" fmla="*/ 0 60000 65536"/>
                  <a:gd name="T13" fmla="*/ 0 60000 65536"/>
                  <a:gd name="T14" fmla="*/ 0 60000 65536"/>
                  <a:gd name="T15" fmla="*/ 0 60000 65536"/>
                  <a:gd name="T16" fmla="*/ 0 60000 65536"/>
                  <a:gd name="T17" fmla="*/ 0 60000 65536"/>
                  <a:gd name="T18" fmla="*/ 0 w 580"/>
                  <a:gd name="T19" fmla="*/ 0 h 558"/>
                  <a:gd name="T20" fmla="*/ 580 w 580"/>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580" h="558">
                    <a:moveTo>
                      <a:pt x="0" y="509"/>
                    </a:moveTo>
                    <a:lnTo>
                      <a:pt x="118" y="558"/>
                    </a:lnTo>
                    <a:lnTo>
                      <a:pt x="580" y="98"/>
                    </a:lnTo>
                    <a:lnTo>
                      <a:pt x="483" y="0"/>
                    </a:lnTo>
                    <a:lnTo>
                      <a:pt x="21" y="460"/>
                    </a:lnTo>
                    <a:lnTo>
                      <a:pt x="0" y="509"/>
                    </a:lnTo>
                    <a:close/>
                  </a:path>
                </a:pathLst>
              </a:custGeom>
              <a:solidFill>
                <a:srgbClr val="E6B5C2"/>
              </a:solidFill>
              <a:ln w="9525">
                <a:noFill/>
                <a:round/>
                <a:headEnd/>
                <a:tailEnd/>
              </a:ln>
            </p:spPr>
            <p:txBody>
              <a:bodyPr/>
              <a:lstStyle/>
              <a:p>
                <a:endParaRPr lang="en-US"/>
              </a:p>
            </p:txBody>
          </p:sp>
          <p:sp>
            <p:nvSpPr>
              <p:cNvPr id="5685" name="Freeform 575"/>
              <p:cNvSpPr>
                <a:spLocks/>
              </p:cNvSpPr>
              <p:nvPr/>
            </p:nvSpPr>
            <p:spPr bwMode="auto">
              <a:xfrm>
                <a:off x="6705" y="2304"/>
                <a:ext cx="7" cy="71"/>
              </a:xfrm>
              <a:custGeom>
                <a:avLst/>
                <a:gdLst>
                  <a:gd name="T0" fmla="*/ 0 w 139"/>
                  <a:gd name="T1" fmla="*/ 0 h 1286"/>
                  <a:gd name="T2" fmla="*/ 0 w 139"/>
                  <a:gd name="T3" fmla="*/ 0 h 1286"/>
                  <a:gd name="T4" fmla="*/ 0 w 139"/>
                  <a:gd name="T5" fmla="*/ 0 h 1286"/>
                  <a:gd name="T6" fmla="*/ 0 w 139"/>
                  <a:gd name="T7" fmla="*/ 0 h 1286"/>
                  <a:gd name="T8" fmla="*/ 0 w 139"/>
                  <a:gd name="T9" fmla="*/ 0 h 1286"/>
                  <a:gd name="T10" fmla="*/ 0 w 139"/>
                  <a:gd name="T11" fmla="*/ 0 h 1286"/>
                  <a:gd name="T12" fmla="*/ 0 60000 65536"/>
                  <a:gd name="T13" fmla="*/ 0 60000 65536"/>
                  <a:gd name="T14" fmla="*/ 0 60000 65536"/>
                  <a:gd name="T15" fmla="*/ 0 60000 65536"/>
                  <a:gd name="T16" fmla="*/ 0 60000 65536"/>
                  <a:gd name="T17" fmla="*/ 0 60000 65536"/>
                  <a:gd name="T18" fmla="*/ 0 w 139"/>
                  <a:gd name="T19" fmla="*/ 0 h 1286"/>
                  <a:gd name="T20" fmla="*/ 139 w 139"/>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139" h="1286">
                    <a:moveTo>
                      <a:pt x="119" y="1286"/>
                    </a:moveTo>
                    <a:lnTo>
                      <a:pt x="139" y="1237"/>
                    </a:lnTo>
                    <a:lnTo>
                      <a:pt x="138" y="0"/>
                    </a:lnTo>
                    <a:lnTo>
                      <a:pt x="0" y="0"/>
                    </a:lnTo>
                    <a:lnTo>
                      <a:pt x="1" y="1237"/>
                    </a:lnTo>
                    <a:lnTo>
                      <a:pt x="119" y="1286"/>
                    </a:lnTo>
                    <a:close/>
                  </a:path>
                </a:pathLst>
              </a:custGeom>
              <a:solidFill>
                <a:srgbClr val="E6B5C2"/>
              </a:solidFill>
              <a:ln w="9525">
                <a:noFill/>
                <a:round/>
                <a:headEnd/>
                <a:tailEnd/>
              </a:ln>
            </p:spPr>
            <p:txBody>
              <a:bodyPr/>
              <a:lstStyle/>
              <a:p>
                <a:endParaRPr lang="en-US"/>
              </a:p>
            </p:txBody>
          </p:sp>
          <p:sp>
            <p:nvSpPr>
              <p:cNvPr id="5686" name="Freeform 576"/>
              <p:cNvSpPr>
                <a:spLocks/>
              </p:cNvSpPr>
              <p:nvPr/>
            </p:nvSpPr>
            <p:spPr bwMode="auto">
              <a:xfrm>
                <a:off x="6681" y="2304"/>
                <a:ext cx="26" cy="95"/>
              </a:xfrm>
              <a:custGeom>
                <a:avLst/>
                <a:gdLst>
                  <a:gd name="T0" fmla="*/ 0 w 474"/>
                  <a:gd name="T1" fmla="*/ 0 h 1702"/>
                  <a:gd name="T2" fmla="*/ 0 w 474"/>
                  <a:gd name="T3" fmla="*/ 0 h 1702"/>
                  <a:gd name="T4" fmla="*/ 0 w 474"/>
                  <a:gd name="T5" fmla="*/ 0 h 1702"/>
                  <a:gd name="T6" fmla="*/ 0 w 474"/>
                  <a:gd name="T7" fmla="*/ 0 h 1702"/>
                  <a:gd name="T8" fmla="*/ 0 w 474"/>
                  <a:gd name="T9" fmla="*/ 0 h 1702"/>
                  <a:gd name="T10" fmla="*/ 0 60000 65536"/>
                  <a:gd name="T11" fmla="*/ 0 60000 65536"/>
                  <a:gd name="T12" fmla="*/ 0 60000 65536"/>
                  <a:gd name="T13" fmla="*/ 0 60000 65536"/>
                  <a:gd name="T14" fmla="*/ 0 60000 65536"/>
                  <a:gd name="T15" fmla="*/ 0 w 474"/>
                  <a:gd name="T16" fmla="*/ 0 h 1702"/>
                  <a:gd name="T17" fmla="*/ 474 w 474"/>
                  <a:gd name="T18" fmla="*/ 1702 h 1702"/>
                </a:gdLst>
                <a:ahLst/>
                <a:cxnLst>
                  <a:cxn ang="T10">
                    <a:pos x="T0" y="T1"/>
                  </a:cxn>
                  <a:cxn ang="T11">
                    <a:pos x="T2" y="T3"/>
                  </a:cxn>
                  <a:cxn ang="T12">
                    <a:pos x="T4" y="T5"/>
                  </a:cxn>
                  <a:cxn ang="T13">
                    <a:pos x="T6" y="T7"/>
                  </a:cxn>
                  <a:cxn ang="T14">
                    <a:pos x="T8" y="T9"/>
                  </a:cxn>
                </a:cxnLst>
                <a:rect l="T15" t="T16" r="T17" b="T18"/>
                <a:pathLst>
                  <a:path w="474" h="1702">
                    <a:moveTo>
                      <a:pt x="0" y="1702"/>
                    </a:moveTo>
                    <a:lnTo>
                      <a:pt x="474" y="1230"/>
                    </a:lnTo>
                    <a:lnTo>
                      <a:pt x="474" y="0"/>
                    </a:lnTo>
                    <a:lnTo>
                      <a:pt x="1" y="472"/>
                    </a:lnTo>
                    <a:lnTo>
                      <a:pt x="0" y="1702"/>
                    </a:lnTo>
                    <a:close/>
                  </a:path>
                </a:pathLst>
              </a:custGeom>
              <a:solidFill>
                <a:srgbClr val="B53233"/>
              </a:solidFill>
              <a:ln w="9525">
                <a:noFill/>
                <a:round/>
                <a:headEnd/>
                <a:tailEnd/>
              </a:ln>
            </p:spPr>
            <p:txBody>
              <a:bodyPr/>
              <a:lstStyle/>
              <a:p>
                <a:endParaRPr lang="en-US"/>
              </a:p>
            </p:txBody>
          </p:sp>
          <p:sp>
            <p:nvSpPr>
              <p:cNvPr id="5687" name="Freeform 577"/>
              <p:cNvSpPr>
                <a:spLocks/>
              </p:cNvSpPr>
              <p:nvPr/>
            </p:nvSpPr>
            <p:spPr bwMode="auto">
              <a:xfrm>
                <a:off x="6678" y="2370"/>
                <a:ext cx="33" cy="31"/>
              </a:xfrm>
              <a:custGeom>
                <a:avLst/>
                <a:gdLst>
                  <a:gd name="T0" fmla="*/ 0 w 592"/>
                  <a:gd name="T1" fmla="*/ 0 h 569"/>
                  <a:gd name="T2" fmla="*/ 0 w 592"/>
                  <a:gd name="T3" fmla="*/ 0 h 569"/>
                  <a:gd name="T4" fmla="*/ 0 w 592"/>
                  <a:gd name="T5" fmla="*/ 0 h 569"/>
                  <a:gd name="T6" fmla="*/ 0 w 592"/>
                  <a:gd name="T7" fmla="*/ 0 h 569"/>
                  <a:gd name="T8" fmla="*/ 0 w 592"/>
                  <a:gd name="T9" fmla="*/ 0 h 569"/>
                  <a:gd name="T10" fmla="*/ 0 w 592"/>
                  <a:gd name="T11" fmla="*/ 0 h 569"/>
                  <a:gd name="T12" fmla="*/ 0 60000 65536"/>
                  <a:gd name="T13" fmla="*/ 0 60000 65536"/>
                  <a:gd name="T14" fmla="*/ 0 60000 65536"/>
                  <a:gd name="T15" fmla="*/ 0 60000 65536"/>
                  <a:gd name="T16" fmla="*/ 0 60000 65536"/>
                  <a:gd name="T17" fmla="*/ 0 60000 65536"/>
                  <a:gd name="T18" fmla="*/ 0 w 592"/>
                  <a:gd name="T19" fmla="*/ 0 h 569"/>
                  <a:gd name="T20" fmla="*/ 592 w 592"/>
                  <a:gd name="T21" fmla="*/ 569 h 569"/>
                </a:gdLst>
                <a:ahLst/>
                <a:cxnLst>
                  <a:cxn ang="T12">
                    <a:pos x="T0" y="T1"/>
                  </a:cxn>
                  <a:cxn ang="T13">
                    <a:pos x="T2" y="T3"/>
                  </a:cxn>
                  <a:cxn ang="T14">
                    <a:pos x="T4" y="T5"/>
                  </a:cxn>
                  <a:cxn ang="T15">
                    <a:pos x="T6" y="T7"/>
                  </a:cxn>
                  <a:cxn ang="T16">
                    <a:pos x="T8" y="T9"/>
                  </a:cxn>
                  <a:cxn ang="T17">
                    <a:pos x="T10" y="T11"/>
                  </a:cxn>
                </a:cxnLst>
                <a:rect l="T18" t="T19" r="T20" b="T21"/>
                <a:pathLst>
                  <a:path w="592" h="569">
                    <a:moveTo>
                      <a:pt x="592" y="49"/>
                    </a:moveTo>
                    <a:lnTo>
                      <a:pt x="474" y="0"/>
                    </a:lnTo>
                    <a:lnTo>
                      <a:pt x="0" y="472"/>
                    </a:lnTo>
                    <a:lnTo>
                      <a:pt x="98" y="569"/>
                    </a:lnTo>
                    <a:lnTo>
                      <a:pt x="572" y="97"/>
                    </a:lnTo>
                    <a:lnTo>
                      <a:pt x="592" y="49"/>
                    </a:lnTo>
                    <a:close/>
                  </a:path>
                </a:pathLst>
              </a:custGeom>
              <a:solidFill>
                <a:srgbClr val="E6B5C2"/>
              </a:solidFill>
              <a:ln w="9525">
                <a:noFill/>
                <a:round/>
                <a:headEnd/>
                <a:tailEnd/>
              </a:ln>
            </p:spPr>
            <p:txBody>
              <a:bodyPr/>
              <a:lstStyle/>
              <a:p>
                <a:endParaRPr lang="en-US"/>
              </a:p>
            </p:txBody>
          </p:sp>
          <p:sp>
            <p:nvSpPr>
              <p:cNvPr id="5688" name="Freeform 578"/>
              <p:cNvSpPr>
                <a:spLocks/>
              </p:cNvSpPr>
              <p:nvPr/>
            </p:nvSpPr>
            <p:spPr bwMode="auto">
              <a:xfrm>
                <a:off x="6703" y="2301"/>
                <a:ext cx="8" cy="71"/>
              </a:xfrm>
              <a:custGeom>
                <a:avLst/>
                <a:gdLst>
                  <a:gd name="T0" fmla="*/ 0 w 138"/>
                  <a:gd name="T1" fmla="*/ 0 h 1279"/>
                  <a:gd name="T2" fmla="*/ 0 w 138"/>
                  <a:gd name="T3" fmla="*/ 0 h 1279"/>
                  <a:gd name="T4" fmla="*/ 0 w 138"/>
                  <a:gd name="T5" fmla="*/ 0 h 1279"/>
                  <a:gd name="T6" fmla="*/ 0 w 138"/>
                  <a:gd name="T7" fmla="*/ 0 h 1279"/>
                  <a:gd name="T8" fmla="*/ 0 w 138"/>
                  <a:gd name="T9" fmla="*/ 0 h 1279"/>
                  <a:gd name="T10" fmla="*/ 0 w 138"/>
                  <a:gd name="T11" fmla="*/ 0 h 1279"/>
                  <a:gd name="T12" fmla="*/ 0 60000 65536"/>
                  <a:gd name="T13" fmla="*/ 0 60000 65536"/>
                  <a:gd name="T14" fmla="*/ 0 60000 65536"/>
                  <a:gd name="T15" fmla="*/ 0 60000 65536"/>
                  <a:gd name="T16" fmla="*/ 0 60000 65536"/>
                  <a:gd name="T17" fmla="*/ 0 60000 65536"/>
                  <a:gd name="T18" fmla="*/ 0 w 138"/>
                  <a:gd name="T19" fmla="*/ 0 h 1279"/>
                  <a:gd name="T20" fmla="*/ 138 w 138"/>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138" h="1279">
                    <a:moveTo>
                      <a:pt x="20" y="0"/>
                    </a:moveTo>
                    <a:lnTo>
                      <a:pt x="0" y="49"/>
                    </a:lnTo>
                    <a:lnTo>
                      <a:pt x="0" y="1279"/>
                    </a:lnTo>
                    <a:lnTo>
                      <a:pt x="138" y="1279"/>
                    </a:lnTo>
                    <a:lnTo>
                      <a:pt x="138" y="49"/>
                    </a:lnTo>
                    <a:lnTo>
                      <a:pt x="20" y="0"/>
                    </a:lnTo>
                    <a:close/>
                  </a:path>
                </a:pathLst>
              </a:custGeom>
              <a:solidFill>
                <a:srgbClr val="E6B5C2"/>
              </a:solidFill>
              <a:ln w="9525">
                <a:noFill/>
                <a:round/>
                <a:headEnd/>
                <a:tailEnd/>
              </a:ln>
            </p:spPr>
            <p:txBody>
              <a:bodyPr/>
              <a:lstStyle/>
              <a:p>
                <a:endParaRPr lang="en-US"/>
              </a:p>
            </p:txBody>
          </p:sp>
          <p:sp>
            <p:nvSpPr>
              <p:cNvPr id="5689" name="Freeform 579"/>
              <p:cNvSpPr>
                <a:spLocks/>
              </p:cNvSpPr>
              <p:nvPr/>
            </p:nvSpPr>
            <p:spPr bwMode="auto">
              <a:xfrm>
                <a:off x="6677" y="2301"/>
                <a:ext cx="33" cy="32"/>
              </a:xfrm>
              <a:custGeom>
                <a:avLst/>
                <a:gdLst>
                  <a:gd name="T0" fmla="*/ 0 w 591"/>
                  <a:gd name="T1" fmla="*/ 0 h 570"/>
                  <a:gd name="T2" fmla="*/ 0 w 591"/>
                  <a:gd name="T3" fmla="*/ 0 h 570"/>
                  <a:gd name="T4" fmla="*/ 0 w 591"/>
                  <a:gd name="T5" fmla="*/ 0 h 570"/>
                  <a:gd name="T6" fmla="*/ 0 w 591"/>
                  <a:gd name="T7" fmla="*/ 0 h 570"/>
                  <a:gd name="T8" fmla="*/ 0 w 591"/>
                  <a:gd name="T9" fmla="*/ 0 h 570"/>
                  <a:gd name="T10" fmla="*/ 0 w 591"/>
                  <a:gd name="T11" fmla="*/ 0 h 570"/>
                  <a:gd name="T12" fmla="*/ 0 60000 65536"/>
                  <a:gd name="T13" fmla="*/ 0 60000 65536"/>
                  <a:gd name="T14" fmla="*/ 0 60000 65536"/>
                  <a:gd name="T15" fmla="*/ 0 60000 65536"/>
                  <a:gd name="T16" fmla="*/ 0 60000 65536"/>
                  <a:gd name="T17" fmla="*/ 0 60000 65536"/>
                  <a:gd name="T18" fmla="*/ 0 w 591"/>
                  <a:gd name="T19" fmla="*/ 0 h 570"/>
                  <a:gd name="T20" fmla="*/ 591 w 591"/>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591" h="570">
                    <a:moveTo>
                      <a:pt x="0" y="521"/>
                    </a:moveTo>
                    <a:lnTo>
                      <a:pt x="117" y="570"/>
                    </a:lnTo>
                    <a:lnTo>
                      <a:pt x="591" y="98"/>
                    </a:lnTo>
                    <a:lnTo>
                      <a:pt x="493" y="0"/>
                    </a:lnTo>
                    <a:lnTo>
                      <a:pt x="19" y="472"/>
                    </a:lnTo>
                    <a:lnTo>
                      <a:pt x="0" y="521"/>
                    </a:lnTo>
                    <a:close/>
                  </a:path>
                </a:pathLst>
              </a:custGeom>
              <a:solidFill>
                <a:srgbClr val="E6B5C2"/>
              </a:solidFill>
              <a:ln w="9525">
                <a:noFill/>
                <a:round/>
                <a:headEnd/>
                <a:tailEnd/>
              </a:ln>
            </p:spPr>
            <p:txBody>
              <a:bodyPr/>
              <a:lstStyle/>
              <a:p>
                <a:endParaRPr lang="en-US"/>
              </a:p>
            </p:txBody>
          </p:sp>
          <p:sp>
            <p:nvSpPr>
              <p:cNvPr id="5690" name="Freeform 580"/>
              <p:cNvSpPr>
                <a:spLocks/>
              </p:cNvSpPr>
              <p:nvPr/>
            </p:nvSpPr>
            <p:spPr bwMode="auto">
              <a:xfrm>
                <a:off x="6677" y="2330"/>
                <a:ext cx="7" cy="71"/>
              </a:xfrm>
              <a:custGeom>
                <a:avLst/>
                <a:gdLst>
                  <a:gd name="T0" fmla="*/ 0 w 139"/>
                  <a:gd name="T1" fmla="*/ 0 h 1278"/>
                  <a:gd name="T2" fmla="*/ 0 w 139"/>
                  <a:gd name="T3" fmla="*/ 0 h 1278"/>
                  <a:gd name="T4" fmla="*/ 0 w 139"/>
                  <a:gd name="T5" fmla="*/ 0 h 1278"/>
                  <a:gd name="T6" fmla="*/ 0 w 139"/>
                  <a:gd name="T7" fmla="*/ 0 h 1278"/>
                  <a:gd name="T8" fmla="*/ 0 w 139"/>
                  <a:gd name="T9" fmla="*/ 0 h 1278"/>
                  <a:gd name="T10" fmla="*/ 0 w 139"/>
                  <a:gd name="T11" fmla="*/ 0 h 1278"/>
                  <a:gd name="T12" fmla="*/ 0 60000 65536"/>
                  <a:gd name="T13" fmla="*/ 0 60000 65536"/>
                  <a:gd name="T14" fmla="*/ 0 60000 65536"/>
                  <a:gd name="T15" fmla="*/ 0 60000 65536"/>
                  <a:gd name="T16" fmla="*/ 0 60000 65536"/>
                  <a:gd name="T17" fmla="*/ 0 60000 65536"/>
                  <a:gd name="T18" fmla="*/ 0 w 139"/>
                  <a:gd name="T19" fmla="*/ 0 h 1278"/>
                  <a:gd name="T20" fmla="*/ 139 w 139"/>
                  <a:gd name="T21" fmla="*/ 1278 h 1278"/>
                </a:gdLst>
                <a:ahLst/>
                <a:cxnLst>
                  <a:cxn ang="T12">
                    <a:pos x="T0" y="T1"/>
                  </a:cxn>
                  <a:cxn ang="T13">
                    <a:pos x="T2" y="T3"/>
                  </a:cxn>
                  <a:cxn ang="T14">
                    <a:pos x="T4" y="T5"/>
                  </a:cxn>
                  <a:cxn ang="T15">
                    <a:pos x="T6" y="T7"/>
                  </a:cxn>
                  <a:cxn ang="T16">
                    <a:pos x="T8" y="T9"/>
                  </a:cxn>
                  <a:cxn ang="T17">
                    <a:pos x="T10" y="T11"/>
                  </a:cxn>
                </a:cxnLst>
                <a:rect l="T18" t="T19" r="T20" b="T21"/>
                <a:pathLst>
                  <a:path w="139" h="1278">
                    <a:moveTo>
                      <a:pt x="118" y="1278"/>
                    </a:moveTo>
                    <a:lnTo>
                      <a:pt x="138" y="1230"/>
                    </a:lnTo>
                    <a:lnTo>
                      <a:pt x="139" y="0"/>
                    </a:lnTo>
                    <a:lnTo>
                      <a:pt x="1" y="0"/>
                    </a:lnTo>
                    <a:lnTo>
                      <a:pt x="0" y="1230"/>
                    </a:lnTo>
                    <a:lnTo>
                      <a:pt x="118" y="1278"/>
                    </a:lnTo>
                    <a:close/>
                  </a:path>
                </a:pathLst>
              </a:custGeom>
              <a:solidFill>
                <a:srgbClr val="E6B5C2"/>
              </a:solidFill>
              <a:ln w="9525">
                <a:noFill/>
                <a:round/>
                <a:headEnd/>
                <a:tailEnd/>
              </a:ln>
            </p:spPr>
            <p:txBody>
              <a:bodyPr/>
              <a:lstStyle/>
              <a:p>
                <a:endParaRPr lang="en-US"/>
              </a:p>
            </p:txBody>
          </p:sp>
          <p:sp>
            <p:nvSpPr>
              <p:cNvPr id="5691" name="Freeform 581"/>
              <p:cNvSpPr>
                <a:spLocks/>
              </p:cNvSpPr>
              <p:nvPr/>
            </p:nvSpPr>
            <p:spPr bwMode="auto">
              <a:xfrm>
                <a:off x="6387" y="2192"/>
                <a:ext cx="147" cy="69"/>
              </a:xfrm>
              <a:custGeom>
                <a:avLst/>
                <a:gdLst>
                  <a:gd name="T0" fmla="*/ 0 w 2647"/>
                  <a:gd name="T1" fmla="*/ 0 h 1236"/>
                  <a:gd name="T2" fmla="*/ 0 w 2647"/>
                  <a:gd name="T3" fmla="*/ 0 h 1236"/>
                  <a:gd name="T4" fmla="*/ 0 w 2647"/>
                  <a:gd name="T5" fmla="*/ 0 h 1236"/>
                  <a:gd name="T6" fmla="*/ 0 w 2647"/>
                  <a:gd name="T7" fmla="*/ 0 h 1236"/>
                  <a:gd name="T8" fmla="*/ 0 w 2647"/>
                  <a:gd name="T9" fmla="*/ 0 h 1236"/>
                  <a:gd name="T10" fmla="*/ 0 60000 65536"/>
                  <a:gd name="T11" fmla="*/ 0 60000 65536"/>
                  <a:gd name="T12" fmla="*/ 0 60000 65536"/>
                  <a:gd name="T13" fmla="*/ 0 60000 65536"/>
                  <a:gd name="T14" fmla="*/ 0 60000 65536"/>
                  <a:gd name="T15" fmla="*/ 0 w 2647"/>
                  <a:gd name="T16" fmla="*/ 0 h 1236"/>
                  <a:gd name="T17" fmla="*/ 2647 w 2647"/>
                  <a:gd name="T18" fmla="*/ 1236 h 1236"/>
                </a:gdLst>
                <a:ahLst/>
                <a:cxnLst>
                  <a:cxn ang="T10">
                    <a:pos x="T0" y="T1"/>
                  </a:cxn>
                  <a:cxn ang="T11">
                    <a:pos x="T2" y="T3"/>
                  </a:cxn>
                  <a:cxn ang="T12">
                    <a:pos x="T4" y="T5"/>
                  </a:cxn>
                  <a:cxn ang="T13">
                    <a:pos x="T6" y="T7"/>
                  </a:cxn>
                  <a:cxn ang="T14">
                    <a:pos x="T8" y="T9"/>
                  </a:cxn>
                </a:cxnLst>
                <a:rect l="T15" t="T16" r="T17" b="T18"/>
                <a:pathLst>
                  <a:path w="2647" h="1236">
                    <a:moveTo>
                      <a:pt x="2647" y="1236"/>
                    </a:moveTo>
                    <a:lnTo>
                      <a:pt x="3" y="1233"/>
                    </a:lnTo>
                    <a:lnTo>
                      <a:pt x="0" y="0"/>
                    </a:lnTo>
                    <a:lnTo>
                      <a:pt x="2646" y="1"/>
                    </a:lnTo>
                    <a:lnTo>
                      <a:pt x="2647" y="1236"/>
                    </a:lnTo>
                    <a:close/>
                  </a:path>
                </a:pathLst>
              </a:custGeom>
              <a:solidFill>
                <a:srgbClr val="CB3547"/>
              </a:solidFill>
              <a:ln w="9525">
                <a:noFill/>
                <a:round/>
                <a:headEnd/>
                <a:tailEnd/>
              </a:ln>
            </p:spPr>
            <p:txBody>
              <a:bodyPr/>
              <a:lstStyle/>
              <a:p>
                <a:endParaRPr lang="en-US"/>
              </a:p>
            </p:txBody>
          </p:sp>
          <p:sp>
            <p:nvSpPr>
              <p:cNvPr id="5692" name="Freeform 582"/>
              <p:cNvSpPr>
                <a:spLocks/>
              </p:cNvSpPr>
              <p:nvPr/>
            </p:nvSpPr>
            <p:spPr bwMode="auto">
              <a:xfrm>
                <a:off x="6384" y="2257"/>
                <a:ext cx="150" cy="8"/>
              </a:xfrm>
              <a:custGeom>
                <a:avLst/>
                <a:gdLst>
                  <a:gd name="T0" fmla="*/ 0 w 2713"/>
                  <a:gd name="T1" fmla="*/ 0 h 141"/>
                  <a:gd name="T2" fmla="*/ 0 w 2713"/>
                  <a:gd name="T3" fmla="*/ 0 h 141"/>
                  <a:gd name="T4" fmla="*/ 0 w 2713"/>
                  <a:gd name="T5" fmla="*/ 0 h 141"/>
                  <a:gd name="T6" fmla="*/ 0 w 2713"/>
                  <a:gd name="T7" fmla="*/ 0 h 141"/>
                  <a:gd name="T8" fmla="*/ 0 w 2713"/>
                  <a:gd name="T9" fmla="*/ 0 h 141"/>
                  <a:gd name="T10" fmla="*/ 0 w 2713"/>
                  <a:gd name="T11" fmla="*/ 0 h 141"/>
                  <a:gd name="T12" fmla="*/ 0 60000 65536"/>
                  <a:gd name="T13" fmla="*/ 0 60000 65536"/>
                  <a:gd name="T14" fmla="*/ 0 60000 65536"/>
                  <a:gd name="T15" fmla="*/ 0 60000 65536"/>
                  <a:gd name="T16" fmla="*/ 0 60000 65536"/>
                  <a:gd name="T17" fmla="*/ 0 60000 65536"/>
                  <a:gd name="T18" fmla="*/ 0 w 2713"/>
                  <a:gd name="T19" fmla="*/ 0 h 141"/>
                  <a:gd name="T20" fmla="*/ 2713 w 271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13" h="141">
                    <a:moveTo>
                      <a:pt x="0" y="69"/>
                    </a:moveTo>
                    <a:lnTo>
                      <a:pt x="69" y="139"/>
                    </a:lnTo>
                    <a:lnTo>
                      <a:pt x="2713" y="141"/>
                    </a:lnTo>
                    <a:lnTo>
                      <a:pt x="2713" y="3"/>
                    </a:lnTo>
                    <a:lnTo>
                      <a:pt x="69" y="0"/>
                    </a:lnTo>
                    <a:lnTo>
                      <a:pt x="0" y="69"/>
                    </a:lnTo>
                    <a:close/>
                  </a:path>
                </a:pathLst>
              </a:custGeom>
              <a:solidFill>
                <a:srgbClr val="E6B5C2"/>
              </a:solidFill>
              <a:ln w="9525">
                <a:noFill/>
                <a:round/>
                <a:headEnd/>
                <a:tailEnd/>
              </a:ln>
            </p:spPr>
            <p:txBody>
              <a:bodyPr/>
              <a:lstStyle/>
              <a:p>
                <a:endParaRPr lang="en-US"/>
              </a:p>
            </p:txBody>
          </p:sp>
          <p:sp>
            <p:nvSpPr>
              <p:cNvPr id="5693" name="Freeform 583"/>
              <p:cNvSpPr>
                <a:spLocks/>
              </p:cNvSpPr>
              <p:nvPr/>
            </p:nvSpPr>
            <p:spPr bwMode="auto">
              <a:xfrm>
                <a:off x="6383" y="2188"/>
                <a:ext cx="8" cy="73"/>
              </a:xfrm>
              <a:custGeom>
                <a:avLst/>
                <a:gdLst>
                  <a:gd name="T0" fmla="*/ 0 w 141"/>
                  <a:gd name="T1" fmla="*/ 0 h 1302"/>
                  <a:gd name="T2" fmla="*/ 0 w 141"/>
                  <a:gd name="T3" fmla="*/ 0 h 1302"/>
                  <a:gd name="T4" fmla="*/ 0 w 141"/>
                  <a:gd name="T5" fmla="*/ 0 h 1302"/>
                  <a:gd name="T6" fmla="*/ 0 w 141"/>
                  <a:gd name="T7" fmla="*/ 0 h 1302"/>
                  <a:gd name="T8" fmla="*/ 0 w 141"/>
                  <a:gd name="T9" fmla="*/ 0 h 1302"/>
                  <a:gd name="T10" fmla="*/ 0 w 141"/>
                  <a:gd name="T11" fmla="*/ 0 h 1302"/>
                  <a:gd name="T12" fmla="*/ 0 60000 65536"/>
                  <a:gd name="T13" fmla="*/ 0 60000 65536"/>
                  <a:gd name="T14" fmla="*/ 0 60000 65536"/>
                  <a:gd name="T15" fmla="*/ 0 60000 65536"/>
                  <a:gd name="T16" fmla="*/ 0 60000 65536"/>
                  <a:gd name="T17" fmla="*/ 0 60000 65536"/>
                  <a:gd name="T18" fmla="*/ 0 w 141"/>
                  <a:gd name="T19" fmla="*/ 0 h 1302"/>
                  <a:gd name="T20" fmla="*/ 141 w 141"/>
                  <a:gd name="T21" fmla="*/ 1302 h 1302"/>
                </a:gdLst>
                <a:ahLst/>
                <a:cxnLst>
                  <a:cxn ang="T12">
                    <a:pos x="T0" y="T1"/>
                  </a:cxn>
                  <a:cxn ang="T13">
                    <a:pos x="T2" y="T3"/>
                  </a:cxn>
                  <a:cxn ang="T14">
                    <a:pos x="T4" y="T5"/>
                  </a:cxn>
                  <a:cxn ang="T15">
                    <a:pos x="T6" y="T7"/>
                  </a:cxn>
                  <a:cxn ang="T16">
                    <a:pos x="T8" y="T9"/>
                  </a:cxn>
                  <a:cxn ang="T17">
                    <a:pos x="T10" y="T11"/>
                  </a:cxn>
                </a:cxnLst>
                <a:rect l="T18" t="T19" r="T20" b="T21"/>
                <a:pathLst>
                  <a:path w="141" h="1302">
                    <a:moveTo>
                      <a:pt x="69" y="0"/>
                    </a:moveTo>
                    <a:lnTo>
                      <a:pt x="0" y="69"/>
                    </a:lnTo>
                    <a:lnTo>
                      <a:pt x="3" y="1302"/>
                    </a:lnTo>
                    <a:lnTo>
                      <a:pt x="141" y="1302"/>
                    </a:lnTo>
                    <a:lnTo>
                      <a:pt x="138" y="69"/>
                    </a:lnTo>
                    <a:lnTo>
                      <a:pt x="69" y="0"/>
                    </a:lnTo>
                    <a:close/>
                  </a:path>
                </a:pathLst>
              </a:custGeom>
              <a:solidFill>
                <a:srgbClr val="E6B5C2"/>
              </a:solidFill>
              <a:ln w="9525">
                <a:noFill/>
                <a:round/>
                <a:headEnd/>
                <a:tailEnd/>
              </a:ln>
            </p:spPr>
            <p:txBody>
              <a:bodyPr/>
              <a:lstStyle/>
              <a:p>
                <a:endParaRPr lang="en-US"/>
              </a:p>
            </p:txBody>
          </p:sp>
          <p:sp>
            <p:nvSpPr>
              <p:cNvPr id="5694" name="Freeform 584"/>
              <p:cNvSpPr>
                <a:spLocks/>
              </p:cNvSpPr>
              <p:nvPr/>
            </p:nvSpPr>
            <p:spPr bwMode="auto">
              <a:xfrm>
                <a:off x="6387" y="2188"/>
                <a:ext cx="151" cy="8"/>
              </a:xfrm>
              <a:custGeom>
                <a:avLst/>
                <a:gdLst>
                  <a:gd name="T0" fmla="*/ 0 w 2715"/>
                  <a:gd name="T1" fmla="*/ 0 h 139"/>
                  <a:gd name="T2" fmla="*/ 0 w 2715"/>
                  <a:gd name="T3" fmla="*/ 0 h 139"/>
                  <a:gd name="T4" fmla="*/ 0 w 2715"/>
                  <a:gd name="T5" fmla="*/ 0 h 139"/>
                  <a:gd name="T6" fmla="*/ 0 w 2715"/>
                  <a:gd name="T7" fmla="*/ 0 h 139"/>
                  <a:gd name="T8" fmla="*/ 0 w 2715"/>
                  <a:gd name="T9" fmla="*/ 0 h 139"/>
                  <a:gd name="T10" fmla="*/ 0 w 2715"/>
                  <a:gd name="T11" fmla="*/ 0 h 139"/>
                  <a:gd name="T12" fmla="*/ 0 60000 65536"/>
                  <a:gd name="T13" fmla="*/ 0 60000 65536"/>
                  <a:gd name="T14" fmla="*/ 0 60000 65536"/>
                  <a:gd name="T15" fmla="*/ 0 60000 65536"/>
                  <a:gd name="T16" fmla="*/ 0 60000 65536"/>
                  <a:gd name="T17" fmla="*/ 0 60000 65536"/>
                  <a:gd name="T18" fmla="*/ 0 w 2715"/>
                  <a:gd name="T19" fmla="*/ 0 h 139"/>
                  <a:gd name="T20" fmla="*/ 2715 w 271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15" h="139">
                    <a:moveTo>
                      <a:pt x="2715" y="70"/>
                    </a:moveTo>
                    <a:lnTo>
                      <a:pt x="2646" y="1"/>
                    </a:lnTo>
                    <a:lnTo>
                      <a:pt x="0" y="0"/>
                    </a:lnTo>
                    <a:lnTo>
                      <a:pt x="0" y="138"/>
                    </a:lnTo>
                    <a:lnTo>
                      <a:pt x="2646" y="139"/>
                    </a:lnTo>
                    <a:lnTo>
                      <a:pt x="2715" y="70"/>
                    </a:lnTo>
                    <a:close/>
                  </a:path>
                </a:pathLst>
              </a:custGeom>
              <a:solidFill>
                <a:srgbClr val="E6B5C2"/>
              </a:solidFill>
              <a:ln w="9525">
                <a:noFill/>
                <a:round/>
                <a:headEnd/>
                <a:tailEnd/>
              </a:ln>
            </p:spPr>
            <p:txBody>
              <a:bodyPr/>
              <a:lstStyle/>
              <a:p>
                <a:endParaRPr lang="en-US"/>
              </a:p>
            </p:txBody>
          </p:sp>
          <p:sp>
            <p:nvSpPr>
              <p:cNvPr id="5695" name="Freeform 585"/>
              <p:cNvSpPr>
                <a:spLocks/>
              </p:cNvSpPr>
              <p:nvPr/>
            </p:nvSpPr>
            <p:spPr bwMode="auto">
              <a:xfrm>
                <a:off x="6530" y="2192"/>
                <a:ext cx="8"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5696" name="Freeform 586"/>
              <p:cNvSpPr>
                <a:spLocks/>
              </p:cNvSpPr>
              <p:nvPr/>
            </p:nvSpPr>
            <p:spPr bwMode="auto">
              <a:xfrm>
                <a:off x="6241" y="2192"/>
                <a:ext cx="146" cy="69"/>
              </a:xfrm>
              <a:custGeom>
                <a:avLst/>
                <a:gdLst>
                  <a:gd name="T0" fmla="*/ 0 w 2639"/>
                  <a:gd name="T1" fmla="*/ 0 h 1237"/>
                  <a:gd name="T2" fmla="*/ 0 w 2639"/>
                  <a:gd name="T3" fmla="*/ 0 h 1237"/>
                  <a:gd name="T4" fmla="*/ 0 w 2639"/>
                  <a:gd name="T5" fmla="*/ 0 h 1237"/>
                  <a:gd name="T6" fmla="*/ 0 w 2639"/>
                  <a:gd name="T7" fmla="*/ 0 h 1237"/>
                  <a:gd name="T8" fmla="*/ 0 w 2639"/>
                  <a:gd name="T9" fmla="*/ 0 h 1237"/>
                  <a:gd name="T10" fmla="*/ 0 60000 65536"/>
                  <a:gd name="T11" fmla="*/ 0 60000 65536"/>
                  <a:gd name="T12" fmla="*/ 0 60000 65536"/>
                  <a:gd name="T13" fmla="*/ 0 60000 65536"/>
                  <a:gd name="T14" fmla="*/ 0 60000 65536"/>
                  <a:gd name="T15" fmla="*/ 0 w 2639"/>
                  <a:gd name="T16" fmla="*/ 0 h 1237"/>
                  <a:gd name="T17" fmla="*/ 2639 w 2639"/>
                  <a:gd name="T18" fmla="*/ 1237 h 1237"/>
                </a:gdLst>
                <a:ahLst/>
                <a:cxnLst>
                  <a:cxn ang="T10">
                    <a:pos x="T0" y="T1"/>
                  </a:cxn>
                  <a:cxn ang="T11">
                    <a:pos x="T2" y="T3"/>
                  </a:cxn>
                  <a:cxn ang="T12">
                    <a:pos x="T4" y="T5"/>
                  </a:cxn>
                  <a:cxn ang="T13">
                    <a:pos x="T6" y="T7"/>
                  </a:cxn>
                  <a:cxn ang="T14">
                    <a:pos x="T8" y="T9"/>
                  </a:cxn>
                </a:cxnLst>
                <a:rect l="T15" t="T16" r="T17" b="T18"/>
                <a:pathLst>
                  <a:path w="2639" h="1237">
                    <a:moveTo>
                      <a:pt x="2639" y="1236"/>
                    </a:moveTo>
                    <a:lnTo>
                      <a:pt x="3" y="1237"/>
                    </a:lnTo>
                    <a:lnTo>
                      <a:pt x="0" y="0"/>
                    </a:lnTo>
                    <a:lnTo>
                      <a:pt x="2638" y="1"/>
                    </a:lnTo>
                    <a:lnTo>
                      <a:pt x="2639" y="1236"/>
                    </a:lnTo>
                    <a:close/>
                  </a:path>
                </a:pathLst>
              </a:custGeom>
              <a:solidFill>
                <a:srgbClr val="CB3547"/>
              </a:solidFill>
              <a:ln w="9525">
                <a:noFill/>
                <a:round/>
                <a:headEnd/>
                <a:tailEnd/>
              </a:ln>
            </p:spPr>
            <p:txBody>
              <a:bodyPr/>
              <a:lstStyle/>
              <a:p>
                <a:endParaRPr lang="en-US"/>
              </a:p>
            </p:txBody>
          </p:sp>
          <p:sp>
            <p:nvSpPr>
              <p:cNvPr id="5697" name="Freeform 587"/>
              <p:cNvSpPr>
                <a:spLocks/>
              </p:cNvSpPr>
              <p:nvPr/>
            </p:nvSpPr>
            <p:spPr bwMode="auto">
              <a:xfrm>
                <a:off x="6237" y="2257"/>
                <a:ext cx="150" cy="8"/>
              </a:xfrm>
              <a:custGeom>
                <a:avLst/>
                <a:gdLst>
                  <a:gd name="T0" fmla="*/ 0 w 2705"/>
                  <a:gd name="T1" fmla="*/ 0 h 139"/>
                  <a:gd name="T2" fmla="*/ 0 w 2705"/>
                  <a:gd name="T3" fmla="*/ 0 h 139"/>
                  <a:gd name="T4" fmla="*/ 0 w 2705"/>
                  <a:gd name="T5" fmla="*/ 0 h 139"/>
                  <a:gd name="T6" fmla="*/ 0 w 2705"/>
                  <a:gd name="T7" fmla="*/ 0 h 139"/>
                  <a:gd name="T8" fmla="*/ 0 w 2705"/>
                  <a:gd name="T9" fmla="*/ 0 h 139"/>
                  <a:gd name="T10" fmla="*/ 0 w 2705"/>
                  <a:gd name="T11" fmla="*/ 0 h 139"/>
                  <a:gd name="T12" fmla="*/ 0 60000 65536"/>
                  <a:gd name="T13" fmla="*/ 0 60000 65536"/>
                  <a:gd name="T14" fmla="*/ 0 60000 65536"/>
                  <a:gd name="T15" fmla="*/ 0 60000 65536"/>
                  <a:gd name="T16" fmla="*/ 0 60000 65536"/>
                  <a:gd name="T17" fmla="*/ 0 60000 65536"/>
                  <a:gd name="T18" fmla="*/ 0 w 2705"/>
                  <a:gd name="T19" fmla="*/ 0 h 139"/>
                  <a:gd name="T20" fmla="*/ 2705 w 270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5" h="139">
                    <a:moveTo>
                      <a:pt x="0" y="70"/>
                    </a:moveTo>
                    <a:lnTo>
                      <a:pt x="69" y="139"/>
                    </a:lnTo>
                    <a:lnTo>
                      <a:pt x="2705" y="138"/>
                    </a:lnTo>
                    <a:lnTo>
                      <a:pt x="2705" y="0"/>
                    </a:lnTo>
                    <a:lnTo>
                      <a:pt x="69" y="1"/>
                    </a:lnTo>
                    <a:lnTo>
                      <a:pt x="0" y="70"/>
                    </a:lnTo>
                    <a:close/>
                  </a:path>
                </a:pathLst>
              </a:custGeom>
              <a:solidFill>
                <a:srgbClr val="E6B5C2"/>
              </a:solidFill>
              <a:ln w="9525">
                <a:noFill/>
                <a:round/>
                <a:headEnd/>
                <a:tailEnd/>
              </a:ln>
            </p:spPr>
            <p:txBody>
              <a:bodyPr/>
              <a:lstStyle/>
              <a:p>
                <a:endParaRPr lang="en-US"/>
              </a:p>
            </p:txBody>
          </p:sp>
          <p:sp>
            <p:nvSpPr>
              <p:cNvPr id="5698" name="Freeform 588"/>
              <p:cNvSpPr>
                <a:spLocks/>
              </p:cNvSpPr>
              <p:nvPr/>
            </p:nvSpPr>
            <p:spPr bwMode="auto">
              <a:xfrm>
                <a:off x="6237" y="2188"/>
                <a:ext cx="8" cy="73"/>
              </a:xfrm>
              <a:custGeom>
                <a:avLst/>
                <a:gdLst>
                  <a:gd name="T0" fmla="*/ 0 w 141"/>
                  <a:gd name="T1" fmla="*/ 0 h 1306"/>
                  <a:gd name="T2" fmla="*/ 0 w 141"/>
                  <a:gd name="T3" fmla="*/ 0 h 1306"/>
                  <a:gd name="T4" fmla="*/ 0 w 141"/>
                  <a:gd name="T5" fmla="*/ 0 h 1306"/>
                  <a:gd name="T6" fmla="*/ 0 w 141"/>
                  <a:gd name="T7" fmla="*/ 0 h 1306"/>
                  <a:gd name="T8" fmla="*/ 0 w 141"/>
                  <a:gd name="T9" fmla="*/ 0 h 1306"/>
                  <a:gd name="T10" fmla="*/ 0 w 141"/>
                  <a:gd name="T11" fmla="*/ 0 h 1306"/>
                  <a:gd name="T12" fmla="*/ 0 60000 65536"/>
                  <a:gd name="T13" fmla="*/ 0 60000 65536"/>
                  <a:gd name="T14" fmla="*/ 0 60000 65536"/>
                  <a:gd name="T15" fmla="*/ 0 60000 65536"/>
                  <a:gd name="T16" fmla="*/ 0 60000 65536"/>
                  <a:gd name="T17" fmla="*/ 0 60000 65536"/>
                  <a:gd name="T18" fmla="*/ 0 w 141"/>
                  <a:gd name="T19" fmla="*/ 0 h 1306"/>
                  <a:gd name="T20" fmla="*/ 141 w 141"/>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1" h="1306">
                    <a:moveTo>
                      <a:pt x="69" y="0"/>
                    </a:moveTo>
                    <a:lnTo>
                      <a:pt x="0" y="69"/>
                    </a:lnTo>
                    <a:lnTo>
                      <a:pt x="3" y="1306"/>
                    </a:lnTo>
                    <a:lnTo>
                      <a:pt x="141" y="1306"/>
                    </a:lnTo>
                    <a:lnTo>
                      <a:pt x="138" y="69"/>
                    </a:lnTo>
                    <a:lnTo>
                      <a:pt x="69" y="0"/>
                    </a:lnTo>
                    <a:close/>
                  </a:path>
                </a:pathLst>
              </a:custGeom>
              <a:solidFill>
                <a:srgbClr val="E6B5C2"/>
              </a:solidFill>
              <a:ln w="9525">
                <a:noFill/>
                <a:round/>
                <a:headEnd/>
                <a:tailEnd/>
              </a:ln>
            </p:spPr>
            <p:txBody>
              <a:bodyPr/>
              <a:lstStyle/>
              <a:p>
                <a:endParaRPr lang="en-US"/>
              </a:p>
            </p:txBody>
          </p:sp>
          <p:sp>
            <p:nvSpPr>
              <p:cNvPr id="5699" name="Freeform 589"/>
              <p:cNvSpPr>
                <a:spLocks/>
              </p:cNvSpPr>
              <p:nvPr/>
            </p:nvSpPr>
            <p:spPr bwMode="auto">
              <a:xfrm>
                <a:off x="6241" y="2188"/>
                <a:ext cx="150" cy="8"/>
              </a:xfrm>
              <a:custGeom>
                <a:avLst/>
                <a:gdLst>
                  <a:gd name="T0" fmla="*/ 0 w 2707"/>
                  <a:gd name="T1" fmla="*/ 0 h 139"/>
                  <a:gd name="T2" fmla="*/ 0 w 2707"/>
                  <a:gd name="T3" fmla="*/ 0 h 139"/>
                  <a:gd name="T4" fmla="*/ 0 w 2707"/>
                  <a:gd name="T5" fmla="*/ 0 h 139"/>
                  <a:gd name="T6" fmla="*/ 0 w 2707"/>
                  <a:gd name="T7" fmla="*/ 0 h 139"/>
                  <a:gd name="T8" fmla="*/ 0 w 2707"/>
                  <a:gd name="T9" fmla="*/ 0 h 139"/>
                  <a:gd name="T10" fmla="*/ 0 w 2707"/>
                  <a:gd name="T11" fmla="*/ 0 h 139"/>
                  <a:gd name="T12" fmla="*/ 0 60000 65536"/>
                  <a:gd name="T13" fmla="*/ 0 60000 65536"/>
                  <a:gd name="T14" fmla="*/ 0 60000 65536"/>
                  <a:gd name="T15" fmla="*/ 0 60000 65536"/>
                  <a:gd name="T16" fmla="*/ 0 60000 65536"/>
                  <a:gd name="T17" fmla="*/ 0 60000 65536"/>
                  <a:gd name="T18" fmla="*/ 0 w 2707"/>
                  <a:gd name="T19" fmla="*/ 0 h 139"/>
                  <a:gd name="T20" fmla="*/ 2707 w 2707"/>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7" h="139">
                    <a:moveTo>
                      <a:pt x="2707" y="70"/>
                    </a:moveTo>
                    <a:lnTo>
                      <a:pt x="2638" y="1"/>
                    </a:lnTo>
                    <a:lnTo>
                      <a:pt x="0" y="0"/>
                    </a:lnTo>
                    <a:lnTo>
                      <a:pt x="0" y="138"/>
                    </a:lnTo>
                    <a:lnTo>
                      <a:pt x="2638" y="139"/>
                    </a:lnTo>
                    <a:lnTo>
                      <a:pt x="2707" y="70"/>
                    </a:lnTo>
                    <a:close/>
                  </a:path>
                </a:pathLst>
              </a:custGeom>
              <a:solidFill>
                <a:srgbClr val="E6B5C2"/>
              </a:solidFill>
              <a:ln w="9525">
                <a:noFill/>
                <a:round/>
                <a:headEnd/>
                <a:tailEnd/>
              </a:ln>
            </p:spPr>
            <p:txBody>
              <a:bodyPr/>
              <a:lstStyle/>
              <a:p>
                <a:endParaRPr lang="en-US"/>
              </a:p>
            </p:txBody>
          </p:sp>
          <p:sp>
            <p:nvSpPr>
              <p:cNvPr id="5700" name="Freeform 590"/>
              <p:cNvSpPr>
                <a:spLocks/>
              </p:cNvSpPr>
              <p:nvPr/>
            </p:nvSpPr>
            <p:spPr bwMode="auto">
              <a:xfrm>
                <a:off x="6384" y="2192"/>
                <a:ext cx="7"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5701" name="Freeform 591"/>
              <p:cNvSpPr>
                <a:spLocks/>
              </p:cNvSpPr>
              <p:nvPr/>
            </p:nvSpPr>
            <p:spPr bwMode="auto">
              <a:xfrm>
                <a:off x="6534" y="2192"/>
                <a:ext cx="146" cy="69"/>
              </a:xfrm>
              <a:custGeom>
                <a:avLst/>
                <a:gdLst>
                  <a:gd name="T0" fmla="*/ 0 w 2626"/>
                  <a:gd name="T1" fmla="*/ 0 h 1245"/>
                  <a:gd name="T2" fmla="*/ 0 w 2626"/>
                  <a:gd name="T3" fmla="*/ 0 h 1245"/>
                  <a:gd name="T4" fmla="*/ 0 w 2626"/>
                  <a:gd name="T5" fmla="*/ 0 h 1245"/>
                  <a:gd name="T6" fmla="*/ 0 w 2626"/>
                  <a:gd name="T7" fmla="*/ 0 h 1245"/>
                  <a:gd name="T8" fmla="*/ 0 w 2626"/>
                  <a:gd name="T9" fmla="*/ 0 h 1245"/>
                  <a:gd name="T10" fmla="*/ 0 60000 65536"/>
                  <a:gd name="T11" fmla="*/ 0 60000 65536"/>
                  <a:gd name="T12" fmla="*/ 0 60000 65536"/>
                  <a:gd name="T13" fmla="*/ 0 60000 65536"/>
                  <a:gd name="T14" fmla="*/ 0 60000 65536"/>
                  <a:gd name="T15" fmla="*/ 0 w 2626"/>
                  <a:gd name="T16" fmla="*/ 0 h 1245"/>
                  <a:gd name="T17" fmla="*/ 2626 w 2626"/>
                  <a:gd name="T18" fmla="*/ 1245 h 1245"/>
                </a:gdLst>
                <a:ahLst/>
                <a:cxnLst>
                  <a:cxn ang="T10">
                    <a:pos x="T0" y="T1"/>
                  </a:cxn>
                  <a:cxn ang="T11">
                    <a:pos x="T2" y="T3"/>
                  </a:cxn>
                  <a:cxn ang="T12">
                    <a:pos x="T4" y="T5"/>
                  </a:cxn>
                  <a:cxn ang="T13">
                    <a:pos x="T6" y="T7"/>
                  </a:cxn>
                  <a:cxn ang="T14">
                    <a:pos x="T8" y="T9"/>
                  </a:cxn>
                </a:cxnLst>
                <a:rect l="T15" t="T16" r="T17" b="T18"/>
                <a:pathLst>
                  <a:path w="2626" h="1245">
                    <a:moveTo>
                      <a:pt x="2626" y="1245"/>
                    </a:moveTo>
                    <a:lnTo>
                      <a:pt x="0" y="1242"/>
                    </a:lnTo>
                    <a:lnTo>
                      <a:pt x="1" y="0"/>
                    </a:lnTo>
                    <a:lnTo>
                      <a:pt x="2625" y="1"/>
                    </a:lnTo>
                    <a:lnTo>
                      <a:pt x="2626" y="1245"/>
                    </a:lnTo>
                    <a:close/>
                  </a:path>
                </a:pathLst>
              </a:custGeom>
              <a:solidFill>
                <a:srgbClr val="CB3547"/>
              </a:solidFill>
              <a:ln w="9525">
                <a:noFill/>
                <a:round/>
                <a:headEnd/>
                <a:tailEnd/>
              </a:ln>
            </p:spPr>
            <p:txBody>
              <a:bodyPr/>
              <a:lstStyle/>
              <a:p>
                <a:endParaRPr lang="en-US"/>
              </a:p>
            </p:txBody>
          </p:sp>
          <p:sp>
            <p:nvSpPr>
              <p:cNvPr id="5702" name="Freeform 592"/>
              <p:cNvSpPr>
                <a:spLocks/>
              </p:cNvSpPr>
              <p:nvPr/>
            </p:nvSpPr>
            <p:spPr bwMode="auto">
              <a:xfrm>
                <a:off x="6530" y="2257"/>
                <a:ext cx="150" cy="8"/>
              </a:xfrm>
              <a:custGeom>
                <a:avLst/>
                <a:gdLst>
                  <a:gd name="T0" fmla="*/ 0 w 2695"/>
                  <a:gd name="T1" fmla="*/ 0 h 141"/>
                  <a:gd name="T2" fmla="*/ 0 w 2695"/>
                  <a:gd name="T3" fmla="*/ 0 h 141"/>
                  <a:gd name="T4" fmla="*/ 0 w 2695"/>
                  <a:gd name="T5" fmla="*/ 0 h 141"/>
                  <a:gd name="T6" fmla="*/ 0 w 2695"/>
                  <a:gd name="T7" fmla="*/ 0 h 141"/>
                  <a:gd name="T8" fmla="*/ 0 w 2695"/>
                  <a:gd name="T9" fmla="*/ 0 h 141"/>
                  <a:gd name="T10" fmla="*/ 0 w 2695"/>
                  <a:gd name="T11" fmla="*/ 0 h 141"/>
                  <a:gd name="T12" fmla="*/ 0 60000 65536"/>
                  <a:gd name="T13" fmla="*/ 0 60000 65536"/>
                  <a:gd name="T14" fmla="*/ 0 60000 65536"/>
                  <a:gd name="T15" fmla="*/ 0 60000 65536"/>
                  <a:gd name="T16" fmla="*/ 0 60000 65536"/>
                  <a:gd name="T17" fmla="*/ 0 60000 65536"/>
                  <a:gd name="T18" fmla="*/ 0 w 2695"/>
                  <a:gd name="T19" fmla="*/ 0 h 141"/>
                  <a:gd name="T20" fmla="*/ 2695 w 269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5" h="141">
                    <a:moveTo>
                      <a:pt x="0" y="69"/>
                    </a:moveTo>
                    <a:lnTo>
                      <a:pt x="69" y="138"/>
                    </a:lnTo>
                    <a:lnTo>
                      <a:pt x="2695" y="141"/>
                    </a:lnTo>
                    <a:lnTo>
                      <a:pt x="2695" y="3"/>
                    </a:lnTo>
                    <a:lnTo>
                      <a:pt x="69" y="0"/>
                    </a:lnTo>
                    <a:lnTo>
                      <a:pt x="0" y="69"/>
                    </a:lnTo>
                    <a:close/>
                  </a:path>
                </a:pathLst>
              </a:custGeom>
              <a:solidFill>
                <a:srgbClr val="E6B5C2"/>
              </a:solidFill>
              <a:ln w="9525">
                <a:noFill/>
                <a:round/>
                <a:headEnd/>
                <a:tailEnd/>
              </a:ln>
            </p:spPr>
            <p:txBody>
              <a:bodyPr/>
              <a:lstStyle/>
              <a:p>
                <a:endParaRPr lang="en-US"/>
              </a:p>
            </p:txBody>
          </p:sp>
          <p:sp>
            <p:nvSpPr>
              <p:cNvPr id="5703" name="Freeform 593"/>
              <p:cNvSpPr>
                <a:spLocks/>
              </p:cNvSpPr>
              <p:nvPr/>
            </p:nvSpPr>
            <p:spPr bwMode="auto">
              <a:xfrm>
                <a:off x="6530" y="2188"/>
                <a:ext cx="8"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704" name="Freeform 594"/>
              <p:cNvSpPr>
                <a:spLocks/>
              </p:cNvSpPr>
              <p:nvPr/>
            </p:nvSpPr>
            <p:spPr bwMode="auto">
              <a:xfrm>
                <a:off x="6534" y="2188"/>
                <a:ext cx="150" cy="8"/>
              </a:xfrm>
              <a:custGeom>
                <a:avLst/>
                <a:gdLst>
                  <a:gd name="T0" fmla="*/ 0 w 2693"/>
                  <a:gd name="T1" fmla="*/ 0 h 139"/>
                  <a:gd name="T2" fmla="*/ 0 w 2693"/>
                  <a:gd name="T3" fmla="*/ 0 h 139"/>
                  <a:gd name="T4" fmla="*/ 0 w 2693"/>
                  <a:gd name="T5" fmla="*/ 0 h 139"/>
                  <a:gd name="T6" fmla="*/ 0 w 2693"/>
                  <a:gd name="T7" fmla="*/ 0 h 139"/>
                  <a:gd name="T8" fmla="*/ 0 w 2693"/>
                  <a:gd name="T9" fmla="*/ 0 h 139"/>
                  <a:gd name="T10" fmla="*/ 0 w 2693"/>
                  <a:gd name="T11" fmla="*/ 0 h 139"/>
                  <a:gd name="T12" fmla="*/ 0 60000 65536"/>
                  <a:gd name="T13" fmla="*/ 0 60000 65536"/>
                  <a:gd name="T14" fmla="*/ 0 60000 65536"/>
                  <a:gd name="T15" fmla="*/ 0 60000 65536"/>
                  <a:gd name="T16" fmla="*/ 0 60000 65536"/>
                  <a:gd name="T17" fmla="*/ 0 60000 65536"/>
                  <a:gd name="T18" fmla="*/ 0 w 2693"/>
                  <a:gd name="T19" fmla="*/ 0 h 139"/>
                  <a:gd name="T20" fmla="*/ 2693 w 269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3" h="139">
                    <a:moveTo>
                      <a:pt x="2693" y="70"/>
                    </a:moveTo>
                    <a:lnTo>
                      <a:pt x="2624" y="1"/>
                    </a:lnTo>
                    <a:lnTo>
                      <a:pt x="0" y="0"/>
                    </a:lnTo>
                    <a:lnTo>
                      <a:pt x="0" y="138"/>
                    </a:lnTo>
                    <a:lnTo>
                      <a:pt x="2624" y="139"/>
                    </a:lnTo>
                    <a:lnTo>
                      <a:pt x="2693" y="70"/>
                    </a:lnTo>
                    <a:close/>
                  </a:path>
                </a:pathLst>
              </a:custGeom>
              <a:solidFill>
                <a:srgbClr val="E6B5C2"/>
              </a:solidFill>
              <a:ln w="9525">
                <a:noFill/>
                <a:round/>
                <a:headEnd/>
                <a:tailEnd/>
              </a:ln>
            </p:spPr>
            <p:txBody>
              <a:bodyPr/>
              <a:lstStyle/>
              <a:p>
                <a:endParaRPr lang="en-US"/>
              </a:p>
            </p:txBody>
          </p:sp>
          <p:sp>
            <p:nvSpPr>
              <p:cNvPr id="5705" name="Freeform 595"/>
              <p:cNvSpPr>
                <a:spLocks/>
              </p:cNvSpPr>
              <p:nvPr/>
            </p:nvSpPr>
            <p:spPr bwMode="auto">
              <a:xfrm>
                <a:off x="6676" y="2192"/>
                <a:ext cx="8" cy="73"/>
              </a:xfrm>
              <a:custGeom>
                <a:avLst/>
                <a:gdLst>
                  <a:gd name="T0" fmla="*/ 0 w 139"/>
                  <a:gd name="T1" fmla="*/ 0 h 1313"/>
                  <a:gd name="T2" fmla="*/ 0 w 139"/>
                  <a:gd name="T3" fmla="*/ 0 h 1313"/>
                  <a:gd name="T4" fmla="*/ 0 w 139"/>
                  <a:gd name="T5" fmla="*/ 0 h 1313"/>
                  <a:gd name="T6" fmla="*/ 0 w 139"/>
                  <a:gd name="T7" fmla="*/ 0 h 1313"/>
                  <a:gd name="T8" fmla="*/ 0 w 139"/>
                  <a:gd name="T9" fmla="*/ 0 h 1313"/>
                  <a:gd name="T10" fmla="*/ 0 w 139"/>
                  <a:gd name="T11" fmla="*/ 0 h 1313"/>
                  <a:gd name="T12" fmla="*/ 0 60000 65536"/>
                  <a:gd name="T13" fmla="*/ 0 60000 65536"/>
                  <a:gd name="T14" fmla="*/ 0 60000 65536"/>
                  <a:gd name="T15" fmla="*/ 0 60000 65536"/>
                  <a:gd name="T16" fmla="*/ 0 60000 65536"/>
                  <a:gd name="T17" fmla="*/ 0 60000 65536"/>
                  <a:gd name="T18" fmla="*/ 0 w 139"/>
                  <a:gd name="T19" fmla="*/ 0 h 1313"/>
                  <a:gd name="T20" fmla="*/ 139 w 139"/>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39" h="1313">
                    <a:moveTo>
                      <a:pt x="70" y="1313"/>
                    </a:moveTo>
                    <a:lnTo>
                      <a:pt x="139" y="1244"/>
                    </a:lnTo>
                    <a:lnTo>
                      <a:pt x="138" y="0"/>
                    </a:lnTo>
                    <a:lnTo>
                      <a:pt x="0" y="0"/>
                    </a:lnTo>
                    <a:lnTo>
                      <a:pt x="1" y="1244"/>
                    </a:lnTo>
                    <a:lnTo>
                      <a:pt x="70" y="1313"/>
                    </a:lnTo>
                    <a:close/>
                  </a:path>
                </a:pathLst>
              </a:custGeom>
              <a:solidFill>
                <a:srgbClr val="E6B5C2"/>
              </a:solidFill>
              <a:ln w="9525">
                <a:noFill/>
                <a:round/>
                <a:headEnd/>
                <a:tailEnd/>
              </a:ln>
            </p:spPr>
            <p:txBody>
              <a:bodyPr/>
              <a:lstStyle/>
              <a:p>
                <a:endParaRPr lang="en-US"/>
              </a:p>
            </p:txBody>
          </p:sp>
          <p:sp>
            <p:nvSpPr>
              <p:cNvPr id="5706" name="Freeform 596"/>
              <p:cNvSpPr>
                <a:spLocks/>
              </p:cNvSpPr>
              <p:nvPr/>
            </p:nvSpPr>
            <p:spPr bwMode="auto">
              <a:xfrm>
                <a:off x="6533" y="2166"/>
                <a:ext cx="174" cy="27"/>
              </a:xfrm>
              <a:custGeom>
                <a:avLst/>
                <a:gdLst>
                  <a:gd name="T0" fmla="*/ 0 w 3132"/>
                  <a:gd name="T1" fmla="*/ 0 h 473"/>
                  <a:gd name="T2" fmla="*/ 0 w 3132"/>
                  <a:gd name="T3" fmla="*/ 0 h 473"/>
                  <a:gd name="T4" fmla="*/ 0 w 3132"/>
                  <a:gd name="T5" fmla="*/ 0 h 473"/>
                  <a:gd name="T6" fmla="*/ 0 w 3132"/>
                  <a:gd name="T7" fmla="*/ 0 h 473"/>
                  <a:gd name="T8" fmla="*/ 0 w 3132"/>
                  <a:gd name="T9" fmla="*/ 0 h 473"/>
                  <a:gd name="T10" fmla="*/ 0 60000 65536"/>
                  <a:gd name="T11" fmla="*/ 0 60000 65536"/>
                  <a:gd name="T12" fmla="*/ 0 60000 65536"/>
                  <a:gd name="T13" fmla="*/ 0 60000 65536"/>
                  <a:gd name="T14" fmla="*/ 0 60000 65536"/>
                  <a:gd name="T15" fmla="*/ 0 w 3132"/>
                  <a:gd name="T16" fmla="*/ 0 h 473"/>
                  <a:gd name="T17" fmla="*/ 3132 w 3132"/>
                  <a:gd name="T18" fmla="*/ 473 h 473"/>
                </a:gdLst>
                <a:ahLst/>
                <a:cxnLst>
                  <a:cxn ang="T10">
                    <a:pos x="T0" y="T1"/>
                  </a:cxn>
                  <a:cxn ang="T11">
                    <a:pos x="T2" y="T3"/>
                  </a:cxn>
                  <a:cxn ang="T12">
                    <a:pos x="T4" y="T5"/>
                  </a:cxn>
                  <a:cxn ang="T13">
                    <a:pos x="T6" y="T7"/>
                  </a:cxn>
                  <a:cxn ang="T14">
                    <a:pos x="T8" y="T9"/>
                  </a:cxn>
                </a:cxnLst>
                <a:rect l="T15" t="T16" r="T17" b="T18"/>
                <a:pathLst>
                  <a:path w="3132" h="473">
                    <a:moveTo>
                      <a:pt x="0" y="473"/>
                    </a:moveTo>
                    <a:lnTo>
                      <a:pt x="473" y="0"/>
                    </a:lnTo>
                    <a:lnTo>
                      <a:pt x="3132" y="0"/>
                    </a:lnTo>
                    <a:lnTo>
                      <a:pt x="2660" y="471"/>
                    </a:lnTo>
                    <a:lnTo>
                      <a:pt x="0" y="473"/>
                    </a:lnTo>
                    <a:close/>
                  </a:path>
                </a:pathLst>
              </a:custGeom>
              <a:solidFill>
                <a:srgbClr val="E56968"/>
              </a:solidFill>
              <a:ln w="9525">
                <a:noFill/>
                <a:round/>
                <a:headEnd/>
                <a:tailEnd/>
              </a:ln>
            </p:spPr>
            <p:txBody>
              <a:bodyPr/>
              <a:lstStyle/>
              <a:p>
                <a:endParaRPr lang="en-US"/>
              </a:p>
            </p:txBody>
          </p:sp>
          <p:sp>
            <p:nvSpPr>
              <p:cNvPr id="5707" name="Freeform 597"/>
              <p:cNvSpPr>
                <a:spLocks/>
              </p:cNvSpPr>
              <p:nvPr/>
            </p:nvSpPr>
            <p:spPr bwMode="auto">
              <a:xfrm>
                <a:off x="6530" y="2163"/>
                <a:ext cx="32" cy="32"/>
              </a:xfrm>
              <a:custGeom>
                <a:avLst/>
                <a:gdLst>
                  <a:gd name="T0" fmla="*/ 0 w 569"/>
                  <a:gd name="T1" fmla="*/ 0 h 590"/>
                  <a:gd name="T2" fmla="*/ 0 w 569"/>
                  <a:gd name="T3" fmla="*/ 0 h 590"/>
                  <a:gd name="T4" fmla="*/ 0 w 569"/>
                  <a:gd name="T5" fmla="*/ 0 h 590"/>
                  <a:gd name="T6" fmla="*/ 0 w 569"/>
                  <a:gd name="T7" fmla="*/ 0 h 590"/>
                  <a:gd name="T8" fmla="*/ 0 w 569"/>
                  <a:gd name="T9" fmla="*/ 0 h 590"/>
                  <a:gd name="T10" fmla="*/ 0 w 569"/>
                  <a:gd name="T11" fmla="*/ 0 h 590"/>
                  <a:gd name="T12" fmla="*/ 0 60000 65536"/>
                  <a:gd name="T13" fmla="*/ 0 60000 65536"/>
                  <a:gd name="T14" fmla="*/ 0 60000 65536"/>
                  <a:gd name="T15" fmla="*/ 0 60000 65536"/>
                  <a:gd name="T16" fmla="*/ 0 60000 65536"/>
                  <a:gd name="T17" fmla="*/ 0 60000 65536"/>
                  <a:gd name="T18" fmla="*/ 0 w 569"/>
                  <a:gd name="T19" fmla="*/ 0 h 590"/>
                  <a:gd name="T20" fmla="*/ 569 w 569"/>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569" h="590">
                    <a:moveTo>
                      <a:pt x="521" y="0"/>
                    </a:moveTo>
                    <a:lnTo>
                      <a:pt x="472" y="20"/>
                    </a:lnTo>
                    <a:lnTo>
                      <a:pt x="0" y="493"/>
                    </a:lnTo>
                    <a:lnTo>
                      <a:pt x="97" y="590"/>
                    </a:lnTo>
                    <a:lnTo>
                      <a:pt x="569" y="117"/>
                    </a:lnTo>
                    <a:lnTo>
                      <a:pt x="521" y="0"/>
                    </a:lnTo>
                    <a:close/>
                  </a:path>
                </a:pathLst>
              </a:custGeom>
              <a:solidFill>
                <a:srgbClr val="E6B5C2"/>
              </a:solidFill>
              <a:ln w="9525">
                <a:noFill/>
                <a:round/>
                <a:headEnd/>
                <a:tailEnd/>
              </a:ln>
            </p:spPr>
            <p:txBody>
              <a:bodyPr/>
              <a:lstStyle/>
              <a:p>
                <a:endParaRPr lang="en-US"/>
              </a:p>
            </p:txBody>
          </p:sp>
          <p:sp>
            <p:nvSpPr>
              <p:cNvPr id="5708" name="Freeform 598"/>
              <p:cNvSpPr>
                <a:spLocks/>
              </p:cNvSpPr>
              <p:nvPr/>
            </p:nvSpPr>
            <p:spPr bwMode="auto">
              <a:xfrm>
                <a:off x="6559" y="2163"/>
                <a:ext cx="151" cy="7"/>
              </a:xfrm>
              <a:custGeom>
                <a:avLst/>
                <a:gdLst>
                  <a:gd name="T0" fmla="*/ 0 w 2708"/>
                  <a:gd name="T1" fmla="*/ 0 h 138"/>
                  <a:gd name="T2" fmla="*/ 0 w 2708"/>
                  <a:gd name="T3" fmla="*/ 0 h 138"/>
                  <a:gd name="T4" fmla="*/ 0 w 2708"/>
                  <a:gd name="T5" fmla="*/ 0 h 138"/>
                  <a:gd name="T6" fmla="*/ 0 w 2708"/>
                  <a:gd name="T7" fmla="*/ 0 h 138"/>
                  <a:gd name="T8" fmla="*/ 0 w 2708"/>
                  <a:gd name="T9" fmla="*/ 0 h 138"/>
                  <a:gd name="T10" fmla="*/ 0 w 2708"/>
                  <a:gd name="T11" fmla="*/ 0 h 138"/>
                  <a:gd name="T12" fmla="*/ 0 60000 65536"/>
                  <a:gd name="T13" fmla="*/ 0 60000 65536"/>
                  <a:gd name="T14" fmla="*/ 0 60000 65536"/>
                  <a:gd name="T15" fmla="*/ 0 60000 65536"/>
                  <a:gd name="T16" fmla="*/ 0 60000 65536"/>
                  <a:gd name="T17" fmla="*/ 0 60000 65536"/>
                  <a:gd name="T18" fmla="*/ 0 w 2708"/>
                  <a:gd name="T19" fmla="*/ 0 h 138"/>
                  <a:gd name="T20" fmla="*/ 2708 w 270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8" h="138">
                    <a:moveTo>
                      <a:pt x="2708" y="117"/>
                    </a:moveTo>
                    <a:lnTo>
                      <a:pt x="2659" y="0"/>
                    </a:lnTo>
                    <a:lnTo>
                      <a:pt x="0" y="0"/>
                    </a:lnTo>
                    <a:lnTo>
                      <a:pt x="0" y="138"/>
                    </a:lnTo>
                    <a:lnTo>
                      <a:pt x="2659" y="138"/>
                    </a:lnTo>
                    <a:lnTo>
                      <a:pt x="2708" y="117"/>
                    </a:lnTo>
                    <a:close/>
                  </a:path>
                </a:pathLst>
              </a:custGeom>
              <a:solidFill>
                <a:srgbClr val="E6B5C2"/>
              </a:solidFill>
              <a:ln w="9525">
                <a:noFill/>
                <a:round/>
                <a:headEnd/>
                <a:tailEnd/>
              </a:ln>
            </p:spPr>
            <p:txBody>
              <a:bodyPr/>
              <a:lstStyle/>
              <a:p>
                <a:endParaRPr lang="en-US"/>
              </a:p>
            </p:txBody>
          </p:sp>
          <p:sp>
            <p:nvSpPr>
              <p:cNvPr id="5709" name="Freeform 599"/>
              <p:cNvSpPr>
                <a:spLocks/>
              </p:cNvSpPr>
              <p:nvPr/>
            </p:nvSpPr>
            <p:spPr bwMode="auto">
              <a:xfrm>
                <a:off x="6678" y="2164"/>
                <a:ext cx="32" cy="32"/>
              </a:xfrm>
              <a:custGeom>
                <a:avLst/>
                <a:gdLst>
                  <a:gd name="T0" fmla="*/ 0 w 569"/>
                  <a:gd name="T1" fmla="*/ 0 h 589"/>
                  <a:gd name="T2" fmla="*/ 0 w 569"/>
                  <a:gd name="T3" fmla="*/ 0 h 589"/>
                  <a:gd name="T4" fmla="*/ 0 w 569"/>
                  <a:gd name="T5" fmla="*/ 0 h 589"/>
                  <a:gd name="T6" fmla="*/ 0 w 569"/>
                  <a:gd name="T7" fmla="*/ 0 h 589"/>
                  <a:gd name="T8" fmla="*/ 0 w 569"/>
                  <a:gd name="T9" fmla="*/ 0 h 589"/>
                  <a:gd name="T10" fmla="*/ 0 w 569"/>
                  <a:gd name="T11" fmla="*/ 0 h 589"/>
                  <a:gd name="T12" fmla="*/ 0 60000 65536"/>
                  <a:gd name="T13" fmla="*/ 0 60000 65536"/>
                  <a:gd name="T14" fmla="*/ 0 60000 65536"/>
                  <a:gd name="T15" fmla="*/ 0 60000 65536"/>
                  <a:gd name="T16" fmla="*/ 0 60000 65536"/>
                  <a:gd name="T17" fmla="*/ 0 60000 65536"/>
                  <a:gd name="T18" fmla="*/ 0 w 569"/>
                  <a:gd name="T19" fmla="*/ 0 h 589"/>
                  <a:gd name="T20" fmla="*/ 569 w 569"/>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69" h="589">
                    <a:moveTo>
                      <a:pt x="48" y="589"/>
                    </a:moveTo>
                    <a:lnTo>
                      <a:pt x="96" y="569"/>
                    </a:lnTo>
                    <a:lnTo>
                      <a:pt x="569" y="97"/>
                    </a:lnTo>
                    <a:lnTo>
                      <a:pt x="471" y="0"/>
                    </a:lnTo>
                    <a:lnTo>
                      <a:pt x="0" y="471"/>
                    </a:lnTo>
                    <a:lnTo>
                      <a:pt x="48" y="589"/>
                    </a:lnTo>
                    <a:close/>
                  </a:path>
                </a:pathLst>
              </a:custGeom>
              <a:solidFill>
                <a:srgbClr val="E6B5C2"/>
              </a:solidFill>
              <a:ln w="9525">
                <a:noFill/>
                <a:round/>
                <a:headEnd/>
                <a:tailEnd/>
              </a:ln>
            </p:spPr>
            <p:txBody>
              <a:bodyPr/>
              <a:lstStyle/>
              <a:p>
                <a:endParaRPr lang="en-US"/>
              </a:p>
            </p:txBody>
          </p:sp>
          <p:sp>
            <p:nvSpPr>
              <p:cNvPr id="5710" name="Freeform 600"/>
              <p:cNvSpPr>
                <a:spLocks/>
              </p:cNvSpPr>
              <p:nvPr/>
            </p:nvSpPr>
            <p:spPr bwMode="auto">
              <a:xfrm>
                <a:off x="6530" y="2189"/>
                <a:ext cx="151" cy="8"/>
              </a:xfrm>
              <a:custGeom>
                <a:avLst/>
                <a:gdLst>
                  <a:gd name="T0" fmla="*/ 0 w 2708"/>
                  <a:gd name="T1" fmla="*/ 0 h 140"/>
                  <a:gd name="T2" fmla="*/ 0 w 2708"/>
                  <a:gd name="T3" fmla="*/ 0 h 140"/>
                  <a:gd name="T4" fmla="*/ 0 w 2708"/>
                  <a:gd name="T5" fmla="*/ 0 h 140"/>
                  <a:gd name="T6" fmla="*/ 0 w 2708"/>
                  <a:gd name="T7" fmla="*/ 0 h 140"/>
                  <a:gd name="T8" fmla="*/ 0 w 2708"/>
                  <a:gd name="T9" fmla="*/ 0 h 140"/>
                  <a:gd name="T10" fmla="*/ 0 w 2708"/>
                  <a:gd name="T11" fmla="*/ 0 h 140"/>
                  <a:gd name="T12" fmla="*/ 0 60000 65536"/>
                  <a:gd name="T13" fmla="*/ 0 60000 65536"/>
                  <a:gd name="T14" fmla="*/ 0 60000 65536"/>
                  <a:gd name="T15" fmla="*/ 0 60000 65536"/>
                  <a:gd name="T16" fmla="*/ 0 60000 65536"/>
                  <a:gd name="T17" fmla="*/ 0 60000 65536"/>
                  <a:gd name="T18" fmla="*/ 0 w 2708"/>
                  <a:gd name="T19" fmla="*/ 0 h 140"/>
                  <a:gd name="T20" fmla="*/ 2708 w 270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08" h="140">
                    <a:moveTo>
                      <a:pt x="0" y="22"/>
                    </a:moveTo>
                    <a:lnTo>
                      <a:pt x="48" y="140"/>
                    </a:lnTo>
                    <a:lnTo>
                      <a:pt x="2708" y="138"/>
                    </a:lnTo>
                    <a:lnTo>
                      <a:pt x="2708" y="0"/>
                    </a:lnTo>
                    <a:lnTo>
                      <a:pt x="48" y="2"/>
                    </a:lnTo>
                    <a:lnTo>
                      <a:pt x="0" y="22"/>
                    </a:lnTo>
                    <a:close/>
                  </a:path>
                </a:pathLst>
              </a:custGeom>
              <a:solidFill>
                <a:srgbClr val="E6B5C2"/>
              </a:solidFill>
              <a:ln w="9525">
                <a:noFill/>
                <a:round/>
                <a:headEnd/>
                <a:tailEnd/>
              </a:ln>
            </p:spPr>
            <p:txBody>
              <a:bodyPr/>
              <a:lstStyle/>
              <a:p>
                <a:endParaRPr lang="en-US"/>
              </a:p>
            </p:txBody>
          </p:sp>
          <p:sp>
            <p:nvSpPr>
              <p:cNvPr id="5711" name="Freeform 601"/>
              <p:cNvSpPr>
                <a:spLocks/>
              </p:cNvSpPr>
              <p:nvPr/>
            </p:nvSpPr>
            <p:spPr bwMode="auto">
              <a:xfrm>
                <a:off x="6680" y="2166"/>
                <a:ext cx="27" cy="95"/>
              </a:xfrm>
              <a:custGeom>
                <a:avLst/>
                <a:gdLst>
                  <a:gd name="T0" fmla="*/ 0 w 484"/>
                  <a:gd name="T1" fmla="*/ 0 h 1717"/>
                  <a:gd name="T2" fmla="*/ 0 w 484"/>
                  <a:gd name="T3" fmla="*/ 0 h 1717"/>
                  <a:gd name="T4" fmla="*/ 0 w 484"/>
                  <a:gd name="T5" fmla="*/ 0 h 1717"/>
                  <a:gd name="T6" fmla="*/ 0 w 484"/>
                  <a:gd name="T7" fmla="*/ 0 h 1717"/>
                  <a:gd name="T8" fmla="*/ 0 w 484"/>
                  <a:gd name="T9" fmla="*/ 0 h 1717"/>
                  <a:gd name="T10" fmla="*/ 0 60000 65536"/>
                  <a:gd name="T11" fmla="*/ 0 60000 65536"/>
                  <a:gd name="T12" fmla="*/ 0 60000 65536"/>
                  <a:gd name="T13" fmla="*/ 0 60000 65536"/>
                  <a:gd name="T14" fmla="*/ 0 60000 65536"/>
                  <a:gd name="T15" fmla="*/ 0 w 484"/>
                  <a:gd name="T16" fmla="*/ 0 h 1717"/>
                  <a:gd name="T17" fmla="*/ 484 w 484"/>
                  <a:gd name="T18" fmla="*/ 1717 h 1717"/>
                </a:gdLst>
                <a:ahLst/>
                <a:cxnLst>
                  <a:cxn ang="T10">
                    <a:pos x="T0" y="T1"/>
                  </a:cxn>
                  <a:cxn ang="T11">
                    <a:pos x="T2" y="T3"/>
                  </a:cxn>
                  <a:cxn ang="T12">
                    <a:pos x="T4" y="T5"/>
                  </a:cxn>
                  <a:cxn ang="T13">
                    <a:pos x="T6" y="T7"/>
                  </a:cxn>
                  <a:cxn ang="T14">
                    <a:pos x="T8" y="T9"/>
                  </a:cxn>
                </a:cxnLst>
                <a:rect l="T15" t="T16" r="T17" b="T18"/>
                <a:pathLst>
                  <a:path w="484" h="1717">
                    <a:moveTo>
                      <a:pt x="1" y="1717"/>
                    </a:moveTo>
                    <a:lnTo>
                      <a:pt x="483" y="1235"/>
                    </a:lnTo>
                    <a:lnTo>
                      <a:pt x="484" y="0"/>
                    </a:lnTo>
                    <a:lnTo>
                      <a:pt x="0" y="484"/>
                    </a:lnTo>
                    <a:lnTo>
                      <a:pt x="1" y="1717"/>
                    </a:lnTo>
                    <a:close/>
                  </a:path>
                </a:pathLst>
              </a:custGeom>
              <a:solidFill>
                <a:srgbClr val="B53233"/>
              </a:solidFill>
              <a:ln w="9525">
                <a:noFill/>
                <a:round/>
                <a:headEnd/>
                <a:tailEnd/>
              </a:ln>
            </p:spPr>
            <p:txBody>
              <a:bodyPr/>
              <a:lstStyle/>
              <a:p>
                <a:endParaRPr lang="en-US"/>
              </a:p>
            </p:txBody>
          </p:sp>
          <p:sp>
            <p:nvSpPr>
              <p:cNvPr id="5712" name="Freeform 602"/>
              <p:cNvSpPr>
                <a:spLocks/>
              </p:cNvSpPr>
              <p:nvPr/>
            </p:nvSpPr>
            <p:spPr bwMode="auto">
              <a:xfrm>
                <a:off x="6678" y="2232"/>
                <a:ext cx="33" cy="32"/>
              </a:xfrm>
              <a:custGeom>
                <a:avLst/>
                <a:gdLst>
                  <a:gd name="T0" fmla="*/ 0 w 600"/>
                  <a:gd name="T1" fmla="*/ 0 h 582"/>
                  <a:gd name="T2" fmla="*/ 0 w 600"/>
                  <a:gd name="T3" fmla="*/ 0 h 582"/>
                  <a:gd name="T4" fmla="*/ 0 w 600"/>
                  <a:gd name="T5" fmla="*/ 0 h 582"/>
                  <a:gd name="T6" fmla="*/ 0 w 600"/>
                  <a:gd name="T7" fmla="*/ 0 h 582"/>
                  <a:gd name="T8" fmla="*/ 0 w 600"/>
                  <a:gd name="T9" fmla="*/ 0 h 582"/>
                  <a:gd name="T10" fmla="*/ 0 w 600"/>
                  <a:gd name="T11" fmla="*/ 0 h 582"/>
                  <a:gd name="T12" fmla="*/ 0 60000 65536"/>
                  <a:gd name="T13" fmla="*/ 0 60000 65536"/>
                  <a:gd name="T14" fmla="*/ 0 60000 65536"/>
                  <a:gd name="T15" fmla="*/ 0 60000 65536"/>
                  <a:gd name="T16" fmla="*/ 0 60000 65536"/>
                  <a:gd name="T17" fmla="*/ 0 60000 65536"/>
                  <a:gd name="T18" fmla="*/ 0 w 600"/>
                  <a:gd name="T19" fmla="*/ 0 h 582"/>
                  <a:gd name="T20" fmla="*/ 600 w 600"/>
                  <a:gd name="T21" fmla="*/ 582 h 582"/>
                </a:gdLst>
                <a:ahLst/>
                <a:cxnLst>
                  <a:cxn ang="T12">
                    <a:pos x="T0" y="T1"/>
                  </a:cxn>
                  <a:cxn ang="T13">
                    <a:pos x="T2" y="T3"/>
                  </a:cxn>
                  <a:cxn ang="T14">
                    <a:pos x="T4" y="T5"/>
                  </a:cxn>
                  <a:cxn ang="T15">
                    <a:pos x="T6" y="T7"/>
                  </a:cxn>
                  <a:cxn ang="T16">
                    <a:pos x="T8" y="T9"/>
                  </a:cxn>
                  <a:cxn ang="T17">
                    <a:pos x="T10" y="T11"/>
                  </a:cxn>
                </a:cxnLst>
                <a:rect l="T18" t="T19" r="T20" b="T21"/>
                <a:pathLst>
                  <a:path w="600" h="582">
                    <a:moveTo>
                      <a:pt x="600" y="50"/>
                    </a:moveTo>
                    <a:lnTo>
                      <a:pt x="482" y="0"/>
                    </a:lnTo>
                    <a:lnTo>
                      <a:pt x="0" y="484"/>
                    </a:lnTo>
                    <a:lnTo>
                      <a:pt x="98" y="582"/>
                    </a:lnTo>
                    <a:lnTo>
                      <a:pt x="580" y="98"/>
                    </a:lnTo>
                    <a:lnTo>
                      <a:pt x="600" y="50"/>
                    </a:lnTo>
                    <a:close/>
                  </a:path>
                </a:pathLst>
              </a:custGeom>
              <a:solidFill>
                <a:srgbClr val="E6B5C2"/>
              </a:solidFill>
              <a:ln w="9525">
                <a:noFill/>
                <a:round/>
                <a:headEnd/>
                <a:tailEnd/>
              </a:ln>
            </p:spPr>
            <p:txBody>
              <a:bodyPr/>
              <a:lstStyle/>
              <a:p>
                <a:endParaRPr lang="en-US"/>
              </a:p>
            </p:txBody>
          </p:sp>
          <p:sp>
            <p:nvSpPr>
              <p:cNvPr id="5713" name="Freeform 603"/>
              <p:cNvSpPr>
                <a:spLocks/>
              </p:cNvSpPr>
              <p:nvPr/>
            </p:nvSpPr>
            <p:spPr bwMode="auto">
              <a:xfrm>
                <a:off x="6703" y="216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20" y="0"/>
                    </a:moveTo>
                    <a:lnTo>
                      <a:pt x="1" y="48"/>
                    </a:lnTo>
                    <a:lnTo>
                      <a:pt x="0" y="1283"/>
                    </a:lnTo>
                    <a:lnTo>
                      <a:pt x="138" y="1283"/>
                    </a:lnTo>
                    <a:lnTo>
                      <a:pt x="139" y="48"/>
                    </a:lnTo>
                    <a:lnTo>
                      <a:pt x="20" y="0"/>
                    </a:lnTo>
                    <a:close/>
                  </a:path>
                </a:pathLst>
              </a:custGeom>
              <a:solidFill>
                <a:srgbClr val="E6B5C2"/>
              </a:solidFill>
              <a:ln w="9525">
                <a:noFill/>
                <a:round/>
                <a:headEnd/>
                <a:tailEnd/>
              </a:ln>
            </p:spPr>
            <p:txBody>
              <a:bodyPr/>
              <a:lstStyle/>
              <a:p>
                <a:endParaRPr lang="en-US"/>
              </a:p>
            </p:txBody>
          </p:sp>
          <p:sp>
            <p:nvSpPr>
              <p:cNvPr id="5714" name="Freeform 604"/>
              <p:cNvSpPr>
                <a:spLocks/>
              </p:cNvSpPr>
              <p:nvPr/>
            </p:nvSpPr>
            <p:spPr bwMode="auto">
              <a:xfrm>
                <a:off x="6676" y="2163"/>
                <a:ext cx="34" cy="32"/>
              </a:xfrm>
              <a:custGeom>
                <a:avLst/>
                <a:gdLst>
                  <a:gd name="T0" fmla="*/ 0 w 602"/>
                  <a:gd name="T1" fmla="*/ 0 h 581"/>
                  <a:gd name="T2" fmla="*/ 0 w 602"/>
                  <a:gd name="T3" fmla="*/ 0 h 581"/>
                  <a:gd name="T4" fmla="*/ 0 w 602"/>
                  <a:gd name="T5" fmla="*/ 0 h 581"/>
                  <a:gd name="T6" fmla="*/ 0 w 602"/>
                  <a:gd name="T7" fmla="*/ 0 h 581"/>
                  <a:gd name="T8" fmla="*/ 0 w 602"/>
                  <a:gd name="T9" fmla="*/ 0 h 581"/>
                  <a:gd name="T10" fmla="*/ 0 w 602"/>
                  <a:gd name="T11" fmla="*/ 0 h 581"/>
                  <a:gd name="T12" fmla="*/ 0 60000 65536"/>
                  <a:gd name="T13" fmla="*/ 0 60000 65536"/>
                  <a:gd name="T14" fmla="*/ 0 60000 65536"/>
                  <a:gd name="T15" fmla="*/ 0 60000 65536"/>
                  <a:gd name="T16" fmla="*/ 0 60000 65536"/>
                  <a:gd name="T17" fmla="*/ 0 60000 65536"/>
                  <a:gd name="T18" fmla="*/ 0 w 602"/>
                  <a:gd name="T19" fmla="*/ 0 h 581"/>
                  <a:gd name="T20" fmla="*/ 602 w 602"/>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602" h="581">
                    <a:moveTo>
                      <a:pt x="0" y="532"/>
                    </a:moveTo>
                    <a:lnTo>
                      <a:pt x="118" y="581"/>
                    </a:lnTo>
                    <a:lnTo>
                      <a:pt x="602" y="97"/>
                    </a:lnTo>
                    <a:lnTo>
                      <a:pt x="503" y="0"/>
                    </a:lnTo>
                    <a:lnTo>
                      <a:pt x="20" y="483"/>
                    </a:lnTo>
                    <a:lnTo>
                      <a:pt x="0" y="532"/>
                    </a:lnTo>
                    <a:close/>
                  </a:path>
                </a:pathLst>
              </a:custGeom>
              <a:solidFill>
                <a:srgbClr val="E6B5C2"/>
              </a:solidFill>
              <a:ln w="9525">
                <a:noFill/>
                <a:round/>
                <a:headEnd/>
                <a:tailEnd/>
              </a:ln>
            </p:spPr>
            <p:txBody>
              <a:bodyPr/>
              <a:lstStyle/>
              <a:p>
                <a:endParaRPr lang="en-US"/>
              </a:p>
            </p:txBody>
          </p:sp>
          <p:sp>
            <p:nvSpPr>
              <p:cNvPr id="5715" name="Freeform 605"/>
              <p:cNvSpPr>
                <a:spLocks/>
              </p:cNvSpPr>
              <p:nvPr/>
            </p:nvSpPr>
            <p:spPr bwMode="auto">
              <a:xfrm>
                <a:off x="6676" y="219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119" y="1283"/>
                    </a:moveTo>
                    <a:lnTo>
                      <a:pt x="139" y="1233"/>
                    </a:lnTo>
                    <a:lnTo>
                      <a:pt x="138" y="0"/>
                    </a:lnTo>
                    <a:lnTo>
                      <a:pt x="0" y="0"/>
                    </a:lnTo>
                    <a:lnTo>
                      <a:pt x="1" y="1233"/>
                    </a:lnTo>
                    <a:lnTo>
                      <a:pt x="119" y="1283"/>
                    </a:lnTo>
                    <a:close/>
                  </a:path>
                </a:pathLst>
              </a:custGeom>
              <a:solidFill>
                <a:srgbClr val="E6B5C2"/>
              </a:solidFill>
              <a:ln w="9525">
                <a:noFill/>
                <a:round/>
                <a:headEnd/>
                <a:tailEnd/>
              </a:ln>
            </p:spPr>
            <p:txBody>
              <a:bodyPr/>
              <a:lstStyle/>
              <a:p>
                <a:endParaRPr lang="en-US"/>
              </a:p>
            </p:txBody>
          </p:sp>
        </p:grpSp>
        <p:pic>
          <p:nvPicPr>
            <p:cNvPr id="5541" name="Picture 606" descr="DC3 Icon"/>
            <p:cNvPicPr>
              <a:picLocks noChangeAspect="1" noChangeArrowheads="1"/>
            </p:cNvPicPr>
            <p:nvPr/>
          </p:nvPicPr>
          <p:blipFill>
            <a:blip r:embed="rId9"/>
            <a:srcRect/>
            <a:stretch>
              <a:fillRect/>
            </a:stretch>
          </p:blipFill>
          <p:spPr bwMode="auto">
            <a:xfrm>
              <a:off x="2758" y="2703"/>
              <a:ext cx="165" cy="242"/>
            </a:xfrm>
            <a:prstGeom prst="rect">
              <a:avLst/>
            </a:prstGeom>
            <a:noFill/>
            <a:ln w="9525">
              <a:noFill/>
              <a:miter lim="800000"/>
              <a:headEnd/>
              <a:tailEnd/>
            </a:ln>
          </p:spPr>
        </p:pic>
        <p:pic>
          <p:nvPicPr>
            <p:cNvPr id="5542" name="Picture 607" descr="DC3 Icon"/>
            <p:cNvPicPr>
              <a:picLocks noChangeAspect="1" noChangeArrowheads="1"/>
            </p:cNvPicPr>
            <p:nvPr/>
          </p:nvPicPr>
          <p:blipFill>
            <a:blip r:embed="rId9"/>
            <a:srcRect/>
            <a:stretch>
              <a:fillRect/>
            </a:stretch>
          </p:blipFill>
          <p:spPr bwMode="auto">
            <a:xfrm>
              <a:off x="2305" y="2702"/>
              <a:ext cx="165" cy="242"/>
            </a:xfrm>
            <a:prstGeom prst="rect">
              <a:avLst/>
            </a:prstGeom>
            <a:noFill/>
            <a:ln w="9525">
              <a:noFill/>
              <a:miter lim="800000"/>
              <a:headEnd/>
              <a:tailEnd/>
            </a:ln>
          </p:spPr>
        </p:pic>
        <p:sp>
          <p:nvSpPr>
            <p:cNvPr id="5543" name="Line 608"/>
            <p:cNvSpPr>
              <a:spLocks noChangeShapeType="1"/>
            </p:cNvSpPr>
            <p:nvPr/>
          </p:nvSpPr>
          <p:spPr bwMode="auto">
            <a:xfrm flipH="1" flipV="1">
              <a:off x="2757" y="3221"/>
              <a:ext cx="130" cy="270"/>
            </a:xfrm>
            <a:prstGeom prst="line">
              <a:avLst/>
            </a:prstGeom>
            <a:noFill/>
            <a:ln w="38100" cmpd="dbl">
              <a:solidFill>
                <a:schemeClr val="tx1"/>
              </a:solidFill>
              <a:round/>
              <a:headEnd/>
              <a:tailEnd/>
            </a:ln>
          </p:spPr>
          <p:txBody>
            <a:bodyPr lIns="73025" tIns="36512" rIns="73025" bIns="36512"/>
            <a:lstStyle/>
            <a:p>
              <a:endParaRPr lang="en-US"/>
            </a:p>
          </p:txBody>
        </p:sp>
        <p:sp>
          <p:nvSpPr>
            <p:cNvPr id="5544" name="Line 609"/>
            <p:cNvSpPr>
              <a:spLocks noChangeShapeType="1"/>
            </p:cNvSpPr>
            <p:nvPr/>
          </p:nvSpPr>
          <p:spPr bwMode="auto">
            <a:xfrm flipV="1">
              <a:off x="2916" y="3218"/>
              <a:ext cx="127" cy="282"/>
            </a:xfrm>
            <a:prstGeom prst="line">
              <a:avLst/>
            </a:prstGeom>
            <a:noFill/>
            <a:ln w="38100" cmpd="dbl">
              <a:solidFill>
                <a:schemeClr val="tx1"/>
              </a:solidFill>
              <a:round/>
              <a:headEnd/>
              <a:tailEnd/>
            </a:ln>
          </p:spPr>
          <p:txBody>
            <a:bodyPr lIns="73025" tIns="36512" rIns="73025" bIns="36512"/>
            <a:lstStyle/>
            <a:p>
              <a:endParaRPr lang="en-US"/>
            </a:p>
          </p:txBody>
        </p:sp>
        <p:sp>
          <p:nvSpPr>
            <p:cNvPr id="5545" name="Line 610"/>
            <p:cNvSpPr>
              <a:spLocks noChangeShapeType="1"/>
            </p:cNvSpPr>
            <p:nvPr/>
          </p:nvSpPr>
          <p:spPr bwMode="auto">
            <a:xfrm flipH="1" flipV="1">
              <a:off x="2101" y="3221"/>
              <a:ext cx="137" cy="303"/>
            </a:xfrm>
            <a:prstGeom prst="line">
              <a:avLst/>
            </a:prstGeom>
            <a:noFill/>
            <a:ln w="38100" cmpd="dbl">
              <a:solidFill>
                <a:schemeClr val="tx1"/>
              </a:solidFill>
              <a:round/>
              <a:headEnd/>
              <a:tailEnd/>
            </a:ln>
          </p:spPr>
          <p:txBody>
            <a:bodyPr lIns="73025" tIns="36512" rIns="73025" bIns="36512"/>
            <a:lstStyle/>
            <a:p>
              <a:endParaRPr lang="en-US"/>
            </a:p>
          </p:txBody>
        </p:sp>
        <p:sp>
          <p:nvSpPr>
            <p:cNvPr id="5546" name="Line 611"/>
            <p:cNvSpPr>
              <a:spLocks noChangeShapeType="1"/>
            </p:cNvSpPr>
            <p:nvPr/>
          </p:nvSpPr>
          <p:spPr bwMode="auto">
            <a:xfrm flipV="1">
              <a:off x="2261" y="3222"/>
              <a:ext cx="135" cy="297"/>
            </a:xfrm>
            <a:prstGeom prst="line">
              <a:avLst/>
            </a:prstGeom>
            <a:noFill/>
            <a:ln w="38100" cmpd="dbl">
              <a:solidFill>
                <a:schemeClr val="tx1"/>
              </a:solidFill>
              <a:round/>
              <a:headEnd/>
              <a:tailEnd/>
            </a:ln>
          </p:spPr>
          <p:txBody>
            <a:bodyPr lIns="73025" tIns="36512" rIns="73025" bIns="36512"/>
            <a:lstStyle/>
            <a:p>
              <a:endParaRPr lang="en-US"/>
            </a:p>
          </p:txBody>
        </p:sp>
        <p:grpSp>
          <p:nvGrpSpPr>
            <p:cNvPr id="5547" name="Group 612"/>
            <p:cNvGrpSpPr>
              <a:grpSpLocks/>
            </p:cNvGrpSpPr>
            <p:nvPr/>
          </p:nvGrpSpPr>
          <p:grpSpPr bwMode="auto">
            <a:xfrm>
              <a:off x="1990" y="3113"/>
              <a:ext cx="286" cy="121"/>
              <a:chOff x="4037" y="1378"/>
              <a:chExt cx="324" cy="215"/>
            </a:xfrm>
          </p:grpSpPr>
          <p:pic>
            <p:nvPicPr>
              <p:cNvPr id="5586"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587" name="Group 614"/>
              <p:cNvGrpSpPr>
                <a:grpSpLocks/>
              </p:cNvGrpSpPr>
              <p:nvPr/>
            </p:nvGrpSpPr>
            <p:grpSpPr bwMode="auto">
              <a:xfrm>
                <a:off x="4059" y="1502"/>
                <a:ext cx="182" cy="52"/>
                <a:chOff x="3248" y="4059"/>
                <a:chExt cx="378" cy="97"/>
              </a:xfrm>
            </p:grpSpPr>
            <p:sp>
              <p:nvSpPr>
                <p:cNvPr id="5588" name="Freeform 615"/>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3175">
                  <a:solidFill>
                    <a:schemeClr val="bg1"/>
                  </a:solidFill>
                  <a:round/>
                  <a:headEnd/>
                  <a:tailEnd/>
                </a:ln>
              </p:spPr>
              <p:txBody>
                <a:bodyPr/>
                <a:lstStyle/>
                <a:p>
                  <a:endParaRPr lang="en-US"/>
                </a:p>
              </p:txBody>
            </p:sp>
            <p:sp>
              <p:nvSpPr>
                <p:cNvPr id="5589" name="Freeform 616"/>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3175">
                  <a:solidFill>
                    <a:schemeClr val="bg1"/>
                  </a:solidFill>
                  <a:round/>
                  <a:headEnd/>
                  <a:tailEnd/>
                </a:ln>
              </p:spPr>
              <p:txBody>
                <a:bodyPr/>
                <a:lstStyle/>
                <a:p>
                  <a:endParaRPr lang="en-US"/>
                </a:p>
              </p:txBody>
            </p:sp>
            <p:sp>
              <p:nvSpPr>
                <p:cNvPr id="5590" name="Freeform 617"/>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3175">
                  <a:solidFill>
                    <a:schemeClr val="bg1"/>
                  </a:solidFill>
                  <a:round/>
                  <a:headEnd/>
                  <a:tailEnd/>
                </a:ln>
              </p:spPr>
              <p:txBody>
                <a:bodyPr/>
                <a:lstStyle/>
                <a:p>
                  <a:endParaRPr lang="en-US"/>
                </a:p>
              </p:txBody>
            </p:sp>
            <p:sp>
              <p:nvSpPr>
                <p:cNvPr id="5591" name="Freeform 618"/>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3175">
                  <a:solidFill>
                    <a:schemeClr val="bg1"/>
                  </a:solidFill>
                  <a:round/>
                  <a:headEnd/>
                  <a:tailEnd/>
                </a:ln>
              </p:spPr>
              <p:txBody>
                <a:bodyPr/>
                <a:lstStyle/>
                <a:p>
                  <a:endParaRPr lang="en-US"/>
                </a:p>
              </p:txBody>
            </p:sp>
            <p:sp>
              <p:nvSpPr>
                <p:cNvPr id="5592" name="Oval 619"/>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593" name="Oval 620"/>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594" name="Oval 621"/>
                <p:cNvSpPr>
                  <a:spLocks noChangeAspect="1" noChangeArrowheads="1"/>
                </p:cNvSpPr>
                <p:nvPr/>
              </p:nvSpPr>
              <p:spPr bwMode="auto">
                <a:xfrm>
                  <a:off x="3385" y="4082"/>
                  <a:ext cx="101" cy="51"/>
                </a:xfrm>
                <a:prstGeom prst="ellipse">
                  <a:avLst/>
                </a:prstGeom>
                <a:gradFill rotWithShape="1">
                  <a:gsLst>
                    <a:gs pos="0">
                      <a:srgbClr val="001847"/>
                    </a:gs>
                    <a:gs pos="100000">
                      <a:srgbClr val="003399"/>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900">
                    <a:solidFill>
                      <a:schemeClr val="bg1"/>
                    </a:solidFill>
                  </a:endParaRPr>
                </a:p>
              </p:txBody>
            </p:sp>
          </p:grpSp>
        </p:grpSp>
        <p:grpSp>
          <p:nvGrpSpPr>
            <p:cNvPr id="5548" name="Group 622"/>
            <p:cNvGrpSpPr>
              <a:grpSpLocks/>
            </p:cNvGrpSpPr>
            <p:nvPr/>
          </p:nvGrpSpPr>
          <p:grpSpPr bwMode="auto">
            <a:xfrm>
              <a:off x="2292" y="3113"/>
              <a:ext cx="286" cy="121"/>
              <a:chOff x="4037" y="1378"/>
              <a:chExt cx="324" cy="215"/>
            </a:xfrm>
          </p:grpSpPr>
          <p:pic>
            <p:nvPicPr>
              <p:cNvPr id="5577"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578" name="Group 624"/>
              <p:cNvGrpSpPr>
                <a:grpSpLocks/>
              </p:cNvGrpSpPr>
              <p:nvPr/>
            </p:nvGrpSpPr>
            <p:grpSpPr bwMode="auto">
              <a:xfrm>
                <a:off x="4059" y="1502"/>
                <a:ext cx="182" cy="52"/>
                <a:chOff x="3248" y="4059"/>
                <a:chExt cx="378" cy="97"/>
              </a:xfrm>
            </p:grpSpPr>
            <p:sp>
              <p:nvSpPr>
                <p:cNvPr id="5579" name="Freeform 625"/>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alpha val="50195"/>
                  </a:srgbClr>
                </a:solidFill>
                <a:ln w="3175">
                  <a:solidFill>
                    <a:schemeClr val="bg1"/>
                  </a:solidFill>
                  <a:round/>
                  <a:headEnd/>
                  <a:tailEnd/>
                </a:ln>
              </p:spPr>
              <p:txBody>
                <a:bodyPr/>
                <a:lstStyle/>
                <a:p>
                  <a:endParaRPr lang="en-US"/>
                </a:p>
              </p:txBody>
            </p:sp>
            <p:sp>
              <p:nvSpPr>
                <p:cNvPr id="5580" name="Freeform 626"/>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alpha val="50195"/>
                  </a:srgbClr>
                </a:solidFill>
                <a:ln w="3175">
                  <a:solidFill>
                    <a:schemeClr val="bg1"/>
                  </a:solidFill>
                  <a:round/>
                  <a:headEnd/>
                  <a:tailEnd/>
                </a:ln>
              </p:spPr>
              <p:txBody>
                <a:bodyPr/>
                <a:lstStyle/>
                <a:p>
                  <a:endParaRPr lang="en-US"/>
                </a:p>
              </p:txBody>
            </p:sp>
            <p:sp>
              <p:nvSpPr>
                <p:cNvPr id="5581" name="Freeform 627"/>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alpha val="50195"/>
                  </a:srgbClr>
                </a:solidFill>
                <a:ln w="3175">
                  <a:solidFill>
                    <a:schemeClr val="bg1"/>
                  </a:solidFill>
                  <a:round/>
                  <a:headEnd/>
                  <a:tailEnd/>
                </a:ln>
              </p:spPr>
              <p:txBody>
                <a:bodyPr/>
                <a:lstStyle/>
                <a:p>
                  <a:endParaRPr lang="en-US"/>
                </a:p>
              </p:txBody>
            </p:sp>
            <p:sp>
              <p:nvSpPr>
                <p:cNvPr id="5582" name="Freeform 628"/>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alpha val="50195"/>
                  </a:srgbClr>
                </a:solidFill>
                <a:ln w="3175">
                  <a:solidFill>
                    <a:schemeClr val="bg1"/>
                  </a:solidFill>
                  <a:round/>
                  <a:headEnd/>
                  <a:tailEnd/>
                </a:ln>
              </p:spPr>
              <p:txBody>
                <a:bodyPr/>
                <a:lstStyle/>
                <a:p>
                  <a:endParaRPr lang="en-US"/>
                </a:p>
              </p:txBody>
            </p:sp>
            <p:sp>
              <p:nvSpPr>
                <p:cNvPr id="5583" name="Oval 629"/>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584" name="Oval 630"/>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585" name="Oval 631"/>
                <p:cNvSpPr>
                  <a:spLocks noChangeAspect="1" noChangeArrowheads="1"/>
                </p:cNvSpPr>
                <p:nvPr/>
              </p:nvSpPr>
              <p:spPr bwMode="auto">
                <a:xfrm>
                  <a:off x="3385" y="4082"/>
                  <a:ext cx="101" cy="51"/>
                </a:xfrm>
                <a:prstGeom prst="ellipse">
                  <a:avLst/>
                </a:prstGeom>
                <a:gradFill rotWithShape="1">
                  <a:gsLst>
                    <a:gs pos="0">
                      <a:srgbClr val="001847"/>
                    </a:gs>
                    <a:gs pos="100000">
                      <a:srgbClr val="003399">
                        <a:alpha val="50000"/>
                      </a:srgbClr>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900">
                    <a:solidFill>
                      <a:schemeClr val="bg1"/>
                    </a:solidFill>
                  </a:endParaRPr>
                </a:p>
              </p:txBody>
            </p:sp>
          </p:grpSp>
        </p:grpSp>
        <p:grpSp>
          <p:nvGrpSpPr>
            <p:cNvPr id="5549" name="Group 632"/>
            <p:cNvGrpSpPr>
              <a:grpSpLocks/>
            </p:cNvGrpSpPr>
            <p:nvPr/>
          </p:nvGrpSpPr>
          <p:grpSpPr bwMode="auto">
            <a:xfrm>
              <a:off x="2644" y="3113"/>
              <a:ext cx="286" cy="121"/>
              <a:chOff x="4037" y="1378"/>
              <a:chExt cx="324" cy="215"/>
            </a:xfrm>
          </p:grpSpPr>
          <p:pic>
            <p:nvPicPr>
              <p:cNvPr id="5568"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569" name="Group 634"/>
              <p:cNvGrpSpPr>
                <a:grpSpLocks/>
              </p:cNvGrpSpPr>
              <p:nvPr/>
            </p:nvGrpSpPr>
            <p:grpSpPr bwMode="auto">
              <a:xfrm>
                <a:off x="4059" y="1502"/>
                <a:ext cx="182" cy="52"/>
                <a:chOff x="3248" y="4059"/>
                <a:chExt cx="378" cy="97"/>
              </a:xfrm>
            </p:grpSpPr>
            <p:sp>
              <p:nvSpPr>
                <p:cNvPr id="5570" name="Freeform 635"/>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3175">
                  <a:solidFill>
                    <a:schemeClr val="bg1"/>
                  </a:solidFill>
                  <a:round/>
                  <a:headEnd/>
                  <a:tailEnd/>
                </a:ln>
              </p:spPr>
              <p:txBody>
                <a:bodyPr/>
                <a:lstStyle/>
                <a:p>
                  <a:endParaRPr lang="en-US"/>
                </a:p>
              </p:txBody>
            </p:sp>
            <p:sp>
              <p:nvSpPr>
                <p:cNvPr id="5571" name="Freeform 636"/>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3175">
                  <a:solidFill>
                    <a:schemeClr val="bg1"/>
                  </a:solidFill>
                  <a:round/>
                  <a:headEnd/>
                  <a:tailEnd/>
                </a:ln>
              </p:spPr>
              <p:txBody>
                <a:bodyPr/>
                <a:lstStyle/>
                <a:p>
                  <a:endParaRPr lang="en-US"/>
                </a:p>
              </p:txBody>
            </p:sp>
            <p:sp>
              <p:nvSpPr>
                <p:cNvPr id="5572" name="Freeform 637"/>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3175">
                  <a:solidFill>
                    <a:schemeClr val="bg1"/>
                  </a:solidFill>
                  <a:round/>
                  <a:headEnd/>
                  <a:tailEnd/>
                </a:ln>
              </p:spPr>
              <p:txBody>
                <a:bodyPr/>
                <a:lstStyle/>
                <a:p>
                  <a:endParaRPr lang="en-US"/>
                </a:p>
              </p:txBody>
            </p:sp>
            <p:sp>
              <p:nvSpPr>
                <p:cNvPr id="5573" name="Freeform 638"/>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3175">
                  <a:solidFill>
                    <a:schemeClr val="bg1"/>
                  </a:solidFill>
                  <a:round/>
                  <a:headEnd/>
                  <a:tailEnd/>
                </a:ln>
              </p:spPr>
              <p:txBody>
                <a:bodyPr/>
                <a:lstStyle/>
                <a:p>
                  <a:endParaRPr lang="en-US"/>
                </a:p>
              </p:txBody>
            </p:sp>
            <p:sp>
              <p:nvSpPr>
                <p:cNvPr id="5574" name="Oval 639"/>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575" name="Oval 640"/>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576" name="Oval 641"/>
                <p:cNvSpPr>
                  <a:spLocks noChangeAspect="1" noChangeArrowheads="1"/>
                </p:cNvSpPr>
                <p:nvPr/>
              </p:nvSpPr>
              <p:spPr bwMode="auto">
                <a:xfrm>
                  <a:off x="3385" y="4082"/>
                  <a:ext cx="101" cy="51"/>
                </a:xfrm>
                <a:prstGeom prst="ellipse">
                  <a:avLst/>
                </a:prstGeom>
                <a:gradFill rotWithShape="1">
                  <a:gsLst>
                    <a:gs pos="0">
                      <a:srgbClr val="001847"/>
                    </a:gs>
                    <a:gs pos="100000">
                      <a:srgbClr val="003399"/>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700">
                    <a:solidFill>
                      <a:schemeClr val="bg1"/>
                    </a:solidFill>
                  </a:endParaRPr>
                </a:p>
              </p:txBody>
            </p:sp>
          </p:grpSp>
        </p:grpSp>
        <p:grpSp>
          <p:nvGrpSpPr>
            <p:cNvPr id="5550" name="Group 642"/>
            <p:cNvGrpSpPr>
              <a:grpSpLocks/>
            </p:cNvGrpSpPr>
            <p:nvPr/>
          </p:nvGrpSpPr>
          <p:grpSpPr bwMode="auto">
            <a:xfrm>
              <a:off x="2946" y="3113"/>
              <a:ext cx="286" cy="121"/>
              <a:chOff x="4037" y="1378"/>
              <a:chExt cx="324" cy="215"/>
            </a:xfrm>
          </p:grpSpPr>
          <p:pic>
            <p:nvPicPr>
              <p:cNvPr id="5559"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560" name="Group 644"/>
              <p:cNvGrpSpPr>
                <a:grpSpLocks/>
              </p:cNvGrpSpPr>
              <p:nvPr/>
            </p:nvGrpSpPr>
            <p:grpSpPr bwMode="auto">
              <a:xfrm>
                <a:off x="4059" y="1502"/>
                <a:ext cx="182" cy="52"/>
                <a:chOff x="3248" y="4059"/>
                <a:chExt cx="378" cy="97"/>
              </a:xfrm>
            </p:grpSpPr>
            <p:sp>
              <p:nvSpPr>
                <p:cNvPr id="5561" name="Freeform 645"/>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3175">
                  <a:solidFill>
                    <a:schemeClr val="bg1"/>
                  </a:solidFill>
                  <a:round/>
                  <a:headEnd/>
                  <a:tailEnd/>
                </a:ln>
              </p:spPr>
              <p:txBody>
                <a:bodyPr/>
                <a:lstStyle/>
                <a:p>
                  <a:endParaRPr lang="en-US"/>
                </a:p>
              </p:txBody>
            </p:sp>
            <p:sp>
              <p:nvSpPr>
                <p:cNvPr id="5562" name="Freeform 646"/>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3175">
                  <a:solidFill>
                    <a:schemeClr val="bg1"/>
                  </a:solidFill>
                  <a:round/>
                  <a:headEnd/>
                  <a:tailEnd/>
                </a:ln>
              </p:spPr>
              <p:txBody>
                <a:bodyPr/>
                <a:lstStyle/>
                <a:p>
                  <a:endParaRPr lang="en-US"/>
                </a:p>
              </p:txBody>
            </p:sp>
            <p:sp>
              <p:nvSpPr>
                <p:cNvPr id="5563" name="Freeform 647"/>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3175">
                  <a:solidFill>
                    <a:schemeClr val="bg1"/>
                  </a:solidFill>
                  <a:round/>
                  <a:headEnd/>
                  <a:tailEnd/>
                </a:ln>
              </p:spPr>
              <p:txBody>
                <a:bodyPr/>
                <a:lstStyle/>
                <a:p>
                  <a:endParaRPr lang="en-US"/>
                </a:p>
              </p:txBody>
            </p:sp>
            <p:sp>
              <p:nvSpPr>
                <p:cNvPr id="5564" name="Freeform 648"/>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3175">
                  <a:solidFill>
                    <a:schemeClr val="bg1"/>
                  </a:solidFill>
                  <a:round/>
                  <a:headEnd/>
                  <a:tailEnd/>
                </a:ln>
              </p:spPr>
              <p:txBody>
                <a:bodyPr/>
                <a:lstStyle/>
                <a:p>
                  <a:endParaRPr lang="en-US"/>
                </a:p>
              </p:txBody>
            </p:sp>
            <p:sp>
              <p:nvSpPr>
                <p:cNvPr id="5565" name="Oval 649"/>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566" name="Oval 650"/>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567" name="Oval 651"/>
                <p:cNvSpPr>
                  <a:spLocks noChangeAspect="1" noChangeArrowheads="1"/>
                </p:cNvSpPr>
                <p:nvPr/>
              </p:nvSpPr>
              <p:spPr bwMode="auto">
                <a:xfrm>
                  <a:off x="3385" y="4082"/>
                  <a:ext cx="101" cy="51"/>
                </a:xfrm>
                <a:prstGeom prst="ellipse">
                  <a:avLst/>
                </a:prstGeom>
                <a:gradFill rotWithShape="1">
                  <a:gsLst>
                    <a:gs pos="0">
                      <a:srgbClr val="001847"/>
                    </a:gs>
                    <a:gs pos="100000">
                      <a:srgbClr val="003399"/>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900">
                    <a:solidFill>
                      <a:schemeClr val="bg1"/>
                    </a:solidFill>
                  </a:endParaRPr>
                </a:p>
              </p:txBody>
            </p:sp>
          </p:grpSp>
        </p:grpSp>
        <p:pic>
          <p:nvPicPr>
            <p:cNvPr id="5551" name="Picture 74"/>
            <p:cNvPicPr>
              <a:picLocks noChangeArrowheads="1"/>
            </p:cNvPicPr>
            <p:nvPr/>
          </p:nvPicPr>
          <p:blipFill>
            <a:blip r:embed="rId10"/>
            <a:srcRect/>
            <a:stretch>
              <a:fillRect/>
            </a:stretch>
          </p:blipFill>
          <p:spPr bwMode="auto">
            <a:xfrm>
              <a:off x="2127" y="3488"/>
              <a:ext cx="272" cy="118"/>
            </a:xfrm>
            <a:prstGeom prst="rect">
              <a:avLst/>
            </a:prstGeom>
            <a:noFill/>
            <a:ln w="9525">
              <a:noFill/>
              <a:miter lim="800000"/>
              <a:headEnd/>
              <a:tailEnd/>
            </a:ln>
          </p:spPr>
        </p:pic>
        <p:pic>
          <p:nvPicPr>
            <p:cNvPr id="5552" name="Picture 74"/>
            <p:cNvPicPr>
              <a:picLocks noChangeArrowheads="1"/>
            </p:cNvPicPr>
            <p:nvPr/>
          </p:nvPicPr>
          <p:blipFill>
            <a:blip r:embed="rId10"/>
            <a:srcRect/>
            <a:stretch>
              <a:fillRect/>
            </a:stretch>
          </p:blipFill>
          <p:spPr bwMode="auto">
            <a:xfrm>
              <a:off x="2769" y="3486"/>
              <a:ext cx="273" cy="118"/>
            </a:xfrm>
            <a:prstGeom prst="rect">
              <a:avLst/>
            </a:prstGeom>
            <a:noFill/>
            <a:ln w="9525">
              <a:noFill/>
              <a:miter lim="800000"/>
              <a:headEnd/>
              <a:tailEnd/>
            </a:ln>
          </p:spPr>
        </p:pic>
        <p:sp>
          <p:nvSpPr>
            <p:cNvPr id="5553" name="AutoShape 654"/>
            <p:cNvSpPr>
              <a:spLocks noChangeArrowheads="1"/>
            </p:cNvSpPr>
            <p:nvPr/>
          </p:nvSpPr>
          <p:spPr bwMode="auto">
            <a:xfrm>
              <a:off x="2298" y="2789"/>
              <a:ext cx="625" cy="157"/>
            </a:xfrm>
            <a:prstGeom prst="roundRect">
              <a:avLst>
                <a:gd name="adj" fmla="val 16667"/>
              </a:avLst>
            </a:prstGeom>
            <a:solidFill>
              <a:srgbClr val="FF9900">
                <a:alpha val="39999"/>
              </a:srgbClr>
            </a:solidFill>
            <a:ln w="38100">
              <a:solidFill>
                <a:schemeClr val="folHlink"/>
              </a:solidFill>
              <a:prstDash val="sysDot"/>
              <a:round/>
              <a:headEnd/>
              <a:tailEnd/>
            </a:ln>
          </p:spPr>
          <p:txBody>
            <a:bodyPr wrap="none" lIns="82124" tIns="41061" rIns="82124" bIns="41061" anchor="ctr"/>
            <a:lstStyle/>
            <a:p>
              <a:pPr algn="ctr" eaLnBrk="0" hangingPunct="0">
                <a:lnSpc>
                  <a:spcPct val="90000"/>
                </a:lnSpc>
              </a:pPr>
              <a:endParaRPr lang="en-US"/>
            </a:p>
          </p:txBody>
        </p:sp>
        <p:sp>
          <p:nvSpPr>
            <p:cNvPr id="5554" name="Text Box 655"/>
            <p:cNvSpPr txBox="1">
              <a:spLocks noChangeArrowheads="1"/>
            </p:cNvSpPr>
            <p:nvPr/>
          </p:nvSpPr>
          <p:spPr bwMode="auto">
            <a:xfrm>
              <a:off x="2481" y="2801"/>
              <a:ext cx="309" cy="164"/>
            </a:xfrm>
            <a:prstGeom prst="rect">
              <a:avLst/>
            </a:prstGeom>
            <a:noFill/>
            <a:ln w="9525">
              <a:noFill/>
              <a:miter lim="800000"/>
              <a:headEnd/>
              <a:tailEnd/>
            </a:ln>
          </p:spPr>
          <p:txBody>
            <a:bodyPr wrap="none" lIns="82124" tIns="41061" rIns="82124" bIns="41061">
              <a:spAutoFit/>
            </a:bodyPr>
            <a:lstStyle/>
            <a:p>
              <a:pPr algn="ctr" defTabSz="814388" eaLnBrk="0" hangingPunct="0">
                <a:lnSpc>
                  <a:spcPct val="90000"/>
                </a:lnSpc>
              </a:pPr>
              <a:r>
                <a:rPr lang="en-US" sz="1200">
                  <a:solidFill>
                    <a:srgbClr val="000000"/>
                  </a:solidFill>
                </a:rPr>
                <a:t>vPC</a:t>
              </a:r>
            </a:p>
          </p:txBody>
        </p:sp>
        <p:sp>
          <p:nvSpPr>
            <p:cNvPr id="5555" name="Oval 656"/>
            <p:cNvSpPr>
              <a:spLocks noChangeArrowheads="1"/>
            </p:cNvSpPr>
            <p:nvPr/>
          </p:nvSpPr>
          <p:spPr bwMode="auto">
            <a:xfrm>
              <a:off x="2134" y="3042"/>
              <a:ext cx="169" cy="47"/>
            </a:xfrm>
            <a:prstGeom prst="ellipse">
              <a:avLst/>
            </a:prstGeom>
            <a:noFill/>
            <a:ln w="38100">
              <a:solidFill>
                <a:schemeClr val="tx1"/>
              </a:solidFill>
              <a:round/>
              <a:headEnd/>
              <a:tailEnd/>
            </a:ln>
          </p:spPr>
          <p:txBody>
            <a:bodyPr lIns="82124" tIns="41061" rIns="82124" bIns="41061" anchor="ctr">
              <a:spAutoFit/>
            </a:bodyPr>
            <a:lstStyle/>
            <a:p>
              <a:pPr algn="ctr" eaLnBrk="0" hangingPunct="0">
                <a:lnSpc>
                  <a:spcPct val="90000"/>
                </a:lnSpc>
              </a:pPr>
              <a:endParaRPr lang="en-US"/>
            </a:p>
          </p:txBody>
        </p:sp>
        <p:sp>
          <p:nvSpPr>
            <p:cNvPr id="5556" name="Oval 657"/>
            <p:cNvSpPr>
              <a:spLocks noChangeArrowheads="1"/>
            </p:cNvSpPr>
            <p:nvPr/>
          </p:nvSpPr>
          <p:spPr bwMode="auto">
            <a:xfrm>
              <a:off x="2402" y="3040"/>
              <a:ext cx="168" cy="47"/>
            </a:xfrm>
            <a:prstGeom prst="ellipse">
              <a:avLst/>
            </a:prstGeom>
            <a:noFill/>
            <a:ln w="38100">
              <a:solidFill>
                <a:schemeClr val="tx1"/>
              </a:solidFill>
              <a:round/>
              <a:headEnd/>
              <a:tailEnd/>
            </a:ln>
          </p:spPr>
          <p:txBody>
            <a:bodyPr lIns="82124" tIns="41061" rIns="82124" bIns="41061" anchor="ctr">
              <a:spAutoFit/>
            </a:bodyPr>
            <a:lstStyle/>
            <a:p>
              <a:pPr algn="ctr" eaLnBrk="0" hangingPunct="0">
                <a:lnSpc>
                  <a:spcPct val="90000"/>
                </a:lnSpc>
              </a:pPr>
              <a:endParaRPr lang="en-US"/>
            </a:p>
          </p:txBody>
        </p:sp>
        <p:sp>
          <p:nvSpPr>
            <p:cNvPr id="5557" name="Oval 658"/>
            <p:cNvSpPr>
              <a:spLocks noChangeArrowheads="1"/>
            </p:cNvSpPr>
            <p:nvPr/>
          </p:nvSpPr>
          <p:spPr bwMode="auto">
            <a:xfrm>
              <a:off x="2657" y="3040"/>
              <a:ext cx="168" cy="47"/>
            </a:xfrm>
            <a:prstGeom prst="ellipse">
              <a:avLst/>
            </a:prstGeom>
            <a:noFill/>
            <a:ln w="38100">
              <a:solidFill>
                <a:schemeClr val="tx1"/>
              </a:solidFill>
              <a:round/>
              <a:headEnd/>
              <a:tailEnd/>
            </a:ln>
          </p:spPr>
          <p:txBody>
            <a:bodyPr lIns="82124" tIns="41061" rIns="82124" bIns="41061" anchor="ctr">
              <a:spAutoFit/>
            </a:bodyPr>
            <a:lstStyle/>
            <a:p>
              <a:pPr algn="ctr" eaLnBrk="0" hangingPunct="0">
                <a:lnSpc>
                  <a:spcPct val="90000"/>
                </a:lnSpc>
              </a:pPr>
              <a:endParaRPr lang="en-US"/>
            </a:p>
          </p:txBody>
        </p:sp>
        <p:sp>
          <p:nvSpPr>
            <p:cNvPr id="5558" name="Oval 659"/>
            <p:cNvSpPr>
              <a:spLocks noChangeArrowheads="1"/>
            </p:cNvSpPr>
            <p:nvPr/>
          </p:nvSpPr>
          <p:spPr bwMode="auto">
            <a:xfrm>
              <a:off x="2907" y="3036"/>
              <a:ext cx="169" cy="47"/>
            </a:xfrm>
            <a:prstGeom prst="ellipse">
              <a:avLst/>
            </a:prstGeom>
            <a:noFill/>
            <a:ln w="38100">
              <a:solidFill>
                <a:schemeClr val="tx1"/>
              </a:solidFill>
              <a:round/>
              <a:headEnd/>
              <a:tailEnd/>
            </a:ln>
          </p:spPr>
          <p:txBody>
            <a:bodyPr lIns="82124" tIns="41061" rIns="82124" bIns="41061" anchor="ctr">
              <a:spAutoFit/>
            </a:bodyPr>
            <a:lstStyle/>
            <a:p>
              <a:pPr algn="ctr" eaLnBrk="0" hangingPunct="0">
                <a:lnSpc>
                  <a:spcPct val="90000"/>
                </a:lnSpc>
              </a:pPr>
              <a:endParaRPr lang="en-US"/>
            </a:p>
          </p:txBody>
        </p:sp>
      </p:grpSp>
      <p:grpSp>
        <p:nvGrpSpPr>
          <p:cNvPr id="5179" name="Group 660"/>
          <p:cNvGrpSpPr>
            <a:grpSpLocks/>
          </p:cNvGrpSpPr>
          <p:nvPr/>
        </p:nvGrpSpPr>
        <p:grpSpPr bwMode="auto">
          <a:xfrm>
            <a:off x="5580063" y="3178175"/>
            <a:ext cx="2198687" cy="1371600"/>
            <a:chOff x="3515" y="1642"/>
            <a:chExt cx="1385" cy="864"/>
          </a:xfrm>
        </p:grpSpPr>
        <p:sp>
          <p:nvSpPr>
            <p:cNvPr id="5219" name="Line 661"/>
            <p:cNvSpPr>
              <a:spLocks noChangeShapeType="1"/>
            </p:cNvSpPr>
            <p:nvPr/>
          </p:nvSpPr>
          <p:spPr bwMode="auto">
            <a:xfrm flipH="1">
              <a:off x="4021" y="1752"/>
              <a:ext cx="366" cy="0"/>
            </a:xfrm>
            <a:prstGeom prst="line">
              <a:avLst/>
            </a:prstGeom>
            <a:noFill/>
            <a:ln w="38100" cmpd="dbl">
              <a:solidFill>
                <a:schemeClr val="tx1"/>
              </a:solidFill>
              <a:round/>
              <a:headEnd/>
              <a:tailEnd/>
            </a:ln>
          </p:spPr>
          <p:txBody>
            <a:bodyPr lIns="73025" tIns="36512" rIns="73025" bIns="36512"/>
            <a:lstStyle/>
            <a:p>
              <a:endParaRPr lang="en-US"/>
            </a:p>
          </p:txBody>
        </p:sp>
        <p:sp>
          <p:nvSpPr>
            <p:cNvPr id="5220" name="AutoShape 662"/>
            <p:cNvSpPr>
              <a:spLocks noChangeArrowheads="1"/>
            </p:cNvSpPr>
            <p:nvPr/>
          </p:nvSpPr>
          <p:spPr bwMode="auto">
            <a:xfrm>
              <a:off x="4598" y="1666"/>
              <a:ext cx="154" cy="174"/>
            </a:xfrm>
            <a:prstGeom prst="roundRect">
              <a:avLst>
                <a:gd name="adj" fmla="val 16667"/>
              </a:avLst>
            </a:prstGeom>
            <a:solidFill>
              <a:srgbClr val="808080"/>
            </a:solidFill>
            <a:ln w="3175">
              <a:solidFill>
                <a:schemeClr val="bg1"/>
              </a:solidFill>
              <a:prstDash val="dashDot"/>
              <a:round/>
              <a:headEnd/>
              <a:tailEnd/>
            </a:ln>
          </p:spPr>
          <p:txBody>
            <a:bodyPr wrap="none" lIns="82296" tIns="36576" rIns="82296" bIns="36576" anchor="ctr"/>
            <a:lstStyle/>
            <a:p>
              <a:pPr algn="ctr" eaLnBrk="0" hangingPunct="0">
                <a:lnSpc>
                  <a:spcPct val="90000"/>
                </a:lnSpc>
              </a:pPr>
              <a:endParaRPr lang="en-US"/>
            </a:p>
          </p:txBody>
        </p:sp>
        <p:pic>
          <p:nvPicPr>
            <p:cNvPr id="5221" name="Picture 663" descr="Application Control Engine"/>
            <p:cNvPicPr>
              <a:picLocks noChangeAspect="1" noChangeArrowheads="1"/>
            </p:cNvPicPr>
            <p:nvPr/>
          </p:nvPicPr>
          <p:blipFill>
            <a:blip r:embed="rId3"/>
            <a:srcRect/>
            <a:stretch>
              <a:fillRect/>
            </a:stretch>
          </p:blipFill>
          <p:spPr bwMode="auto">
            <a:xfrm>
              <a:off x="4612" y="1759"/>
              <a:ext cx="124" cy="73"/>
            </a:xfrm>
            <a:prstGeom prst="rect">
              <a:avLst/>
            </a:prstGeom>
            <a:noFill/>
            <a:ln w="9525">
              <a:noFill/>
              <a:miter lim="800000"/>
              <a:headEnd/>
              <a:tailEnd/>
            </a:ln>
          </p:spPr>
        </p:pic>
        <p:grpSp>
          <p:nvGrpSpPr>
            <p:cNvPr id="5222" name="Group 664"/>
            <p:cNvGrpSpPr>
              <a:grpSpLocks/>
            </p:cNvGrpSpPr>
            <p:nvPr/>
          </p:nvGrpSpPr>
          <p:grpSpPr bwMode="auto">
            <a:xfrm>
              <a:off x="4612" y="1672"/>
              <a:ext cx="124" cy="73"/>
              <a:chOff x="6237" y="2137"/>
              <a:chExt cx="501" cy="266"/>
            </a:xfrm>
          </p:grpSpPr>
          <p:sp>
            <p:nvSpPr>
              <p:cNvPr id="5405" name="Freeform 665"/>
              <p:cNvSpPr>
                <a:spLocks/>
              </p:cNvSpPr>
              <p:nvPr/>
            </p:nvSpPr>
            <p:spPr bwMode="auto">
              <a:xfrm>
                <a:off x="6237" y="2395"/>
                <a:ext cx="443" cy="8"/>
              </a:xfrm>
              <a:custGeom>
                <a:avLst/>
                <a:gdLst>
                  <a:gd name="T0" fmla="*/ 0 w 7975"/>
                  <a:gd name="T1" fmla="*/ 0 h 138"/>
                  <a:gd name="T2" fmla="*/ 0 w 7975"/>
                  <a:gd name="T3" fmla="*/ 0 h 138"/>
                  <a:gd name="T4" fmla="*/ 0 w 7975"/>
                  <a:gd name="T5" fmla="*/ 0 h 138"/>
                  <a:gd name="T6" fmla="*/ 0 w 7975"/>
                  <a:gd name="T7" fmla="*/ 0 h 138"/>
                  <a:gd name="T8" fmla="*/ 0 w 7975"/>
                  <a:gd name="T9" fmla="*/ 0 h 138"/>
                  <a:gd name="T10" fmla="*/ 0 w 7975"/>
                  <a:gd name="T11" fmla="*/ 0 h 138"/>
                  <a:gd name="T12" fmla="*/ 0 60000 65536"/>
                  <a:gd name="T13" fmla="*/ 0 60000 65536"/>
                  <a:gd name="T14" fmla="*/ 0 60000 65536"/>
                  <a:gd name="T15" fmla="*/ 0 60000 65536"/>
                  <a:gd name="T16" fmla="*/ 0 60000 65536"/>
                  <a:gd name="T17" fmla="*/ 0 60000 65536"/>
                  <a:gd name="T18" fmla="*/ 0 w 7975"/>
                  <a:gd name="T19" fmla="*/ 0 h 138"/>
                  <a:gd name="T20" fmla="*/ 7975 w 797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75" h="138">
                    <a:moveTo>
                      <a:pt x="0" y="69"/>
                    </a:moveTo>
                    <a:lnTo>
                      <a:pt x="69" y="138"/>
                    </a:lnTo>
                    <a:lnTo>
                      <a:pt x="7975" y="138"/>
                    </a:lnTo>
                    <a:lnTo>
                      <a:pt x="7975" y="0"/>
                    </a:lnTo>
                    <a:lnTo>
                      <a:pt x="69" y="0"/>
                    </a:lnTo>
                    <a:lnTo>
                      <a:pt x="0" y="69"/>
                    </a:lnTo>
                    <a:close/>
                  </a:path>
                </a:pathLst>
              </a:custGeom>
              <a:solidFill>
                <a:srgbClr val="ADD7E7"/>
              </a:solidFill>
              <a:ln w="9525">
                <a:noFill/>
                <a:round/>
                <a:headEnd/>
                <a:tailEnd/>
              </a:ln>
            </p:spPr>
            <p:txBody>
              <a:bodyPr/>
              <a:lstStyle/>
              <a:p>
                <a:endParaRPr lang="en-US"/>
              </a:p>
            </p:txBody>
          </p:sp>
          <p:sp>
            <p:nvSpPr>
              <p:cNvPr id="5406" name="Freeform 666"/>
              <p:cNvSpPr>
                <a:spLocks/>
              </p:cNvSpPr>
              <p:nvPr/>
            </p:nvSpPr>
            <p:spPr bwMode="auto">
              <a:xfrm>
                <a:off x="6241" y="2345"/>
                <a:ext cx="493" cy="54"/>
              </a:xfrm>
              <a:custGeom>
                <a:avLst/>
                <a:gdLst>
                  <a:gd name="T0" fmla="*/ 0 w 8877"/>
                  <a:gd name="T1" fmla="*/ 0 h 971"/>
                  <a:gd name="T2" fmla="*/ 0 w 8877"/>
                  <a:gd name="T3" fmla="*/ 0 h 971"/>
                  <a:gd name="T4" fmla="*/ 0 w 8877"/>
                  <a:gd name="T5" fmla="*/ 0 h 971"/>
                  <a:gd name="T6" fmla="*/ 0 w 8877"/>
                  <a:gd name="T7" fmla="*/ 0 h 971"/>
                  <a:gd name="T8" fmla="*/ 0 w 8877"/>
                  <a:gd name="T9" fmla="*/ 0 h 971"/>
                  <a:gd name="T10" fmla="*/ 0 60000 65536"/>
                  <a:gd name="T11" fmla="*/ 0 60000 65536"/>
                  <a:gd name="T12" fmla="*/ 0 60000 65536"/>
                  <a:gd name="T13" fmla="*/ 0 60000 65536"/>
                  <a:gd name="T14" fmla="*/ 0 60000 65536"/>
                  <a:gd name="T15" fmla="*/ 0 w 8877"/>
                  <a:gd name="T16" fmla="*/ 0 h 971"/>
                  <a:gd name="T17" fmla="*/ 8877 w 8877"/>
                  <a:gd name="T18" fmla="*/ 971 h 971"/>
                </a:gdLst>
                <a:ahLst/>
                <a:cxnLst>
                  <a:cxn ang="T10">
                    <a:pos x="T0" y="T1"/>
                  </a:cxn>
                  <a:cxn ang="T11">
                    <a:pos x="T2" y="T3"/>
                  </a:cxn>
                  <a:cxn ang="T12">
                    <a:pos x="T4" y="T5"/>
                  </a:cxn>
                  <a:cxn ang="T13">
                    <a:pos x="T6" y="T7"/>
                  </a:cxn>
                  <a:cxn ang="T14">
                    <a:pos x="T8" y="T9"/>
                  </a:cxn>
                </a:cxnLst>
                <a:rect l="T15" t="T16" r="T17" b="T18"/>
                <a:pathLst>
                  <a:path w="8877" h="971">
                    <a:moveTo>
                      <a:pt x="0" y="971"/>
                    </a:moveTo>
                    <a:lnTo>
                      <a:pt x="974" y="0"/>
                    </a:lnTo>
                    <a:lnTo>
                      <a:pt x="8877" y="0"/>
                    </a:lnTo>
                    <a:lnTo>
                      <a:pt x="7905" y="971"/>
                    </a:lnTo>
                    <a:lnTo>
                      <a:pt x="0" y="971"/>
                    </a:lnTo>
                    <a:close/>
                  </a:path>
                </a:pathLst>
              </a:custGeom>
              <a:solidFill>
                <a:srgbClr val="009BDF"/>
              </a:solidFill>
              <a:ln w="9525">
                <a:noFill/>
                <a:round/>
                <a:headEnd/>
                <a:tailEnd/>
              </a:ln>
            </p:spPr>
            <p:txBody>
              <a:bodyPr/>
              <a:lstStyle/>
              <a:p>
                <a:endParaRPr lang="en-US"/>
              </a:p>
            </p:txBody>
          </p:sp>
          <p:sp>
            <p:nvSpPr>
              <p:cNvPr id="5407" name="Freeform 667"/>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5408" name="Freeform 668"/>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5409" name="Freeform 669"/>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5410" name="Freeform 670"/>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5411" name="Freeform 671"/>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5412" name="Freeform 672"/>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5413" name="Freeform 673"/>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5414" name="Freeform 674"/>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5415" name="Freeform 675"/>
              <p:cNvSpPr>
                <a:spLocks/>
              </p:cNvSpPr>
              <p:nvPr/>
            </p:nvSpPr>
            <p:spPr bwMode="auto">
              <a:xfrm>
                <a:off x="6678" y="2342"/>
                <a:ext cx="60" cy="60"/>
              </a:xfrm>
              <a:custGeom>
                <a:avLst/>
                <a:gdLst>
                  <a:gd name="T0" fmla="*/ 0 w 1089"/>
                  <a:gd name="T1" fmla="*/ 0 h 1068"/>
                  <a:gd name="T2" fmla="*/ 0 w 1089"/>
                  <a:gd name="T3" fmla="*/ 0 h 1068"/>
                  <a:gd name="T4" fmla="*/ 0 w 1089"/>
                  <a:gd name="T5" fmla="*/ 0 h 1068"/>
                  <a:gd name="T6" fmla="*/ 0 w 1089"/>
                  <a:gd name="T7" fmla="*/ 0 h 1068"/>
                  <a:gd name="T8" fmla="*/ 0 w 1089"/>
                  <a:gd name="T9" fmla="*/ 0 h 1068"/>
                  <a:gd name="T10" fmla="*/ 0 w 1089"/>
                  <a:gd name="T11" fmla="*/ 0 h 1068"/>
                  <a:gd name="T12" fmla="*/ 0 60000 65536"/>
                  <a:gd name="T13" fmla="*/ 0 60000 65536"/>
                  <a:gd name="T14" fmla="*/ 0 60000 65536"/>
                  <a:gd name="T15" fmla="*/ 0 60000 65536"/>
                  <a:gd name="T16" fmla="*/ 0 60000 65536"/>
                  <a:gd name="T17" fmla="*/ 0 60000 65536"/>
                  <a:gd name="T18" fmla="*/ 0 w 1089"/>
                  <a:gd name="T19" fmla="*/ 0 h 1068"/>
                  <a:gd name="T20" fmla="*/ 1089 w 1089"/>
                  <a:gd name="T21" fmla="*/ 1068 h 1068"/>
                </a:gdLst>
                <a:ahLst/>
                <a:cxnLst>
                  <a:cxn ang="T12">
                    <a:pos x="T0" y="T1"/>
                  </a:cxn>
                  <a:cxn ang="T13">
                    <a:pos x="T2" y="T3"/>
                  </a:cxn>
                  <a:cxn ang="T14">
                    <a:pos x="T4" y="T5"/>
                  </a:cxn>
                  <a:cxn ang="T15">
                    <a:pos x="T6" y="T7"/>
                  </a:cxn>
                  <a:cxn ang="T16">
                    <a:pos x="T8" y="T9"/>
                  </a:cxn>
                  <a:cxn ang="T17">
                    <a:pos x="T10" y="T11"/>
                  </a:cxn>
                </a:cxnLst>
                <a:rect l="T18" t="T19" r="T20" b="T21"/>
                <a:pathLst>
                  <a:path w="1089" h="1068">
                    <a:moveTo>
                      <a:pt x="1089" y="48"/>
                    </a:moveTo>
                    <a:lnTo>
                      <a:pt x="971" y="0"/>
                    </a:lnTo>
                    <a:lnTo>
                      <a:pt x="0" y="970"/>
                    </a:lnTo>
                    <a:lnTo>
                      <a:pt x="97" y="1068"/>
                    </a:lnTo>
                    <a:lnTo>
                      <a:pt x="1069" y="97"/>
                    </a:lnTo>
                    <a:lnTo>
                      <a:pt x="1089" y="48"/>
                    </a:lnTo>
                    <a:close/>
                  </a:path>
                </a:pathLst>
              </a:custGeom>
              <a:solidFill>
                <a:srgbClr val="ADD7E7"/>
              </a:solidFill>
              <a:ln w="9525">
                <a:noFill/>
                <a:round/>
                <a:headEnd/>
                <a:tailEnd/>
              </a:ln>
            </p:spPr>
            <p:txBody>
              <a:bodyPr/>
              <a:lstStyle/>
              <a:p>
                <a:endParaRPr lang="en-US"/>
              </a:p>
            </p:txBody>
          </p:sp>
          <p:sp>
            <p:nvSpPr>
              <p:cNvPr id="5416" name="Freeform 676"/>
              <p:cNvSpPr>
                <a:spLocks/>
              </p:cNvSpPr>
              <p:nvPr/>
            </p:nvSpPr>
            <p:spPr bwMode="auto">
              <a:xfrm>
                <a:off x="6388" y="2329"/>
                <a:ext cx="147" cy="69"/>
              </a:xfrm>
              <a:custGeom>
                <a:avLst/>
                <a:gdLst>
                  <a:gd name="T0" fmla="*/ 0 w 2639"/>
                  <a:gd name="T1" fmla="*/ 0 h 1240"/>
                  <a:gd name="T2" fmla="*/ 0 w 2639"/>
                  <a:gd name="T3" fmla="*/ 0 h 1240"/>
                  <a:gd name="T4" fmla="*/ 0 w 2639"/>
                  <a:gd name="T5" fmla="*/ 0 h 1240"/>
                  <a:gd name="T6" fmla="*/ 0 w 2639"/>
                  <a:gd name="T7" fmla="*/ 0 h 1240"/>
                  <a:gd name="T8" fmla="*/ 0 w 2639"/>
                  <a:gd name="T9" fmla="*/ 0 h 1240"/>
                  <a:gd name="T10" fmla="*/ 0 60000 65536"/>
                  <a:gd name="T11" fmla="*/ 0 60000 65536"/>
                  <a:gd name="T12" fmla="*/ 0 60000 65536"/>
                  <a:gd name="T13" fmla="*/ 0 60000 65536"/>
                  <a:gd name="T14" fmla="*/ 0 60000 65536"/>
                  <a:gd name="T15" fmla="*/ 0 w 2639"/>
                  <a:gd name="T16" fmla="*/ 0 h 1240"/>
                  <a:gd name="T17" fmla="*/ 2639 w 2639"/>
                  <a:gd name="T18" fmla="*/ 1240 h 1240"/>
                </a:gdLst>
                <a:ahLst/>
                <a:cxnLst>
                  <a:cxn ang="T10">
                    <a:pos x="T0" y="T1"/>
                  </a:cxn>
                  <a:cxn ang="T11">
                    <a:pos x="T2" y="T3"/>
                  </a:cxn>
                  <a:cxn ang="T12">
                    <a:pos x="T4" y="T5"/>
                  </a:cxn>
                  <a:cxn ang="T13">
                    <a:pos x="T6" y="T7"/>
                  </a:cxn>
                  <a:cxn ang="T14">
                    <a:pos x="T8" y="T9"/>
                  </a:cxn>
                </a:cxnLst>
                <a:rect l="T15" t="T16" r="T17" b="T18"/>
                <a:pathLst>
                  <a:path w="2639" h="1240">
                    <a:moveTo>
                      <a:pt x="2639" y="1240"/>
                    </a:moveTo>
                    <a:lnTo>
                      <a:pt x="2" y="1240"/>
                    </a:lnTo>
                    <a:lnTo>
                      <a:pt x="0" y="3"/>
                    </a:lnTo>
                    <a:lnTo>
                      <a:pt x="2638" y="0"/>
                    </a:lnTo>
                    <a:lnTo>
                      <a:pt x="2639" y="1240"/>
                    </a:lnTo>
                    <a:close/>
                  </a:path>
                </a:pathLst>
              </a:custGeom>
              <a:solidFill>
                <a:srgbClr val="CB3547"/>
              </a:solidFill>
              <a:ln w="9525">
                <a:noFill/>
                <a:round/>
                <a:headEnd/>
                <a:tailEnd/>
              </a:ln>
            </p:spPr>
            <p:txBody>
              <a:bodyPr/>
              <a:lstStyle/>
              <a:p>
                <a:endParaRPr lang="en-US"/>
              </a:p>
            </p:txBody>
          </p:sp>
          <p:sp>
            <p:nvSpPr>
              <p:cNvPr id="5417" name="Freeform 677"/>
              <p:cNvSpPr>
                <a:spLocks/>
              </p:cNvSpPr>
              <p:nvPr/>
            </p:nvSpPr>
            <p:spPr bwMode="auto">
              <a:xfrm>
                <a:off x="6385" y="2394"/>
                <a:ext cx="150" cy="8"/>
              </a:xfrm>
              <a:custGeom>
                <a:avLst/>
                <a:gdLst>
                  <a:gd name="T0" fmla="*/ 0 w 2706"/>
                  <a:gd name="T1" fmla="*/ 0 h 138"/>
                  <a:gd name="T2" fmla="*/ 0 w 2706"/>
                  <a:gd name="T3" fmla="*/ 0 h 138"/>
                  <a:gd name="T4" fmla="*/ 0 w 2706"/>
                  <a:gd name="T5" fmla="*/ 0 h 138"/>
                  <a:gd name="T6" fmla="*/ 0 w 2706"/>
                  <a:gd name="T7" fmla="*/ 0 h 138"/>
                  <a:gd name="T8" fmla="*/ 0 w 2706"/>
                  <a:gd name="T9" fmla="*/ 0 h 138"/>
                  <a:gd name="T10" fmla="*/ 0 w 2706"/>
                  <a:gd name="T11" fmla="*/ 0 h 138"/>
                  <a:gd name="T12" fmla="*/ 0 60000 65536"/>
                  <a:gd name="T13" fmla="*/ 0 60000 65536"/>
                  <a:gd name="T14" fmla="*/ 0 60000 65536"/>
                  <a:gd name="T15" fmla="*/ 0 60000 65536"/>
                  <a:gd name="T16" fmla="*/ 0 60000 65536"/>
                  <a:gd name="T17" fmla="*/ 0 60000 65536"/>
                  <a:gd name="T18" fmla="*/ 0 w 2706"/>
                  <a:gd name="T19" fmla="*/ 0 h 138"/>
                  <a:gd name="T20" fmla="*/ 2706 w 270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6" h="138">
                    <a:moveTo>
                      <a:pt x="0" y="69"/>
                    </a:moveTo>
                    <a:lnTo>
                      <a:pt x="69" y="138"/>
                    </a:lnTo>
                    <a:lnTo>
                      <a:pt x="2706" y="138"/>
                    </a:lnTo>
                    <a:lnTo>
                      <a:pt x="2706" y="0"/>
                    </a:lnTo>
                    <a:lnTo>
                      <a:pt x="69" y="0"/>
                    </a:lnTo>
                    <a:lnTo>
                      <a:pt x="0" y="69"/>
                    </a:lnTo>
                    <a:close/>
                  </a:path>
                </a:pathLst>
              </a:custGeom>
              <a:solidFill>
                <a:srgbClr val="E6B5C2"/>
              </a:solidFill>
              <a:ln w="9525">
                <a:noFill/>
                <a:round/>
                <a:headEnd/>
                <a:tailEnd/>
              </a:ln>
            </p:spPr>
            <p:txBody>
              <a:bodyPr/>
              <a:lstStyle/>
              <a:p>
                <a:endParaRPr lang="en-US"/>
              </a:p>
            </p:txBody>
          </p:sp>
          <p:sp>
            <p:nvSpPr>
              <p:cNvPr id="5418" name="Freeform 678"/>
              <p:cNvSpPr>
                <a:spLocks/>
              </p:cNvSpPr>
              <p:nvPr/>
            </p:nvSpPr>
            <p:spPr bwMode="auto">
              <a:xfrm>
                <a:off x="6384" y="2325"/>
                <a:ext cx="8" cy="73"/>
              </a:xfrm>
              <a:custGeom>
                <a:avLst/>
                <a:gdLst>
                  <a:gd name="T0" fmla="*/ 0 w 140"/>
                  <a:gd name="T1" fmla="*/ 0 h 1306"/>
                  <a:gd name="T2" fmla="*/ 0 w 140"/>
                  <a:gd name="T3" fmla="*/ 0 h 1306"/>
                  <a:gd name="T4" fmla="*/ 0 w 140"/>
                  <a:gd name="T5" fmla="*/ 0 h 1306"/>
                  <a:gd name="T6" fmla="*/ 0 w 140"/>
                  <a:gd name="T7" fmla="*/ 0 h 1306"/>
                  <a:gd name="T8" fmla="*/ 0 w 140"/>
                  <a:gd name="T9" fmla="*/ 0 h 1306"/>
                  <a:gd name="T10" fmla="*/ 0 w 140"/>
                  <a:gd name="T11" fmla="*/ 0 h 1306"/>
                  <a:gd name="T12" fmla="*/ 0 60000 65536"/>
                  <a:gd name="T13" fmla="*/ 0 60000 65536"/>
                  <a:gd name="T14" fmla="*/ 0 60000 65536"/>
                  <a:gd name="T15" fmla="*/ 0 60000 65536"/>
                  <a:gd name="T16" fmla="*/ 0 60000 65536"/>
                  <a:gd name="T17" fmla="*/ 0 60000 65536"/>
                  <a:gd name="T18" fmla="*/ 0 w 140"/>
                  <a:gd name="T19" fmla="*/ 0 h 1306"/>
                  <a:gd name="T20" fmla="*/ 140 w 140"/>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0" h="1306">
                    <a:moveTo>
                      <a:pt x="69" y="0"/>
                    </a:moveTo>
                    <a:lnTo>
                      <a:pt x="0" y="69"/>
                    </a:lnTo>
                    <a:lnTo>
                      <a:pt x="2" y="1306"/>
                    </a:lnTo>
                    <a:lnTo>
                      <a:pt x="140" y="1306"/>
                    </a:lnTo>
                    <a:lnTo>
                      <a:pt x="138" y="69"/>
                    </a:lnTo>
                    <a:lnTo>
                      <a:pt x="69" y="0"/>
                    </a:lnTo>
                    <a:close/>
                  </a:path>
                </a:pathLst>
              </a:custGeom>
              <a:solidFill>
                <a:srgbClr val="E6B5C2"/>
              </a:solidFill>
              <a:ln w="9525">
                <a:noFill/>
                <a:round/>
                <a:headEnd/>
                <a:tailEnd/>
              </a:ln>
            </p:spPr>
            <p:txBody>
              <a:bodyPr/>
              <a:lstStyle/>
              <a:p>
                <a:endParaRPr lang="en-US"/>
              </a:p>
            </p:txBody>
          </p:sp>
          <p:sp>
            <p:nvSpPr>
              <p:cNvPr id="5419" name="Freeform 679"/>
              <p:cNvSpPr>
                <a:spLocks/>
              </p:cNvSpPr>
              <p:nvPr/>
            </p:nvSpPr>
            <p:spPr bwMode="auto">
              <a:xfrm>
                <a:off x="6388" y="2325"/>
                <a:ext cx="151" cy="8"/>
              </a:xfrm>
              <a:custGeom>
                <a:avLst/>
                <a:gdLst>
                  <a:gd name="T0" fmla="*/ 0 w 2707"/>
                  <a:gd name="T1" fmla="*/ 0 h 141"/>
                  <a:gd name="T2" fmla="*/ 0 w 2707"/>
                  <a:gd name="T3" fmla="*/ 0 h 141"/>
                  <a:gd name="T4" fmla="*/ 0 w 2707"/>
                  <a:gd name="T5" fmla="*/ 0 h 141"/>
                  <a:gd name="T6" fmla="*/ 0 w 2707"/>
                  <a:gd name="T7" fmla="*/ 0 h 141"/>
                  <a:gd name="T8" fmla="*/ 0 w 2707"/>
                  <a:gd name="T9" fmla="*/ 0 h 141"/>
                  <a:gd name="T10" fmla="*/ 0 w 2707"/>
                  <a:gd name="T11" fmla="*/ 0 h 141"/>
                  <a:gd name="T12" fmla="*/ 0 60000 65536"/>
                  <a:gd name="T13" fmla="*/ 0 60000 65536"/>
                  <a:gd name="T14" fmla="*/ 0 60000 65536"/>
                  <a:gd name="T15" fmla="*/ 0 60000 65536"/>
                  <a:gd name="T16" fmla="*/ 0 60000 65536"/>
                  <a:gd name="T17" fmla="*/ 0 60000 65536"/>
                  <a:gd name="T18" fmla="*/ 0 w 2707"/>
                  <a:gd name="T19" fmla="*/ 0 h 141"/>
                  <a:gd name="T20" fmla="*/ 2707 w 2707"/>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07" h="141">
                    <a:moveTo>
                      <a:pt x="2707" y="69"/>
                    </a:moveTo>
                    <a:lnTo>
                      <a:pt x="2638" y="0"/>
                    </a:lnTo>
                    <a:lnTo>
                      <a:pt x="0" y="3"/>
                    </a:lnTo>
                    <a:lnTo>
                      <a:pt x="0" y="141"/>
                    </a:lnTo>
                    <a:lnTo>
                      <a:pt x="2638" y="139"/>
                    </a:lnTo>
                    <a:lnTo>
                      <a:pt x="2707" y="69"/>
                    </a:lnTo>
                    <a:close/>
                  </a:path>
                </a:pathLst>
              </a:custGeom>
              <a:solidFill>
                <a:srgbClr val="E6B5C2"/>
              </a:solidFill>
              <a:ln w="9525">
                <a:noFill/>
                <a:round/>
                <a:headEnd/>
                <a:tailEnd/>
              </a:ln>
            </p:spPr>
            <p:txBody>
              <a:bodyPr/>
              <a:lstStyle/>
              <a:p>
                <a:endParaRPr lang="en-US"/>
              </a:p>
            </p:txBody>
          </p:sp>
          <p:sp>
            <p:nvSpPr>
              <p:cNvPr id="5420" name="Freeform 680"/>
              <p:cNvSpPr>
                <a:spLocks/>
              </p:cNvSpPr>
              <p:nvPr/>
            </p:nvSpPr>
            <p:spPr bwMode="auto">
              <a:xfrm>
                <a:off x="6531" y="2329"/>
                <a:ext cx="8" cy="73"/>
              </a:xfrm>
              <a:custGeom>
                <a:avLst/>
                <a:gdLst>
                  <a:gd name="T0" fmla="*/ 0 w 140"/>
                  <a:gd name="T1" fmla="*/ 0 h 1309"/>
                  <a:gd name="T2" fmla="*/ 0 w 140"/>
                  <a:gd name="T3" fmla="*/ 0 h 1309"/>
                  <a:gd name="T4" fmla="*/ 0 w 140"/>
                  <a:gd name="T5" fmla="*/ 0 h 1309"/>
                  <a:gd name="T6" fmla="*/ 0 w 140"/>
                  <a:gd name="T7" fmla="*/ 0 h 1309"/>
                  <a:gd name="T8" fmla="*/ 0 w 140"/>
                  <a:gd name="T9" fmla="*/ 0 h 1309"/>
                  <a:gd name="T10" fmla="*/ 0 w 140"/>
                  <a:gd name="T11" fmla="*/ 0 h 1309"/>
                  <a:gd name="T12" fmla="*/ 0 60000 65536"/>
                  <a:gd name="T13" fmla="*/ 0 60000 65536"/>
                  <a:gd name="T14" fmla="*/ 0 60000 65536"/>
                  <a:gd name="T15" fmla="*/ 0 60000 65536"/>
                  <a:gd name="T16" fmla="*/ 0 60000 65536"/>
                  <a:gd name="T17" fmla="*/ 0 60000 65536"/>
                  <a:gd name="T18" fmla="*/ 0 w 140"/>
                  <a:gd name="T19" fmla="*/ 0 h 1309"/>
                  <a:gd name="T20" fmla="*/ 140 w 140"/>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0" h="1309">
                    <a:moveTo>
                      <a:pt x="70" y="1309"/>
                    </a:moveTo>
                    <a:lnTo>
                      <a:pt x="140" y="1240"/>
                    </a:lnTo>
                    <a:lnTo>
                      <a:pt x="138" y="0"/>
                    </a:lnTo>
                    <a:lnTo>
                      <a:pt x="0" y="0"/>
                    </a:lnTo>
                    <a:lnTo>
                      <a:pt x="1" y="1240"/>
                    </a:lnTo>
                    <a:lnTo>
                      <a:pt x="70" y="1309"/>
                    </a:lnTo>
                    <a:close/>
                  </a:path>
                </a:pathLst>
              </a:custGeom>
              <a:solidFill>
                <a:srgbClr val="E6B5C2"/>
              </a:solidFill>
              <a:ln w="9525">
                <a:noFill/>
                <a:round/>
                <a:headEnd/>
                <a:tailEnd/>
              </a:ln>
            </p:spPr>
            <p:txBody>
              <a:bodyPr/>
              <a:lstStyle/>
              <a:p>
                <a:endParaRPr lang="en-US"/>
              </a:p>
            </p:txBody>
          </p:sp>
          <p:sp>
            <p:nvSpPr>
              <p:cNvPr id="5421" name="Freeform 681"/>
              <p:cNvSpPr>
                <a:spLocks/>
              </p:cNvSpPr>
              <p:nvPr/>
            </p:nvSpPr>
            <p:spPr bwMode="auto">
              <a:xfrm>
                <a:off x="6535" y="2329"/>
                <a:ext cx="146" cy="69"/>
              </a:xfrm>
              <a:custGeom>
                <a:avLst/>
                <a:gdLst>
                  <a:gd name="T0" fmla="*/ 0 w 2628"/>
                  <a:gd name="T1" fmla="*/ 0 h 1231"/>
                  <a:gd name="T2" fmla="*/ 0 w 2628"/>
                  <a:gd name="T3" fmla="*/ 0 h 1231"/>
                  <a:gd name="T4" fmla="*/ 0 w 2628"/>
                  <a:gd name="T5" fmla="*/ 0 h 1231"/>
                  <a:gd name="T6" fmla="*/ 0 w 2628"/>
                  <a:gd name="T7" fmla="*/ 0 h 1231"/>
                  <a:gd name="T8" fmla="*/ 0 w 2628"/>
                  <a:gd name="T9" fmla="*/ 0 h 1231"/>
                  <a:gd name="T10" fmla="*/ 0 60000 65536"/>
                  <a:gd name="T11" fmla="*/ 0 60000 65536"/>
                  <a:gd name="T12" fmla="*/ 0 60000 65536"/>
                  <a:gd name="T13" fmla="*/ 0 60000 65536"/>
                  <a:gd name="T14" fmla="*/ 0 60000 65536"/>
                  <a:gd name="T15" fmla="*/ 0 w 2628"/>
                  <a:gd name="T16" fmla="*/ 0 h 1231"/>
                  <a:gd name="T17" fmla="*/ 2628 w 2628"/>
                  <a:gd name="T18" fmla="*/ 1231 h 1231"/>
                </a:gdLst>
                <a:ahLst/>
                <a:cxnLst>
                  <a:cxn ang="T10">
                    <a:pos x="T0" y="T1"/>
                  </a:cxn>
                  <a:cxn ang="T11">
                    <a:pos x="T2" y="T3"/>
                  </a:cxn>
                  <a:cxn ang="T12">
                    <a:pos x="T4" y="T5"/>
                  </a:cxn>
                  <a:cxn ang="T13">
                    <a:pos x="T6" y="T7"/>
                  </a:cxn>
                  <a:cxn ang="T14">
                    <a:pos x="T8" y="T9"/>
                  </a:cxn>
                </a:cxnLst>
                <a:rect l="T15" t="T16" r="T17" b="T18"/>
                <a:pathLst>
                  <a:path w="2628" h="1231">
                    <a:moveTo>
                      <a:pt x="2627" y="1231"/>
                    </a:moveTo>
                    <a:lnTo>
                      <a:pt x="0" y="1230"/>
                    </a:lnTo>
                    <a:lnTo>
                      <a:pt x="1" y="0"/>
                    </a:lnTo>
                    <a:lnTo>
                      <a:pt x="2628" y="3"/>
                    </a:lnTo>
                    <a:lnTo>
                      <a:pt x="2627" y="1231"/>
                    </a:lnTo>
                    <a:close/>
                  </a:path>
                </a:pathLst>
              </a:custGeom>
              <a:solidFill>
                <a:srgbClr val="CB3547"/>
              </a:solidFill>
              <a:ln w="9525">
                <a:noFill/>
                <a:round/>
                <a:headEnd/>
                <a:tailEnd/>
              </a:ln>
            </p:spPr>
            <p:txBody>
              <a:bodyPr/>
              <a:lstStyle/>
              <a:p>
                <a:endParaRPr lang="en-US"/>
              </a:p>
            </p:txBody>
          </p:sp>
          <p:sp>
            <p:nvSpPr>
              <p:cNvPr id="5422" name="Freeform 682"/>
              <p:cNvSpPr>
                <a:spLocks/>
              </p:cNvSpPr>
              <p:nvPr/>
            </p:nvSpPr>
            <p:spPr bwMode="auto">
              <a:xfrm>
                <a:off x="6531" y="2394"/>
                <a:ext cx="150" cy="8"/>
              </a:xfrm>
              <a:custGeom>
                <a:avLst/>
                <a:gdLst>
                  <a:gd name="T0" fmla="*/ 0 w 2696"/>
                  <a:gd name="T1" fmla="*/ 0 h 139"/>
                  <a:gd name="T2" fmla="*/ 0 w 2696"/>
                  <a:gd name="T3" fmla="*/ 0 h 139"/>
                  <a:gd name="T4" fmla="*/ 0 w 2696"/>
                  <a:gd name="T5" fmla="*/ 0 h 139"/>
                  <a:gd name="T6" fmla="*/ 0 w 2696"/>
                  <a:gd name="T7" fmla="*/ 0 h 139"/>
                  <a:gd name="T8" fmla="*/ 0 w 2696"/>
                  <a:gd name="T9" fmla="*/ 0 h 139"/>
                  <a:gd name="T10" fmla="*/ 0 w 2696"/>
                  <a:gd name="T11" fmla="*/ 0 h 139"/>
                  <a:gd name="T12" fmla="*/ 0 60000 65536"/>
                  <a:gd name="T13" fmla="*/ 0 60000 65536"/>
                  <a:gd name="T14" fmla="*/ 0 60000 65536"/>
                  <a:gd name="T15" fmla="*/ 0 60000 65536"/>
                  <a:gd name="T16" fmla="*/ 0 60000 65536"/>
                  <a:gd name="T17" fmla="*/ 0 60000 65536"/>
                  <a:gd name="T18" fmla="*/ 0 w 2696"/>
                  <a:gd name="T19" fmla="*/ 0 h 139"/>
                  <a:gd name="T20" fmla="*/ 2696 w 269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6" h="139">
                    <a:moveTo>
                      <a:pt x="0" y="69"/>
                    </a:moveTo>
                    <a:lnTo>
                      <a:pt x="69" y="138"/>
                    </a:lnTo>
                    <a:lnTo>
                      <a:pt x="2696" y="139"/>
                    </a:lnTo>
                    <a:lnTo>
                      <a:pt x="2696" y="1"/>
                    </a:lnTo>
                    <a:lnTo>
                      <a:pt x="69" y="0"/>
                    </a:lnTo>
                    <a:lnTo>
                      <a:pt x="0" y="69"/>
                    </a:lnTo>
                    <a:close/>
                  </a:path>
                </a:pathLst>
              </a:custGeom>
              <a:solidFill>
                <a:srgbClr val="E6B5C2"/>
              </a:solidFill>
              <a:ln w="9525">
                <a:noFill/>
                <a:round/>
                <a:headEnd/>
                <a:tailEnd/>
              </a:ln>
            </p:spPr>
            <p:txBody>
              <a:bodyPr/>
              <a:lstStyle/>
              <a:p>
                <a:endParaRPr lang="en-US"/>
              </a:p>
            </p:txBody>
          </p:sp>
          <p:sp>
            <p:nvSpPr>
              <p:cNvPr id="5423" name="Freeform 683"/>
              <p:cNvSpPr>
                <a:spLocks/>
              </p:cNvSpPr>
              <p:nvPr/>
            </p:nvSpPr>
            <p:spPr bwMode="auto">
              <a:xfrm>
                <a:off x="6531" y="2326"/>
                <a:ext cx="8" cy="72"/>
              </a:xfrm>
              <a:custGeom>
                <a:avLst/>
                <a:gdLst>
                  <a:gd name="T0" fmla="*/ 0 w 140"/>
                  <a:gd name="T1" fmla="*/ 0 h 1298"/>
                  <a:gd name="T2" fmla="*/ 0 w 140"/>
                  <a:gd name="T3" fmla="*/ 0 h 1298"/>
                  <a:gd name="T4" fmla="*/ 0 w 140"/>
                  <a:gd name="T5" fmla="*/ 0 h 1298"/>
                  <a:gd name="T6" fmla="*/ 0 w 140"/>
                  <a:gd name="T7" fmla="*/ 0 h 1298"/>
                  <a:gd name="T8" fmla="*/ 0 w 140"/>
                  <a:gd name="T9" fmla="*/ 0 h 1298"/>
                  <a:gd name="T10" fmla="*/ 0 w 140"/>
                  <a:gd name="T11" fmla="*/ 0 h 1298"/>
                  <a:gd name="T12" fmla="*/ 0 60000 65536"/>
                  <a:gd name="T13" fmla="*/ 0 60000 65536"/>
                  <a:gd name="T14" fmla="*/ 0 60000 65536"/>
                  <a:gd name="T15" fmla="*/ 0 60000 65536"/>
                  <a:gd name="T16" fmla="*/ 0 60000 65536"/>
                  <a:gd name="T17" fmla="*/ 0 60000 65536"/>
                  <a:gd name="T18" fmla="*/ 0 w 140"/>
                  <a:gd name="T19" fmla="*/ 0 h 1298"/>
                  <a:gd name="T20" fmla="*/ 140 w 140"/>
                  <a:gd name="T21" fmla="*/ 1298 h 1298"/>
                </a:gdLst>
                <a:ahLst/>
                <a:cxnLst>
                  <a:cxn ang="T12">
                    <a:pos x="T0" y="T1"/>
                  </a:cxn>
                  <a:cxn ang="T13">
                    <a:pos x="T2" y="T3"/>
                  </a:cxn>
                  <a:cxn ang="T14">
                    <a:pos x="T4" y="T5"/>
                  </a:cxn>
                  <a:cxn ang="T15">
                    <a:pos x="T6" y="T7"/>
                  </a:cxn>
                  <a:cxn ang="T16">
                    <a:pos x="T8" y="T9"/>
                  </a:cxn>
                  <a:cxn ang="T17">
                    <a:pos x="T10" y="T11"/>
                  </a:cxn>
                </a:cxnLst>
                <a:rect l="T18" t="T19" r="T20" b="T21"/>
                <a:pathLst>
                  <a:path w="140" h="1298">
                    <a:moveTo>
                      <a:pt x="70" y="0"/>
                    </a:moveTo>
                    <a:lnTo>
                      <a:pt x="1" y="68"/>
                    </a:lnTo>
                    <a:lnTo>
                      <a:pt x="0" y="1298"/>
                    </a:lnTo>
                    <a:lnTo>
                      <a:pt x="138" y="1298"/>
                    </a:lnTo>
                    <a:lnTo>
                      <a:pt x="140" y="68"/>
                    </a:lnTo>
                    <a:lnTo>
                      <a:pt x="70" y="0"/>
                    </a:lnTo>
                    <a:close/>
                  </a:path>
                </a:pathLst>
              </a:custGeom>
              <a:solidFill>
                <a:srgbClr val="E6B5C2"/>
              </a:solidFill>
              <a:ln w="9525">
                <a:noFill/>
                <a:round/>
                <a:headEnd/>
                <a:tailEnd/>
              </a:ln>
            </p:spPr>
            <p:txBody>
              <a:bodyPr/>
              <a:lstStyle/>
              <a:p>
                <a:endParaRPr lang="en-US"/>
              </a:p>
            </p:txBody>
          </p:sp>
          <p:sp>
            <p:nvSpPr>
              <p:cNvPr id="5424" name="Freeform 684"/>
              <p:cNvSpPr>
                <a:spLocks/>
              </p:cNvSpPr>
              <p:nvPr/>
            </p:nvSpPr>
            <p:spPr bwMode="auto">
              <a:xfrm>
                <a:off x="6535" y="2326"/>
                <a:ext cx="150" cy="7"/>
              </a:xfrm>
              <a:custGeom>
                <a:avLst/>
                <a:gdLst>
                  <a:gd name="T0" fmla="*/ 0 w 2696"/>
                  <a:gd name="T1" fmla="*/ 0 h 140"/>
                  <a:gd name="T2" fmla="*/ 0 w 2696"/>
                  <a:gd name="T3" fmla="*/ 0 h 140"/>
                  <a:gd name="T4" fmla="*/ 0 w 2696"/>
                  <a:gd name="T5" fmla="*/ 0 h 140"/>
                  <a:gd name="T6" fmla="*/ 0 w 2696"/>
                  <a:gd name="T7" fmla="*/ 0 h 140"/>
                  <a:gd name="T8" fmla="*/ 0 w 2696"/>
                  <a:gd name="T9" fmla="*/ 0 h 140"/>
                  <a:gd name="T10" fmla="*/ 0 w 2696"/>
                  <a:gd name="T11" fmla="*/ 0 h 140"/>
                  <a:gd name="T12" fmla="*/ 0 60000 65536"/>
                  <a:gd name="T13" fmla="*/ 0 60000 65536"/>
                  <a:gd name="T14" fmla="*/ 0 60000 65536"/>
                  <a:gd name="T15" fmla="*/ 0 60000 65536"/>
                  <a:gd name="T16" fmla="*/ 0 60000 65536"/>
                  <a:gd name="T17" fmla="*/ 0 60000 65536"/>
                  <a:gd name="T18" fmla="*/ 0 w 2696"/>
                  <a:gd name="T19" fmla="*/ 0 h 140"/>
                  <a:gd name="T20" fmla="*/ 2696 w 26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6" h="140">
                    <a:moveTo>
                      <a:pt x="2696" y="71"/>
                    </a:moveTo>
                    <a:lnTo>
                      <a:pt x="2627" y="1"/>
                    </a:lnTo>
                    <a:lnTo>
                      <a:pt x="0" y="0"/>
                    </a:lnTo>
                    <a:lnTo>
                      <a:pt x="0" y="137"/>
                    </a:lnTo>
                    <a:lnTo>
                      <a:pt x="2627" y="140"/>
                    </a:lnTo>
                    <a:lnTo>
                      <a:pt x="2696" y="71"/>
                    </a:lnTo>
                    <a:close/>
                  </a:path>
                </a:pathLst>
              </a:custGeom>
              <a:solidFill>
                <a:srgbClr val="E6B5C2"/>
              </a:solidFill>
              <a:ln w="9525">
                <a:noFill/>
                <a:round/>
                <a:headEnd/>
                <a:tailEnd/>
              </a:ln>
            </p:spPr>
            <p:txBody>
              <a:bodyPr/>
              <a:lstStyle/>
              <a:p>
                <a:endParaRPr lang="en-US"/>
              </a:p>
            </p:txBody>
          </p:sp>
          <p:sp>
            <p:nvSpPr>
              <p:cNvPr id="5425" name="Freeform 685"/>
              <p:cNvSpPr>
                <a:spLocks/>
              </p:cNvSpPr>
              <p:nvPr/>
            </p:nvSpPr>
            <p:spPr bwMode="auto">
              <a:xfrm>
                <a:off x="6677" y="2329"/>
                <a:ext cx="8" cy="73"/>
              </a:xfrm>
              <a:custGeom>
                <a:avLst/>
                <a:gdLst>
                  <a:gd name="T0" fmla="*/ 0 w 139"/>
                  <a:gd name="T1" fmla="*/ 0 h 1297"/>
                  <a:gd name="T2" fmla="*/ 0 w 139"/>
                  <a:gd name="T3" fmla="*/ 0 h 1297"/>
                  <a:gd name="T4" fmla="*/ 0 w 139"/>
                  <a:gd name="T5" fmla="*/ 0 h 1297"/>
                  <a:gd name="T6" fmla="*/ 0 w 139"/>
                  <a:gd name="T7" fmla="*/ 0 h 1297"/>
                  <a:gd name="T8" fmla="*/ 0 w 139"/>
                  <a:gd name="T9" fmla="*/ 0 h 1297"/>
                  <a:gd name="T10" fmla="*/ 0 w 139"/>
                  <a:gd name="T11" fmla="*/ 0 h 1297"/>
                  <a:gd name="T12" fmla="*/ 0 60000 65536"/>
                  <a:gd name="T13" fmla="*/ 0 60000 65536"/>
                  <a:gd name="T14" fmla="*/ 0 60000 65536"/>
                  <a:gd name="T15" fmla="*/ 0 60000 65536"/>
                  <a:gd name="T16" fmla="*/ 0 60000 65536"/>
                  <a:gd name="T17" fmla="*/ 0 60000 65536"/>
                  <a:gd name="T18" fmla="*/ 0 w 139"/>
                  <a:gd name="T19" fmla="*/ 0 h 1297"/>
                  <a:gd name="T20" fmla="*/ 139 w 139"/>
                  <a:gd name="T21" fmla="*/ 1297 h 1297"/>
                </a:gdLst>
                <a:ahLst/>
                <a:cxnLst>
                  <a:cxn ang="T12">
                    <a:pos x="T0" y="T1"/>
                  </a:cxn>
                  <a:cxn ang="T13">
                    <a:pos x="T2" y="T3"/>
                  </a:cxn>
                  <a:cxn ang="T14">
                    <a:pos x="T4" y="T5"/>
                  </a:cxn>
                  <a:cxn ang="T15">
                    <a:pos x="T6" y="T7"/>
                  </a:cxn>
                  <a:cxn ang="T16">
                    <a:pos x="T8" y="T9"/>
                  </a:cxn>
                  <a:cxn ang="T17">
                    <a:pos x="T10" y="T11"/>
                  </a:cxn>
                </a:cxnLst>
                <a:rect l="T18" t="T19" r="T20" b="T21"/>
                <a:pathLst>
                  <a:path w="139" h="1297">
                    <a:moveTo>
                      <a:pt x="69" y="1297"/>
                    </a:moveTo>
                    <a:lnTo>
                      <a:pt x="138" y="1228"/>
                    </a:lnTo>
                    <a:lnTo>
                      <a:pt x="139" y="0"/>
                    </a:lnTo>
                    <a:lnTo>
                      <a:pt x="1" y="0"/>
                    </a:lnTo>
                    <a:lnTo>
                      <a:pt x="0" y="1228"/>
                    </a:lnTo>
                    <a:lnTo>
                      <a:pt x="69" y="1297"/>
                    </a:lnTo>
                    <a:close/>
                  </a:path>
                </a:pathLst>
              </a:custGeom>
              <a:solidFill>
                <a:srgbClr val="E6B5C2"/>
              </a:solidFill>
              <a:ln w="9525">
                <a:noFill/>
                <a:round/>
                <a:headEnd/>
                <a:tailEnd/>
              </a:ln>
            </p:spPr>
            <p:txBody>
              <a:bodyPr/>
              <a:lstStyle/>
              <a:p>
                <a:endParaRPr lang="en-US"/>
              </a:p>
            </p:txBody>
          </p:sp>
          <p:sp>
            <p:nvSpPr>
              <p:cNvPr id="5426" name="Freeform 686"/>
              <p:cNvSpPr>
                <a:spLocks/>
              </p:cNvSpPr>
              <p:nvPr/>
            </p:nvSpPr>
            <p:spPr bwMode="auto">
              <a:xfrm>
                <a:off x="6241" y="2329"/>
                <a:ext cx="145" cy="69"/>
              </a:xfrm>
              <a:custGeom>
                <a:avLst/>
                <a:gdLst>
                  <a:gd name="T0" fmla="*/ 0 w 2621"/>
                  <a:gd name="T1" fmla="*/ 0 h 1244"/>
                  <a:gd name="T2" fmla="*/ 0 w 2621"/>
                  <a:gd name="T3" fmla="*/ 0 h 1244"/>
                  <a:gd name="T4" fmla="*/ 0 w 2621"/>
                  <a:gd name="T5" fmla="*/ 0 h 1244"/>
                  <a:gd name="T6" fmla="*/ 0 w 2621"/>
                  <a:gd name="T7" fmla="*/ 0 h 1244"/>
                  <a:gd name="T8" fmla="*/ 0 w 2621"/>
                  <a:gd name="T9" fmla="*/ 0 h 1244"/>
                  <a:gd name="T10" fmla="*/ 0 60000 65536"/>
                  <a:gd name="T11" fmla="*/ 0 60000 65536"/>
                  <a:gd name="T12" fmla="*/ 0 60000 65536"/>
                  <a:gd name="T13" fmla="*/ 0 60000 65536"/>
                  <a:gd name="T14" fmla="*/ 0 60000 65536"/>
                  <a:gd name="T15" fmla="*/ 0 w 2621"/>
                  <a:gd name="T16" fmla="*/ 0 h 1244"/>
                  <a:gd name="T17" fmla="*/ 2621 w 2621"/>
                  <a:gd name="T18" fmla="*/ 1244 h 1244"/>
                </a:gdLst>
                <a:ahLst/>
                <a:cxnLst>
                  <a:cxn ang="T10">
                    <a:pos x="T0" y="T1"/>
                  </a:cxn>
                  <a:cxn ang="T11">
                    <a:pos x="T2" y="T3"/>
                  </a:cxn>
                  <a:cxn ang="T12">
                    <a:pos x="T4" y="T5"/>
                  </a:cxn>
                  <a:cxn ang="T13">
                    <a:pos x="T6" y="T7"/>
                  </a:cxn>
                  <a:cxn ang="T14">
                    <a:pos x="T8" y="T9"/>
                  </a:cxn>
                </a:cxnLst>
                <a:rect l="T15" t="T16" r="T17" b="T18"/>
                <a:pathLst>
                  <a:path w="2621" h="1244">
                    <a:moveTo>
                      <a:pt x="2621" y="1244"/>
                    </a:moveTo>
                    <a:lnTo>
                      <a:pt x="3" y="1240"/>
                    </a:lnTo>
                    <a:lnTo>
                      <a:pt x="0" y="0"/>
                    </a:lnTo>
                    <a:lnTo>
                      <a:pt x="2620" y="2"/>
                    </a:lnTo>
                    <a:lnTo>
                      <a:pt x="2621" y="1244"/>
                    </a:lnTo>
                    <a:close/>
                  </a:path>
                </a:pathLst>
              </a:custGeom>
              <a:solidFill>
                <a:srgbClr val="CB3547"/>
              </a:solidFill>
              <a:ln w="9525">
                <a:noFill/>
                <a:round/>
                <a:headEnd/>
                <a:tailEnd/>
              </a:ln>
            </p:spPr>
            <p:txBody>
              <a:bodyPr/>
              <a:lstStyle/>
              <a:p>
                <a:endParaRPr lang="en-US"/>
              </a:p>
            </p:txBody>
          </p:sp>
          <p:sp>
            <p:nvSpPr>
              <p:cNvPr id="5427" name="Freeform 687"/>
              <p:cNvSpPr>
                <a:spLocks/>
              </p:cNvSpPr>
              <p:nvPr/>
            </p:nvSpPr>
            <p:spPr bwMode="auto">
              <a:xfrm>
                <a:off x="6237" y="2394"/>
                <a:ext cx="149" cy="8"/>
              </a:xfrm>
              <a:custGeom>
                <a:avLst/>
                <a:gdLst>
                  <a:gd name="T0" fmla="*/ 0 w 2687"/>
                  <a:gd name="T1" fmla="*/ 0 h 142"/>
                  <a:gd name="T2" fmla="*/ 0 w 2687"/>
                  <a:gd name="T3" fmla="*/ 0 h 142"/>
                  <a:gd name="T4" fmla="*/ 0 w 2687"/>
                  <a:gd name="T5" fmla="*/ 0 h 142"/>
                  <a:gd name="T6" fmla="*/ 0 w 2687"/>
                  <a:gd name="T7" fmla="*/ 0 h 142"/>
                  <a:gd name="T8" fmla="*/ 0 w 2687"/>
                  <a:gd name="T9" fmla="*/ 0 h 142"/>
                  <a:gd name="T10" fmla="*/ 0 w 2687"/>
                  <a:gd name="T11" fmla="*/ 0 h 142"/>
                  <a:gd name="T12" fmla="*/ 0 60000 65536"/>
                  <a:gd name="T13" fmla="*/ 0 60000 65536"/>
                  <a:gd name="T14" fmla="*/ 0 60000 65536"/>
                  <a:gd name="T15" fmla="*/ 0 60000 65536"/>
                  <a:gd name="T16" fmla="*/ 0 60000 65536"/>
                  <a:gd name="T17" fmla="*/ 0 60000 65536"/>
                  <a:gd name="T18" fmla="*/ 0 w 2687"/>
                  <a:gd name="T19" fmla="*/ 0 h 142"/>
                  <a:gd name="T20" fmla="*/ 2687 w 268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7" h="142">
                    <a:moveTo>
                      <a:pt x="0" y="69"/>
                    </a:moveTo>
                    <a:lnTo>
                      <a:pt x="69" y="139"/>
                    </a:lnTo>
                    <a:lnTo>
                      <a:pt x="2687" y="142"/>
                    </a:lnTo>
                    <a:lnTo>
                      <a:pt x="2687" y="4"/>
                    </a:lnTo>
                    <a:lnTo>
                      <a:pt x="69" y="0"/>
                    </a:lnTo>
                    <a:lnTo>
                      <a:pt x="0" y="69"/>
                    </a:lnTo>
                    <a:close/>
                  </a:path>
                </a:pathLst>
              </a:custGeom>
              <a:solidFill>
                <a:srgbClr val="E6B5C2"/>
              </a:solidFill>
              <a:ln w="9525">
                <a:noFill/>
                <a:round/>
                <a:headEnd/>
                <a:tailEnd/>
              </a:ln>
            </p:spPr>
            <p:txBody>
              <a:bodyPr/>
              <a:lstStyle/>
              <a:p>
                <a:endParaRPr lang="en-US"/>
              </a:p>
            </p:txBody>
          </p:sp>
          <p:sp>
            <p:nvSpPr>
              <p:cNvPr id="5428" name="Freeform 688"/>
              <p:cNvSpPr>
                <a:spLocks/>
              </p:cNvSpPr>
              <p:nvPr/>
            </p:nvSpPr>
            <p:spPr bwMode="auto">
              <a:xfrm>
                <a:off x="6237" y="2325"/>
                <a:ext cx="8" cy="73"/>
              </a:xfrm>
              <a:custGeom>
                <a:avLst/>
                <a:gdLst>
                  <a:gd name="T0" fmla="*/ 0 w 141"/>
                  <a:gd name="T1" fmla="*/ 0 h 1309"/>
                  <a:gd name="T2" fmla="*/ 0 w 141"/>
                  <a:gd name="T3" fmla="*/ 0 h 1309"/>
                  <a:gd name="T4" fmla="*/ 0 w 141"/>
                  <a:gd name="T5" fmla="*/ 0 h 1309"/>
                  <a:gd name="T6" fmla="*/ 0 w 141"/>
                  <a:gd name="T7" fmla="*/ 0 h 1309"/>
                  <a:gd name="T8" fmla="*/ 0 w 141"/>
                  <a:gd name="T9" fmla="*/ 0 h 1309"/>
                  <a:gd name="T10" fmla="*/ 0 w 141"/>
                  <a:gd name="T11" fmla="*/ 0 h 1309"/>
                  <a:gd name="T12" fmla="*/ 0 60000 65536"/>
                  <a:gd name="T13" fmla="*/ 0 60000 65536"/>
                  <a:gd name="T14" fmla="*/ 0 60000 65536"/>
                  <a:gd name="T15" fmla="*/ 0 60000 65536"/>
                  <a:gd name="T16" fmla="*/ 0 60000 65536"/>
                  <a:gd name="T17" fmla="*/ 0 60000 65536"/>
                  <a:gd name="T18" fmla="*/ 0 w 141"/>
                  <a:gd name="T19" fmla="*/ 0 h 1309"/>
                  <a:gd name="T20" fmla="*/ 141 w 141"/>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1" h="1309">
                    <a:moveTo>
                      <a:pt x="69" y="0"/>
                    </a:moveTo>
                    <a:lnTo>
                      <a:pt x="0" y="69"/>
                    </a:lnTo>
                    <a:lnTo>
                      <a:pt x="3" y="1309"/>
                    </a:lnTo>
                    <a:lnTo>
                      <a:pt x="141" y="1309"/>
                    </a:lnTo>
                    <a:lnTo>
                      <a:pt x="138" y="69"/>
                    </a:lnTo>
                    <a:lnTo>
                      <a:pt x="69" y="0"/>
                    </a:lnTo>
                    <a:close/>
                  </a:path>
                </a:pathLst>
              </a:custGeom>
              <a:solidFill>
                <a:srgbClr val="E6B5C2"/>
              </a:solidFill>
              <a:ln w="9525">
                <a:noFill/>
                <a:round/>
                <a:headEnd/>
                <a:tailEnd/>
              </a:ln>
            </p:spPr>
            <p:txBody>
              <a:bodyPr/>
              <a:lstStyle/>
              <a:p>
                <a:endParaRPr lang="en-US"/>
              </a:p>
            </p:txBody>
          </p:sp>
          <p:sp>
            <p:nvSpPr>
              <p:cNvPr id="5429" name="Freeform 689"/>
              <p:cNvSpPr>
                <a:spLocks/>
              </p:cNvSpPr>
              <p:nvPr/>
            </p:nvSpPr>
            <p:spPr bwMode="auto">
              <a:xfrm>
                <a:off x="6241" y="2325"/>
                <a:ext cx="149" cy="8"/>
              </a:xfrm>
              <a:custGeom>
                <a:avLst/>
                <a:gdLst>
                  <a:gd name="T0" fmla="*/ 0 w 2689"/>
                  <a:gd name="T1" fmla="*/ 0 h 140"/>
                  <a:gd name="T2" fmla="*/ 0 w 2689"/>
                  <a:gd name="T3" fmla="*/ 0 h 140"/>
                  <a:gd name="T4" fmla="*/ 0 w 2689"/>
                  <a:gd name="T5" fmla="*/ 0 h 140"/>
                  <a:gd name="T6" fmla="*/ 0 w 2689"/>
                  <a:gd name="T7" fmla="*/ 0 h 140"/>
                  <a:gd name="T8" fmla="*/ 0 w 2689"/>
                  <a:gd name="T9" fmla="*/ 0 h 140"/>
                  <a:gd name="T10" fmla="*/ 0 w 2689"/>
                  <a:gd name="T11" fmla="*/ 0 h 140"/>
                  <a:gd name="T12" fmla="*/ 0 60000 65536"/>
                  <a:gd name="T13" fmla="*/ 0 60000 65536"/>
                  <a:gd name="T14" fmla="*/ 0 60000 65536"/>
                  <a:gd name="T15" fmla="*/ 0 60000 65536"/>
                  <a:gd name="T16" fmla="*/ 0 60000 65536"/>
                  <a:gd name="T17" fmla="*/ 0 60000 65536"/>
                  <a:gd name="T18" fmla="*/ 0 w 2689"/>
                  <a:gd name="T19" fmla="*/ 0 h 140"/>
                  <a:gd name="T20" fmla="*/ 2689 w 268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89" h="140">
                    <a:moveTo>
                      <a:pt x="2689" y="71"/>
                    </a:moveTo>
                    <a:lnTo>
                      <a:pt x="2620" y="1"/>
                    </a:lnTo>
                    <a:lnTo>
                      <a:pt x="0" y="0"/>
                    </a:lnTo>
                    <a:lnTo>
                      <a:pt x="0" y="138"/>
                    </a:lnTo>
                    <a:lnTo>
                      <a:pt x="2620" y="140"/>
                    </a:lnTo>
                    <a:lnTo>
                      <a:pt x="2689" y="71"/>
                    </a:lnTo>
                    <a:close/>
                  </a:path>
                </a:pathLst>
              </a:custGeom>
              <a:solidFill>
                <a:srgbClr val="E6B5C2"/>
              </a:solidFill>
              <a:ln w="9525">
                <a:noFill/>
                <a:round/>
                <a:headEnd/>
                <a:tailEnd/>
              </a:ln>
            </p:spPr>
            <p:txBody>
              <a:bodyPr/>
              <a:lstStyle/>
              <a:p>
                <a:endParaRPr lang="en-US"/>
              </a:p>
            </p:txBody>
          </p:sp>
          <p:sp>
            <p:nvSpPr>
              <p:cNvPr id="5430" name="Freeform 690"/>
              <p:cNvSpPr>
                <a:spLocks/>
              </p:cNvSpPr>
              <p:nvPr/>
            </p:nvSpPr>
            <p:spPr bwMode="auto">
              <a:xfrm>
                <a:off x="6383" y="2329"/>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1311"/>
                    </a:moveTo>
                    <a:lnTo>
                      <a:pt x="139" y="1242"/>
                    </a:lnTo>
                    <a:lnTo>
                      <a:pt x="138" y="0"/>
                    </a:lnTo>
                    <a:lnTo>
                      <a:pt x="0" y="0"/>
                    </a:lnTo>
                    <a:lnTo>
                      <a:pt x="1" y="1242"/>
                    </a:lnTo>
                    <a:lnTo>
                      <a:pt x="70" y="1311"/>
                    </a:lnTo>
                    <a:close/>
                  </a:path>
                </a:pathLst>
              </a:custGeom>
              <a:solidFill>
                <a:srgbClr val="E6B5C2"/>
              </a:solidFill>
              <a:ln w="9525">
                <a:noFill/>
                <a:round/>
                <a:headEnd/>
                <a:tailEnd/>
              </a:ln>
            </p:spPr>
            <p:txBody>
              <a:bodyPr/>
              <a:lstStyle/>
              <a:p>
                <a:endParaRPr lang="en-US"/>
              </a:p>
            </p:txBody>
          </p:sp>
          <p:sp>
            <p:nvSpPr>
              <p:cNvPr id="5431" name="Freeform 691"/>
              <p:cNvSpPr>
                <a:spLocks/>
              </p:cNvSpPr>
              <p:nvPr/>
            </p:nvSpPr>
            <p:spPr bwMode="auto">
              <a:xfrm>
                <a:off x="6241" y="2261"/>
                <a:ext cx="148" cy="69"/>
              </a:xfrm>
              <a:custGeom>
                <a:avLst/>
                <a:gdLst>
                  <a:gd name="T0" fmla="*/ 0 w 2661"/>
                  <a:gd name="T1" fmla="*/ 0 h 1245"/>
                  <a:gd name="T2" fmla="*/ 0 w 2661"/>
                  <a:gd name="T3" fmla="*/ 0 h 1245"/>
                  <a:gd name="T4" fmla="*/ 0 w 2661"/>
                  <a:gd name="T5" fmla="*/ 0 h 1245"/>
                  <a:gd name="T6" fmla="*/ 0 w 2661"/>
                  <a:gd name="T7" fmla="*/ 0 h 1245"/>
                  <a:gd name="T8" fmla="*/ 0 w 2661"/>
                  <a:gd name="T9" fmla="*/ 0 h 1245"/>
                  <a:gd name="T10" fmla="*/ 0 60000 65536"/>
                  <a:gd name="T11" fmla="*/ 0 60000 65536"/>
                  <a:gd name="T12" fmla="*/ 0 60000 65536"/>
                  <a:gd name="T13" fmla="*/ 0 60000 65536"/>
                  <a:gd name="T14" fmla="*/ 0 60000 65536"/>
                  <a:gd name="T15" fmla="*/ 0 w 2661"/>
                  <a:gd name="T16" fmla="*/ 0 h 1245"/>
                  <a:gd name="T17" fmla="*/ 2661 w 2661"/>
                  <a:gd name="T18" fmla="*/ 1245 h 1245"/>
                </a:gdLst>
                <a:ahLst/>
                <a:cxnLst>
                  <a:cxn ang="T10">
                    <a:pos x="T0" y="T1"/>
                  </a:cxn>
                  <a:cxn ang="T11">
                    <a:pos x="T2" y="T3"/>
                  </a:cxn>
                  <a:cxn ang="T12">
                    <a:pos x="T4" y="T5"/>
                  </a:cxn>
                  <a:cxn ang="T13">
                    <a:pos x="T6" y="T7"/>
                  </a:cxn>
                  <a:cxn ang="T14">
                    <a:pos x="T8" y="T9"/>
                  </a:cxn>
                </a:cxnLst>
                <a:rect l="T15" t="T16" r="T17" b="T18"/>
                <a:pathLst>
                  <a:path w="2661" h="1245">
                    <a:moveTo>
                      <a:pt x="2655" y="1245"/>
                    </a:moveTo>
                    <a:lnTo>
                      <a:pt x="3" y="1242"/>
                    </a:lnTo>
                    <a:lnTo>
                      <a:pt x="0" y="0"/>
                    </a:lnTo>
                    <a:lnTo>
                      <a:pt x="2661" y="2"/>
                    </a:lnTo>
                    <a:lnTo>
                      <a:pt x="2655" y="1245"/>
                    </a:lnTo>
                    <a:close/>
                  </a:path>
                </a:pathLst>
              </a:custGeom>
              <a:solidFill>
                <a:srgbClr val="CB3547"/>
              </a:solidFill>
              <a:ln w="9525">
                <a:noFill/>
                <a:round/>
                <a:headEnd/>
                <a:tailEnd/>
              </a:ln>
            </p:spPr>
            <p:txBody>
              <a:bodyPr/>
              <a:lstStyle/>
              <a:p>
                <a:endParaRPr lang="en-US"/>
              </a:p>
            </p:txBody>
          </p:sp>
          <p:sp>
            <p:nvSpPr>
              <p:cNvPr id="5432" name="Freeform 692"/>
              <p:cNvSpPr>
                <a:spLocks/>
              </p:cNvSpPr>
              <p:nvPr/>
            </p:nvSpPr>
            <p:spPr bwMode="auto">
              <a:xfrm>
                <a:off x="6237" y="2326"/>
                <a:ext cx="151" cy="8"/>
              </a:xfrm>
              <a:custGeom>
                <a:avLst/>
                <a:gdLst>
                  <a:gd name="T0" fmla="*/ 0 w 2721"/>
                  <a:gd name="T1" fmla="*/ 0 h 141"/>
                  <a:gd name="T2" fmla="*/ 0 w 2721"/>
                  <a:gd name="T3" fmla="*/ 0 h 141"/>
                  <a:gd name="T4" fmla="*/ 0 w 2721"/>
                  <a:gd name="T5" fmla="*/ 0 h 141"/>
                  <a:gd name="T6" fmla="*/ 0 w 2721"/>
                  <a:gd name="T7" fmla="*/ 0 h 141"/>
                  <a:gd name="T8" fmla="*/ 0 w 2721"/>
                  <a:gd name="T9" fmla="*/ 0 h 141"/>
                  <a:gd name="T10" fmla="*/ 0 w 2721"/>
                  <a:gd name="T11" fmla="*/ 0 h 141"/>
                  <a:gd name="T12" fmla="*/ 0 60000 65536"/>
                  <a:gd name="T13" fmla="*/ 0 60000 65536"/>
                  <a:gd name="T14" fmla="*/ 0 60000 65536"/>
                  <a:gd name="T15" fmla="*/ 0 60000 65536"/>
                  <a:gd name="T16" fmla="*/ 0 60000 65536"/>
                  <a:gd name="T17" fmla="*/ 0 60000 65536"/>
                  <a:gd name="T18" fmla="*/ 0 w 2721"/>
                  <a:gd name="T19" fmla="*/ 0 h 141"/>
                  <a:gd name="T20" fmla="*/ 2721 w 2721"/>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1" h="141">
                    <a:moveTo>
                      <a:pt x="0" y="69"/>
                    </a:moveTo>
                    <a:lnTo>
                      <a:pt x="69" y="138"/>
                    </a:lnTo>
                    <a:lnTo>
                      <a:pt x="2721" y="141"/>
                    </a:lnTo>
                    <a:lnTo>
                      <a:pt x="2721" y="3"/>
                    </a:lnTo>
                    <a:lnTo>
                      <a:pt x="69" y="0"/>
                    </a:lnTo>
                    <a:lnTo>
                      <a:pt x="0" y="69"/>
                    </a:lnTo>
                    <a:close/>
                  </a:path>
                </a:pathLst>
              </a:custGeom>
              <a:solidFill>
                <a:srgbClr val="E6B5C2"/>
              </a:solidFill>
              <a:ln w="9525">
                <a:noFill/>
                <a:round/>
                <a:headEnd/>
                <a:tailEnd/>
              </a:ln>
            </p:spPr>
            <p:txBody>
              <a:bodyPr/>
              <a:lstStyle/>
              <a:p>
                <a:endParaRPr lang="en-US"/>
              </a:p>
            </p:txBody>
          </p:sp>
          <p:sp>
            <p:nvSpPr>
              <p:cNvPr id="5433" name="Freeform 693"/>
              <p:cNvSpPr>
                <a:spLocks/>
              </p:cNvSpPr>
              <p:nvPr/>
            </p:nvSpPr>
            <p:spPr bwMode="auto">
              <a:xfrm>
                <a:off x="6237" y="2257"/>
                <a:ext cx="8" cy="73"/>
              </a:xfrm>
              <a:custGeom>
                <a:avLst/>
                <a:gdLst>
                  <a:gd name="T0" fmla="*/ 0 w 141"/>
                  <a:gd name="T1" fmla="*/ 0 h 1311"/>
                  <a:gd name="T2" fmla="*/ 0 w 141"/>
                  <a:gd name="T3" fmla="*/ 0 h 1311"/>
                  <a:gd name="T4" fmla="*/ 0 w 141"/>
                  <a:gd name="T5" fmla="*/ 0 h 1311"/>
                  <a:gd name="T6" fmla="*/ 0 w 141"/>
                  <a:gd name="T7" fmla="*/ 0 h 1311"/>
                  <a:gd name="T8" fmla="*/ 0 w 141"/>
                  <a:gd name="T9" fmla="*/ 0 h 1311"/>
                  <a:gd name="T10" fmla="*/ 0 w 141"/>
                  <a:gd name="T11" fmla="*/ 0 h 1311"/>
                  <a:gd name="T12" fmla="*/ 0 60000 65536"/>
                  <a:gd name="T13" fmla="*/ 0 60000 65536"/>
                  <a:gd name="T14" fmla="*/ 0 60000 65536"/>
                  <a:gd name="T15" fmla="*/ 0 60000 65536"/>
                  <a:gd name="T16" fmla="*/ 0 60000 65536"/>
                  <a:gd name="T17" fmla="*/ 0 60000 65536"/>
                  <a:gd name="T18" fmla="*/ 0 w 141"/>
                  <a:gd name="T19" fmla="*/ 0 h 1311"/>
                  <a:gd name="T20" fmla="*/ 141 w 141"/>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41" h="1311">
                    <a:moveTo>
                      <a:pt x="69" y="0"/>
                    </a:moveTo>
                    <a:lnTo>
                      <a:pt x="0" y="69"/>
                    </a:lnTo>
                    <a:lnTo>
                      <a:pt x="3" y="1311"/>
                    </a:lnTo>
                    <a:lnTo>
                      <a:pt x="141" y="1311"/>
                    </a:lnTo>
                    <a:lnTo>
                      <a:pt x="138" y="69"/>
                    </a:lnTo>
                    <a:lnTo>
                      <a:pt x="69" y="0"/>
                    </a:lnTo>
                    <a:close/>
                  </a:path>
                </a:pathLst>
              </a:custGeom>
              <a:solidFill>
                <a:srgbClr val="E6B5C2"/>
              </a:solidFill>
              <a:ln w="9525">
                <a:noFill/>
                <a:round/>
                <a:headEnd/>
                <a:tailEnd/>
              </a:ln>
            </p:spPr>
            <p:txBody>
              <a:bodyPr/>
              <a:lstStyle/>
              <a:p>
                <a:endParaRPr lang="en-US"/>
              </a:p>
            </p:txBody>
          </p:sp>
          <p:sp>
            <p:nvSpPr>
              <p:cNvPr id="5434" name="Freeform 694"/>
              <p:cNvSpPr>
                <a:spLocks/>
              </p:cNvSpPr>
              <p:nvPr/>
            </p:nvSpPr>
            <p:spPr bwMode="auto">
              <a:xfrm>
                <a:off x="6241" y="2257"/>
                <a:ext cx="152" cy="8"/>
              </a:xfrm>
              <a:custGeom>
                <a:avLst/>
                <a:gdLst>
                  <a:gd name="T0" fmla="*/ 0 w 2731"/>
                  <a:gd name="T1" fmla="*/ 0 h 140"/>
                  <a:gd name="T2" fmla="*/ 0 w 2731"/>
                  <a:gd name="T3" fmla="*/ 0 h 140"/>
                  <a:gd name="T4" fmla="*/ 0 w 2731"/>
                  <a:gd name="T5" fmla="*/ 0 h 140"/>
                  <a:gd name="T6" fmla="*/ 0 w 2731"/>
                  <a:gd name="T7" fmla="*/ 0 h 140"/>
                  <a:gd name="T8" fmla="*/ 0 w 2731"/>
                  <a:gd name="T9" fmla="*/ 0 h 140"/>
                  <a:gd name="T10" fmla="*/ 0 w 2731"/>
                  <a:gd name="T11" fmla="*/ 0 h 140"/>
                  <a:gd name="T12" fmla="*/ 0 60000 65536"/>
                  <a:gd name="T13" fmla="*/ 0 60000 65536"/>
                  <a:gd name="T14" fmla="*/ 0 60000 65536"/>
                  <a:gd name="T15" fmla="*/ 0 60000 65536"/>
                  <a:gd name="T16" fmla="*/ 0 60000 65536"/>
                  <a:gd name="T17" fmla="*/ 0 60000 65536"/>
                  <a:gd name="T18" fmla="*/ 0 w 2731"/>
                  <a:gd name="T19" fmla="*/ 0 h 140"/>
                  <a:gd name="T20" fmla="*/ 2731 w 273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1" h="140">
                    <a:moveTo>
                      <a:pt x="2731" y="71"/>
                    </a:moveTo>
                    <a:lnTo>
                      <a:pt x="2661" y="1"/>
                    </a:lnTo>
                    <a:lnTo>
                      <a:pt x="0" y="0"/>
                    </a:lnTo>
                    <a:lnTo>
                      <a:pt x="0" y="138"/>
                    </a:lnTo>
                    <a:lnTo>
                      <a:pt x="2661" y="140"/>
                    </a:lnTo>
                    <a:lnTo>
                      <a:pt x="2731" y="71"/>
                    </a:lnTo>
                    <a:close/>
                  </a:path>
                </a:pathLst>
              </a:custGeom>
              <a:solidFill>
                <a:srgbClr val="E6B5C2"/>
              </a:solidFill>
              <a:ln w="9525">
                <a:noFill/>
                <a:round/>
                <a:headEnd/>
                <a:tailEnd/>
              </a:ln>
            </p:spPr>
            <p:txBody>
              <a:bodyPr/>
              <a:lstStyle/>
              <a:p>
                <a:endParaRPr lang="en-US"/>
              </a:p>
            </p:txBody>
          </p:sp>
          <p:sp>
            <p:nvSpPr>
              <p:cNvPr id="5435" name="Freeform 695"/>
              <p:cNvSpPr>
                <a:spLocks/>
              </p:cNvSpPr>
              <p:nvPr/>
            </p:nvSpPr>
            <p:spPr bwMode="auto">
              <a:xfrm>
                <a:off x="6384" y="2261"/>
                <a:ext cx="9" cy="73"/>
              </a:xfrm>
              <a:custGeom>
                <a:avLst/>
                <a:gdLst>
                  <a:gd name="T0" fmla="*/ 0 w 145"/>
                  <a:gd name="T1" fmla="*/ 0 h 1313"/>
                  <a:gd name="T2" fmla="*/ 0 w 145"/>
                  <a:gd name="T3" fmla="*/ 0 h 1313"/>
                  <a:gd name="T4" fmla="*/ 0 w 145"/>
                  <a:gd name="T5" fmla="*/ 0 h 1313"/>
                  <a:gd name="T6" fmla="*/ 0 w 145"/>
                  <a:gd name="T7" fmla="*/ 0 h 1313"/>
                  <a:gd name="T8" fmla="*/ 0 w 145"/>
                  <a:gd name="T9" fmla="*/ 0 h 1313"/>
                  <a:gd name="T10" fmla="*/ 0 w 145"/>
                  <a:gd name="T11" fmla="*/ 0 h 1313"/>
                  <a:gd name="T12" fmla="*/ 0 60000 65536"/>
                  <a:gd name="T13" fmla="*/ 0 60000 65536"/>
                  <a:gd name="T14" fmla="*/ 0 60000 65536"/>
                  <a:gd name="T15" fmla="*/ 0 60000 65536"/>
                  <a:gd name="T16" fmla="*/ 0 60000 65536"/>
                  <a:gd name="T17" fmla="*/ 0 60000 65536"/>
                  <a:gd name="T18" fmla="*/ 0 w 145"/>
                  <a:gd name="T19" fmla="*/ 0 h 1313"/>
                  <a:gd name="T20" fmla="*/ 145 w 145"/>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45" h="1313">
                    <a:moveTo>
                      <a:pt x="69" y="1313"/>
                    </a:moveTo>
                    <a:lnTo>
                      <a:pt x="138" y="1245"/>
                    </a:lnTo>
                    <a:lnTo>
                      <a:pt x="145" y="1"/>
                    </a:lnTo>
                    <a:lnTo>
                      <a:pt x="6" y="0"/>
                    </a:lnTo>
                    <a:lnTo>
                      <a:pt x="0" y="1244"/>
                    </a:lnTo>
                    <a:lnTo>
                      <a:pt x="69" y="1313"/>
                    </a:lnTo>
                    <a:close/>
                  </a:path>
                </a:pathLst>
              </a:custGeom>
              <a:solidFill>
                <a:srgbClr val="E6B5C2"/>
              </a:solidFill>
              <a:ln w="9525">
                <a:noFill/>
                <a:round/>
                <a:headEnd/>
                <a:tailEnd/>
              </a:ln>
            </p:spPr>
            <p:txBody>
              <a:bodyPr/>
              <a:lstStyle/>
              <a:p>
                <a:endParaRPr lang="en-US"/>
              </a:p>
            </p:txBody>
          </p:sp>
          <p:sp>
            <p:nvSpPr>
              <p:cNvPr id="5436" name="Freeform 696"/>
              <p:cNvSpPr>
                <a:spLocks/>
              </p:cNvSpPr>
              <p:nvPr/>
            </p:nvSpPr>
            <p:spPr bwMode="auto">
              <a:xfrm>
                <a:off x="6533" y="2261"/>
                <a:ext cx="148" cy="69"/>
              </a:xfrm>
              <a:custGeom>
                <a:avLst/>
                <a:gdLst>
                  <a:gd name="T0" fmla="*/ 0 w 2664"/>
                  <a:gd name="T1" fmla="*/ 0 h 1242"/>
                  <a:gd name="T2" fmla="*/ 0 w 2664"/>
                  <a:gd name="T3" fmla="*/ 0 h 1242"/>
                  <a:gd name="T4" fmla="*/ 0 w 2664"/>
                  <a:gd name="T5" fmla="*/ 0 h 1242"/>
                  <a:gd name="T6" fmla="*/ 0 w 2664"/>
                  <a:gd name="T7" fmla="*/ 0 h 1242"/>
                  <a:gd name="T8" fmla="*/ 0 w 2664"/>
                  <a:gd name="T9" fmla="*/ 0 h 1242"/>
                  <a:gd name="T10" fmla="*/ 0 60000 65536"/>
                  <a:gd name="T11" fmla="*/ 0 60000 65536"/>
                  <a:gd name="T12" fmla="*/ 0 60000 65536"/>
                  <a:gd name="T13" fmla="*/ 0 60000 65536"/>
                  <a:gd name="T14" fmla="*/ 0 60000 65536"/>
                  <a:gd name="T15" fmla="*/ 0 w 2664"/>
                  <a:gd name="T16" fmla="*/ 0 h 1242"/>
                  <a:gd name="T17" fmla="*/ 2664 w 2664"/>
                  <a:gd name="T18" fmla="*/ 1242 h 1242"/>
                </a:gdLst>
                <a:ahLst/>
                <a:cxnLst>
                  <a:cxn ang="T10">
                    <a:pos x="T0" y="T1"/>
                  </a:cxn>
                  <a:cxn ang="T11">
                    <a:pos x="T2" y="T3"/>
                  </a:cxn>
                  <a:cxn ang="T12">
                    <a:pos x="T4" y="T5"/>
                  </a:cxn>
                  <a:cxn ang="T13">
                    <a:pos x="T6" y="T7"/>
                  </a:cxn>
                  <a:cxn ang="T14">
                    <a:pos x="T8" y="T9"/>
                  </a:cxn>
                </a:cxnLst>
                <a:rect l="T15" t="T16" r="T17" b="T18"/>
                <a:pathLst>
                  <a:path w="2664" h="1242">
                    <a:moveTo>
                      <a:pt x="2663" y="1242"/>
                    </a:moveTo>
                    <a:lnTo>
                      <a:pt x="0" y="1242"/>
                    </a:lnTo>
                    <a:lnTo>
                      <a:pt x="1" y="0"/>
                    </a:lnTo>
                    <a:lnTo>
                      <a:pt x="2664" y="2"/>
                    </a:lnTo>
                    <a:lnTo>
                      <a:pt x="2663" y="1242"/>
                    </a:lnTo>
                    <a:close/>
                  </a:path>
                </a:pathLst>
              </a:custGeom>
              <a:solidFill>
                <a:srgbClr val="CB3547"/>
              </a:solidFill>
              <a:ln w="9525">
                <a:noFill/>
                <a:round/>
                <a:headEnd/>
                <a:tailEnd/>
              </a:ln>
            </p:spPr>
            <p:txBody>
              <a:bodyPr/>
              <a:lstStyle/>
              <a:p>
                <a:endParaRPr lang="en-US"/>
              </a:p>
            </p:txBody>
          </p:sp>
          <p:sp>
            <p:nvSpPr>
              <p:cNvPr id="5437" name="Freeform 697"/>
              <p:cNvSpPr>
                <a:spLocks/>
              </p:cNvSpPr>
              <p:nvPr/>
            </p:nvSpPr>
            <p:spPr bwMode="auto">
              <a:xfrm>
                <a:off x="6529" y="2326"/>
                <a:ext cx="152" cy="8"/>
              </a:xfrm>
              <a:custGeom>
                <a:avLst/>
                <a:gdLst>
                  <a:gd name="T0" fmla="*/ 0 w 2732"/>
                  <a:gd name="T1" fmla="*/ 0 h 139"/>
                  <a:gd name="T2" fmla="*/ 0 w 2732"/>
                  <a:gd name="T3" fmla="*/ 0 h 139"/>
                  <a:gd name="T4" fmla="*/ 0 w 2732"/>
                  <a:gd name="T5" fmla="*/ 0 h 139"/>
                  <a:gd name="T6" fmla="*/ 0 w 2732"/>
                  <a:gd name="T7" fmla="*/ 0 h 139"/>
                  <a:gd name="T8" fmla="*/ 0 w 2732"/>
                  <a:gd name="T9" fmla="*/ 0 h 139"/>
                  <a:gd name="T10" fmla="*/ 0 w 2732"/>
                  <a:gd name="T11" fmla="*/ 0 h 139"/>
                  <a:gd name="T12" fmla="*/ 0 60000 65536"/>
                  <a:gd name="T13" fmla="*/ 0 60000 65536"/>
                  <a:gd name="T14" fmla="*/ 0 60000 65536"/>
                  <a:gd name="T15" fmla="*/ 0 60000 65536"/>
                  <a:gd name="T16" fmla="*/ 0 60000 65536"/>
                  <a:gd name="T17" fmla="*/ 0 60000 65536"/>
                  <a:gd name="T18" fmla="*/ 0 w 2732"/>
                  <a:gd name="T19" fmla="*/ 0 h 139"/>
                  <a:gd name="T20" fmla="*/ 2732 w 2732"/>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32" h="139">
                    <a:moveTo>
                      <a:pt x="0" y="70"/>
                    </a:moveTo>
                    <a:lnTo>
                      <a:pt x="69" y="139"/>
                    </a:lnTo>
                    <a:lnTo>
                      <a:pt x="2732" y="139"/>
                    </a:lnTo>
                    <a:lnTo>
                      <a:pt x="2732" y="0"/>
                    </a:lnTo>
                    <a:lnTo>
                      <a:pt x="69" y="1"/>
                    </a:lnTo>
                    <a:lnTo>
                      <a:pt x="0" y="70"/>
                    </a:lnTo>
                    <a:close/>
                  </a:path>
                </a:pathLst>
              </a:custGeom>
              <a:solidFill>
                <a:srgbClr val="E6B5C2"/>
              </a:solidFill>
              <a:ln w="9525">
                <a:noFill/>
                <a:round/>
                <a:headEnd/>
                <a:tailEnd/>
              </a:ln>
            </p:spPr>
            <p:txBody>
              <a:bodyPr/>
              <a:lstStyle/>
              <a:p>
                <a:endParaRPr lang="en-US"/>
              </a:p>
            </p:txBody>
          </p:sp>
          <p:sp>
            <p:nvSpPr>
              <p:cNvPr id="5438" name="Freeform 698"/>
              <p:cNvSpPr>
                <a:spLocks/>
              </p:cNvSpPr>
              <p:nvPr/>
            </p:nvSpPr>
            <p:spPr bwMode="auto">
              <a:xfrm>
                <a:off x="6529"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439" name="Freeform 699"/>
              <p:cNvSpPr>
                <a:spLocks/>
              </p:cNvSpPr>
              <p:nvPr/>
            </p:nvSpPr>
            <p:spPr bwMode="auto">
              <a:xfrm>
                <a:off x="6533" y="2257"/>
                <a:ext cx="151" cy="8"/>
              </a:xfrm>
              <a:custGeom>
                <a:avLst/>
                <a:gdLst>
                  <a:gd name="T0" fmla="*/ 0 w 2732"/>
                  <a:gd name="T1" fmla="*/ 0 h 140"/>
                  <a:gd name="T2" fmla="*/ 0 w 2732"/>
                  <a:gd name="T3" fmla="*/ 0 h 140"/>
                  <a:gd name="T4" fmla="*/ 0 w 2732"/>
                  <a:gd name="T5" fmla="*/ 0 h 140"/>
                  <a:gd name="T6" fmla="*/ 0 w 2732"/>
                  <a:gd name="T7" fmla="*/ 0 h 140"/>
                  <a:gd name="T8" fmla="*/ 0 w 2732"/>
                  <a:gd name="T9" fmla="*/ 0 h 140"/>
                  <a:gd name="T10" fmla="*/ 0 w 2732"/>
                  <a:gd name="T11" fmla="*/ 0 h 140"/>
                  <a:gd name="T12" fmla="*/ 0 60000 65536"/>
                  <a:gd name="T13" fmla="*/ 0 60000 65536"/>
                  <a:gd name="T14" fmla="*/ 0 60000 65536"/>
                  <a:gd name="T15" fmla="*/ 0 60000 65536"/>
                  <a:gd name="T16" fmla="*/ 0 60000 65536"/>
                  <a:gd name="T17" fmla="*/ 0 60000 65536"/>
                  <a:gd name="T18" fmla="*/ 0 w 2732"/>
                  <a:gd name="T19" fmla="*/ 0 h 140"/>
                  <a:gd name="T20" fmla="*/ 2732 w 2732"/>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2" h="140">
                    <a:moveTo>
                      <a:pt x="2732" y="71"/>
                    </a:moveTo>
                    <a:lnTo>
                      <a:pt x="2663" y="1"/>
                    </a:lnTo>
                    <a:lnTo>
                      <a:pt x="0" y="0"/>
                    </a:lnTo>
                    <a:lnTo>
                      <a:pt x="0" y="138"/>
                    </a:lnTo>
                    <a:lnTo>
                      <a:pt x="2663" y="140"/>
                    </a:lnTo>
                    <a:lnTo>
                      <a:pt x="2732" y="71"/>
                    </a:lnTo>
                    <a:close/>
                  </a:path>
                </a:pathLst>
              </a:custGeom>
              <a:solidFill>
                <a:srgbClr val="E6B5C2"/>
              </a:solidFill>
              <a:ln w="9525">
                <a:noFill/>
                <a:round/>
                <a:headEnd/>
                <a:tailEnd/>
              </a:ln>
            </p:spPr>
            <p:txBody>
              <a:bodyPr/>
              <a:lstStyle/>
              <a:p>
                <a:endParaRPr lang="en-US"/>
              </a:p>
            </p:txBody>
          </p:sp>
          <p:sp>
            <p:nvSpPr>
              <p:cNvPr id="5440" name="Freeform 700"/>
              <p:cNvSpPr>
                <a:spLocks/>
              </p:cNvSpPr>
              <p:nvPr/>
            </p:nvSpPr>
            <p:spPr bwMode="auto">
              <a:xfrm>
                <a:off x="6677" y="2261"/>
                <a:ext cx="7" cy="73"/>
              </a:xfrm>
              <a:custGeom>
                <a:avLst/>
                <a:gdLst>
                  <a:gd name="T0" fmla="*/ 0 w 139"/>
                  <a:gd name="T1" fmla="*/ 0 h 1309"/>
                  <a:gd name="T2" fmla="*/ 0 w 139"/>
                  <a:gd name="T3" fmla="*/ 0 h 1309"/>
                  <a:gd name="T4" fmla="*/ 0 w 139"/>
                  <a:gd name="T5" fmla="*/ 0 h 1309"/>
                  <a:gd name="T6" fmla="*/ 0 w 139"/>
                  <a:gd name="T7" fmla="*/ 0 h 1309"/>
                  <a:gd name="T8" fmla="*/ 0 w 139"/>
                  <a:gd name="T9" fmla="*/ 0 h 1309"/>
                  <a:gd name="T10" fmla="*/ 0 w 139"/>
                  <a:gd name="T11" fmla="*/ 0 h 1309"/>
                  <a:gd name="T12" fmla="*/ 0 60000 65536"/>
                  <a:gd name="T13" fmla="*/ 0 60000 65536"/>
                  <a:gd name="T14" fmla="*/ 0 60000 65536"/>
                  <a:gd name="T15" fmla="*/ 0 60000 65536"/>
                  <a:gd name="T16" fmla="*/ 0 60000 65536"/>
                  <a:gd name="T17" fmla="*/ 0 60000 65536"/>
                  <a:gd name="T18" fmla="*/ 0 w 139"/>
                  <a:gd name="T19" fmla="*/ 0 h 1309"/>
                  <a:gd name="T20" fmla="*/ 139 w 139"/>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39" h="1309">
                    <a:moveTo>
                      <a:pt x="69" y="1309"/>
                    </a:moveTo>
                    <a:lnTo>
                      <a:pt x="138" y="1240"/>
                    </a:lnTo>
                    <a:lnTo>
                      <a:pt x="139" y="0"/>
                    </a:lnTo>
                    <a:lnTo>
                      <a:pt x="1" y="0"/>
                    </a:lnTo>
                    <a:lnTo>
                      <a:pt x="0" y="1240"/>
                    </a:lnTo>
                    <a:lnTo>
                      <a:pt x="69" y="1309"/>
                    </a:lnTo>
                    <a:close/>
                  </a:path>
                </a:pathLst>
              </a:custGeom>
              <a:solidFill>
                <a:srgbClr val="E6B5C2"/>
              </a:solidFill>
              <a:ln w="9525">
                <a:noFill/>
                <a:round/>
                <a:headEnd/>
                <a:tailEnd/>
              </a:ln>
            </p:spPr>
            <p:txBody>
              <a:bodyPr/>
              <a:lstStyle/>
              <a:p>
                <a:endParaRPr lang="en-US"/>
              </a:p>
            </p:txBody>
          </p:sp>
          <p:sp>
            <p:nvSpPr>
              <p:cNvPr id="5441" name="Freeform 701"/>
              <p:cNvSpPr>
                <a:spLocks/>
              </p:cNvSpPr>
              <p:nvPr/>
            </p:nvSpPr>
            <p:spPr bwMode="auto">
              <a:xfrm>
                <a:off x="6463" y="2261"/>
                <a:ext cx="148" cy="69"/>
              </a:xfrm>
              <a:custGeom>
                <a:avLst/>
                <a:gdLst>
                  <a:gd name="T0" fmla="*/ 0 w 2659"/>
                  <a:gd name="T1" fmla="*/ 0 h 1238"/>
                  <a:gd name="T2" fmla="*/ 0 w 2659"/>
                  <a:gd name="T3" fmla="*/ 0 h 1238"/>
                  <a:gd name="T4" fmla="*/ 0 w 2659"/>
                  <a:gd name="T5" fmla="*/ 0 h 1238"/>
                  <a:gd name="T6" fmla="*/ 0 w 2659"/>
                  <a:gd name="T7" fmla="*/ 0 h 1238"/>
                  <a:gd name="T8" fmla="*/ 0 w 2659"/>
                  <a:gd name="T9" fmla="*/ 0 h 1238"/>
                  <a:gd name="T10" fmla="*/ 0 60000 65536"/>
                  <a:gd name="T11" fmla="*/ 0 60000 65536"/>
                  <a:gd name="T12" fmla="*/ 0 60000 65536"/>
                  <a:gd name="T13" fmla="*/ 0 60000 65536"/>
                  <a:gd name="T14" fmla="*/ 0 60000 65536"/>
                  <a:gd name="T15" fmla="*/ 0 w 2659"/>
                  <a:gd name="T16" fmla="*/ 0 h 1238"/>
                  <a:gd name="T17" fmla="*/ 2659 w 2659"/>
                  <a:gd name="T18" fmla="*/ 1238 h 1238"/>
                </a:gdLst>
                <a:ahLst/>
                <a:cxnLst>
                  <a:cxn ang="T10">
                    <a:pos x="T0" y="T1"/>
                  </a:cxn>
                  <a:cxn ang="T11">
                    <a:pos x="T2" y="T3"/>
                  </a:cxn>
                  <a:cxn ang="T12">
                    <a:pos x="T4" y="T5"/>
                  </a:cxn>
                  <a:cxn ang="T13">
                    <a:pos x="T6" y="T7"/>
                  </a:cxn>
                  <a:cxn ang="T14">
                    <a:pos x="T8" y="T9"/>
                  </a:cxn>
                </a:cxnLst>
                <a:rect l="T15" t="T16" r="T17" b="T18"/>
                <a:pathLst>
                  <a:path w="2659" h="1238">
                    <a:moveTo>
                      <a:pt x="2659" y="1238"/>
                    </a:moveTo>
                    <a:lnTo>
                      <a:pt x="0" y="1234"/>
                    </a:lnTo>
                    <a:lnTo>
                      <a:pt x="1" y="0"/>
                    </a:lnTo>
                    <a:lnTo>
                      <a:pt x="2658" y="2"/>
                    </a:lnTo>
                    <a:lnTo>
                      <a:pt x="2659" y="1238"/>
                    </a:lnTo>
                    <a:close/>
                  </a:path>
                </a:pathLst>
              </a:custGeom>
              <a:solidFill>
                <a:srgbClr val="CB3547"/>
              </a:solidFill>
              <a:ln w="9525">
                <a:noFill/>
                <a:round/>
                <a:headEnd/>
                <a:tailEnd/>
              </a:ln>
            </p:spPr>
            <p:txBody>
              <a:bodyPr/>
              <a:lstStyle/>
              <a:p>
                <a:endParaRPr lang="en-US"/>
              </a:p>
            </p:txBody>
          </p:sp>
          <p:sp>
            <p:nvSpPr>
              <p:cNvPr id="5442" name="Freeform 702"/>
              <p:cNvSpPr>
                <a:spLocks/>
              </p:cNvSpPr>
              <p:nvPr/>
            </p:nvSpPr>
            <p:spPr bwMode="auto">
              <a:xfrm>
                <a:off x="6459" y="2326"/>
                <a:ext cx="152" cy="7"/>
              </a:xfrm>
              <a:custGeom>
                <a:avLst/>
                <a:gdLst>
                  <a:gd name="T0" fmla="*/ 0 w 2728"/>
                  <a:gd name="T1" fmla="*/ 0 h 141"/>
                  <a:gd name="T2" fmla="*/ 0 w 2728"/>
                  <a:gd name="T3" fmla="*/ 0 h 141"/>
                  <a:gd name="T4" fmla="*/ 0 w 2728"/>
                  <a:gd name="T5" fmla="*/ 0 h 141"/>
                  <a:gd name="T6" fmla="*/ 0 w 2728"/>
                  <a:gd name="T7" fmla="*/ 0 h 141"/>
                  <a:gd name="T8" fmla="*/ 0 w 2728"/>
                  <a:gd name="T9" fmla="*/ 0 h 141"/>
                  <a:gd name="T10" fmla="*/ 0 w 2728"/>
                  <a:gd name="T11" fmla="*/ 0 h 141"/>
                  <a:gd name="T12" fmla="*/ 0 60000 65536"/>
                  <a:gd name="T13" fmla="*/ 0 60000 65536"/>
                  <a:gd name="T14" fmla="*/ 0 60000 65536"/>
                  <a:gd name="T15" fmla="*/ 0 60000 65536"/>
                  <a:gd name="T16" fmla="*/ 0 60000 65536"/>
                  <a:gd name="T17" fmla="*/ 0 60000 65536"/>
                  <a:gd name="T18" fmla="*/ 0 w 2728"/>
                  <a:gd name="T19" fmla="*/ 0 h 141"/>
                  <a:gd name="T20" fmla="*/ 2728 w 2728"/>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8" h="141">
                    <a:moveTo>
                      <a:pt x="0" y="68"/>
                    </a:moveTo>
                    <a:lnTo>
                      <a:pt x="69" y="137"/>
                    </a:lnTo>
                    <a:lnTo>
                      <a:pt x="2728" y="141"/>
                    </a:lnTo>
                    <a:lnTo>
                      <a:pt x="2728" y="3"/>
                    </a:lnTo>
                    <a:lnTo>
                      <a:pt x="69" y="0"/>
                    </a:lnTo>
                    <a:lnTo>
                      <a:pt x="0" y="68"/>
                    </a:lnTo>
                    <a:close/>
                  </a:path>
                </a:pathLst>
              </a:custGeom>
              <a:solidFill>
                <a:srgbClr val="E6B5C2"/>
              </a:solidFill>
              <a:ln w="9525">
                <a:noFill/>
                <a:round/>
                <a:headEnd/>
                <a:tailEnd/>
              </a:ln>
            </p:spPr>
            <p:txBody>
              <a:bodyPr/>
              <a:lstStyle/>
              <a:p>
                <a:endParaRPr lang="en-US"/>
              </a:p>
            </p:txBody>
          </p:sp>
          <p:sp>
            <p:nvSpPr>
              <p:cNvPr id="5443" name="Freeform 703"/>
              <p:cNvSpPr>
                <a:spLocks/>
              </p:cNvSpPr>
              <p:nvPr/>
            </p:nvSpPr>
            <p:spPr bwMode="auto">
              <a:xfrm>
                <a:off x="6459" y="2257"/>
                <a:ext cx="8"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70" y="0"/>
                    </a:moveTo>
                    <a:lnTo>
                      <a:pt x="1" y="69"/>
                    </a:lnTo>
                    <a:lnTo>
                      <a:pt x="0" y="1303"/>
                    </a:lnTo>
                    <a:lnTo>
                      <a:pt x="138" y="1303"/>
                    </a:lnTo>
                    <a:lnTo>
                      <a:pt x="139" y="69"/>
                    </a:lnTo>
                    <a:lnTo>
                      <a:pt x="70" y="0"/>
                    </a:lnTo>
                    <a:close/>
                  </a:path>
                </a:pathLst>
              </a:custGeom>
              <a:solidFill>
                <a:srgbClr val="E6B5C2"/>
              </a:solidFill>
              <a:ln w="9525">
                <a:noFill/>
                <a:round/>
                <a:headEnd/>
                <a:tailEnd/>
              </a:ln>
            </p:spPr>
            <p:txBody>
              <a:bodyPr/>
              <a:lstStyle/>
              <a:p>
                <a:endParaRPr lang="en-US"/>
              </a:p>
            </p:txBody>
          </p:sp>
          <p:sp>
            <p:nvSpPr>
              <p:cNvPr id="5444" name="Freeform 704"/>
              <p:cNvSpPr>
                <a:spLocks/>
              </p:cNvSpPr>
              <p:nvPr/>
            </p:nvSpPr>
            <p:spPr bwMode="auto">
              <a:xfrm>
                <a:off x="6463" y="2257"/>
                <a:ext cx="152" cy="8"/>
              </a:xfrm>
              <a:custGeom>
                <a:avLst/>
                <a:gdLst>
                  <a:gd name="T0" fmla="*/ 0 w 2726"/>
                  <a:gd name="T1" fmla="*/ 0 h 140"/>
                  <a:gd name="T2" fmla="*/ 0 w 2726"/>
                  <a:gd name="T3" fmla="*/ 0 h 140"/>
                  <a:gd name="T4" fmla="*/ 0 w 2726"/>
                  <a:gd name="T5" fmla="*/ 0 h 140"/>
                  <a:gd name="T6" fmla="*/ 0 w 2726"/>
                  <a:gd name="T7" fmla="*/ 0 h 140"/>
                  <a:gd name="T8" fmla="*/ 0 w 2726"/>
                  <a:gd name="T9" fmla="*/ 0 h 140"/>
                  <a:gd name="T10" fmla="*/ 0 w 2726"/>
                  <a:gd name="T11" fmla="*/ 0 h 140"/>
                  <a:gd name="T12" fmla="*/ 0 60000 65536"/>
                  <a:gd name="T13" fmla="*/ 0 60000 65536"/>
                  <a:gd name="T14" fmla="*/ 0 60000 65536"/>
                  <a:gd name="T15" fmla="*/ 0 60000 65536"/>
                  <a:gd name="T16" fmla="*/ 0 60000 65536"/>
                  <a:gd name="T17" fmla="*/ 0 60000 65536"/>
                  <a:gd name="T18" fmla="*/ 0 w 2726"/>
                  <a:gd name="T19" fmla="*/ 0 h 140"/>
                  <a:gd name="T20" fmla="*/ 2726 w 272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6" h="140">
                    <a:moveTo>
                      <a:pt x="2726" y="71"/>
                    </a:moveTo>
                    <a:lnTo>
                      <a:pt x="2657" y="1"/>
                    </a:lnTo>
                    <a:lnTo>
                      <a:pt x="0" y="0"/>
                    </a:lnTo>
                    <a:lnTo>
                      <a:pt x="0" y="138"/>
                    </a:lnTo>
                    <a:lnTo>
                      <a:pt x="2657" y="140"/>
                    </a:lnTo>
                    <a:lnTo>
                      <a:pt x="2726" y="71"/>
                    </a:lnTo>
                    <a:close/>
                  </a:path>
                </a:pathLst>
              </a:custGeom>
              <a:solidFill>
                <a:srgbClr val="E6B5C2"/>
              </a:solidFill>
              <a:ln w="9525">
                <a:noFill/>
                <a:round/>
                <a:headEnd/>
                <a:tailEnd/>
              </a:ln>
            </p:spPr>
            <p:txBody>
              <a:bodyPr/>
              <a:lstStyle/>
              <a:p>
                <a:endParaRPr lang="en-US"/>
              </a:p>
            </p:txBody>
          </p:sp>
          <p:sp>
            <p:nvSpPr>
              <p:cNvPr id="5445" name="Freeform 705"/>
              <p:cNvSpPr>
                <a:spLocks/>
              </p:cNvSpPr>
              <p:nvPr/>
            </p:nvSpPr>
            <p:spPr bwMode="auto">
              <a:xfrm>
                <a:off x="6607" y="2261"/>
                <a:ext cx="8" cy="72"/>
              </a:xfrm>
              <a:custGeom>
                <a:avLst/>
                <a:gdLst>
                  <a:gd name="T0" fmla="*/ 0 w 139"/>
                  <a:gd name="T1" fmla="*/ 0 h 1305"/>
                  <a:gd name="T2" fmla="*/ 0 w 139"/>
                  <a:gd name="T3" fmla="*/ 0 h 1305"/>
                  <a:gd name="T4" fmla="*/ 0 w 139"/>
                  <a:gd name="T5" fmla="*/ 0 h 1305"/>
                  <a:gd name="T6" fmla="*/ 0 w 139"/>
                  <a:gd name="T7" fmla="*/ 0 h 1305"/>
                  <a:gd name="T8" fmla="*/ 0 w 139"/>
                  <a:gd name="T9" fmla="*/ 0 h 1305"/>
                  <a:gd name="T10" fmla="*/ 0 w 139"/>
                  <a:gd name="T11" fmla="*/ 0 h 1305"/>
                  <a:gd name="T12" fmla="*/ 0 60000 65536"/>
                  <a:gd name="T13" fmla="*/ 0 60000 65536"/>
                  <a:gd name="T14" fmla="*/ 0 60000 65536"/>
                  <a:gd name="T15" fmla="*/ 0 60000 65536"/>
                  <a:gd name="T16" fmla="*/ 0 60000 65536"/>
                  <a:gd name="T17" fmla="*/ 0 60000 65536"/>
                  <a:gd name="T18" fmla="*/ 0 w 139"/>
                  <a:gd name="T19" fmla="*/ 0 h 1305"/>
                  <a:gd name="T20" fmla="*/ 139 w 139"/>
                  <a:gd name="T21" fmla="*/ 1305 h 1305"/>
                </a:gdLst>
                <a:ahLst/>
                <a:cxnLst>
                  <a:cxn ang="T12">
                    <a:pos x="T0" y="T1"/>
                  </a:cxn>
                  <a:cxn ang="T13">
                    <a:pos x="T2" y="T3"/>
                  </a:cxn>
                  <a:cxn ang="T14">
                    <a:pos x="T4" y="T5"/>
                  </a:cxn>
                  <a:cxn ang="T15">
                    <a:pos x="T6" y="T7"/>
                  </a:cxn>
                  <a:cxn ang="T16">
                    <a:pos x="T8" y="T9"/>
                  </a:cxn>
                  <a:cxn ang="T17">
                    <a:pos x="T10" y="T11"/>
                  </a:cxn>
                </a:cxnLst>
                <a:rect l="T18" t="T19" r="T20" b="T21"/>
                <a:pathLst>
                  <a:path w="139" h="1305">
                    <a:moveTo>
                      <a:pt x="70" y="1305"/>
                    </a:moveTo>
                    <a:lnTo>
                      <a:pt x="139" y="1236"/>
                    </a:lnTo>
                    <a:lnTo>
                      <a:pt x="138" y="0"/>
                    </a:lnTo>
                    <a:lnTo>
                      <a:pt x="0" y="0"/>
                    </a:lnTo>
                    <a:lnTo>
                      <a:pt x="1" y="1236"/>
                    </a:lnTo>
                    <a:lnTo>
                      <a:pt x="70" y="1305"/>
                    </a:lnTo>
                    <a:close/>
                  </a:path>
                </a:pathLst>
              </a:custGeom>
              <a:solidFill>
                <a:srgbClr val="E6B5C2"/>
              </a:solidFill>
              <a:ln w="9525">
                <a:noFill/>
                <a:round/>
                <a:headEnd/>
                <a:tailEnd/>
              </a:ln>
            </p:spPr>
            <p:txBody>
              <a:bodyPr/>
              <a:lstStyle/>
              <a:p>
                <a:endParaRPr lang="en-US"/>
              </a:p>
            </p:txBody>
          </p:sp>
          <p:sp>
            <p:nvSpPr>
              <p:cNvPr id="5446" name="Freeform 706"/>
              <p:cNvSpPr>
                <a:spLocks/>
              </p:cNvSpPr>
              <p:nvPr/>
            </p:nvSpPr>
            <p:spPr bwMode="auto">
              <a:xfrm>
                <a:off x="6317" y="2261"/>
                <a:ext cx="146" cy="69"/>
              </a:xfrm>
              <a:custGeom>
                <a:avLst/>
                <a:gdLst>
                  <a:gd name="T0" fmla="*/ 0 w 2627"/>
                  <a:gd name="T1" fmla="*/ 0 h 1245"/>
                  <a:gd name="T2" fmla="*/ 0 w 2627"/>
                  <a:gd name="T3" fmla="*/ 0 h 1245"/>
                  <a:gd name="T4" fmla="*/ 0 w 2627"/>
                  <a:gd name="T5" fmla="*/ 0 h 1245"/>
                  <a:gd name="T6" fmla="*/ 0 w 2627"/>
                  <a:gd name="T7" fmla="*/ 0 h 1245"/>
                  <a:gd name="T8" fmla="*/ 0 w 2627"/>
                  <a:gd name="T9" fmla="*/ 0 h 1245"/>
                  <a:gd name="T10" fmla="*/ 0 60000 65536"/>
                  <a:gd name="T11" fmla="*/ 0 60000 65536"/>
                  <a:gd name="T12" fmla="*/ 0 60000 65536"/>
                  <a:gd name="T13" fmla="*/ 0 60000 65536"/>
                  <a:gd name="T14" fmla="*/ 0 60000 65536"/>
                  <a:gd name="T15" fmla="*/ 0 w 2627"/>
                  <a:gd name="T16" fmla="*/ 0 h 1245"/>
                  <a:gd name="T17" fmla="*/ 2627 w 2627"/>
                  <a:gd name="T18" fmla="*/ 1245 h 1245"/>
                </a:gdLst>
                <a:ahLst/>
                <a:cxnLst>
                  <a:cxn ang="T10">
                    <a:pos x="T0" y="T1"/>
                  </a:cxn>
                  <a:cxn ang="T11">
                    <a:pos x="T2" y="T3"/>
                  </a:cxn>
                  <a:cxn ang="T12">
                    <a:pos x="T4" y="T5"/>
                  </a:cxn>
                  <a:cxn ang="T13">
                    <a:pos x="T6" y="T7"/>
                  </a:cxn>
                  <a:cxn ang="T14">
                    <a:pos x="T8" y="T9"/>
                  </a:cxn>
                </a:cxnLst>
                <a:rect l="T15" t="T16" r="T17" b="T18"/>
                <a:pathLst>
                  <a:path w="2627" h="1245">
                    <a:moveTo>
                      <a:pt x="2627" y="1245"/>
                    </a:moveTo>
                    <a:lnTo>
                      <a:pt x="0" y="1242"/>
                    </a:lnTo>
                    <a:lnTo>
                      <a:pt x="1" y="0"/>
                    </a:lnTo>
                    <a:lnTo>
                      <a:pt x="2626" y="2"/>
                    </a:lnTo>
                    <a:lnTo>
                      <a:pt x="2627" y="1245"/>
                    </a:lnTo>
                    <a:close/>
                  </a:path>
                </a:pathLst>
              </a:custGeom>
              <a:solidFill>
                <a:srgbClr val="CB3547"/>
              </a:solidFill>
              <a:ln w="9525">
                <a:noFill/>
                <a:round/>
                <a:headEnd/>
                <a:tailEnd/>
              </a:ln>
            </p:spPr>
            <p:txBody>
              <a:bodyPr/>
              <a:lstStyle/>
              <a:p>
                <a:endParaRPr lang="en-US"/>
              </a:p>
            </p:txBody>
          </p:sp>
          <p:sp>
            <p:nvSpPr>
              <p:cNvPr id="5447" name="Freeform 707"/>
              <p:cNvSpPr>
                <a:spLocks/>
              </p:cNvSpPr>
              <p:nvPr/>
            </p:nvSpPr>
            <p:spPr bwMode="auto">
              <a:xfrm>
                <a:off x="6314" y="2326"/>
                <a:ext cx="149" cy="8"/>
              </a:xfrm>
              <a:custGeom>
                <a:avLst/>
                <a:gdLst>
                  <a:gd name="T0" fmla="*/ 0 w 2696"/>
                  <a:gd name="T1" fmla="*/ 0 h 141"/>
                  <a:gd name="T2" fmla="*/ 0 w 2696"/>
                  <a:gd name="T3" fmla="*/ 0 h 141"/>
                  <a:gd name="T4" fmla="*/ 0 w 2696"/>
                  <a:gd name="T5" fmla="*/ 0 h 141"/>
                  <a:gd name="T6" fmla="*/ 0 w 2696"/>
                  <a:gd name="T7" fmla="*/ 0 h 141"/>
                  <a:gd name="T8" fmla="*/ 0 w 2696"/>
                  <a:gd name="T9" fmla="*/ 0 h 141"/>
                  <a:gd name="T10" fmla="*/ 0 w 2696"/>
                  <a:gd name="T11" fmla="*/ 0 h 141"/>
                  <a:gd name="T12" fmla="*/ 0 60000 65536"/>
                  <a:gd name="T13" fmla="*/ 0 60000 65536"/>
                  <a:gd name="T14" fmla="*/ 0 60000 65536"/>
                  <a:gd name="T15" fmla="*/ 0 60000 65536"/>
                  <a:gd name="T16" fmla="*/ 0 60000 65536"/>
                  <a:gd name="T17" fmla="*/ 0 60000 65536"/>
                  <a:gd name="T18" fmla="*/ 0 w 2696"/>
                  <a:gd name="T19" fmla="*/ 0 h 141"/>
                  <a:gd name="T20" fmla="*/ 2696 w 269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6" h="141">
                    <a:moveTo>
                      <a:pt x="0" y="69"/>
                    </a:moveTo>
                    <a:lnTo>
                      <a:pt x="69" y="138"/>
                    </a:lnTo>
                    <a:lnTo>
                      <a:pt x="2696" y="141"/>
                    </a:lnTo>
                    <a:lnTo>
                      <a:pt x="2696" y="3"/>
                    </a:lnTo>
                    <a:lnTo>
                      <a:pt x="69" y="0"/>
                    </a:lnTo>
                    <a:lnTo>
                      <a:pt x="0" y="69"/>
                    </a:lnTo>
                    <a:close/>
                  </a:path>
                </a:pathLst>
              </a:custGeom>
              <a:solidFill>
                <a:srgbClr val="E6B5C2"/>
              </a:solidFill>
              <a:ln w="9525">
                <a:noFill/>
                <a:round/>
                <a:headEnd/>
                <a:tailEnd/>
              </a:ln>
            </p:spPr>
            <p:txBody>
              <a:bodyPr/>
              <a:lstStyle/>
              <a:p>
                <a:endParaRPr lang="en-US"/>
              </a:p>
            </p:txBody>
          </p:sp>
          <p:sp>
            <p:nvSpPr>
              <p:cNvPr id="5448" name="Freeform 708"/>
              <p:cNvSpPr>
                <a:spLocks/>
              </p:cNvSpPr>
              <p:nvPr/>
            </p:nvSpPr>
            <p:spPr bwMode="auto">
              <a:xfrm>
                <a:off x="6314"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449" name="Freeform 709"/>
              <p:cNvSpPr>
                <a:spLocks/>
              </p:cNvSpPr>
              <p:nvPr/>
            </p:nvSpPr>
            <p:spPr bwMode="auto">
              <a:xfrm>
                <a:off x="6317" y="2257"/>
                <a:ext cx="150" cy="8"/>
              </a:xfrm>
              <a:custGeom>
                <a:avLst/>
                <a:gdLst>
                  <a:gd name="T0" fmla="*/ 0 w 2694"/>
                  <a:gd name="T1" fmla="*/ 0 h 140"/>
                  <a:gd name="T2" fmla="*/ 0 w 2694"/>
                  <a:gd name="T3" fmla="*/ 0 h 140"/>
                  <a:gd name="T4" fmla="*/ 0 w 2694"/>
                  <a:gd name="T5" fmla="*/ 0 h 140"/>
                  <a:gd name="T6" fmla="*/ 0 w 2694"/>
                  <a:gd name="T7" fmla="*/ 0 h 140"/>
                  <a:gd name="T8" fmla="*/ 0 w 2694"/>
                  <a:gd name="T9" fmla="*/ 0 h 140"/>
                  <a:gd name="T10" fmla="*/ 0 w 2694"/>
                  <a:gd name="T11" fmla="*/ 0 h 140"/>
                  <a:gd name="T12" fmla="*/ 0 60000 65536"/>
                  <a:gd name="T13" fmla="*/ 0 60000 65536"/>
                  <a:gd name="T14" fmla="*/ 0 60000 65536"/>
                  <a:gd name="T15" fmla="*/ 0 60000 65536"/>
                  <a:gd name="T16" fmla="*/ 0 60000 65536"/>
                  <a:gd name="T17" fmla="*/ 0 60000 65536"/>
                  <a:gd name="T18" fmla="*/ 0 w 2694"/>
                  <a:gd name="T19" fmla="*/ 0 h 140"/>
                  <a:gd name="T20" fmla="*/ 2694 w 269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4" h="140">
                    <a:moveTo>
                      <a:pt x="2694" y="71"/>
                    </a:moveTo>
                    <a:lnTo>
                      <a:pt x="2625" y="1"/>
                    </a:lnTo>
                    <a:lnTo>
                      <a:pt x="0" y="0"/>
                    </a:lnTo>
                    <a:lnTo>
                      <a:pt x="0" y="138"/>
                    </a:lnTo>
                    <a:lnTo>
                      <a:pt x="2625" y="140"/>
                    </a:lnTo>
                    <a:lnTo>
                      <a:pt x="2694" y="71"/>
                    </a:lnTo>
                    <a:close/>
                  </a:path>
                </a:pathLst>
              </a:custGeom>
              <a:solidFill>
                <a:srgbClr val="E6B5C2"/>
              </a:solidFill>
              <a:ln w="9525">
                <a:noFill/>
                <a:round/>
                <a:headEnd/>
                <a:tailEnd/>
              </a:ln>
            </p:spPr>
            <p:txBody>
              <a:bodyPr/>
              <a:lstStyle/>
              <a:p>
                <a:endParaRPr lang="en-US"/>
              </a:p>
            </p:txBody>
          </p:sp>
          <p:sp>
            <p:nvSpPr>
              <p:cNvPr id="5450" name="Freeform 710"/>
              <p:cNvSpPr>
                <a:spLocks/>
              </p:cNvSpPr>
              <p:nvPr/>
            </p:nvSpPr>
            <p:spPr bwMode="auto">
              <a:xfrm>
                <a:off x="6459" y="2261"/>
                <a:ext cx="8" cy="73"/>
              </a:xfrm>
              <a:custGeom>
                <a:avLst/>
                <a:gdLst>
                  <a:gd name="T0" fmla="*/ 0 w 139"/>
                  <a:gd name="T1" fmla="*/ 0 h 1312"/>
                  <a:gd name="T2" fmla="*/ 0 w 139"/>
                  <a:gd name="T3" fmla="*/ 0 h 1312"/>
                  <a:gd name="T4" fmla="*/ 0 w 139"/>
                  <a:gd name="T5" fmla="*/ 0 h 1312"/>
                  <a:gd name="T6" fmla="*/ 0 w 139"/>
                  <a:gd name="T7" fmla="*/ 0 h 1312"/>
                  <a:gd name="T8" fmla="*/ 0 w 139"/>
                  <a:gd name="T9" fmla="*/ 0 h 1312"/>
                  <a:gd name="T10" fmla="*/ 0 w 139"/>
                  <a:gd name="T11" fmla="*/ 0 h 1312"/>
                  <a:gd name="T12" fmla="*/ 0 60000 65536"/>
                  <a:gd name="T13" fmla="*/ 0 60000 65536"/>
                  <a:gd name="T14" fmla="*/ 0 60000 65536"/>
                  <a:gd name="T15" fmla="*/ 0 60000 65536"/>
                  <a:gd name="T16" fmla="*/ 0 60000 65536"/>
                  <a:gd name="T17" fmla="*/ 0 60000 65536"/>
                  <a:gd name="T18" fmla="*/ 0 w 139"/>
                  <a:gd name="T19" fmla="*/ 0 h 1312"/>
                  <a:gd name="T20" fmla="*/ 139 w 139"/>
                  <a:gd name="T21" fmla="*/ 1312 h 1312"/>
                </a:gdLst>
                <a:ahLst/>
                <a:cxnLst>
                  <a:cxn ang="T12">
                    <a:pos x="T0" y="T1"/>
                  </a:cxn>
                  <a:cxn ang="T13">
                    <a:pos x="T2" y="T3"/>
                  </a:cxn>
                  <a:cxn ang="T14">
                    <a:pos x="T4" y="T5"/>
                  </a:cxn>
                  <a:cxn ang="T15">
                    <a:pos x="T6" y="T7"/>
                  </a:cxn>
                  <a:cxn ang="T16">
                    <a:pos x="T8" y="T9"/>
                  </a:cxn>
                  <a:cxn ang="T17">
                    <a:pos x="T10" y="T11"/>
                  </a:cxn>
                </a:cxnLst>
                <a:rect l="T18" t="T19" r="T20" b="T21"/>
                <a:pathLst>
                  <a:path w="139" h="1312">
                    <a:moveTo>
                      <a:pt x="70" y="1312"/>
                    </a:moveTo>
                    <a:lnTo>
                      <a:pt x="139" y="1243"/>
                    </a:lnTo>
                    <a:lnTo>
                      <a:pt x="138" y="0"/>
                    </a:lnTo>
                    <a:lnTo>
                      <a:pt x="0" y="0"/>
                    </a:lnTo>
                    <a:lnTo>
                      <a:pt x="1" y="1243"/>
                    </a:lnTo>
                    <a:lnTo>
                      <a:pt x="70" y="1312"/>
                    </a:lnTo>
                    <a:close/>
                  </a:path>
                </a:pathLst>
              </a:custGeom>
              <a:solidFill>
                <a:srgbClr val="E6B5C2"/>
              </a:solidFill>
              <a:ln w="9525">
                <a:noFill/>
                <a:round/>
                <a:headEnd/>
                <a:tailEnd/>
              </a:ln>
            </p:spPr>
            <p:txBody>
              <a:bodyPr/>
              <a:lstStyle/>
              <a:p>
                <a:endParaRPr lang="en-US"/>
              </a:p>
            </p:txBody>
          </p:sp>
          <p:sp>
            <p:nvSpPr>
              <p:cNvPr id="5451" name="Freeform 711"/>
              <p:cNvSpPr>
                <a:spLocks/>
              </p:cNvSpPr>
              <p:nvPr/>
            </p:nvSpPr>
            <p:spPr bwMode="auto">
              <a:xfrm>
                <a:off x="6707" y="2141"/>
                <a:ext cx="27" cy="95"/>
              </a:xfrm>
              <a:custGeom>
                <a:avLst/>
                <a:gdLst>
                  <a:gd name="T0" fmla="*/ 0 w 482"/>
                  <a:gd name="T1" fmla="*/ 0 h 1711"/>
                  <a:gd name="T2" fmla="*/ 0 w 482"/>
                  <a:gd name="T3" fmla="*/ 0 h 1711"/>
                  <a:gd name="T4" fmla="*/ 0 w 482"/>
                  <a:gd name="T5" fmla="*/ 0 h 1711"/>
                  <a:gd name="T6" fmla="*/ 0 w 482"/>
                  <a:gd name="T7" fmla="*/ 0 h 1711"/>
                  <a:gd name="T8" fmla="*/ 0 w 482"/>
                  <a:gd name="T9" fmla="*/ 0 h 1711"/>
                  <a:gd name="T10" fmla="*/ 0 60000 65536"/>
                  <a:gd name="T11" fmla="*/ 0 60000 65536"/>
                  <a:gd name="T12" fmla="*/ 0 60000 65536"/>
                  <a:gd name="T13" fmla="*/ 0 60000 65536"/>
                  <a:gd name="T14" fmla="*/ 0 60000 65536"/>
                  <a:gd name="T15" fmla="*/ 0 w 482"/>
                  <a:gd name="T16" fmla="*/ 0 h 1711"/>
                  <a:gd name="T17" fmla="*/ 482 w 482"/>
                  <a:gd name="T18" fmla="*/ 1711 h 1711"/>
                </a:gdLst>
                <a:ahLst/>
                <a:cxnLst>
                  <a:cxn ang="T10">
                    <a:pos x="T0" y="T1"/>
                  </a:cxn>
                  <a:cxn ang="T11">
                    <a:pos x="T2" y="T3"/>
                  </a:cxn>
                  <a:cxn ang="T12">
                    <a:pos x="T4" y="T5"/>
                  </a:cxn>
                  <a:cxn ang="T13">
                    <a:pos x="T6" y="T7"/>
                  </a:cxn>
                  <a:cxn ang="T14">
                    <a:pos x="T8" y="T9"/>
                  </a:cxn>
                </a:cxnLst>
                <a:rect l="T15" t="T16" r="T17" b="T18"/>
                <a:pathLst>
                  <a:path w="482" h="1711">
                    <a:moveTo>
                      <a:pt x="0" y="1711"/>
                    </a:moveTo>
                    <a:lnTo>
                      <a:pt x="482" y="1228"/>
                    </a:lnTo>
                    <a:lnTo>
                      <a:pt x="481" y="0"/>
                    </a:lnTo>
                    <a:lnTo>
                      <a:pt x="0" y="479"/>
                    </a:lnTo>
                    <a:lnTo>
                      <a:pt x="0" y="1711"/>
                    </a:lnTo>
                    <a:close/>
                  </a:path>
                </a:pathLst>
              </a:custGeom>
              <a:solidFill>
                <a:srgbClr val="B53233"/>
              </a:solidFill>
              <a:ln w="9525">
                <a:noFill/>
                <a:round/>
                <a:headEnd/>
                <a:tailEnd/>
              </a:ln>
            </p:spPr>
            <p:txBody>
              <a:bodyPr/>
              <a:lstStyle/>
              <a:p>
                <a:endParaRPr lang="en-US"/>
              </a:p>
            </p:txBody>
          </p:sp>
          <p:sp>
            <p:nvSpPr>
              <p:cNvPr id="5452" name="Freeform 712"/>
              <p:cNvSpPr>
                <a:spLocks/>
              </p:cNvSpPr>
              <p:nvPr/>
            </p:nvSpPr>
            <p:spPr bwMode="auto">
              <a:xfrm>
                <a:off x="6705" y="2206"/>
                <a:ext cx="33" cy="33"/>
              </a:xfrm>
              <a:custGeom>
                <a:avLst/>
                <a:gdLst>
                  <a:gd name="T0" fmla="*/ 0 w 599"/>
                  <a:gd name="T1" fmla="*/ 0 h 580"/>
                  <a:gd name="T2" fmla="*/ 0 w 599"/>
                  <a:gd name="T3" fmla="*/ 0 h 580"/>
                  <a:gd name="T4" fmla="*/ 0 w 599"/>
                  <a:gd name="T5" fmla="*/ 0 h 580"/>
                  <a:gd name="T6" fmla="*/ 0 w 599"/>
                  <a:gd name="T7" fmla="*/ 0 h 580"/>
                  <a:gd name="T8" fmla="*/ 0 w 599"/>
                  <a:gd name="T9" fmla="*/ 0 h 580"/>
                  <a:gd name="T10" fmla="*/ 0 w 599"/>
                  <a:gd name="T11" fmla="*/ 0 h 580"/>
                  <a:gd name="T12" fmla="*/ 0 60000 65536"/>
                  <a:gd name="T13" fmla="*/ 0 60000 65536"/>
                  <a:gd name="T14" fmla="*/ 0 60000 65536"/>
                  <a:gd name="T15" fmla="*/ 0 60000 65536"/>
                  <a:gd name="T16" fmla="*/ 0 60000 65536"/>
                  <a:gd name="T17" fmla="*/ 0 60000 65536"/>
                  <a:gd name="T18" fmla="*/ 0 w 599"/>
                  <a:gd name="T19" fmla="*/ 0 h 580"/>
                  <a:gd name="T20" fmla="*/ 599 w 599"/>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99" h="580">
                    <a:moveTo>
                      <a:pt x="599" y="49"/>
                    </a:moveTo>
                    <a:lnTo>
                      <a:pt x="481" y="0"/>
                    </a:lnTo>
                    <a:lnTo>
                      <a:pt x="0" y="484"/>
                    </a:lnTo>
                    <a:lnTo>
                      <a:pt x="97" y="580"/>
                    </a:lnTo>
                    <a:lnTo>
                      <a:pt x="579" y="97"/>
                    </a:lnTo>
                    <a:lnTo>
                      <a:pt x="599" y="49"/>
                    </a:lnTo>
                    <a:close/>
                  </a:path>
                </a:pathLst>
              </a:custGeom>
              <a:solidFill>
                <a:srgbClr val="E6B5C2"/>
              </a:solidFill>
              <a:ln w="9525">
                <a:noFill/>
                <a:round/>
                <a:headEnd/>
                <a:tailEnd/>
              </a:ln>
            </p:spPr>
            <p:txBody>
              <a:bodyPr/>
              <a:lstStyle/>
              <a:p>
                <a:endParaRPr lang="en-US"/>
              </a:p>
            </p:txBody>
          </p:sp>
          <p:sp>
            <p:nvSpPr>
              <p:cNvPr id="5453" name="Freeform 713"/>
              <p:cNvSpPr>
                <a:spLocks/>
              </p:cNvSpPr>
              <p:nvPr/>
            </p:nvSpPr>
            <p:spPr bwMode="auto">
              <a:xfrm>
                <a:off x="6730" y="2138"/>
                <a:ext cx="8" cy="71"/>
              </a:xfrm>
              <a:custGeom>
                <a:avLst/>
                <a:gdLst>
                  <a:gd name="T0" fmla="*/ 0 w 139"/>
                  <a:gd name="T1" fmla="*/ 0 h 1277"/>
                  <a:gd name="T2" fmla="*/ 0 w 139"/>
                  <a:gd name="T3" fmla="*/ 0 h 1277"/>
                  <a:gd name="T4" fmla="*/ 0 w 139"/>
                  <a:gd name="T5" fmla="*/ 0 h 1277"/>
                  <a:gd name="T6" fmla="*/ 0 w 139"/>
                  <a:gd name="T7" fmla="*/ 0 h 1277"/>
                  <a:gd name="T8" fmla="*/ 0 w 139"/>
                  <a:gd name="T9" fmla="*/ 0 h 1277"/>
                  <a:gd name="T10" fmla="*/ 0 w 139"/>
                  <a:gd name="T11" fmla="*/ 0 h 1277"/>
                  <a:gd name="T12" fmla="*/ 0 60000 65536"/>
                  <a:gd name="T13" fmla="*/ 0 60000 65536"/>
                  <a:gd name="T14" fmla="*/ 0 60000 65536"/>
                  <a:gd name="T15" fmla="*/ 0 60000 65536"/>
                  <a:gd name="T16" fmla="*/ 0 60000 65536"/>
                  <a:gd name="T17" fmla="*/ 0 60000 65536"/>
                  <a:gd name="T18" fmla="*/ 0 w 139"/>
                  <a:gd name="T19" fmla="*/ 0 h 1277"/>
                  <a:gd name="T20" fmla="*/ 139 w 139"/>
                  <a:gd name="T21" fmla="*/ 1277 h 1277"/>
                </a:gdLst>
                <a:ahLst/>
                <a:cxnLst>
                  <a:cxn ang="T12">
                    <a:pos x="T0" y="T1"/>
                  </a:cxn>
                  <a:cxn ang="T13">
                    <a:pos x="T2" y="T3"/>
                  </a:cxn>
                  <a:cxn ang="T14">
                    <a:pos x="T4" y="T5"/>
                  </a:cxn>
                  <a:cxn ang="T15">
                    <a:pos x="T6" y="T7"/>
                  </a:cxn>
                  <a:cxn ang="T16">
                    <a:pos x="T8" y="T9"/>
                  </a:cxn>
                  <a:cxn ang="T17">
                    <a:pos x="T10" y="T11"/>
                  </a:cxn>
                </a:cxnLst>
                <a:rect l="T18" t="T19" r="T20" b="T21"/>
                <a:pathLst>
                  <a:path w="139" h="1277">
                    <a:moveTo>
                      <a:pt x="21" y="0"/>
                    </a:moveTo>
                    <a:lnTo>
                      <a:pt x="0" y="49"/>
                    </a:lnTo>
                    <a:lnTo>
                      <a:pt x="1" y="1277"/>
                    </a:lnTo>
                    <a:lnTo>
                      <a:pt x="139" y="1277"/>
                    </a:lnTo>
                    <a:lnTo>
                      <a:pt x="138" y="49"/>
                    </a:lnTo>
                    <a:lnTo>
                      <a:pt x="21" y="0"/>
                    </a:lnTo>
                    <a:close/>
                  </a:path>
                </a:pathLst>
              </a:custGeom>
              <a:solidFill>
                <a:srgbClr val="E6B5C2"/>
              </a:solidFill>
              <a:ln w="9525">
                <a:noFill/>
                <a:round/>
                <a:headEnd/>
                <a:tailEnd/>
              </a:ln>
            </p:spPr>
            <p:txBody>
              <a:bodyPr/>
              <a:lstStyle/>
              <a:p>
                <a:endParaRPr lang="en-US"/>
              </a:p>
            </p:txBody>
          </p:sp>
          <p:sp>
            <p:nvSpPr>
              <p:cNvPr id="5454" name="Freeform 714"/>
              <p:cNvSpPr>
                <a:spLocks/>
              </p:cNvSpPr>
              <p:nvPr/>
            </p:nvSpPr>
            <p:spPr bwMode="auto">
              <a:xfrm>
                <a:off x="6703" y="2138"/>
                <a:ext cx="34" cy="32"/>
              </a:xfrm>
              <a:custGeom>
                <a:avLst/>
                <a:gdLst>
                  <a:gd name="T0" fmla="*/ 0 w 600"/>
                  <a:gd name="T1" fmla="*/ 0 h 577"/>
                  <a:gd name="T2" fmla="*/ 0 w 600"/>
                  <a:gd name="T3" fmla="*/ 0 h 577"/>
                  <a:gd name="T4" fmla="*/ 0 w 600"/>
                  <a:gd name="T5" fmla="*/ 0 h 577"/>
                  <a:gd name="T6" fmla="*/ 0 w 600"/>
                  <a:gd name="T7" fmla="*/ 0 h 577"/>
                  <a:gd name="T8" fmla="*/ 0 w 600"/>
                  <a:gd name="T9" fmla="*/ 0 h 577"/>
                  <a:gd name="T10" fmla="*/ 0 w 600"/>
                  <a:gd name="T11" fmla="*/ 0 h 577"/>
                  <a:gd name="T12" fmla="*/ 0 60000 65536"/>
                  <a:gd name="T13" fmla="*/ 0 60000 65536"/>
                  <a:gd name="T14" fmla="*/ 0 60000 65536"/>
                  <a:gd name="T15" fmla="*/ 0 60000 65536"/>
                  <a:gd name="T16" fmla="*/ 0 60000 65536"/>
                  <a:gd name="T17" fmla="*/ 0 60000 65536"/>
                  <a:gd name="T18" fmla="*/ 0 w 600"/>
                  <a:gd name="T19" fmla="*/ 0 h 577"/>
                  <a:gd name="T20" fmla="*/ 600 w 600"/>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600" h="577">
                    <a:moveTo>
                      <a:pt x="0" y="528"/>
                    </a:moveTo>
                    <a:lnTo>
                      <a:pt x="118" y="577"/>
                    </a:lnTo>
                    <a:lnTo>
                      <a:pt x="600" y="97"/>
                    </a:lnTo>
                    <a:lnTo>
                      <a:pt x="503" y="0"/>
                    </a:lnTo>
                    <a:lnTo>
                      <a:pt x="21" y="480"/>
                    </a:lnTo>
                    <a:lnTo>
                      <a:pt x="0" y="528"/>
                    </a:lnTo>
                    <a:close/>
                  </a:path>
                </a:pathLst>
              </a:custGeom>
              <a:solidFill>
                <a:srgbClr val="E6B5C2"/>
              </a:solidFill>
              <a:ln w="9525">
                <a:noFill/>
                <a:round/>
                <a:headEnd/>
                <a:tailEnd/>
              </a:ln>
            </p:spPr>
            <p:txBody>
              <a:bodyPr/>
              <a:lstStyle/>
              <a:p>
                <a:endParaRPr lang="en-US"/>
              </a:p>
            </p:txBody>
          </p:sp>
          <p:sp>
            <p:nvSpPr>
              <p:cNvPr id="5455" name="Freeform 715"/>
              <p:cNvSpPr>
                <a:spLocks/>
              </p:cNvSpPr>
              <p:nvPr/>
            </p:nvSpPr>
            <p:spPr bwMode="auto">
              <a:xfrm>
                <a:off x="6703" y="2167"/>
                <a:ext cx="8" cy="72"/>
              </a:xfrm>
              <a:custGeom>
                <a:avLst/>
                <a:gdLst>
                  <a:gd name="T0" fmla="*/ 0 w 139"/>
                  <a:gd name="T1" fmla="*/ 0 h 1280"/>
                  <a:gd name="T2" fmla="*/ 0 w 139"/>
                  <a:gd name="T3" fmla="*/ 0 h 1280"/>
                  <a:gd name="T4" fmla="*/ 0 w 139"/>
                  <a:gd name="T5" fmla="*/ 0 h 1280"/>
                  <a:gd name="T6" fmla="*/ 0 w 139"/>
                  <a:gd name="T7" fmla="*/ 0 h 1280"/>
                  <a:gd name="T8" fmla="*/ 0 w 139"/>
                  <a:gd name="T9" fmla="*/ 0 h 1280"/>
                  <a:gd name="T10" fmla="*/ 0 w 139"/>
                  <a:gd name="T11" fmla="*/ 0 h 1280"/>
                  <a:gd name="T12" fmla="*/ 0 60000 65536"/>
                  <a:gd name="T13" fmla="*/ 0 60000 65536"/>
                  <a:gd name="T14" fmla="*/ 0 60000 65536"/>
                  <a:gd name="T15" fmla="*/ 0 60000 65536"/>
                  <a:gd name="T16" fmla="*/ 0 60000 65536"/>
                  <a:gd name="T17" fmla="*/ 0 60000 65536"/>
                  <a:gd name="T18" fmla="*/ 0 w 139"/>
                  <a:gd name="T19" fmla="*/ 0 h 1280"/>
                  <a:gd name="T20" fmla="*/ 139 w 139"/>
                  <a:gd name="T21" fmla="*/ 1280 h 1280"/>
                </a:gdLst>
                <a:ahLst/>
                <a:cxnLst>
                  <a:cxn ang="T12">
                    <a:pos x="T0" y="T1"/>
                  </a:cxn>
                  <a:cxn ang="T13">
                    <a:pos x="T2" y="T3"/>
                  </a:cxn>
                  <a:cxn ang="T14">
                    <a:pos x="T4" y="T5"/>
                  </a:cxn>
                  <a:cxn ang="T15">
                    <a:pos x="T6" y="T7"/>
                  </a:cxn>
                  <a:cxn ang="T16">
                    <a:pos x="T8" y="T9"/>
                  </a:cxn>
                  <a:cxn ang="T17">
                    <a:pos x="T10" y="T11"/>
                  </a:cxn>
                </a:cxnLst>
                <a:rect l="T18" t="T19" r="T20" b="T21"/>
                <a:pathLst>
                  <a:path w="139" h="1280">
                    <a:moveTo>
                      <a:pt x="119" y="1280"/>
                    </a:moveTo>
                    <a:lnTo>
                      <a:pt x="139" y="1232"/>
                    </a:lnTo>
                    <a:lnTo>
                      <a:pt x="139" y="0"/>
                    </a:lnTo>
                    <a:lnTo>
                      <a:pt x="0" y="0"/>
                    </a:lnTo>
                    <a:lnTo>
                      <a:pt x="1" y="1232"/>
                    </a:lnTo>
                    <a:lnTo>
                      <a:pt x="119" y="1280"/>
                    </a:lnTo>
                    <a:close/>
                  </a:path>
                </a:pathLst>
              </a:custGeom>
              <a:solidFill>
                <a:srgbClr val="E6B5C2"/>
              </a:solidFill>
              <a:ln w="9525">
                <a:noFill/>
                <a:round/>
                <a:headEnd/>
                <a:tailEnd/>
              </a:ln>
            </p:spPr>
            <p:txBody>
              <a:bodyPr/>
              <a:lstStyle/>
              <a:p>
                <a:endParaRPr lang="en-US"/>
              </a:p>
            </p:txBody>
          </p:sp>
          <p:sp>
            <p:nvSpPr>
              <p:cNvPr id="5456" name="Freeform 716"/>
              <p:cNvSpPr>
                <a:spLocks/>
              </p:cNvSpPr>
              <p:nvPr/>
            </p:nvSpPr>
            <p:spPr bwMode="auto">
              <a:xfrm>
                <a:off x="6558" y="2141"/>
                <a:ext cx="175" cy="25"/>
              </a:xfrm>
              <a:custGeom>
                <a:avLst/>
                <a:gdLst>
                  <a:gd name="T0" fmla="*/ 0 w 3136"/>
                  <a:gd name="T1" fmla="*/ 0 h 460"/>
                  <a:gd name="T2" fmla="*/ 0 w 3136"/>
                  <a:gd name="T3" fmla="*/ 0 h 460"/>
                  <a:gd name="T4" fmla="*/ 0 w 3136"/>
                  <a:gd name="T5" fmla="*/ 0 h 460"/>
                  <a:gd name="T6" fmla="*/ 0 w 3136"/>
                  <a:gd name="T7" fmla="*/ 0 h 460"/>
                  <a:gd name="T8" fmla="*/ 0 w 3136"/>
                  <a:gd name="T9" fmla="*/ 0 h 460"/>
                  <a:gd name="T10" fmla="*/ 0 60000 65536"/>
                  <a:gd name="T11" fmla="*/ 0 60000 65536"/>
                  <a:gd name="T12" fmla="*/ 0 60000 65536"/>
                  <a:gd name="T13" fmla="*/ 0 60000 65536"/>
                  <a:gd name="T14" fmla="*/ 0 60000 65536"/>
                  <a:gd name="T15" fmla="*/ 0 w 3136"/>
                  <a:gd name="T16" fmla="*/ 0 h 460"/>
                  <a:gd name="T17" fmla="*/ 3136 w 3136"/>
                  <a:gd name="T18" fmla="*/ 460 h 460"/>
                </a:gdLst>
                <a:ahLst/>
                <a:cxnLst>
                  <a:cxn ang="T10">
                    <a:pos x="T0" y="T1"/>
                  </a:cxn>
                  <a:cxn ang="T11">
                    <a:pos x="T2" y="T3"/>
                  </a:cxn>
                  <a:cxn ang="T12">
                    <a:pos x="T4" y="T5"/>
                  </a:cxn>
                  <a:cxn ang="T13">
                    <a:pos x="T6" y="T7"/>
                  </a:cxn>
                  <a:cxn ang="T14">
                    <a:pos x="T8" y="T9"/>
                  </a:cxn>
                </a:cxnLst>
                <a:rect l="T15" t="T16" r="T17" b="T18"/>
                <a:pathLst>
                  <a:path w="3136" h="460">
                    <a:moveTo>
                      <a:pt x="0" y="460"/>
                    </a:moveTo>
                    <a:lnTo>
                      <a:pt x="458" y="0"/>
                    </a:lnTo>
                    <a:lnTo>
                      <a:pt x="3136" y="0"/>
                    </a:lnTo>
                    <a:lnTo>
                      <a:pt x="2676" y="460"/>
                    </a:lnTo>
                    <a:lnTo>
                      <a:pt x="0" y="460"/>
                    </a:lnTo>
                    <a:close/>
                  </a:path>
                </a:pathLst>
              </a:custGeom>
              <a:solidFill>
                <a:srgbClr val="E56968"/>
              </a:solidFill>
              <a:ln w="9525">
                <a:noFill/>
                <a:round/>
                <a:headEnd/>
                <a:tailEnd/>
              </a:ln>
            </p:spPr>
            <p:txBody>
              <a:bodyPr/>
              <a:lstStyle/>
              <a:p>
                <a:endParaRPr lang="en-US"/>
              </a:p>
            </p:txBody>
          </p:sp>
          <p:sp>
            <p:nvSpPr>
              <p:cNvPr id="5457" name="Freeform 717"/>
              <p:cNvSpPr>
                <a:spLocks/>
              </p:cNvSpPr>
              <p:nvPr/>
            </p:nvSpPr>
            <p:spPr bwMode="auto">
              <a:xfrm>
                <a:off x="6556" y="2137"/>
                <a:ext cx="31" cy="32"/>
              </a:xfrm>
              <a:custGeom>
                <a:avLst/>
                <a:gdLst>
                  <a:gd name="T0" fmla="*/ 0 w 555"/>
                  <a:gd name="T1" fmla="*/ 0 h 577"/>
                  <a:gd name="T2" fmla="*/ 0 w 555"/>
                  <a:gd name="T3" fmla="*/ 0 h 577"/>
                  <a:gd name="T4" fmla="*/ 0 w 555"/>
                  <a:gd name="T5" fmla="*/ 0 h 577"/>
                  <a:gd name="T6" fmla="*/ 0 w 555"/>
                  <a:gd name="T7" fmla="*/ 0 h 577"/>
                  <a:gd name="T8" fmla="*/ 0 w 555"/>
                  <a:gd name="T9" fmla="*/ 0 h 577"/>
                  <a:gd name="T10" fmla="*/ 0 w 555"/>
                  <a:gd name="T11" fmla="*/ 0 h 577"/>
                  <a:gd name="T12" fmla="*/ 0 60000 65536"/>
                  <a:gd name="T13" fmla="*/ 0 60000 65536"/>
                  <a:gd name="T14" fmla="*/ 0 60000 65536"/>
                  <a:gd name="T15" fmla="*/ 0 60000 65536"/>
                  <a:gd name="T16" fmla="*/ 0 60000 65536"/>
                  <a:gd name="T17" fmla="*/ 0 60000 65536"/>
                  <a:gd name="T18" fmla="*/ 0 w 555"/>
                  <a:gd name="T19" fmla="*/ 0 h 577"/>
                  <a:gd name="T20" fmla="*/ 555 w 555"/>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5" h="577">
                    <a:moveTo>
                      <a:pt x="506" y="0"/>
                    </a:moveTo>
                    <a:lnTo>
                      <a:pt x="458" y="20"/>
                    </a:lnTo>
                    <a:lnTo>
                      <a:pt x="0" y="480"/>
                    </a:lnTo>
                    <a:lnTo>
                      <a:pt x="97" y="577"/>
                    </a:lnTo>
                    <a:lnTo>
                      <a:pt x="555" y="117"/>
                    </a:lnTo>
                    <a:lnTo>
                      <a:pt x="506" y="0"/>
                    </a:lnTo>
                    <a:close/>
                  </a:path>
                </a:pathLst>
              </a:custGeom>
              <a:solidFill>
                <a:srgbClr val="E6B5C2"/>
              </a:solidFill>
              <a:ln w="9525">
                <a:noFill/>
                <a:round/>
                <a:headEnd/>
                <a:tailEnd/>
              </a:ln>
            </p:spPr>
            <p:txBody>
              <a:bodyPr/>
              <a:lstStyle/>
              <a:p>
                <a:endParaRPr lang="en-US"/>
              </a:p>
            </p:txBody>
          </p:sp>
          <p:sp>
            <p:nvSpPr>
              <p:cNvPr id="5458" name="Freeform 718"/>
              <p:cNvSpPr>
                <a:spLocks/>
              </p:cNvSpPr>
              <p:nvPr/>
            </p:nvSpPr>
            <p:spPr bwMode="auto">
              <a:xfrm>
                <a:off x="6584" y="2137"/>
                <a:ext cx="151" cy="8"/>
              </a:xfrm>
              <a:custGeom>
                <a:avLst/>
                <a:gdLst>
                  <a:gd name="T0" fmla="*/ 0 w 2727"/>
                  <a:gd name="T1" fmla="*/ 0 h 138"/>
                  <a:gd name="T2" fmla="*/ 0 w 2727"/>
                  <a:gd name="T3" fmla="*/ 0 h 138"/>
                  <a:gd name="T4" fmla="*/ 0 w 2727"/>
                  <a:gd name="T5" fmla="*/ 0 h 138"/>
                  <a:gd name="T6" fmla="*/ 0 w 2727"/>
                  <a:gd name="T7" fmla="*/ 0 h 138"/>
                  <a:gd name="T8" fmla="*/ 0 w 2727"/>
                  <a:gd name="T9" fmla="*/ 0 h 138"/>
                  <a:gd name="T10" fmla="*/ 0 w 2727"/>
                  <a:gd name="T11" fmla="*/ 0 h 138"/>
                  <a:gd name="T12" fmla="*/ 0 60000 65536"/>
                  <a:gd name="T13" fmla="*/ 0 60000 65536"/>
                  <a:gd name="T14" fmla="*/ 0 60000 65536"/>
                  <a:gd name="T15" fmla="*/ 0 60000 65536"/>
                  <a:gd name="T16" fmla="*/ 0 60000 65536"/>
                  <a:gd name="T17" fmla="*/ 0 60000 65536"/>
                  <a:gd name="T18" fmla="*/ 0 w 2727"/>
                  <a:gd name="T19" fmla="*/ 0 h 138"/>
                  <a:gd name="T20" fmla="*/ 2727 w 272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7" h="138">
                    <a:moveTo>
                      <a:pt x="2727" y="117"/>
                    </a:moveTo>
                    <a:lnTo>
                      <a:pt x="2678" y="0"/>
                    </a:lnTo>
                    <a:lnTo>
                      <a:pt x="0" y="0"/>
                    </a:lnTo>
                    <a:lnTo>
                      <a:pt x="0" y="138"/>
                    </a:lnTo>
                    <a:lnTo>
                      <a:pt x="2678" y="138"/>
                    </a:lnTo>
                    <a:lnTo>
                      <a:pt x="2727" y="117"/>
                    </a:lnTo>
                    <a:close/>
                  </a:path>
                </a:pathLst>
              </a:custGeom>
              <a:solidFill>
                <a:srgbClr val="E6B5C2"/>
              </a:solidFill>
              <a:ln w="9525">
                <a:noFill/>
                <a:round/>
                <a:headEnd/>
                <a:tailEnd/>
              </a:ln>
            </p:spPr>
            <p:txBody>
              <a:bodyPr/>
              <a:lstStyle/>
              <a:p>
                <a:endParaRPr lang="en-US"/>
              </a:p>
            </p:txBody>
          </p:sp>
          <p:sp>
            <p:nvSpPr>
              <p:cNvPr id="5459" name="Freeform 719"/>
              <p:cNvSpPr>
                <a:spLocks/>
              </p:cNvSpPr>
              <p:nvPr/>
            </p:nvSpPr>
            <p:spPr bwMode="auto">
              <a:xfrm>
                <a:off x="6704" y="2138"/>
                <a:ext cx="31" cy="32"/>
              </a:xfrm>
              <a:custGeom>
                <a:avLst/>
                <a:gdLst>
                  <a:gd name="T0" fmla="*/ 0 w 559"/>
                  <a:gd name="T1" fmla="*/ 0 h 578"/>
                  <a:gd name="T2" fmla="*/ 0 w 559"/>
                  <a:gd name="T3" fmla="*/ 0 h 578"/>
                  <a:gd name="T4" fmla="*/ 0 w 559"/>
                  <a:gd name="T5" fmla="*/ 0 h 578"/>
                  <a:gd name="T6" fmla="*/ 0 w 559"/>
                  <a:gd name="T7" fmla="*/ 0 h 578"/>
                  <a:gd name="T8" fmla="*/ 0 w 559"/>
                  <a:gd name="T9" fmla="*/ 0 h 578"/>
                  <a:gd name="T10" fmla="*/ 0 w 559"/>
                  <a:gd name="T11" fmla="*/ 0 h 578"/>
                  <a:gd name="T12" fmla="*/ 0 60000 65536"/>
                  <a:gd name="T13" fmla="*/ 0 60000 65536"/>
                  <a:gd name="T14" fmla="*/ 0 60000 65536"/>
                  <a:gd name="T15" fmla="*/ 0 60000 65536"/>
                  <a:gd name="T16" fmla="*/ 0 60000 65536"/>
                  <a:gd name="T17" fmla="*/ 0 60000 65536"/>
                  <a:gd name="T18" fmla="*/ 0 w 559"/>
                  <a:gd name="T19" fmla="*/ 0 h 578"/>
                  <a:gd name="T20" fmla="*/ 559 w 559"/>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9" h="578">
                    <a:moveTo>
                      <a:pt x="50" y="578"/>
                    </a:moveTo>
                    <a:lnTo>
                      <a:pt x="99" y="558"/>
                    </a:lnTo>
                    <a:lnTo>
                      <a:pt x="559" y="97"/>
                    </a:lnTo>
                    <a:lnTo>
                      <a:pt x="461" y="0"/>
                    </a:lnTo>
                    <a:lnTo>
                      <a:pt x="0" y="460"/>
                    </a:lnTo>
                    <a:lnTo>
                      <a:pt x="50" y="578"/>
                    </a:lnTo>
                    <a:close/>
                  </a:path>
                </a:pathLst>
              </a:custGeom>
              <a:solidFill>
                <a:srgbClr val="E6B5C2"/>
              </a:solidFill>
              <a:ln w="9525">
                <a:noFill/>
                <a:round/>
                <a:headEnd/>
                <a:tailEnd/>
              </a:ln>
            </p:spPr>
            <p:txBody>
              <a:bodyPr/>
              <a:lstStyle/>
              <a:p>
                <a:endParaRPr lang="en-US"/>
              </a:p>
            </p:txBody>
          </p:sp>
          <p:sp>
            <p:nvSpPr>
              <p:cNvPr id="5460" name="Freeform 720"/>
              <p:cNvSpPr>
                <a:spLocks/>
              </p:cNvSpPr>
              <p:nvPr/>
            </p:nvSpPr>
            <p:spPr bwMode="auto">
              <a:xfrm>
                <a:off x="6556" y="2163"/>
                <a:ext cx="151" cy="7"/>
              </a:xfrm>
              <a:custGeom>
                <a:avLst/>
                <a:gdLst>
                  <a:gd name="T0" fmla="*/ 0 w 2724"/>
                  <a:gd name="T1" fmla="*/ 0 h 138"/>
                  <a:gd name="T2" fmla="*/ 0 w 2724"/>
                  <a:gd name="T3" fmla="*/ 0 h 138"/>
                  <a:gd name="T4" fmla="*/ 0 w 2724"/>
                  <a:gd name="T5" fmla="*/ 0 h 138"/>
                  <a:gd name="T6" fmla="*/ 0 w 2724"/>
                  <a:gd name="T7" fmla="*/ 0 h 138"/>
                  <a:gd name="T8" fmla="*/ 0 w 2724"/>
                  <a:gd name="T9" fmla="*/ 0 h 138"/>
                  <a:gd name="T10" fmla="*/ 0 w 2724"/>
                  <a:gd name="T11" fmla="*/ 0 h 138"/>
                  <a:gd name="T12" fmla="*/ 0 60000 65536"/>
                  <a:gd name="T13" fmla="*/ 0 60000 65536"/>
                  <a:gd name="T14" fmla="*/ 0 60000 65536"/>
                  <a:gd name="T15" fmla="*/ 0 60000 65536"/>
                  <a:gd name="T16" fmla="*/ 0 60000 65536"/>
                  <a:gd name="T17" fmla="*/ 0 60000 65536"/>
                  <a:gd name="T18" fmla="*/ 0 w 2724"/>
                  <a:gd name="T19" fmla="*/ 0 h 138"/>
                  <a:gd name="T20" fmla="*/ 2724 w 272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4" h="138">
                    <a:moveTo>
                      <a:pt x="0" y="20"/>
                    </a:moveTo>
                    <a:lnTo>
                      <a:pt x="48" y="138"/>
                    </a:lnTo>
                    <a:lnTo>
                      <a:pt x="2724" y="138"/>
                    </a:lnTo>
                    <a:lnTo>
                      <a:pt x="2724" y="0"/>
                    </a:lnTo>
                    <a:lnTo>
                      <a:pt x="48" y="0"/>
                    </a:lnTo>
                    <a:lnTo>
                      <a:pt x="0" y="20"/>
                    </a:lnTo>
                    <a:close/>
                  </a:path>
                </a:pathLst>
              </a:custGeom>
              <a:solidFill>
                <a:srgbClr val="E6B5C2"/>
              </a:solidFill>
              <a:ln w="9525">
                <a:noFill/>
                <a:round/>
                <a:headEnd/>
                <a:tailEnd/>
              </a:ln>
            </p:spPr>
            <p:txBody>
              <a:bodyPr/>
              <a:lstStyle/>
              <a:p>
                <a:endParaRPr lang="en-US"/>
              </a:p>
            </p:txBody>
          </p:sp>
          <p:sp>
            <p:nvSpPr>
              <p:cNvPr id="5461" name="Freeform 721"/>
              <p:cNvSpPr>
                <a:spLocks/>
              </p:cNvSpPr>
              <p:nvPr/>
            </p:nvSpPr>
            <p:spPr bwMode="auto">
              <a:xfrm>
                <a:off x="6385" y="2166"/>
                <a:ext cx="174" cy="27"/>
              </a:xfrm>
              <a:custGeom>
                <a:avLst/>
                <a:gdLst>
                  <a:gd name="T0" fmla="*/ 0 w 3147"/>
                  <a:gd name="T1" fmla="*/ 0 h 475"/>
                  <a:gd name="T2" fmla="*/ 0 w 3147"/>
                  <a:gd name="T3" fmla="*/ 0 h 475"/>
                  <a:gd name="T4" fmla="*/ 0 w 3147"/>
                  <a:gd name="T5" fmla="*/ 0 h 475"/>
                  <a:gd name="T6" fmla="*/ 0 w 3147"/>
                  <a:gd name="T7" fmla="*/ 0 h 475"/>
                  <a:gd name="T8" fmla="*/ 0 w 3147"/>
                  <a:gd name="T9" fmla="*/ 0 h 475"/>
                  <a:gd name="T10" fmla="*/ 0 60000 65536"/>
                  <a:gd name="T11" fmla="*/ 0 60000 65536"/>
                  <a:gd name="T12" fmla="*/ 0 60000 65536"/>
                  <a:gd name="T13" fmla="*/ 0 60000 65536"/>
                  <a:gd name="T14" fmla="*/ 0 60000 65536"/>
                  <a:gd name="T15" fmla="*/ 0 w 3147"/>
                  <a:gd name="T16" fmla="*/ 0 h 475"/>
                  <a:gd name="T17" fmla="*/ 3147 w 3147"/>
                  <a:gd name="T18" fmla="*/ 475 h 475"/>
                </a:gdLst>
                <a:ahLst/>
                <a:cxnLst>
                  <a:cxn ang="T10">
                    <a:pos x="T0" y="T1"/>
                  </a:cxn>
                  <a:cxn ang="T11">
                    <a:pos x="T2" y="T3"/>
                  </a:cxn>
                  <a:cxn ang="T12">
                    <a:pos x="T4" y="T5"/>
                  </a:cxn>
                  <a:cxn ang="T13">
                    <a:pos x="T6" y="T7"/>
                  </a:cxn>
                  <a:cxn ang="T14">
                    <a:pos x="T8" y="T9"/>
                  </a:cxn>
                </a:cxnLst>
                <a:rect l="T15" t="T16" r="T17" b="T18"/>
                <a:pathLst>
                  <a:path w="3147" h="475">
                    <a:moveTo>
                      <a:pt x="0" y="475"/>
                    </a:moveTo>
                    <a:lnTo>
                      <a:pt x="473" y="0"/>
                    </a:lnTo>
                    <a:lnTo>
                      <a:pt x="3147" y="0"/>
                    </a:lnTo>
                    <a:lnTo>
                      <a:pt x="2673" y="473"/>
                    </a:lnTo>
                    <a:lnTo>
                      <a:pt x="0" y="475"/>
                    </a:lnTo>
                    <a:close/>
                  </a:path>
                </a:pathLst>
              </a:custGeom>
              <a:solidFill>
                <a:srgbClr val="E56968"/>
              </a:solidFill>
              <a:ln w="9525">
                <a:noFill/>
                <a:round/>
                <a:headEnd/>
                <a:tailEnd/>
              </a:ln>
            </p:spPr>
            <p:txBody>
              <a:bodyPr/>
              <a:lstStyle/>
              <a:p>
                <a:endParaRPr lang="en-US"/>
              </a:p>
            </p:txBody>
          </p:sp>
          <p:sp>
            <p:nvSpPr>
              <p:cNvPr id="5462" name="Freeform 722"/>
              <p:cNvSpPr>
                <a:spLocks/>
              </p:cNvSpPr>
              <p:nvPr/>
            </p:nvSpPr>
            <p:spPr bwMode="auto">
              <a:xfrm>
                <a:off x="6382" y="2162"/>
                <a:ext cx="32" cy="33"/>
              </a:xfrm>
              <a:custGeom>
                <a:avLst/>
                <a:gdLst>
                  <a:gd name="T0" fmla="*/ 0 w 571"/>
                  <a:gd name="T1" fmla="*/ 0 h 592"/>
                  <a:gd name="T2" fmla="*/ 0 w 571"/>
                  <a:gd name="T3" fmla="*/ 0 h 592"/>
                  <a:gd name="T4" fmla="*/ 0 w 571"/>
                  <a:gd name="T5" fmla="*/ 0 h 592"/>
                  <a:gd name="T6" fmla="*/ 0 w 571"/>
                  <a:gd name="T7" fmla="*/ 0 h 592"/>
                  <a:gd name="T8" fmla="*/ 0 w 571"/>
                  <a:gd name="T9" fmla="*/ 0 h 592"/>
                  <a:gd name="T10" fmla="*/ 0 w 571"/>
                  <a:gd name="T11" fmla="*/ 0 h 592"/>
                  <a:gd name="T12" fmla="*/ 0 60000 65536"/>
                  <a:gd name="T13" fmla="*/ 0 60000 65536"/>
                  <a:gd name="T14" fmla="*/ 0 60000 65536"/>
                  <a:gd name="T15" fmla="*/ 0 60000 65536"/>
                  <a:gd name="T16" fmla="*/ 0 60000 65536"/>
                  <a:gd name="T17" fmla="*/ 0 60000 65536"/>
                  <a:gd name="T18" fmla="*/ 0 w 571"/>
                  <a:gd name="T19" fmla="*/ 0 h 592"/>
                  <a:gd name="T20" fmla="*/ 571 w 57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1" h="592">
                    <a:moveTo>
                      <a:pt x="521" y="0"/>
                    </a:moveTo>
                    <a:lnTo>
                      <a:pt x="473" y="20"/>
                    </a:lnTo>
                    <a:lnTo>
                      <a:pt x="0" y="495"/>
                    </a:lnTo>
                    <a:lnTo>
                      <a:pt x="97" y="592"/>
                    </a:lnTo>
                    <a:lnTo>
                      <a:pt x="571" y="117"/>
                    </a:lnTo>
                    <a:lnTo>
                      <a:pt x="521" y="0"/>
                    </a:lnTo>
                    <a:close/>
                  </a:path>
                </a:pathLst>
              </a:custGeom>
              <a:solidFill>
                <a:srgbClr val="E6B5C2"/>
              </a:solidFill>
              <a:ln w="9525">
                <a:noFill/>
                <a:round/>
                <a:headEnd/>
                <a:tailEnd/>
              </a:ln>
            </p:spPr>
            <p:txBody>
              <a:bodyPr/>
              <a:lstStyle/>
              <a:p>
                <a:endParaRPr lang="en-US"/>
              </a:p>
            </p:txBody>
          </p:sp>
          <p:sp>
            <p:nvSpPr>
              <p:cNvPr id="5463" name="Freeform 723"/>
              <p:cNvSpPr>
                <a:spLocks/>
              </p:cNvSpPr>
              <p:nvPr/>
            </p:nvSpPr>
            <p:spPr bwMode="auto">
              <a:xfrm>
                <a:off x="6411" y="2162"/>
                <a:ext cx="151" cy="8"/>
              </a:xfrm>
              <a:custGeom>
                <a:avLst/>
                <a:gdLst>
                  <a:gd name="T0" fmla="*/ 0 w 2723"/>
                  <a:gd name="T1" fmla="*/ 0 h 138"/>
                  <a:gd name="T2" fmla="*/ 0 w 2723"/>
                  <a:gd name="T3" fmla="*/ 0 h 138"/>
                  <a:gd name="T4" fmla="*/ 0 w 2723"/>
                  <a:gd name="T5" fmla="*/ 0 h 138"/>
                  <a:gd name="T6" fmla="*/ 0 w 2723"/>
                  <a:gd name="T7" fmla="*/ 0 h 138"/>
                  <a:gd name="T8" fmla="*/ 0 w 2723"/>
                  <a:gd name="T9" fmla="*/ 0 h 138"/>
                  <a:gd name="T10" fmla="*/ 0 w 2723"/>
                  <a:gd name="T11" fmla="*/ 0 h 138"/>
                  <a:gd name="T12" fmla="*/ 0 60000 65536"/>
                  <a:gd name="T13" fmla="*/ 0 60000 65536"/>
                  <a:gd name="T14" fmla="*/ 0 60000 65536"/>
                  <a:gd name="T15" fmla="*/ 0 60000 65536"/>
                  <a:gd name="T16" fmla="*/ 0 60000 65536"/>
                  <a:gd name="T17" fmla="*/ 0 60000 65536"/>
                  <a:gd name="T18" fmla="*/ 0 w 2723"/>
                  <a:gd name="T19" fmla="*/ 0 h 138"/>
                  <a:gd name="T20" fmla="*/ 2723 w 27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3" h="138">
                    <a:moveTo>
                      <a:pt x="2723" y="117"/>
                    </a:moveTo>
                    <a:lnTo>
                      <a:pt x="2674" y="0"/>
                    </a:lnTo>
                    <a:lnTo>
                      <a:pt x="0" y="0"/>
                    </a:lnTo>
                    <a:lnTo>
                      <a:pt x="0" y="138"/>
                    </a:lnTo>
                    <a:lnTo>
                      <a:pt x="2674" y="138"/>
                    </a:lnTo>
                    <a:lnTo>
                      <a:pt x="2723" y="117"/>
                    </a:lnTo>
                    <a:close/>
                  </a:path>
                </a:pathLst>
              </a:custGeom>
              <a:solidFill>
                <a:srgbClr val="E6B5C2"/>
              </a:solidFill>
              <a:ln w="9525">
                <a:noFill/>
                <a:round/>
                <a:headEnd/>
                <a:tailEnd/>
              </a:ln>
            </p:spPr>
            <p:txBody>
              <a:bodyPr/>
              <a:lstStyle/>
              <a:p>
                <a:endParaRPr lang="en-US"/>
              </a:p>
            </p:txBody>
          </p:sp>
          <p:sp>
            <p:nvSpPr>
              <p:cNvPr id="5464" name="Freeform 724"/>
              <p:cNvSpPr>
                <a:spLocks/>
              </p:cNvSpPr>
              <p:nvPr/>
            </p:nvSpPr>
            <p:spPr bwMode="auto">
              <a:xfrm>
                <a:off x="6530" y="2164"/>
                <a:ext cx="32" cy="32"/>
              </a:xfrm>
              <a:custGeom>
                <a:avLst/>
                <a:gdLst>
                  <a:gd name="T0" fmla="*/ 0 w 571"/>
                  <a:gd name="T1" fmla="*/ 0 h 591"/>
                  <a:gd name="T2" fmla="*/ 0 w 571"/>
                  <a:gd name="T3" fmla="*/ 0 h 591"/>
                  <a:gd name="T4" fmla="*/ 0 w 571"/>
                  <a:gd name="T5" fmla="*/ 0 h 591"/>
                  <a:gd name="T6" fmla="*/ 0 w 571"/>
                  <a:gd name="T7" fmla="*/ 0 h 591"/>
                  <a:gd name="T8" fmla="*/ 0 w 571"/>
                  <a:gd name="T9" fmla="*/ 0 h 591"/>
                  <a:gd name="T10" fmla="*/ 0 w 571"/>
                  <a:gd name="T11" fmla="*/ 0 h 591"/>
                  <a:gd name="T12" fmla="*/ 0 60000 65536"/>
                  <a:gd name="T13" fmla="*/ 0 60000 65536"/>
                  <a:gd name="T14" fmla="*/ 0 60000 65536"/>
                  <a:gd name="T15" fmla="*/ 0 60000 65536"/>
                  <a:gd name="T16" fmla="*/ 0 60000 65536"/>
                  <a:gd name="T17" fmla="*/ 0 60000 65536"/>
                  <a:gd name="T18" fmla="*/ 0 w 571"/>
                  <a:gd name="T19" fmla="*/ 0 h 591"/>
                  <a:gd name="T20" fmla="*/ 571 w 571"/>
                  <a:gd name="T21" fmla="*/ 591 h 591"/>
                </a:gdLst>
                <a:ahLst/>
                <a:cxnLst>
                  <a:cxn ang="T12">
                    <a:pos x="T0" y="T1"/>
                  </a:cxn>
                  <a:cxn ang="T13">
                    <a:pos x="T2" y="T3"/>
                  </a:cxn>
                  <a:cxn ang="T14">
                    <a:pos x="T4" y="T5"/>
                  </a:cxn>
                  <a:cxn ang="T15">
                    <a:pos x="T6" y="T7"/>
                  </a:cxn>
                  <a:cxn ang="T16">
                    <a:pos x="T8" y="T9"/>
                  </a:cxn>
                  <a:cxn ang="T17">
                    <a:pos x="T10" y="T11"/>
                  </a:cxn>
                </a:cxnLst>
                <a:rect l="T18" t="T19" r="T20" b="T21"/>
                <a:pathLst>
                  <a:path w="571" h="591">
                    <a:moveTo>
                      <a:pt x="48" y="591"/>
                    </a:moveTo>
                    <a:lnTo>
                      <a:pt x="97" y="571"/>
                    </a:lnTo>
                    <a:lnTo>
                      <a:pt x="571" y="97"/>
                    </a:lnTo>
                    <a:lnTo>
                      <a:pt x="474" y="0"/>
                    </a:lnTo>
                    <a:lnTo>
                      <a:pt x="0" y="473"/>
                    </a:lnTo>
                    <a:lnTo>
                      <a:pt x="48" y="591"/>
                    </a:lnTo>
                    <a:close/>
                  </a:path>
                </a:pathLst>
              </a:custGeom>
              <a:solidFill>
                <a:srgbClr val="E6B5C2"/>
              </a:solidFill>
              <a:ln w="9525">
                <a:noFill/>
                <a:round/>
                <a:headEnd/>
                <a:tailEnd/>
              </a:ln>
            </p:spPr>
            <p:txBody>
              <a:bodyPr/>
              <a:lstStyle/>
              <a:p>
                <a:endParaRPr lang="en-US"/>
              </a:p>
            </p:txBody>
          </p:sp>
          <p:sp>
            <p:nvSpPr>
              <p:cNvPr id="5465" name="Freeform 725"/>
              <p:cNvSpPr>
                <a:spLocks/>
              </p:cNvSpPr>
              <p:nvPr/>
            </p:nvSpPr>
            <p:spPr bwMode="auto">
              <a:xfrm>
                <a:off x="6382" y="2189"/>
                <a:ext cx="151" cy="8"/>
              </a:xfrm>
              <a:custGeom>
                <a:avLst/>
                <a:gdLst>
                  <a:gd name="T0" fmla="*/ 0 w 2721"/>
                  <a:gd name="T1" fmla="*/ 0 h 140"/>
                  <a:gd name="T2" fmla="*/ 0 w 2721"/>
                  <a:gd name="T3" fmla="*/ 0 h 140"/>
                  <a:gd name="T4" fmla="*/ 0 w 2721"/>
                  <a:gd name="T5" fmla="*/ 0 h 140"/>
                  <a:gd name="T6" fmla="*/ 0 w 2721"/>
                  <a:gd name="T7" fmla="*/ 0 h 140"/>
                  <a:gd name="T8" fmla="*/ 0 w 2721"/>
                  <a:gd name="T9" fmla="*/ 0 h 140"/>
                  <a:gd name="T10" fmla="*/ 0 w 2721"/>
                  <a:gd name="T11" fmla="*/ 0 h 140"/>
                  <a:gd name="T12" fmla="*/ 0 60000 65536"/>
                  <a:gd name="T13" fmla="*/ 0 60000 65536"/>
                  <a:gd name="T14" fmla="*/ 0 60000 65536"/>
                  <a:gd name="T15" fmla="*/ 0 60000 65536"/>
                  <a:gd name="T16" fmla="*/ 0 60000 65536"/>
                  <a:gd name="T17" fmla="*/ 0 60000 65536"/>
                  <a:gd name="T18" fmla="*/ 0 w 2721"/>
                  <a:gd name="T19" fmla="*/ 0 h 140"/>
                  <a:gd name="T20" fmla="*/ 2721 w 27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1" h="140">
                    <a:moveTo>
                      <a:pt x="0" y="22"/>
                    </a:moveTo>
                    <a:lnTo>
                      <a:pt x="48" y="140"/>
                    </a:lnTo>
                    <a:lnTo>
                      <a:pt x="2721" y="138"/>
                    </a:lnTo>
                    <a:lnTo>
                      <a:pt x="2721" y="0"/>
                    </a:lnTo>
                    <a:lnTo>
                      <a:pt x="48" y="2"/>
                    </a:lnTo>
                    <a:lnTo>
                      <a:pt x="0" y="22"/>
                    </a:lnTo>
                    <a:close/>
                  </a:path>
                </a:pathLst>
              </a:custGeom>
              <a:solidFill>
                <a:srgbClr val="E6B5C2"/>
              </a:solidFill>
              <a:ln w="9525">
                <a:noFill/>
                <a:round/>
                <a:headEnd/>
                <a:tailEnd/>
              </a:ln>
            </p:spPr>
            <p:txBody>
              <a:bodyPr/>
              <a:lstStyle/>
              <a:p>
                <a:endParaRPr lang="en-US"/>
              </a:p>
            </p:txBody>
          </p:sp>
          <p:sp>
            <p:nvSpPr>
              <p:cNvPr id="5466" name="Freeform 726"/>
              <p:cNvSpPr>
                <a:spLocks/>
              </p:cNvSpPr>
              <p:nvPr/>
            </p:nvSpPr>
            <p:spPr bwMode="auto">
              <a:xfrm>
                <a:off x="6413" y="2141"/>
                <a:ext cx="171" cy="26"/>
              </a:xfrm>
              <a:custGeom>
                <a:avLst/>
                <a:gdLst>
                  <a:gd name="T0" fmla="*/ 0 w 3069"/>
                  <a:gd name="T1" fmla="*/ 0 h 463"/>
                  <a:gd name="T2" fmla="*/ 0 w 3069"/>
                  <a:gd name="T3" fmla="*/ 0 h 463"/>
                  <a:gd name="T4" fmla="*/ 0 w 3069"/>
                  <a:gd name="T5" fmla="*/ 0 h 463"/>
                  <a:gd name="T6" fmla="*/ 0 w 3069"/>
                  <a:gd name="T7" fmla="*/ 0 h 463"/>
                  <a:gd name="T8" fmla="*/ 0 w 3069"/>
                  <a:gd name="T9" fmla="*/ 0 h 463"/>
                  <a:gd name="T10" fmla="*/ 0 60000 65536"/>
                  <a:gd name="T11" fmla="*/ 0 60000 65536"/>
                  <a:gd name="T12" fmla="*/ 0 60000 65536"/>
                  <a:gd name="T13" fmla="*/ 0 60000 65536"/>
                  <a:gd name="T14" fmla="*/ 0 60000 65536"/>
                  <a:gd name="T15" fmla="*/ 0 w 3069"/>
                  <a:gd name="T16" fmla="*/ 0 h 463"/>
                  <a:gd name="T17" fmla="*/ 3069 w 3069"/>
                  <a:gd name="T18" fmla="*/ 463 h 463"/>
                </a:gdLst>
                <a:ahLst/>
                <a:cxnLst>
                  <a:cxn ang="T10">
                    <a:pos x="T0" y="T1"/>
                  </a:cxn>
                  <a:cxn ang="T11">
                    <a:pos x="T2" y="T3"/>
                  </a:cxn>
                  <a:cxn ang="T12">
                    <a:pos x="T4" y="T5"/>
                  </a:cxn>
                  <a:cxn ang="T13">
                    <a:pos x="T6" y="T7"/>
                  </a:cxn>
                  <a:cxn ang="T14">
                    <a:pos x="T8" y="T9"/>
                  </a:cxn>
                </a:cxnLst>
                <a:rect l="T15" t="T16" r="T17" b="T18"/>
                <a:pathLst>
                  <a:path w="3069" h="463">
                    <a:moveTo>
                      <a:pt x="0" y="461"/>
                    </a:moveTo>
                    <a:lnTo>
                      <a:pt x="459" y="0"/>
                    </a:lnTo>
                    <a:lnTo>
                      <a:pt x="3069" y="0"/>
                    </a:lnTo>
                    <a:lnTo>
                      <a:pt x="2609" y="463"/>
                    </a:lnTo>
                    <a:lnTo>
                      <a:pt x="0" y="461"/>
                    </a:lnTo>
                    <a:close/>
                  </a:path>
                </a:pathLst>
              </a:custGeom>
              <a:solidFill>
                <a:srgbClr val="E56968"/>
              </a:solidFill>
              <a:ln w="9525">
                <a:noFill/>
                <a:round/>
                <a:headEnd/>
                <a:tailEnd/>
              </a:ln>
            </p:spPr>
            <p:txBody>
              <a:bodyPr/>
              <a:lstStyle/>
              <a:p>
                <a:endParaRPr lang="en-US"/>
              </a:p>
            </p:txBody>
          </p:sp>
          <p:sp>
            <p:nvSpPr>
              <p:cNvPr id="5467" name="Freeform 727"/>
              <p:cNvSpPr>
                <a:spLocks/>
              </p:cNvSpPr>
              <p:nvPr/>
            </p:nvSpPr>
            <p:spPr bwMode="auto">
              <a:xfrm>
                <a:off x="6411" y="2137"/>
                <a:ext cx="31" cy="32"/>
              </a:xfrm>
              <a:custGeom>
                <a:avLst/>
                <a:gdLst>
                  <a:gd name="T0" fmla="*/ 0 w 556"/>
                  <a:gd name="T1" fmla="*/ 0 h 578"/>
                  <a:gd name="T2" fmla="*/ 0 w 556"/>
                  <a:gd name="T3" fmla="*/ 0 h 578"/>
                  <a:gd name="T4" fmla="*/ 0 w 556"/>
                  <a:gd name="T5" fmla="*/ 0 h 578"/>
                  <a:gd name="T6" fmla="*/ 0 w 556"/>
                  <a:gd name="T7" fmla="*/ 0 h 578"/>
                  <a:gd name="T8" fmla="*/ 0 w 556"/>
                  <a:gd name="T9" fmla="*/ 0 h 578"/>
                  <a:gd name="T10" fmla="*/ 0 w 556"/>
                  <a:gd name="T11" fmla="*/ 0 h 578"/>
                  <a:gd name="T12" fmla="*/ 0 60000 65536"/>
                  <a:gd name="T13" fmla="*/ 0 60000 65536"/>
                  <a:gd name="T14" fmla="*/ 0 60000 65536"/>
                  <a:gd name="T15" fmla="*/ 0 60000 65536"/>
                  <a:gd name="T16" fmla="*/ 0 60000 65536"/>
                  <a:gd name="T17" fmla="*/ 0 60000 65536"/>
                  <a:gd name="T18" fmla="*/ 0 w 556"/>
                  <a:gd name="T19" fmla="*/ 0 h 578"/>
                  <a:gd name="T20" fmla="*/ 556 w 556"/>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6" h="578">
                    <a:moveTo>
                      <a:pt x="507" y="0"/>
                    </a:moveTo>
                    <a:lnTo>
                      <a:pt x="458" y="21"/>
                    </a:lnTo>
                    <a:lnTo>
                      <a:pt x="0" y="481"/>
                    </a:lnTo>
                    <a:lnTo>
                      <a:pt x="98" y="578"/>
                    </a:lnTo>
                    <a:lnTo>
                      <a:pt x="556" y="117"/>
                    </a:lnTo>
                    <a:lnTo>
                      <a:pt x="507" y="0"/>
                    </a:lnTo>
                    <a:close/>
                  </a:path>
                </a:pathLst>
              </a:custGeom>
              <a:solidFill>
                <a:srgbClr val="E6B5C2"/>
              </a:solidFill>
              <a:ln w="9525">
                <a:noFill/>
                <a:round/>
                <a:headEnd/>
                <a:tailEnd/>
              </a:ln>
            </p:spPr>
            <p:txBody>
              <a:bodyPr/>
              <a:lstStyle/>
              <a:p>
                <a:endParaRPr lang="en-US"/>
              </a:p>
            </p:txBody>
          </p:sp>
          <p:sp>
            <p:nvSpPr>
              <p:cNvPr id="5468" name="Freeform 728"/>
              <p:cNvSpPr>
                <a:spLocks/>
              </p:cNvSpPr>
              <p:nvPr/>
            </p:nvSpPr>
            <p:spPr bwMode="auto">
              <a:xfrm>
                <a:off x="6439" y="2137"/>
                <a:ext cx="148" cy="8"/>
              </a:xfrm>
              <a:custGeom>
                <a:avLst/>
                <a:gdLst>
                  <a:gd name="T0" fmla="*/ 0 w 2659"/>
                  <a:gd name="T1" fmla="*/ 0 h 138"/>
                  <a:gd name="T2" fmla="*/ 0 w 2659"/>
                  <a:gd name="T3" fmla="*/ 0 h 138"/>
                  <a:gd name="T4" fmla="*/ 0 w 2659"/>
                  <a:gd name="T5" fmla="*/ 0 h 138"/>
                  <a:gd name="T6" fmla="*/ 0 w 2659"/>
                  <a:gd name="T7" fmla="*/ 0 h 138"/>
                  <a:gd name="T8" fmla="*/ 0 w 2659"/>
                  <a:gd name="T9" fmla="*/ 0 h 138"/>
                  <a:gd name="T10" fmla="*/ 0 w 2659"/>
                  <a:gd name="T11" fmla="*/ 0 h 138"/>
                  <a:gd name="T12" fmla="*/ 0 60000 65536"/>
                  <a:gd name="T13" fmla="*/ 0 60000 65536"/>
                  <a:gd name="T14" fmla="*/ 0 60000 65536"/>
                  <a:gd name="T15" fmla="*/ 0 60000 65536"/>
                  <a:gd name="T16" fmla="*/ 0 60000 65536"/>
                  <a:gd name="T17" fmla="*/ 0 60000 65536"/>
                  <a:gd name="T18" fmla="*/ 0 w 2659"/>
                  <a:gd name="T19" fmla="*/ 0 h 138"/>
                  <a:gd name="T20" fmla="*/ 2659 w 265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59" h="138">
                    <a:moveTo>
                      <a:pt x="2659" y="117"/>
                    </a:moveTo>
                    <a:lnTo>
                      <a:pt x="2610" y="0"/>
                    </a:lnTo>
                    <a:lnTo>
                      <a:pt x="0" y="0"/>
                    </a:lnTo>
                    <a:lnTo>
                      <a:pt x="0" y="138"/>
                    </a:lnTo>
                    <a:lnTo>
                      <a:pt x="2610" y="138"/>
                    </a:lnTo>
                    <a:lnTo>
                      <a:pt x="2659" y="117"/>
                    </a:lnTo>
                    <a:close/>
                  </a:path>
                </a:pathLst>
              </a:custGeom>
              <a:solidFill>
                <a:srgbClr val="E6B5C2"/>
              </a:solidFill>
              <a:ln w="9525">
                <a:noFill/>
                <a:round/>
                <a:headEnd/>
                <a:tailEnd/>
              </a:ln>
            </p:spPr>
            <p:txBody>
              <a:bodyPr/>
              <a:lstStyle/>
              <a:p>
                <a:endParaRPr lang="en-US"/>
              </a:p>
            </p:txBody>
          </p:sp>
          <p:sp>
            <p:nvSpPr>
              <p:cNvPr id="5469" name="Freeform 729"/>
              <p:cNvSpPr>
                <a:spLocks/>
              </p:cNvSpPr>
              <p:nvPr/>
            </p:nvSpPr>
            <p:spPr bwMode="auto">
              <a:xfrm>
                <a:off x="6556" y="2138"/>
                <a:ext cx="31" cy="32"/>
              </a:xfrm>
              <a:custGeom>
                <a:avLst/>
                <a:gdLst>
                  <a:gd name="T0" fmla="*/ 0 w 557"/>
                  <a:gd name="T1" fmla="*/ 0 h 580"/>
                  <a:gd name="T2" fmla="*/ 0 w 557"/>
                  <a:gd name="T3" fmla="*/ 0 h 580"/>
                  <a:gd name="T4" fmla="*/ 0 w 557"/>
                  <a:gd name="T5" fmla="*/ 0 h 580"/>
                  <a:gd name="T6" fmla="*/ 0 w 557"/>
                  <a:gd name="T7" fmla="*/ 0 h 580"/>
                  <a:gd name="T8" fmla="*/ 0 w 557"/>
                  <a:gd name="T9" fmla="*/ 0 h 580"/>
                  <a:gd name="T10" fmla="*/ 0 w 557"/>
                  <a:gd name="T11" fmla="*/ 0 h 580"/>
                  <a:gd name="T12" fmla="*/ 0 60000 65536"/>
                  <a:gd name="T13" fmla="*/ 0 60000 65536"/>
                  <a:gd name="T14" fmla="*/ 0 60000 65536"/>
                  <a:gd name="T15" fmla="*/ 0 60000 65536"/>
                  <a:gd name="T16" fmla="*/ 0 60000 65536"/>
                  <a:gd name="T17" fmla="*/ 0 60000 65536"/>
                  <a:gd name="T18" fmla="*/ 0 w 557"/>
                  <a:gd name="T19" fmla="*/ 0 h 580"/>
                  <a:gd name="T20" fmla="*/ 557 w 557"/>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57" h="580">
                    <a:moveTo>
                      <a:pt x="48" y="580"/>
                    </a:moveTo>
                    <a:lnTo>
                      <a:pt x="97" y="559"/>
                    </a:lnTo>
                    <a:lnTo>
                      <a:pt x="557" y="96"/>
                    </a:lnTo>
                    <a:lnTo>
                      <a:pt x="460" y="0"/>
                    </a:lnTo>
                    <a:lnTo>
                      <a:pt x="0" y="462"/>
                    </a:lnTo>
                    <a:lnTo>
                      <a:pt x="48" y="580"/>
                    </a:lnTo>
                    <a:close/>
                  </a:path>
                </a:pathLst>
              </a:custGeom>
              <a:solidFill>
                <a:srgbClr val="E6B5C2"/>
              </a:solidFill>
              <a:ln w="9525">
                <a:noFill/>
                <a:round/>
                <a:headEnd/>
                <a:tailEnd/>
              </a:ln>
            </p:spPr>
            <p:txBody>
              <a:bodyPr/>
              <a:lstStyle/>
              <a:p>
                <a:endParaRPr lang="en-US"/>
              </a:p>
            </p:txBody>
          </p:sp>
          <p:sp>
            <p:nvSpPr>
              <p:cNvPr id="5470" name="Freeform 730"/>
              <p:cNvSpPr>
                <a:spLocks/>
              </p:cNvSpPr>
              <p:nvPr/>
            </p:nvSpPr>
            <p:spPr bwMode="auto">
              <a:xfrm>
                <a:off x="6411" y="2163"/>
                <a:ext cx="147" cy="7"/>
              </a:xfrm>
              <a:custGeom>
                <a:avLst/>
                <a:gdLst>
                  <a:gd name="T0" fmla="*/ 0 w 2657"/>
                  <a:gd name="T1" fmla="*/ 0 h 140"/>
                  <a:gd name="T2" fmla="*/ 0 w 2657"/>
                  <a:gd name="T3" fmla="*/ 0 h 140"/>
                  <a:gd name="T4" fmla="*/ 0 w 2657"/>
                  <a:gd name="T5" fmla="*/ 0 h 140"/>
                  <a:gd name="T6" fmla="*/ 0 w 2657"/>
                  <a:gd name="T7" fmla="*/ 0 h 140"/>
                  <a:gd name="T8" fmla="*/ 0 w 2657"/>
                  <a:gd name="T9" fmla="*/ 0 h 140"/>
                  <a:gd name="T10" fmla="*/ 0 w 2657"/>
                  <a:gd name="T11" fmla="*/ 0 h 140"/>
                  <a:gd name="T12" fmla="*/ 0 60000 65536"/>
                  <a:gd name="T13" fmla="*/ 0 60000 65536"/>
                  <a:gd name="T14" fmla="*/ 0 60000 65536"/>
                  <a:gd name="T15" fmla="*/ 0 60000 65536"/>
                  <a:gd name="T16" fmla="*/ 0 60000 65536"/>
                  <a:gd name="T17" fmla="*/ 0 60000 65536"/>
                  <a:gd name="T18" fmla="*/ 0 w 2657"/>
                  <a:gd name="T19" fmla="*/ 0 h 140"/>
                  <a:gd name="T20" fmla="*/ 2657 w 2657"/>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57" h="140">
                    <a:moveTo>
                      <a:pt x="0" y="20"/>
                    </a:moveTo>
                    <a:lnTo>
                      <a:pt x="48" y="138"/>
                    </a:lnTo>
                    <a:lnTo>
                      <a:pt x="2657" y="140"/>
                    </a:lnTo>
                    <a:lnTo>
                      <a:pt x="2657" y="1"/>
                    </a:lnTo>
                    <a:lnTo>
                      <a:pt x="48" y="0"/>
                    </a:lnTo>
                    <a:lnTo>
                      <a:pt x="0" y="20"/>
                    </a:lnTo>
                    <a:close/>
                  </a:path>
                </a:pathLst>
              </a:custGeom>
              <a:solidFill>
                <a:srgbClr val="E6B5C2"/>
              </a:solidFill>
              <a:ln w="9525">
                <a:noFill/>
                <a:round/>
                <a:headEnd/>
                <a:tailEnd/>
              </a:ln>
            </p:spPr>
            <p:txBody>
              <a:bodyPr/>
              <a:lstStyle/>
              <a:p>
                <a:endParaRPr lang="en-US"/>
              </a:p>
            </p:txBody>
          </p:sp>
          <p:sp>
            <p:nvSpPr>
              <p:cNvPr id="5471" name="Freeform 731"/>
              <p:cNvSpPr>
                <a:spLocks/>
              </p:cNvSpPr>
              <p:nvPr/>
            </p:nvSpPr>
            <p:spPr bwMode="auto">
              <a:xfrm>
                <a:off x="6241" y="2166"/>
                <a:ext cx="173" cy="27"/>
              </a:xfrm>
              <a:custGeom>
                <a:avLst/>
                <a:gdLst>
                  <a:gd name="T0" fmla="*/ 0 w 3108"/>
                  <a:gd name="T1" fmla="*/ 0 h 475"/>
                  <a:gd name="T2" fmla="*/ 0 w 3108"/>
                  <a:gd name="T3" fmla="*/ 0 h 475"/>
                  <a:gd name="T4" fmla="*/ 0 w 3108"/>
                  <a:gd name="T5" fmla="*/ 0 h 475"/>
                  <a:gd name="T6" fmla="*/ 0 w 3108"/>
                  <a:gd name="T7" fmla="*/ 0 h 475"/>
                  <a:gd name="T8" fmla="*/ 0 w 3108"/>
                  <a:gd name="T9" fmla="*/ 0 h 475"/>
                  <a:gd name="T10" fmla="*/ 0 60000 65536"/>
                  <a:gd name="T11" fmla="*/ 0 60000 65536"/>
                  <a:gd name="T12" fmla="*/ 0 60000 65536"/>
                  <a:gd name="T13" fmla="*/ 0 60000 65536"/>
                  <a:gd name="T14" fmla="*/ 0 60000 65536"/>
                  <a:gd name="T15" fmla="*/ 0 w 3108"/>
                  <a:gd name="T16" fmla="*/ 0 h 475"/>
                  <a:gd name="T17" fmla="*/ 3108 w 3108"/>
                  <a:gd name="T18" fmla="*/ 475 h 475"/>
                </a:gdLst>
                <a:ahLst/>
                <a:cxnLst>
                  <a:cxn ang="T10">
                    <a:pos x="T0" y="T1"/>
                  </a:cxn>
                  <a:cxn ang="T11">
                    <a:pos x="T2" y="T3"/>
                  </a:cxn>
                  <a:cxn ang="T12">
                    <a:pos x="T4" y="T5"/>
                  </a:cxn>
                  <a:cxn ang="T13">
                    <a:pos x="T6" y="T7"/>
                  </a:cxn>
                  <a:cxn ang="T14">
                    <a:pos x="T8" y="T9"/>
                  </a:cxn>
                </a:cxnLst>
                <a:rect l="T15" t="T16" r="T17" b="T18"/>
                <a:pathLst>
                  <a:path w="3108" h="475">
                    <a:moveTo>
                      <a:pt x="0" y="475"/>
                    </a:moveTo>
                    <a:lnTo>
                      <a:pt x="474" y="0"/>
                    </a:lnTo>
                    <a:lnTo>
                      <a:pt x="3108" y="0"/>
                    </a:lnTo>
                    <a:lnTo>
                      <a:pt x="2636" y="471"/>
                    </a:lnTo>
                    <a:lnTo>
                      <a:pt x="0" y="475"/>
                    </a:lnTo>
                    <a:close/>
                  </a:path>
                </a:pathLst>
              </a:custGeom>
              <a:solidFill>
                <a:srgbClr val="E56968"/>
              </a:solidFill>
              <a:ln w="9525">
                <a:noFill/>
                <a:round/>
                <a:headEnd/>
                <a:tailEnd/>
              </a:ln>
            </p:spPr>
            <p:txBody>
              <a:bodyPr/>
              <a:lstStyle/>
              <a:p>
                <a:endParaRPr lang="en-US"/>
              </a:p>
            </p:txBody>
          </p:sp>
          <p:sp>
            <p:nvSpPr>
              <p:cNvPr id="5472" name="Freeform 732"/>
              <p:cNvSpPr>
                <a:spLocks/>
              </p:cNvSpPr>
              <p:nvPr/>
            </p:nvSpPr>
            <p:spPr bwMode="auto">
              <a:xfrm>
                <a:off x="6238" y="2163"/>
                <a:ext cx="32" cy="32"/>
              </a:xfrm>
              <a:custGeom>
                <a:avLst/>
                <a:gdLst>
                  <a:gd name="T0" fmla="*/ 0 w 572"/>
                  <a:gd name="T1" fmla="*/ 0 h 592"/>
                  <a:gd name="T2" fmla="*/ 0 w 572"/>
                  <a:gd name="T3" fmla="*/ 0 h 592"/>
                  <a:gd name="T4" fmla="*/ 0 w 572"/>
                  <a:gd name="T5" fmla="*/ 0 h 592"/>
                  <a:gd name="T6" fmla="*/ 0 w 572"/>
                  <a:gd name="T7" fmla="*/ 0 h 592"/>
                  <a:gd name="T8" fmla="*/ 0 w 572"/>
                  <a:gd name="T9" fmla="*/ 0 h 592"/>
                  <a:gd name="T10" fmla="*/ 0 w 572"/>
                  <a:gd name="T11" fmla="*/ 0 h 592"/>
                  <a:gd name="T12" fmla="*/ 0 60000 65536"/>
                  <a:gd name="T13" fmla="*/ 0 60000 65536"/>
                  <a:gd name="T14" fmla="*/ 0 60000 65536"/>
                  <a:gd name="T15" fmla="*/ 0 60000 65536"/>
                  <a:gd name="T16" fmla="*/ 0 60000 65536"/>
                  <a:gd name="T17" fmla="*/ 0 60000 65536"/>
                  <a:gd name="T18" fmla="*/ 0 w 572"/>
                  <a:gd name="T19" fmla="*/ 0 h 592"/>
                  <a:gd name="T20" fmla="*/ 572 w 57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2" h="592">
                    <a:moveTo>
                      <a:pt x="523" y="0"/>
                    </a:moveTo>
                    <a:lnTo>
                      <a:pt x="474" y="20"/>
                    </a:lnTo>
                    <a:lnTo>
                      <a:pt x="0" y="495"/>
                    </a:lnTo>
                    <a:lnTo>
                      <a:pt x="97" y="592"/>
                    </a:lnTo>
                    <a:lnTo>
                      <a:pt x="572" y="117"/>
                    </a:lnTo>
                    <a:lnTo>
                      <a:pt x="523" y="0"/>
                    </a:lnTo>
                    <a:close/>
                  </a:path>
                </a:pathLst>
              </a:custGeom>
              <a:solidFill>
                <a:srgbClr val="E6B5C2"/>
              </a:solidFill>
              <a:ln w="9525">
                <a:noFill/>
                <a:round/>
                <a:headEnd/>
                <a:tailEnd/>
              </a:ln>
            </p:spPr>
            <p:txBody>
              <a:bodyPr/>
              <a:lstStyle/>
              <a:p>
                <a:endParaRPr lang="en-US"/>
              </a:p>
            </p:txBody>
          </p:sp>
          <p:sp>
            <p:nvSpPr>
              <p:cNvPr id="5473" name="Freeform 733"/>
              <p:cNvSpPr>
                <a:spLocks/>
              </p:cNvSpPr>
              <p:nvPr/>
            </p:nvSpPr>
            <p:spPr bwMode="auto">
              <a:xfrm>
                <a:off x="6267" y="2163"/>
                <a:ext cx="149" cy="7"/>
              </a:xfrm>
              <a:custGeom>
                <a:avLst/>
                <a:gdLst>
                  <a:gd name="T0" fmla="*/ 0 w 2683"/>
                  <a:gd name="T1" fmla="*/ 0 h 138"/>
                  <a:gd name="T2" fmla="*/ 0 w 2683"/>
                  <a:gd name="T3" fmla="*/ 0 h 138"/>
                  <a:gd name="T4" fmla="*/ 0 w 2683"/>
                  <a:gd name="T5" fmla="*/ 0 h 138"/>
                  <a:gd name="T6" fmla="*/ 0 w 2683"/>
                  <a:gd name="T7" fmla="*/ 0 h 138"/>
                  <a:gd name="T8" fmla="*/ 0 w 2683"/>
                  <a:gd name="T9" fmla="*/ 0 h 138"/>
                  <a:gd name="T10" fmla="*/ 0 w 2683"/>
                  <a:gd name="T11" fmla="*/ 0 h 138"/>
                  <a:gd name="T12" fmla="*/ 0 60000 65536"/>
                  <a:gd name="T13" fmla="*/ 0 60000 65536"/>
                  <a:gd name="T14" fmla="*/ 0 60000 65536"/>
                  <a:gd name="T15" fmla="*/ 0 60000 65536"/>
                  <a:gd name="T16" fmla="*/ 0 60000 65536"/>
                  <a:gd name="T17" fmla="*/ 0 60000 65536"/>
                  <a:gd name="T18" fmla="*/ 0 w 2683"/>
                  <a:gd name="T19" fmla="*/ 0 h 138"/>
                  <a:gd name="T20" fmla="*/ 2683 w 268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3" h="138">
                    <a:moveTo>
                      <a:pt x="2683" y="117"/>
                    </a:moveTo>
                    <a:lnTo>
                      <a:pt x="2634" y="0"/>
                    </a:lnTo>
                    <a:lnTo>
                      <a:pt x="0" y="0"/>
                    </a:lnTo>
                    <a:lnTo>
                      <a:pt x="0" y="138"/>
                    </a:lnTo>
                    <a:lnTo>
                      <a:pt x="2634" y="138"/>
                    </a:lnTo>
                    <a:lnTo>
                      <a:pt x="2683" y="117"/>
                    </a:lnTo>
                    <a:close/>
                  </a:path>
                </a:pathLst>
              </a:custGeom>
              <a:solidFill>
                <a:srgbClr val="E6B5C2"/>
              </a:solidFill>
              <a:ln w="9525">
                <a:noFill/>
                <a:round/>
                <a:headEnd/>
                <a:tailEnd/>
              </a:ln>
            </p:spPr>
            <p:txBody>
              <a:bodyPr/>
              <a:lstStyle/>
              <a:p>
                <a:endParaRPr lang="en-US"/>
              </a:p>
            </p:txBody>
          </p:sp>
          <p:sp>
            <p:nvSpPr>
              <p:cNvPr id="5474" name="Freeform 734"/>
              <p:cNvSpPr>
                <a:spLocks/>
              </p:cNvSpPr>
              <p:nvPr/>
            </p:nvSpPr>
            <p:spPr bwMode="auto">
              <a:xfrm>
                <a:off x="6385" y="2164"/>
                <a:ext cx="31" cy="32"/>
              </a:xfrm>
              <a:custGeom>
                <a:avLst/>
                <a:gdLst>
                  <a:gd name="T0" fmla="*/ 0 w 570"/>
                  <a:gd name="T1" fmla="*/ 0 h 589"/>
                  <a:gd name="T2" fmla="*/ 0 w 570"/>
                  <a:gd name="T3" fmla="*/ 0 h 589"/>
                  <a:gd name="T4" fmla="*/ 0 w 570"/>
                  <a:gd name="T5" fmla="*/ 0 h 589"/>
                  <a:gd name="T6" fmla="*/ 0 w 570"/>
                  <a:gd name="T7" fmla="*/ 0 h 589"/>
                  <a:gd name="T8" fmla="*/ 0 w 570"/>
                  <a:gd name="T9" fmla="*/ 0 h 589"/>
                  <a:gd name="T10" fmla="*/ 0 w 570"/>
                  <a:gd name="T11" fmla="*/ 0 h 589"/>
                  <a:gd name="T12" fmla="*/ 0 60000 65536"/>
                  <a:gd name="T13" fmla="*/ 0 60000 65536"/>
                  <a:gd name="T14" fmla="*/ 0 60000 65536"/>
                  <a:gd name="T15" fmla="*/ 0 60000 65536"/>
                  <a:gd name="T16" fmla="*/ 0 60000 65536"/>
                  <a:gd name="T17" fmla="*/ 0 60000 65536"/>
                  <a:gd name="T18" fmla="*/ 0 w 570"/>
                  <a:gd name="T19" fmla="*/ 0 h 589"/>
                  <a:gd name="T20" fmla="*/ 570 w 570"/>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70" h="589">
                    <a:moveTo>
                      <a:pt x="49" y="589"/>
                    </a:moveTo>
                    <a:lnTo>
                      <a:pt x="98" y="569"/>
                    </a:lnTo>
                    <a:lnTo>
                      <a:pt x="570" y="97"/>
                    </a:lnTo>
                    <a:lnTo>
                      <a:pt x="472" y="0"/>
                    </a:lnTo>
                    <a:lnTo>
                      <a:pt x="0" y="471"/>
                    </a:lnTo>
                    <a:lnTo>
                      <a:pt x="49" y="589"/>
                    </a:lnTo>
                    <a:close/>
                  </a:path>
                </a:pathLst>
              </a:custGeom>
              <a:solidFill>
                <a:srgbClr val="E6B5C2"/>
              </a:solidFill>
              <a:ln w="9525">
                <a:noFill/>
                <a:round/>
                <a:headEnd/>
                <a:tailEnd/>
              </a:ln>
            </p:spPr>
            <p:txBody>
              <a:bodyPr/>
              <a:lstStyle/>
              <a:p>
                <a:endParaRPr lang="en-US"/>
              </a:p>
            </p:txBody>
          </p:sp>
          <p:sp>
            <p:nvSpPr>
              <p:cNvPr id="5475" name="Freeform 735"/>
              <p:cNvSpPr>
                <a:spLocks/>
              </p:cNvSpPr>
              <p:nvPr/>
            </p:nvSpPr>
            <p:spPr bwMode="auto">
              <a:xfrm>
                <a:off x="6238" y="2189"/>
                <a:ext cx="149" cy="8"/>
              </a:xfrm>
              <a:custGeom>
                <a:avLst/>
                <a:gdLst>
                  <a:gd name="T0" fmla="*/ 0 w 2685"/>
                  <a:gd name="T1" fmla="*/ 0 h 142"/>
                  <a:gd name="T2" fmla="*/ 0 w 2685"/>
                  <a:gd name="T3" fmla="*/ 0 h 142"/>
                  <a:gd name="T4" fmla="*/ 0 w 2685"/>
                  <a:gd name="T5" fmla="*/ 0 h 142"/>
                  <a:gd name="T6" fmla="*/ 0 w 2685"/>
                  <a:gd name="T7" fmla="*/ 0 h 142"/>
                  <a:gd name="T8" fmla="*/ 0 w 2685"/>
                  <a:gd name="T9" fmla="*/ 0 h 142"/>
                  <a:gd name="T10" fmla="*/ 0 w 2685"/>
                  <a:gd name="T11" fmla="*/ 0 h 142"/>
                  <a:gd name="T12" fmla="*/ 0 60000 65536"/>
                  <a:gd name="T13" fmla="*/ 0 60000 65536"/>
                  <a:gd name="T14" fmla="*/ 0 60000 65536"/>
                  <a:gd name="T15" fmla="*/ 0 60000 65536"/>
                  <a:gd name="T16" fmla="*/ 0 60000 65536"/>
                  <a:gd name="T17" fmla="*/ 0 60000 65536"/>
                  <a:gd name="T18" fmla="*/ 0 w 2685"/>
                  <a:gd name="T19" fmla="*/ 0 h 142"/>
                  <a:gd name="T20" fmla="*/ 2685 w 26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5" h="142">
                    <a:moveTo>
                      <a:pt x="0" y="24"/>
                    </a:moveTo>
                    <a:lnTo>
                      <a:pt x="49" y="142"/>
                    </a:lnTo>
                    <a:lnTo>
                      <a:pt x="2685" y="138"/>
                    </a:lnTo>
                    <a:lnTo>
                      <a:pt x="2685" y="0"/>
                    </a:lnTo>
                    <a:lnTo>
                      <a:pt x="49" y="4"/>
                    </a:lnTo>
                    <a:lnTo>
                      <a:pt x="0" y="24"/>
                    </a:lnTo>
                    <a:close/>
                  </a:path>
                </a:pathLst>
              </a:custGeom>
              <a:solidFill>
                <a:srgbClr val="E6B5C2"/>
              </a:solidFill>
              <a:ln w="9525">
                <a:noFill/>
                <a:round/>
                <a:headEnd/>
                <a:tailEnd/>
              </a:ln>
            </p:spPr>
            <p:txBody>
              <a:bodyPr/>
              <a:lstStyle/>
              <a:p>
                <a:endParaRPr lang="en-US"/>
              </a:p>
            </p:txBody>
          </p:sp>
          <p:sp>
            <p:nvSpPr>
              <p:cNvPr id="5476" name="Freeform 736"/>
              <p:cNvSpPr>
                <a:spLocks/>
              </p:cNvSpPr>
              <p:nvPr/>
            </p:nvSpPr>
            <p:spPr bwMode="auto">
              <a:xfrm>
                <a:off x="6267" y="2141"/>
                <a:ext cx="172" cy="25"/>
              </a:xfrm>
              <a:custGeom>
                <a:avLst/>
                <a:gdLst>
                  <a:gd name="T0" fmla="*/ 0 w 3096"/>
                  <a:gd name="T1" fmla="*/ 0 h 460"/>
                  <a:gd name="T2" fmla="*/ 0 w 3096"/>
                  <a:gd name="T3" fmla="*/ 0 h 460"/>
                  <a:gd name="T4" fmla="*/ 0 w 3096"/>
                  <a:gd name="T5" fmla="*/ 0 h 460"/>
                  <a:gd name="T6" fmla="*/ 0 w 3096"/>
                  <a:gd name="T7" fmla="*/ 0 h 460"/>
                  <a:gd name="T8" fmla="*/ 0 w 3096"/>
                  <a:gd name="T9" fmla="*/ 0 h 460"/>
                  <a:gd name="T10" fmla="*/ 0 60000 65536"/>
                  <a:gd name="T11" fmla="*/ 0 60000 65536"/>
                  <a:gd name="T12" fmla="*/ 0 60000 65536"/>
                  <a:gd name="T13" fmla="*/ 0 60000 65536"/>
                  <a:gd name="T14" fmla="*/ 0 60000 65536"/>
                  <a:gd name="T15" fmla="*/ 0 w 3096"/>
                  <a:gd name="T16" fmla="*/ 0 h 460"/>
                  <a:gd name="T17" fmla="*/ 3096 w 3096"/>
                  <a:gd name="T18" fmla="*/ 460 h 460"/>
                </a:gdLst>
                <a:ahLst/>
                <a:cxnLst>
                  <a:cxn ang="T10">
                    <a:pos x="T0" y="T1"/>
                  </a:cxn>
                  <a:cxn ang="T11">
                    <a:pos x="T2" y="T3"/>
                  </a:cxn>
                  <a:cxn ang="T12">
                    <a:pos x="T4" y="T5"/>
                  </a:cxn>
                  <a:cxn ang="T13">
                    <a:pos x="T6" y="T7"/>
                  </a:cxn>
                  <a:cxn ang="T14">
                    <a:pos x="T8" y="T9"/>
                  </a:cxn>
                </a:cxnLst>
                <a:rect l="T15" t="T16" r="T17" b="T18"/>
                <a:pathLst>
                  <a:path w="3096" h="460">
                    <a:moveTo>
                      <a:pt x="0" y="460"/>
                    </a:moveTo>
                    <a:lnTo>
                      <a:pt x="458" y="0"/>
                    </a:lnTo>
                    <a:lnTo>
                      <a:pt x="3096" y="0"/>
                    </a:lnTo>
                    <a:lnTo>
                      <a:pt x="2635" y="460"/>
                    </a:lnTo>
                    <a:lnTo>
                      <a:pt x="0" y="460"/>
                    </a:lnTo>
                    <a:close/>
                  </a:path>
                </a:pathLst>
              </a:custGeom>
              <a:solidFill>
                <a:srgbClr val="E56968"/>
              </a:solidFill>
              <a:ln w="9525">
                <a:noFill/>
                <a:round/>
                <a:headEnd/>
                <a:tailEnd/>
              </a:ln>
            </p:spPr>
            <p:txBody>
              <a:bodyPr/>
              <a:lstStyle/>
              <a:p>
                <a:endParaRPr lang="en-US"/>
              </a:p>
            </p:txBody>
          </p:sp>
          <p:sp>
            <p:nvSpPr>
              <p:cNvPr id="5477" name="Freeform 737"/>
              <p:cNvSpPr>
                <a:spLocks/>
              </p:cNvSpPr>
              <p:nvPr/>
            </p:nvSpPr>
            <p:spPr bwMode="auto">
              <a:xfrm>
                <a:off x="6264" y="2137"/>
                <a:ext cx="31" cy="32"/>
              </a:xfrm>
              <a:custGeom>
                <a:avLst/>
                <a:gdLst>
                  <a:gd name="T0" fmla="*/ 0 w 556"/>
                  <a:gd name="T1" fmla="*/ 0 h 577"/>
                  <a:gd name="T2" fmla="*/ 0 w 556"/>
                  <a:gd name="T3" fmla="*/ 0 h 577"/>
                  <a:gd name="T4" fmla="*/ 0 w 556"/>
                  <a:gd name="T5" fmla="*/ 0 h 577"/>
                  <a:gd name="T6" fmla="*/ 0 w 556"/>
                  <a:gd name="T7" fmla="*/ 0 h 577"/>
                  <a:gd name="T8" fmla="*/ 0 w 556"/>
                  <a:gd name="T9" fmla="*/ 0 h 577"/>
                  <a:gd name="T10" fmla="*/ 0 w 556"/>
                  <a:gd name="T11" fmla="*/ 0 h 577"/>
                  <a:gd name="T12" fmla="*/ 0 60000 65536"/>
                  <a:gd name="T13" fmla="*/ 0 60000 65536"/>
                  <a:gd name="T14" fmla="*/ 0 60000 65536"/>
                  <a:gd name="T15" fmla="*/ 0 60000 65536"/>
                  <a:gd name="T16" fmla="*/ 0 60000 65536"/>
                  <a:gd name="T17" fmla="*/ 0 60000 65536"/>
                  <a:gd name="T18" fmla="*/ 0 w 556"/>
                  <a:gd name="T19" fmla="*/ 0 h 577"/>
                  <a:gd name="T20" fmla="*/ 556 w 556"/>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6" h="577">
                    <a:moveTo>
                      <a:pt x="507" y="0"/>
                    </a:moveTo>
                    <a:lnTo>
                      <a:pt x="458" y="20"/>
                    </a:lnTo>
                    <a:lnTo>
                      <a:pt x="0" y="480"/>
                    </a:lnTo>
                    <a:lnTo>
                      <a:pt x="98" y="577"/>
                    </a:lnTo>
                    <a:lnTo>
                      <a:pt x="556" y="117"/>
                    </a:lnTo>
                    <a:lnTo>
                      <a:pt x="507" y="0"/>
                    </a:lnTo>
                    <a:close/>
                  </a:path>
                </a:pathLst>
              </a:custGeom>
              <a:solidFill>
                <a:srgbClr val="E6B5C2"/>
              </a:solidFill>
              <a:ln w="9525">
                <a:noFill/>
                <a:round/>
                <a:headEnd/>
                <a:tailEnd/>
              </a:ln>
            </p:spPr>
            <p:txBody>
              <a:bodyPr/>
              <a:lstStyle/>
              <a:p>
                <a:endParaRPr lang="en-US"/>
              </a:p>
            </p:txBody>
          </p:sp>
          <p:sp>
            <p:nvSpPr>
              <p:cNvPr id="5478" name="Freeform 738"/>
              <p:cNvSpPr>
                <a:spLocks/>
              </p:cNvSpPr>
              <p:nvPr/>
            </p:nvSpPr>
            <p:spPr bwMode="auto">
              <a:xfrm>
                <a:off x="6292" y="2137"/>
                <a:ext cx="150" cy="8"/>
              </a:xfrm>
              <a:custGeom>
                <a:avLst/>
                <a:gdLst>
                  <a:gd name="T0" fmla="*/ 0 w 2687"/>
                  <a:gd name="T1" fmla="*/ 0 h 138"/>
                  <a:gd name="T2" fmla="*/ 0 w 2687"/>
                  <a:gd name="T3" fmla="*/ 0 h 138"/>
                  <a:gd name="T4" fmla="*/ 0 w 2687"/>
                  <a:gd name="T5" fmla="*/ 0 h 138"/>
                  <a:gd name="T6" fmla="*/ 0 w 2687"/>
                  <a:gd name="T7" fmla="*/ 0 h 138"/>
                  <a:gd name="T8" fmla="*/ 0 w 2687"/>
                  <a:gd name="T9" fmla="*/ 0 h 138"/>
                  <a:gd name="T10" fmla="*/ 0 w 2687"/>
                  <a:gd name="T11" fmla="*/ 0 h 138"/>
                  <a:gd name="T12" fmla="*/ 0 60000 65536"/>
                  <a:gd name="T13" fmla="*/ 0 60000 65536"/>
                  <a:gd name="T14" fmla="*/ 0 60000 65536"/>
                  <a:gd name="T15" fmla="*/ 0 60000 65536"/>
                  <a:gd name="T16" fmla="*/ 0 60000 65536"/>
                  <a:gd name="T17" fmla="*/ 0 60000 65536"/>
                  <a:gd name="T18" fmla="*/ 0 w 2687"/>
                  <a:gd name="T19" fmla="*/ 0 h 138"/>
                  <a:gd name="T20" fmla="*/ 2687 w 268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7" h="138">
                    <a:moveTo>
                      <a:pt x="2687" y="117"/>
                    </a:moveTo>
                    <a:lnTo>
                      <a:pt x="2638" y="0"/>
                    </a:lnTo>
                    <a:lnTo>
                      <a:pt x="0" y="0"/>
                    </a:lnTo>
                    <a:lnTo>
                      <a:pt x="0" y="138"/>
                    </a:lnTo>
                    <a:lnTo>
                      <a:pt x="2638" y="138"/>
                    </a:lnTo>
                    <a:lnTo>
                      <a:pt x="2687" y="117"/>
                    </a:lnTo>
                    <a:close/>
                  </a:path>
                </a:pathLst>
              </a:custGeom>
              <a:solidFill>
                <a:srgbClr val="E6B5C2"/>
              </a:solidFill>
              <a:ln w="9525">
                <a:noFill/>
                <a:round/>
                <a:headEnd/>
                <a:tailEnd/>
              </a:ln>
            </p:spPr>
            <p:txBody>
              <a:bodyPr/>
              <a:lstStyle/>
              <a:p>
                <a:endParaRPr lang="en-US"/>
              </a:p>
            </p:txBody>
          </p:sp>
          <p:sp>
            <p:nvSpPr>
              <p:cNvPr id="5479" name="Freeform 739"/>
              <p:cNvSpPr>
                <a:spLocks/>
              </p:cNvSpPr>
              <p:nvPr/>
            </p:nvSpPr>
            <p:spPr bwMode="auto">
              <a:xfrm>
                <a:off x="6411" y="2138"/>
                <a:ext cx="31" cy="32"/>
              </a:xfrm>
              <a:custGeom>
                <a:avLst/>
                <a:gdLst>
                  <a:gd name="T0" fmla="*/ 0 w 558"/>
                  <a:gd name="T1" fmla="*/ 0 h 578"/>
                  <a:gd name="T2" fmla="*/ 0 w 558"/>
                  <a:gd name="T3" fmla="*/ 0 h 578"/>
                  <a:gd name="T4" fmla="*/ 0 w 558"/>
                  <a:gd name="T5" fmla="*/ 0 h 578"/>
                  <a:gd name="T6" fmla="*/ 0 w 558"/>
                  <a:gd name="T7" fmla="*/ 0 h 578"/>
                  <a:gd name="T8" fmla="*/ 0 w 558"/>
                  <a:gd name="T9" fmla="*/ 0 h 578"/>
                  <a:gd name="T10" fmla="*/ 0 w 558"/>
                  <a:gd name="T11" fmla="*/ 0 h 578"/>
                  <a:gd name="T12" fmla="*/ 0 60000 65536"/>
                  <a:gd name="T13" fmla="*/ 0 60000 65536"/>
                  <a:gd name="T14" fmla="*/ 0 60000 65536"/>
                  <a:gd name="T15" fmla="*/ 0 60000 65536"/>
                  <a:gd name="T16" fmla="*/ 0 60000 65536"/>
                  <a:gd name="T17" fmla="*/ 0 60000 65536"/>
                  <a:gd name="T18" fmla="*/ 0 w 558"/>
                  <a:gd name="T19" fmla="*/ 0 h 578"/>
                  <a:gd name="T20" fmla="*/ 558 w 558"/>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8" h="578">
                    <a:moveTo>
                      <a:pt x="48" y="578"/>
                    </a:moveTo>
                    <a:lnTo>
                      <a:pt x="98" y="558"/>
                    </a:lnTo>
                    <a:lnTo>
                      <a:pt x="558" y="97"/>
                    </a:lnTo>
                    <a:lnTo>
                      <a:pt x="461" y="0"/>
                    </a:lnTo>
                    <a:lnTo>
                      <a:pt x="0" y="460"/>
                    </a:lnTo>
                    <a:lnTo>
                      <a:pt x="48" y="578"/>
                    </a:lnTo>
                    <a:close/>
                  </a:path>
                </a:pathLst>
              </a:custGeom>
              <a:solidFill>
                <a:srgbClr val="E6B5C2"/>
              </a:solidFill>
              <a:ln w="9525">
                <a:noFill/>
                <a:round/>
                <a:headEnd/>
                <a:tailEnd/>
              </a:ln>
            </p:spPr>
            <p:txBody>
              <a:bodyPr/>
              <a:lstStyle/>
              <a:p>
                <a:endParaRPr lang="en-US"/>
              </a:p>
            </p:txBody>
          </p:sp>
          <p:sp>
            <p:nvSpPr>
              <p:cNvPr id="5480" name="Freeform 740"/>
              <p:cNvSpPr>
                <a:spLocks/>
              </p:cNvSpPr>
              <p:nvPr/>
            </p:nvSpPr>
            <p:spPr bwMode="auto">
              <a:xfrm>
                <a:off x="6264" y="2163"/>
                <a:ext cx="149" cy="7"/>
              </a:xfrm>
              <a:custGeom>
                <a:avLst/>
                <a:gdLst>
                  <a:gd name="T0" fmla="*/ 0 w 2684"/>
                  <a:gd name="T1" fmla="*/ 0 h 138"/>
                  <a:gd name="T2" fmla="*/ 0 w 2684"/>
                  <a:gd name="T3" fmla="*/ 0 h 138"/>
                  <a:gd name="T4" fmla="*/ 0 w 2684"/>
                  <a:gd name="T5" fmla="*/ 0 h 138"/>
                  <a:gd name="T6" fmla="*/ 0 w 2684"/>
                  <a:gd name="T7" fmla="*/ 0 h 138"/>
                  <a:gd name="T8" fmla="*/ 0 w 2684"/>
                  <a:gd name="T9" fmla="*/ 0 h 138"/>
                  <a:gd name="T10" fmla="*/ 0 w 2684"/>
                  <a:gd name="T11" fmla="*/ 0 h 138"/>
                  <a:gd name="T12" fmla="*/ 0 60000 65536"/>
                  <a:gd name="T13" fmla="*/ 0 60000 65536"/>
                  <a:gd name="T14" fmla="*/ 0 60000 65536"/>
                  <a:gd name="T15" fmla="*/ 0 60000 65536"/>
                  <a:gd name="T16" fmla="*/ 0 60000 65536"/>
                  <a:gd name="T17" fmla="*/ 0 60000 65536"/>
                  <a:gd name="T18" fmla="*/ 0 w 2684"/>
                  <a:gd name="T19" fmla="*/ 0 h 138"/>
                  <a:gd name="T20" fmla="*/ 2684 w 268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4" h="138">
                    <a:moveTo>
                      <a:pt x="0" y="20"/>
                    </a:moveTo>
                    <a:lnTo>
                      <a:pt x="49" y="138"/>
                    </a:lnTo>
                    <a:lnTo>
                      <a:pt x="2684" y="138"/>
                    </a:lnTo>
                    <a:lnTo>
                      <a:pt x="2684" y="0"/>
                    </a:lnTo>
                    <a:lnTo>
                      <a:pt x="49" y="0"/>
                    </a:lnTo>
                    <a:lnTo>
                      <a:pt x="0" y="20"/>
                    </a:lnTo>
                    <a:close/>
                  </a:path>
                </a:pathLst>
              </a:custGeom>
              <a:solidFill>
                <a:srgbClr val="E6B5C2"/>
              </a:solidFill>
              <a:ln w="9525">
                <a:noFill/>
                <a:round/>
                <a:headEnd/>
                <a:tailEnd/>
              </a:ln>
            </p:spPr>
            <p:txBody>
              <a:bodyPr/>
              <a:lstStyle/>
              <a:p>
                <a:endParaRPr lang="en-US"/>
              </a:p>
            </p:txBody>
          </p:sp>
          <p:sp>
            <p:nvSpPr>
              <p:cNvPr id="5481" name="Freeform 741"/>
              <p:cNvSpPr>
                <a:spLocks/>
              </p:cNvSpPr>
              <p:nvPr/>
            </p:nvSpPr>
            <p:spPr bwMode="auto">
              <a:xfrm>
                <a:off x="6708" y="2209"/>
                <a:ext cx="26" cy="95"/>
              </a:xfrm>
              <a:custGeom>
                <a:avLst/>
                <a:gdLst>
                  <a:gd name="T0" fmla="*/ 0 w 465"/>
                  <a:gd name="T1" fmla="*/ 0 h 1711"/>
                  <a:gd name="T2" fmla="*/ 0 w 465"/>
                  <a:gd name="T3" fmla="*/ 0 h 1711"/>
                  <a:gd name="T4" fmla="*/ 0 w 465"/>
                  <a:gd name="T5" fmla="*/ 0 h 1711"/>
                  <a:gd name="T6" fmla="*/ 0 w 465"/>
                  <a:gd name="T7" fmla="*/ 0 h 1711"/>
                  <a:gd name="T8" fmla="*/ 0 w 465"/>
                  <a:gd name="T9" fmla="*/ 0 h 1711"/>
                  <a:gd name="T10" fmla="*/ 0 60000 65536"/>
                  <a:gd name="T11" fmla="*/ 0 60000 65536"/>
                  <a:gd name="T12" fmla="*/ 0 60000 65536"/>
                  <a:gd name="T13" fmla="*/ 0 60000 65536"/>
                  <a:gd name="T14" fmla="*/ 0 60000 65536"/>
                  <a:gd name="T15" fmla="*/ 0 w 465"/>
                  <a:gd name="T16" fmla="*/ 0 h 1711"/>
                  <a:gd name="T17" fmla="*/ 465 w 465"/>
                  <a:gd name="T18" fmla="*/ 1711 h 1711"/>
                </a:gdLst>
                <a:ahLst/>
                <a:cxnLst>
                  <a:cxn ang="T10">
                    <a:pos x="T0" y="T1"/>
                  </a:cxn>
                  <a:cxn ang="T11">
                    <a:pos x="T2" y="T3"/>
                  </a:cxn>
                  <a:cxn ang="T12">
                    <a:pos x="T4" y="T5"/>
                  </a:cxn>
                  <a:cxn ang="T13">
                    <a:pos x="T6" y="T7"/>
                  </a:cxn>
                  <a:cxn ang="T14">
                    <a:pos x="T8" y="T9"/>
                  </a:cxn>
                </a:cxnLst>
                <a:rect l="T15" t="T16" r="T17" b="T18"/>
                <a:pathLst>
                  <a:path w="465" h="1711">
                    <a:moveTo>
                      <a:pt x="1" y="1711"/>
                    </a:moveTo>
                    <a:lnTo>
                      <a:pt x="465" y="1245"/>
                    </a:lnTo>
                    <a:lnTo>
                      <a:pt x="464" y="0"/>
                    </a:lnTo>
                    <a:lnTo>
                      <a:pt x="0" y="465"/>
                    </a:lnTo>
                    <a:lnTo>
                      <a:pt x="1" y="1711"/>
                    </a:lnTo>
                    <a:close/>
                  </a:path>
                </a:pathLst>
              </a:custGeom>
              <a:solidFill>
                <a:srgbClr val="B53233"/>
              </a:solidFill>
              <a:ln w="9525">
                <a:noFill/>
                <a:round/>
                <a:headEnd/>
                <a:tailEnd/>
              </a:ln>
            </p:spPr>
            <p:txBody>
              <a:bodyPr/>
              <a:lstStyle/>
              <a:p>
                <a:endParaRPr lang="en-US"/>
              </a:p>
            </p:txBody>
          </p:sp>
          <p:sp>
            <p:nvSpPr>
              <p:cNvPr id="5482" name="Freeform 742"/>
              <p:cNvSpPr>
                <a:spLocks/>
              </p:cNvSpPr>
              <p:nvPr/>
            </p:nvSpPr>
            <p:spPr bwMode="auto">
              <a:xfrm>
                <a:off x="6706" y="2276"/>
                <a:ext cx="32" cy="31"/>
              </a:xfrm>
              <a:custGeom>
                <a:avLst/>
                <a:gdLst>
                  <a:gd name="T0" fmla="*/ 0 w 582"/>
                  <a:gd name="T1" fmla="*/ 0 h 562"/>
                  <a:gd name="T2" fmla="*/ 0 w 582"/>
                  <a:gd name="T3" fmla="*/ 0 h 562"/>
                  <a:gd name="T4" fmla="*/ 0 w 582"/>
                  <a:gd name="T5" fmla="*/ 0 h 562"/>
                  <a:gd name="T6" fmla="*/ 0 w 582"/>
                  <a:gd name="T7" fmla="*/ 0 h 562"/>
                  <a:gd name="T8" fmla="*/ 0 w 582"/>
                  <a:gd name="T9" fmla="*/ 0 h 562"/>
                  <a:gd name="T10" fmla="*/ 0 w 582"/>
                  <a:gd name="T11" fmla="*/ 0 h 562"/>
                  <a:gd name="T12" fmla="*/ 0 60000 65536"/>
                  <a:gd name="T13" fmla="*/ 0 60000 65536"/>
                  <a:gd name="T14" fmla="*/ 0 60000 65536"/>
                  <a:gd name="T15" fmla="*/ 0 60000 65536"/>
                  <a:gd name="T16" fmla="*/ 0 60000 65536"/>
                  <a:gd name="T17" fmla="*/ 0 60000 65536"/>
                  <a:gd name="T18" fmla="*/ 0 w 582"/>
                  <a:gd name="T19" fmla="*/ 0 h 562"/>
                  <a:gd name="T20" fmla="*/ 582 w 582"/>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582" h="562">
                    <a:moveTo>
                      <a:pt x="582" y="48"/>
                    </a:moveTo>
                    <a:lnTo>
                      <a:pt x="464" y="0"/>
                    </a:lnTo>
                    <a:lnTo>
                      <a:pt x="0" y="465"/>
                    </a:lnTo>
                    <a:lnTo>
                      <a:pt x="98" y="562"/>
                    </a:lnTo>
                    <a:lnTo>
                      <a:pt x="562" y="97"/>
                    </a:lnTo>
                    <a:lnTo>
                      <a:pt x="582" y="48"/>
                    </a:lnTo>
                    <a:close/>
                  </a:path>
                </a:pathLst>
              </a:custGeom>
              <a:solidFill>
                <a:srgbClr val="E6B5C2"/>
              </a:solidFill>
              <a:ln w="9525">
                <a:noFill/>
                <a:round/>
                <a:headEnd/>
                <a:tailEnd/>
              </a:ln>
            </p:spPr>
            <p:txBody>
              <a:bodyPr/>
              <a:lstStyle/>
              <a:p>
                <a:endParaRPr lang="en-US"/>
              </a:p>
            </p:txBody>
          </p:sp>
          <p:sp>
            <p:nvSpPr>
              <p:cNvPr id="5483" name="Freeform 743"/>
              <p:cNvSpPr>
                <a:spLocks/>
              </p:cNvSpPr>
              <p:nvPr/>
            </p:nvSpPr>
            <p:spPr bwMode="auto">
              <a:xfrm>
                <a:off x="6730" y="2206"/>
                <a:ext cx="8" cy="72"/>
              </a:xfrm>
              <a:custGeom>
                <a:avLst/>
                <a:gdLst>
                  <a:gd name="T0" fmla="*/ 0 w 139"/>
                  <a:gd name="T1" fmla="*/ 0 h 1294"/>
                  <a:gd name="T2" fmla="*/ 0 w 139"/>
                  <a:gd name="T3" fmla="*/ 0 h 1294"/>
                  <a:gd name="T4" fmla="*/ 0 w 139"/>
                  <a:gd name="T5" fmla="*/ 0 h 1294"/>
                  <a:gd name="T6" fmla="*/ 0 w 139"/>
                  <a:gd name="T7" fmla="*/ 0 h 1294"/>
                  <a:gd name="T8" fmla="*/ 0 w 139"/>
                  <a:gd name="T9" fmla="*/ 0 h 1294"/>
                  <a:gd name="T10" fmla="*/ 0 w 139"/>
                  <a:gd name="T11" fmla="*/ 0 h 1294"/>
                  <a:gd name="T12" fmla="*/ 0 60000 65536"/>
                  <a:gd name="T13" fmla="*/ 0 60000 65536"/>
                  <a:gd name="T14" fmla="*/ 0 60000 65536"/>
                  <a:gd name="T15" fmla="*/ 0 60000 65536"/>
                  <a:gd name="T16" fmla="*/ 0 60000 65536"/>
                  <a:gd name="T17" fmla="*/ 0 60000 65536"/>
                  <a:gd name="T18" fmla="*/ 0 w 139"/>
                  <a:gd name="T19" fmla="*/ 0 h 1294"/>
                  <a:gd name="T20" fmla="*/ 139 w 139"/>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39" h="1294">
                    <a:moveTo>
                      <a:pt x="20" y="0"/>
                    </a:moveTo>
                    <a:lnTo>
                      <a:pt x="0" y="49"/>
                    </a:lnTo>
                    <a:lnTo>
                      <a:pt x="1" y="1294"/>
                    </a:lnTo>
                    <a:lnTo>
                      <a:pt x="139" y="1294"/>
                    </a:lnTo>
                    <a:lnTo>
                      <a:pt x="138" y="49"/>
                    </a:lnTo>
                    <a:lnTo>
                      <a:pt x="20" y="0"/>
                    </a:lnTo>
                    <a:close/>
                  </a:path>
                </a:pathLst>
              </a:custGeom>
              <a:solidFill>
                <a:srgbClr val="E6B5C2"/>
              </a:solidFill>
              <a:ln w="9525">
                <a:noFill/>
                <a:round/>
                <a:headEnd/>
                <a:tailEnd/>
              </a:ln>
            </p:spPr>
            <p:txBody>
              <a:bodyPr/>
              <a:lstStyle/>
              <a:p>
                <a:endParaRPr lang="en-US"/>
              </a:p>
            </p:txBody>
          </p:sp>
          <p:sp>
            <p:nvSpPr>
              <p:cNvPr id="5484" name="Freeform 744"/>
              <p:cNvSpPr>
                <a:spLocks/>
              </p:cNvSpPr>
              <p:nvPr/>
            </p:nvSpPr>
            <p:spPr bwMode="auto">
              <a:xfrm>
                <a:off x="6704" y="2206"/>
                <a:ext cx="33" cy="32"/>
              </a:xfrm>
              <a:custGeom>
                <a:avLst/>
                <a:gdLst>
                  <a:gd name="T0" fmla="*/ 0 w 583"/>
                  <a:gd name="T1" fmla="*/ 0 h 563"/>
                  <a:gd name="T2" fmla="*/ 0 w 583"/>
                  <a:gd name="T3" fmla="*/ 0 h 563"/>
                  <a:gd name="T4" fmla="*/ 0 w 583"/>
                  <a:gd name="T5" fmla="*/ 0 h 563"/>
                  <a:gd name="T6" fmla="*/ 0 w 583"/>
                  <a:gd name="T7" fmla="*/ 0 h 563"/>
                  <a:gd name="T8" fmla="*/ 0 w 583"/>
                  <a:gd name="T9" fmla="*/ 0 h 563"/>
                  <a:gd name="T10" fmla="*/ 0 w 583"/>
                  <a:gd name="T11" fmla="*/ 0 h 563"/>
                  <a:gd name="T12" fmla="*/ 0 60000 65536"/>
                  <a:gd name="T13" fmla="*/ 0 60000 65536"/>
                  <a:gd name="T14" fmla="*/ 0 60000 65536"/>
                  <a:gd name="T15" fmla="*/ 0 60000 65536"/>
                  <a:gd name="T16" fmla="*/ 0 60000 65536"/>
                  <a:gd name="T17" fmla="*/ 0 60000 65536"/>
                  <a:gd name="T18" fmla="*/ 0 w 583"/>
                  <a:gd name="T19" fmla="*/ 0 h 563"/>
                  <a:gd name="T20" fmla="*/ 583 w 583"/>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3" h="563">
                    <a:moveTo>
                      <a:pt x="0" y="514"/>
                    </a:moveTo>
                    <a:lnTo>
                      <a:pt x="119" y="563"/>
                    </a:lnTo>
                    <a:lnTo>
                      <a:pt x="583" y="97"/>
                    </a:lnTo>
                    <a:lnTo>
                      <a:pt x="485" y="0"/>
                    </a:lnTo>
                    <a:lnTo>
                      <a:pt x="21" y="466"/>
                    </a:lnTo>
                    <a:lnTo>
                      <a:pt x="0" y="514"/>
                    </a:lnTo>
                    <a:close/>
                  </a:path>
                </a:pathLst>
              </a:custGeom>
              <a:solidFill>
                <a:srgbClr val="E6B5C2"/>
              </a:solidFill>
              <a:ln w="9525">
                <a:noFill/>
                <a:round/>
                <a:headEnd/>
                <a:tailEnd/>
              </a:ln>
            </p:spPr>
            <p:txBody>
              <a:bodyPr/>
              <a:lstStyle/>
              <a:p>
                <a:endParaRPr lang="en-US"/>
              </a:p>
            </p:txBody>
          </p:sp>
          <p:sp>
            <p:nvSpPr>
              <p:cNvPr id="5485" name="Freeform 745"/>
              <p:cNvSpPr>
                <a:spLocks/>
              </p:cNvSpPr>
              <p:nvPr/>
            </p:nvSpPr>
            <p:spPr bwMode="auto">
              <a:xfrm>
                <a:off x="6704" y="2235"/>
                <a:ext cx="8" cy="72"/>
              </a:xfrm>
              <a:custGeom>
                <a:avLst/>
                <a:gdLst>
                  <a:gd name="T0" fmla="*/ 0 w 140"/>
                  <a:gd name="T1" fmla="*/ 0 h 1294"/>
                  <a:gd name="T2" fmla="*/ 0 w 140"/>
                  <a:gd name="T3" fmla="*/ 0 h 1294"/>
                  <a:gd name="T4" fmla="*/ 0 w 140"/>
                  <a:gd name="T5" fmla="*/ 0 h 1294"/>
                  <a:gd name="T6" fmla="*/ 0 w 140"/>
                  <a:gd name="T7" fmla="*/ 0 h 1294"/>
                  <a:gd name="T8" fmla="*/ 0 w 140"/>
                  <a:gd name="T9" fmla="*/ 0 h 1294"/>
                  <a:gd name="T10" fmla="*/ 0 w 140"/>
                  <a:gd name="T11" fmla="*/ 0 h 1294"/>
                  <a:gd name="T12" fmla="*/ 0 60000 65536"/>
                  <a:gd name="T13" fmla="*/ 0 60000 65536"/>
                  <a:gd name="T14" fmla="*/ 0 60000 65536"/>
                  <a:gd name="T15" fmla="*/ 0 60000 65536"/>
                  <a:gd name="T16" fmla="*/ 0 60000 65536"/>
                  <a:gd name="T17" fmla="*/ 0 60000 65536"/>
                  <a:gd name="T18" fmla="*/ 0 w 140"/>
                  <a:gd name="T19" fmla="*/ 0 h 1294"/>
                  <a:gd name="T20" fmla="*/ 140 w 140"/>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40" h="1294">
                    <a:moveTo>
                      <a:pt x="120" y="1294"/>
                    </a:moveTo>
                    <a:lnTo>
                      <a:pt x="140" y="1246"/>
                    </a:lnTo>
                    <a:lnTo>
                      <a:pt x="139" y="0"/>
                    </a:lnTo>
                    <a:lnTo>
                      <a:pt x="0" y="0"/>
                    </a:lnTo>
                    <a:lnTo>
                      <a:pt x="2" y="1246"/>
                    </a:lnTo>
                    <a:lnTo>
                      <a:pt x="120" y="1294"/>
                    </a:lnTo>
                    <a:close/>
                  </a:path>
                </a:pathLst>
              </a:custGeom>
              <a:solidFill>
                <a:srgbClr val="E6B5C2"/>
              </a:solidFill>
              <a:ln w="9525">
                <a:noFill/>
                <a:round/>
                <a:headEnd/>
                <a:tailEnd/>
              </a:ln>
            </p:spPr>
            <p:txBody>
              <a:bodyPr/>
              <a:lstStyle/>
              <a:p>
                <a:endParaRPr lang="en-US"/>
              </a:p>
            </p:txBody>
          </p:sp>
          <p:sp>
            <p:nvSpPr>
              <p:cNvPr id="5486" name="Freeform 746"/>
              <p:cNvSpPr>
                <a:spLocks/>
              </p:cNvSpPr>
              <p:nvPr/>
            </p:nvSpPr>
            <p:spPr bwMode="auto">
              <a:xfrm>
                <a:off x="6681" y="2234"/>
                <a:ext cx="26" cy="97"/>
              </a:xfrm>
              <a:custGeom>
                <a:avLst/>
                <a:gdLst>
                  <a:gd name="T0" fmla="*/ 0 w 474"/>
                  <a:gd name="T1" fmla="*/ 0 h 1730"/>
                  <a:gd name="T2" fmla="*/ 0 w 474"/>
                  <a:gd name="T3" fmla="*/ 0 h 1730"/>
                  <a:gd name="T4" fmla="*/ 0 w 474"/>
                  <a:gd name="T5" fmla="*/ 0 h 1730"/>
                  <a:gd name="T6" fmla="*/ 0 w 474"/>
                  <a:gd name="T7" fmla="*/ 0 h 1730"/>
                  <a:gd name="T8" fmla="*/ 0 w 474"/>
                  <a:gd name="T9" fmla="*/ 0 h 1730"/>
                  <a:gd name="T10" fmla="*/ 0 60000 65536"/>
                  <a:gd name="T11" fmla="*/ 0 60000 65536"/>
                  <a:gd name="T12" fmla="*/ 0 60000 65536"/>
                  <a:gd name="T13" fmla="*/ 0 60000 65536"/>
                  <a:gd name="T14" fmla="*/ 0 60000 65536"/>
                  <a:gd name="T15" fmla="*/ 0 w 474"/>
                  <a:gd name="T16" fmla="*/ 0 h 1730"/>
                  <a:gd name="T17" fmla="*/ 474 w 474"/>
                  <a:gd name="T18" fmla="*/ 1730 h 1730"/>
                </a:gdLst>
                <a:ahLst/>
                <a:cxnLst>
                  <a:cxn ang="T10">
                    <a:pos x="T0" y="T1"/>
                  </a:cxn>
                  <a:cxn ang="T11">
                    <a:pos x="T2" y="T3"/>
                  </a:cxn>
                  <a:cxn ang="T12">
                    <a:pos x="T4" y="T5"/>
                  </a:cxn>
                  <a:cxn ang="T13">
                    <a:pos x="T6" y="T7"/>
                  </a:cxn>
                  <a:cxn ang="T14">
                    <a:pos x="T8" y="T9"/>
                  </a:cxn>
                </a:cxnLst>
                <a:rect l="T15" t="T16" r="T17" b="T18"/>
                <a:pathLst>
                  <a:path w="474" h="1730">
                    <a:moveTo>
                      <a:pt x="0" y="1730"/>
                    </a:moveTo>
                    <a:lnTo>
                      <a:pt x="473" y="1255"/>
                    </a:lnTo>
                    <a:lnTo>
                      <a:pt x="474" y="0"/>
                    </a:lnTo>
                    <a:lnTo>
                      <a:pt x="1" y="475"/>
                    </a:lnTo>
                    <a:lnTo>
                      <a:pt x="0" y="1730"/>
                    </a:lnTo>
                    <a:close/>
                  </a:path>
                </a:pathLst>
              </a:custGeom>
              <a:solidFill>
                <a:srgbClr val="B53233"/>
              </a:solidFill>
              <a:ln w="9525">
                <a:noFill/>
                <a:round/>
                <a:headEnd/>
                <a:tailEnd/>
              </a:ln>
            </p:spPr>
            <p:txBody>
              <a:bodyPr/>
              <a:lstStyle/>
              <a:p>
                <a:endParaRPr lang="en-US"/>
              </a:p>
            </p:txBody>
          </p:sp>
          <p:sp>
            <p:nvSpPr>
              <p:cNvPr id="5487" name="Freeform 747"/>
              <p:cNvSpPr>
                <a:spLocks/>
              </p:cNvSpPr>
              <p:nvPr/>
            </p:nvSpPr>
            <p:spPr bwMode="auto">
              <a:xfrm>
                <a:off x="6678" y="2301"/>
                <a:ext cx="33" cy="32"/>
              </a:xfrm>
              <a:custGeom>
                <a:avLst/>
                <a:gdLst>
                  <a:gd name="T0" fmla="*/ 0 w 591"/>
                  <a:gd name="T1" fmla="*/ 0 h 572"/>
                  <a:gd name="T2" fmla="*/ 0 w 591"/>
                  <a:gd name="T3" fmla="*/ 0 h 572"/>
                  <a:gd name="T4" fmla="*/ 0 w 591"/>
                  <a:gd name="T5" fmla="*/ 0 h 572"/>
                  <a:gd name="T6" fmla="*/ 0 w 591"/>
                  <a:gd name="T7" fmla="*/ 0 h 572"/>
                  <a:gd name="T8" fmla="*/ 0 w 591"/>
                  <a:gd name="T9" fmla="*/ 0 h 572"/>
                  <a:gd name="T10" fmla="*/ 0 w 591"/>
                  <a:gd name="T11" fmla="*/ 0 h 572"/>
                  <a:gd name="T12" fmla="*/ 0 60000 65536"/>
                  <a:gd name="T13" fmla="*/ 0 60000 65536"/>
                  <a:gd name="T14" fmla="*/ 0 60000 65536"/>
                  <a:gd name="T15" fmla="*/ 0 60000 65536"/>
                  <a:gd name="T16" fmla="*/ 0 60000 65536"/>
                  <a:gd name="T17" fmla="*/ 0 60000 65536"/>
                  <a:gd name="T18" fmla="*/ 0 w 591"/>
                  <a:gd name="T19" fmla="*/ 0 h 572"/>
                  <a:gd name="T20" fmla="*/ 591 w 591"/>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1" h="572">
                    <a:moveTo>
                      <a:pt x="591" y="49"/>
                    </a:moveTo>
                    <a:lnTo>
                      <a:pt x="474" y="0"/>
                    </a:lnTo>
                    <a:lnTo>
                      <a:pt x="0" y="475"/>
                    </a:lnTo>
                    <a:lnTo>
                      <a:pt x="98" y="572"/>
                    </a:lnTo>
                    <a:lnTo>
                      <a:pt x="572" y="97"/>
                    </a:lnTo>
                    <a:lnTo>
                      <a:pt x="591" y="49"/>
                    </a:lnTo>
                    <a:close/>
                  </a:path>
                </a:pathLst>
              </a:custGeom>
              <a:solidFill>
                <a:srgbClr val="E6B5C2"/>
              </a:solidFill>
              <a:ln w="9525">
                <a:noFill/>
                <a:round/>
                <a:headEnd/>
                <a:tailEnd/>
              </a:ln>
            </p:spPr>
            <p:txBody>
              <a:bodyPr/>
              <a:lstStyle/>
              <a:p>
                <a:endParaRPr lang="en-US"/>
              </a:p>
            </p:txBody>
          </p:sp>
          <p:sp>
            <p:nvSpPr>
              <p:cNvPr id="5488" name="Freeform 748"/>
              <p:cNvSpPr>
                <a:spLocks/>
              </p:cNvSpPr>
              <p:nvPr/>
            </p:nvSpPr>
            <p:spPr bwMode="auto">
              <a:xfrm>
                <a:off x="6703" y="2232"/>
                <a:ext cx="8" cy="72"/>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22" y="0"/>
                    </a:moveTo>
                    <a:lnTo>
                      <a:pt x="1" y="49"/>
                    </a:lnTo>
                    <a:lnTo>
                      <a:pt x="0" y="1304"/>
                    </a:lnTo>
                    <a:lnTo>
                      <a:pt x="138" y="1304"/>
                    </a:lnTo>
                    <a:lnTo>
                      <a:pt x="139" y="49"/>
                    </a:lnTo>
                    <a:lnTo>
                      <a:pt x="22" y="0"/>
                    </a:lnTo>
                    <a:close/>
                  </a:path>
                </a:pathLst>
              </a:custGeom>
              <a:solidFill>
                <a:srgbClr val="E6B5C2"/>
              </a:solidFill>
              <a:ln w="9525">
                <a:noFill/>
                <a:round/>
                <a:headEnd/>
                <a:tailEnd/>
              </a:ln>
            </p:spPr>
            <p:txBody>
              <a:bodyPr/>
              <a:lstStyle/>
              <a:p>
                <a:endParaRPr lang="en-US"/>
              </a:p>
            </p:txBody>
          </p:sp>
          <p:sp>
            <p:nvSpPr>
              <p:cNvPr id="5489" name="Freeform 749"/>
              <p:cNvSpPr>
                <a:spLocks/>
              </p:cNvSpPr>
              <p:nvPr/>
            </p:nvSpPr>
            <p:spPr bwMode="auto">
              <a:xfrm>
                <a:off x="6677" y="2232"/>
                <a:ext cx="33" cy="31"/>
              </a:xfrm>
              <a:custGeom>
                <a:avLst/>
                <a:gdLst>
                  <a:gd name="T0" fmla="*/ 0 w 592"/>
                  <a:gd name="T1" fmla="*/ 0 h 572"/>
                  <a:gd name="T2" fmla="*/ 0 w 592"/>
                  <a:gd name="T3" fmla="*/ 0 h 572"/>
                  <a:gd name="T4" fmla="*/ 0 w 592"/>
                  <a:gd name="T5" fmla="*/ 0 h 572"/>
                  <a:gd name="T6" fmla="*/ 0 w 592"/>
                  <a:gd name="T7" fmla="*/ 0 h 572"/>
                  <a:gd name="T8" fmla="*/ 0 w 592"/>
                  <a:gd name="T9" fmla="*/ 0 h 572"/>
                  <a:gd name="T10" fmla="*/ 0 w 592"/>
                  <a:gd name="T11" fmla="*/ 0 h 572"/>
                  <a:gd name="T12" fmla="*/ 0 60000 65536"/>
                  <a:gd name="T13" fmla="*/ 0 60000 65536"/>
                  <a:gd name="T14" fmla="*/ 0 60000 65536"/>
                  <a:gd name="T15" fmla="*/ 0 60000 65536"/>
                  <a:gd name="T16" fmla="*/ 0 60000 65536"/>
                  <a:gd name="T17" fmla="*/ 0 60000 65536"/>
                  <a:gd name="T18" fmla="*/ 0 w 592"/>
                  <a:gd name="T19" fmla="*/ 0 h 572"/>
                  <a:gd name="T20" fmla="*/ 592 w 592"/>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2" h="572">
                    <a:moveTo>
                      <a:pt x="0" y="524"/>
                    </a:moveTo>
                    <a:lnTo>
                      <a:pt x="118" y="572"/>
                    </a:lnTo>
                    <a:lnTo>
                      <a:pt x="592" y="97"/>
                    </a:lnTo>
                    <a:lnTo>
                      <a:pt x="494" y="0"/>
                    </a:lnTo>
                    <a:lnTo>
                      <a:pt x="21" y="475"/>
                    </a:lnTo>
                    <a:lnTo>
                      <a:pt x="0" y="524"/>
                    </a:lnTo>
                    <a:close/>
                  </a:path>
                </a:pathLst>
              </a:custGeom>
              <a:solidFill>
                <a:srgbClr val="E6B5C2"/>
              </a:solidFill>
              <a:ln w="9525">
                <a:noFill/>
                <a:round/>
                <a:headEnd/>
                <a:tailEnd/>
              </a:ln>
            </p:spPr>
            <p:txBody>
              <a:bodyPr/>
              <a:lstStyle/>
              <a:p>
                <a:endParaRPr lang="en-US"/>
              </a:p>
            </p:txBody>
          </p:sp>
          <p:sp>
            <p:nvSpPr>
              <p:cNvPr id="5490" name="Freeform 750"/>
              <p:cNvSpPr>
                <a:spLocks/>
              </p:cNvSpPr>
              <p:nvPr/>
            </p:nvSpPr>
            <p:spPr bwMode="auto">
              <a:xfrm>
                <a:off x="6677" y="2261"/>
                <a:ext cx="7"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118" y="1303"/>
                    </a:moveTo>
                    <a:lnTo>
                      <a:pt x="138" y="1255"/>
                    </a:lnTo>
                    <a:lnTo>
                      <a:pt x="139" y="0"/>
                    </a:lnTo>
                    <a:lnTo>
                      <a:pt x="1" y="0"/>
                    </a:lnTo>
                    <a:lnTo>
                      <a:pt x="0" y="1255"/>
                    </a:lnTo>
                    <a:lnTo>
                      <a:pt x="118" y="1303"/>
                    </a:lnTo>
                    <a:close/>
                  </a:path>
                </a:pathLst>
              </a:custGeom>
              <a:solidFill>
                <a:srgbClr val="E6B5C2"/>
              </a:solidFill>
              <a:ln w="9525">
                <a:noFill/>
                <a:round/>
                <a:headEnd/>
                <a:tailEnd/>
              </a:ln>
            </p:spPr>
            <p:txBody>
              <a:bodyPr/>
              <a:lstStyle/>
              <a:p>
                <a:endParaRPr lang="en-US"/>
              </a:p>
            </p:txBody>
          </p:sp>
          <p:sp>
            <p:nvSpPr>
              <p:cNvPr id="5491" name="Freeform 751"/>
              <p:cNvSpPr>
                <a:spLocks/>
              </p:cNvSpPr>
              <p:nvPr/>
            </p:nvSpPr>
            <p:spPr bwMode="auto">
              <a:xfrm>
                <a:off x="6708" y="2278"/>
                <a:ext cx="26" cy="95"/>
              </a:xfrm>
              <a:custGeom>
                <a:avLst/>
                <a:gdLst>
                  <a:gd name="T0" fmla="*/ 0 w 463"/>
                  <a:gd name="T1" fmla="*/ 0 h 1697"/>
                  <a:gd name="T2" fmla="*/ 0 w 463"/>
                  <a:gd name="T3" fmla="*/ 0 h 1697"/>
                  <a:gd name="T4" fmla="*/ 0 w 463"/>
                  <a:gd name="T5" fmla="*/ 0 h 1697"/>
                  <a:gd name="T6" fmla="*/ 0 w 463"/>
                  <a:gd name="T7" fmla="*/ 0 h 1697"/>
                  <a:gd name="T8" fmla="*/ 0 w 463"/>
                  <a:gd name="T9" fmla="*/ 0 h 1697"/>
                  <a:gd name="T10" fmla="*/ 0 60000 65536"/>
                  <a:gd name="T11" fmla="*/ 0 60000 65536"/>
                  <a:gd name="T12" fmla="*/ 0 60000 65536"/>
                  <a:gd name="T13" fmla="*/ 0 60000 65536"/>
                  <a:gd name="T14" fmla="*/ 0 60000 65536"/>
                  <a:gd name="T15" fmla="*/ 0 w 463"/>
                  <a:gd name="T16" fmla="*/ 0 h 1697"/>
                  <a:gd name="T17" fmla="*/ 463 w 463"/>
                  <a:gd name="T18" fmla="*/ 1697 h 1697"/>
                </a:gdLst>
                <a:ahLst/>
                <a:cxnLst>
                  <a:cxn ang="T10">
                    <a:pos x="T0" y="T1"/>
                  </a:cxn>
                  <a:cxn ang="T11">
                    <a:pos x="T2" y="T3"/>
                  </a:cxn>
                  <a:cxn ang="T12">
                    <a:pos x="T4" y="T5"/>
                  </a:cxn>
                  <a:cxn ang="T13">
                    <a:pos x="T6" y="T7"/>
                  </a:cxn>
                  <a:cxn ang="T14">
                    <a:pos x="T8" y="T9"/>
                  </a:cxn>
                </a:cxnLst>
                <a:rect l="T15" t="T16" r="T17" b="T18"/>
                <a:pathLst>
                  <a:path w="463" h="1697">
                    <a:moveTo>
                      <a:pt x="1" y="1697"/>
                    </a:moveTo>
                    <a:lnTo>
                      <a:pt x="463" y="1232"/>
                    </a:lnTo>
                    <a:lnTo>
                      <a:pt x="462" y="0"/>
                    </a:lnTo>
                    <a:lnTo>
                      <a:pt x="0" y="460"/>
                    </a:lnTo>
                    <a:lnTo>
                      <a:pt x="1" y="1697"/>
                    </a:lnTo>
                    <a:close/>
                  </a:path>
                </a:pathLst>
              </a:custGeom>
              <a:solidFill>
                <a:srgbClr val="B53233"/>
              </a:solidFill>
              <a:ln w="9525">
                <a:noFill/>
                <a:round/>
                <a:headEnd/>
                <a:tailEnd/>
              </a:ln>
            </p:spPr>
            <p:txBody>
              <a:bodyPr/>
              <a:lstStyle/>
              <a:p>
                <a:endParaRPr lang="en-US"/>
              </a:p>
            </p:txBody>
          </p:sp>
          <p:sp>
            <p:nvSpPr>
              <p:cNvPr id="5492" name="Freeform 752"/>
              <p:cNvSpPr>
                <a:spLocks/>
              </p:cNvSpPr>
              <p:nvPr/>
            </p:nvSpPr>
            <p:spPr bwMode="auto">
              <a:xfrm>
                <a:off x="6706" y="2344"/>
                <a:ext cx="32" cy="31"/>
              </a:xfrm>
              <a:custGeom>
                <a:avLst/>
                <a:gdLst>
                  <a:gd name="T0" fmla="*/ 0 w 580"/>
                  <a:gd name="T1" fmla="*/ 0 h 563"/>
                  <a:gd name="T2" fmla="*/ 0 w 580"/>
                  <a:gd name="T3" fmla="*/ 0 h 563"/>
                  <a:gd name="T4" fmla="*/ 0 w 580"/>
                  <a:gd name="T5" fmla="*/ 0 h 563"/>
                  <a:gd name="T6" fmla="*/ 0 w 580"/>
                  <a:gd name="T7" fmla="*/ 0 h 563"/>
                  <a:gd name="T8" fmla="*/ 0 w 580"/>
                  <a:gd name="T9" fmla="*/ 0 h 563"/>
                  <a:gd name="T10" fmla="*/ 0 w 580"/>
                  <a:gd name="T11" fmla="*/ 0 h 563"/>
                  <a:gd name="T12" fmla="*/ 0 60000 65536"/>
                  <a:gd name="T13" fmla="*/ 0 60000 65536"/>
                  <a:gd name="T14" fmla="*/ 0 60000 65536"/>
                  <a:gd name="T15" fmla="*/ 0 60000 65536"/>
                  <a:gd name="T16" fmla="*/ 0 60000 65536"/>
                  <a:gd name="T17" fmla="*/ 0 60000 65536"/>
                  <a:gd name="T18" fmla="*/ 0 w 580"/>
                  <a:gd name="T19" fmla="*/ 0 h 563"/>
                  <a:gd name="T20" fmla="*/ 580 w 580"/>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0" h="563">
                    <a:moveTo>
                      <a:pt x="580" y="49"/>
                    </a:moveTo>
                    <a:lnTo>
                      <a:pt x="462" y="0"/>
                    </a:lnTo>
                    <a:lnTo>
                      <a:pt x="0" y="466"/>
                    </a:lnTo>
                    <a:lnTo>
                      <a:pt x="98" y="563"/>
                    </a:lnTo>
                    <a:lnTo>
                      <a:pt x="560" y="97"/>
                    </a:lnTo>
                    <a:lnTo>
                      <a:pt x="580" y="49"/>
                    </a:lnTo>
                    <a:close/>
                  </a:path>
                </a:pathLst>
              </a:custGeom>
              <a:solidFill>
                <a:srgbClr val="E6B5C2"/>
              </a:solidFill>
              <a:ln w="9525">
                <a:noFill/>
                <a:round/>
                <a:headEnd/>
                <a:tailEnd/>
              </a:ln>
            </p:spPr>
            <p:txBody>
              <a:bodyPr/>
              <a:lstStyle/>
              <a:p>
                <a:endParaRPr lang="en-US"/>
              </a:p>
            </p:txBody>
          </p:sp>
          <p:sp>
            <p:nvSpPr>
              <p:cNvPr id="5493" name="Freeform 753"/>
              <p:cNvSpPr>
                <a:spLocks/>
              </p:cNvSpPr>
              <p:nvPr/>
            </p:nvSpPr>
            <p:spPr bwMode="auto">
              <a:xfrm>
                <a:off x="6730" y="2276"/>
                <a:ext cx="8" cy="71"/>
              </a:xfrm>
              <a:custGeom>
                <a:avLst/>
                <a:gdLst>
                  <a:gd name="T0" fmla="*/ 0 w 139"/>
                  <a:gd name="T1" fmla="*/ 0 h 1281"/>
                  <a:gd name="T2" fmla="*/ 0 w 139"/>
                  <a:gd name="T3" fmla="*/ 0 h 1281"/>
                  <a:gd name="T4" fmla="*/ 0 w 139"/>
                  <a:gd name="T5" fmla="*/ 0 h 1281"/>
                  <a:gd name="T6" fmla="*/ 0 w 139"/>
                  <a:gd name="T7" fmla="*/ 0 h 1281"/>
                  <a:gd name="T8" fmla="*/ 0 w 139"/>
                  <a:gd name="T9" fmla="*/ 0 h 1281"/>
                  <a:gd name="T10" fmla="*/ 0 w 139"/>
                  <a:gd name="T11" fmla="*/ 0 h 1281"/>
                  <a:gd name="T12" fmla="*/ 0 60000 65536"/>
                  <a:gd name="T13" fmla="*/ 0 60000 65536"/>
                  <a:gd name="T14" fmla="*/ 0 60000 65536"/>
                  <a:gd name="T15" fmla="*/ 0 60000 65536"/>
                  <a:gd name="T16" fmla="*/ 0 60000 65536"/>
                  <a:gd name="T17" fmla="*/ 0 60000 65536"/>
                  <a:gd name="T18" fmla="*/ 0 w 139"/>
                  <a:gd name="T19" fmla="*/ 0 h 1281"/>
                  <a:gd name="T20" fmla="*/ 139 w 139"/>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139" h="1281">
                    <a:moveTo>
                      <a:pt x="21" y="0"/>
                    </a:moveTo>
                    <a:lnTo>
                      <a:pt x="0" y="49"/>
                    </a:lnTo>
                    <a:lnTo>
                      <a:pt x="1" y="1281"/>
                    </a:lnTo>
                    <a:lnTo>
                      <a:pt x="139" y="1281"/>
                    </a:lnTo>
                    <a:lnTo>
                      <a:pt x="138" y="49"/>
                    </a:lnTo>
                    <a:lnTo>
                      <a:pt x="21" y="0"/>
                    </a:lnTo>
                    <a:close/>
                  </a:path>
                </a:pathLst>
              </a:custGeom>
              <a:solidFill>
                <a:srgbClr val="E6B5C2"/>
              </a:solidFill>
              <a:ln w="9525">
                <a:noFill/>
                <a:round/>
                <a:headEnd/>
                <a:tailEnd/>
              </a:ln>
            </p:spPr>
            <p:txBody>
              <a:bodyPr/>
              <a:lstStyle/>
              <a:p>
                <a:endParaRPr lang="en-US"/>
              </a:p>
            </p:txBody>
          </p:sp>
          <p:sp>
            <p:nvSpPr>
              <p:cNvPr id="5494" name="Freeform 754"/>
              <p:cNvSpPr>
                <a:spLocks/>
              </p:cNvSpPr>
              <p:nvPr/>
            </p:nvSpPr>
            <p:spPr bwMode="auto">
              <a:xfrm>
                <a:off x="6705" y="2276"/>
                <a:ext cx="32" cy="31"/>
              </a:xfrm>
              <a:custGeom>
                <a:avLst/>
                <a:gdLst>
                  <a:gd name="T0" fmla="*/ 0 w 580"/>
                  <a:gd name="T1" fmla="*/ 0 h 558"/>
                  <a:gd name="T2" fmla="*/ 0 w 580"/>
                  <a:gd name="T3" fmla="*/ 0 h 558"/>
                  <a:gd name="T4" fmla="*/ 0 w 580"/>
                  <a:gd name="T5" fmla="*/ 0 h 558"/>
                  <a:gd name="T6" fmla="*/ 0 w 580"/>
                  <a:gd name="T7" fmla="*/ 0 h 558"/>
                  <a:gd name="T8" fmla="*/ 0 w 580"/>
                  <a:gd name="T9" fmla="*/ 0 h 558"/>
                  <a:gd name="T10" fmla="*/ 0 w 580"/>
                  <a:gd name="T11" fmla="*/ 0 h 558"/>
                  <a:gd name="T12" fmla="*/ 0 60000 65536"/>
                  <a:gd name="T13" fmla="*/ 0 60000 65536"/>
                  <a:gd name="T14" fmla="*/ 0 60000 65536"/>
                  <a:gd name="T15" fmla="*/ 0 60000 65536"/>
                  <a:gd name="T16" fmla="*/ 0 60000 65536"/>
                  <a:gd name="T17" fmla="*/ 0 60000 65536"/>
                  <a:gd name="T18" fmla="*/ 0 w 580"/>
                  <a:gd name="T19" fmla="*/ 0 h 558"/>
                  <a:gd name="T20" fmla="*/ 580 w 580"/>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580" h="558">
                    <a:moveTo>
                      <a:pt x="0" y="509"/>
                    </a:moveTo>
                    <a:lnTo>
                      <a:pt x="118" y="558"/>
                    </a:lnTo>
                    <a:lnTo>
                      <a:pt x="580" y="98"/>
                    </a:lnTo>
                    <a:lnTo>
                      <a:pt x="483" y="0"/>
                    </a:lnTo>
                    <a:lnTo>
                      <a:pt x="21" y="460"/>
                    </a:lnTo>
                    <a:lnTo>
                      <a:pt x="0" y="509"/>
                    </a:lnTo>
                    <a:close/>
                  </a:path>
                </a:pathLst>
              </a:custGeom>
              <a:solidFill>
                <a:srgbClr val="E6B5C2"/>
              </a:solidFill>
              <a:ln w="9525">
                <a:noFill/>
                <a:round/>
                <a:headEnd/>
                <a:tailEnd/>
              </a:ln>
            </p:spPr>
            <p:txBody>
              <a:bodyPr/>
              <a:lstStyle/>
              <a:p>
                <a:endParaRPr lang="en-US"/>
              </a:p>
            </p:txBody>
          </p:sp>
          <p:sp>
            <p:nvSpPr>
              <p:cNvPr id="5495" name="Freeform 755"/>
              <p:cNvSpPr>
                <a:spLocks/>
              </p:cNvSpPr>
              <p:nvPr/>
            </p:nvSpPr>
            <p:spPr bwMode="auto">
              <a:xfrm>
                <a:off x="6705" y="2304"/>
                <a:ext cx="7" cy="71"/>
              </a:xfrm>
              <a:custGeom>
                <a:avLst/>
                <a:gdLst>
                  <a:gd name="T0" fmla="*/ 0 w 139"/>
                  <a:gd name="T1" fmla="*/ 0 h 1286"/>
                  <a:gd name="T2" fmla="*/ 0 w 139"/>
                  <a:gd name="T3" fmla="*/ 0 h 1286"/>
                  <a:gd name="T4" fmla="*/ 0 w 139"/>
                  <a:gd name="T5" fmla="*/ 0 h 1286"/>
                  <a:gd name="T6" fmla="*/ 0 w 139"/>
                  <a:gd name="T7" fmla="*/ 0 h 1286"/>
                  <a:gd name="T8" fmla="*/ 0 w 139"/>
                  <a:gd name="T9" fmla="*/ 0 h 1286"/>
                  <a:gd name="T10" fmla="*/ 0 w 139"/>
                  <a:gd name="T11" fmla="*/ 0 h 1286"/>
                  <a:gd name="T12" fmla="*/ 0 60000 65536"/>
                  <a:gd name="T13" fmla="*/ 0 60000 65536"/>
                  <a:gd name="T14" fmla="*/ 0 60000 65536"/>
                  <a:gd name="T15" fmla="*/ 0 60000 65536"/>
                  <a:gd name="T16" fmla="*/ 0 60000 65536"/>
                  <a:gd name="T17" fmla="*/ 0 60000 65536"/>
                  <a:gd name="T18" fmla="*/ 0 w 139"/>
                  <a:gd name="T19" fmla="*/ 0 h 1286"/>
                  <a:gd name="T20" fmla="*/ 139 w 139"/>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139" h="1286">
                    <a:moveTo>
                      <a:pt x="119" y="1286"/>
                    </a:moveTo>
                    <a:lnTo>
                      <a:pt x="139" y="1237"/>
                    </a:lnTo>
                    <a:lnTo>
                      <a:pt x="138" y="0"/>
                    </a:lnTo>
                    <a:lnTo>
                      <a:pt x="0" y="0"/>
                    </a:lnTo>
                    <a:lnTo>
                      <a:pt x="1" y="1237"/>
                    </a:lnTo>
                    <a:lnTo>
                      <a:pt x="119" y="1286"/>
                    </a:lnTo>
                    <a:close/>
                  </a:path>
                </a:pathLst>
              </a:custGeom>
              <a:solidFill>
                <a:srgbClr val="E6B5C2"/>
              </a:solidFill>
              <a:ln w="9525">
                <a:noFill/>
                <a:round/>
                <a:headEnd/>
                <a:tailEnd/>
              </a:ln>
            </p:spPr>
            <p:txBody>
              <a:bodyPr/>
              <a:lstStyle/>
              <a:p>
                <a:endParaRPr lang="en-US"/>
              </a:p>
            </p:txBody>
          </p:sp>
          <p:sp>
            <p:nvSpPr>
              <p:cNvPr id="5496" name="Freeform 756"/>
              <p:cNvSpPr>
                <a:spLocks/>
              </p:cNvSpPr>
              <p:nvPr/>
            </p:nvSpPr>
            <p:spPr bwMode="auto">
              <a:xfrm>
                <a:off x="6681" y="2304"/>
                <a:ext cx="26" cy="95"/>
              </a:xfrm>
              <a:custGeom>
                <a:avLst/>
                <a:gdLst>
                  <a:gd name="T0" fmla="*/ 0 w 474"/>
                  <a:gd name="T1" fmla="*/ 0 h 1702"/>
                  <a:gd name="T2" fmla="*/ 0 w 474"/>
                  <a:gd name="T3" fmla="*/ 0 h 1702"/>
                  <a:gd name="T4" fmla="*/ 0 w 474"/>
                  <a:gd name="T5" fmla="*/ 0 h 1702"/>
                  <a:gd name="T6" fmla="*/ 0 w 474"/>
                  <a:gd name="T7" fmla="*/ 0 h 1702"/>
                  <a:gd name="T8" fmla="*/ 0 w 474"/>
                  <a:gd name="T9" fmla="*/ 0 h 1702"/>
                  <a:gd name="T10" fmla="*/ 0 60000 65536"/>
                  <a:gd name="T11" fmla="*/ 0 60000 65536"/>
                  <a:gd name="T12" fmla="*/ 0 60000 65536"/>
                  <a:gd name="T13" fmla="*/ 0 60000 65536"/>
                  <a:gd name="T14" fmla="*/ 0 60000 65536"/>
                  <a:gd name="T15" fmla="*/ 0 w 474"/>
                  <a:gd name="T16" fmla="*/ 0 h 1702"/>
                  <a:gd name="T17" fmla="*/ 474 w 474"/>
                  <a:gd name="T18" fmla="*/ 1702 h 1702"/>
                </a:gdLst>
                <a:ahLst/>
                <a:cxnLst>
                  <a:cxn ang="T10">
                    <a:pos x="T0" y="T1"/>
                  </a:cxn>
                  <a:cxn ang="T11">
                    <a:pos x="T2" y="T3"/>
                  </a:cxn>
                  <a:cxn ang="T12">
                    <a:pos x="T4" y="T5"/>
                  </a:cxn>
                  <a:cxn ang="T13">
                    <a:pos x="T6" y="T7"/>
                  </a:cxn>
                  <a:cxn ang="T14">
                    <a:pos x="T8" y="T9"/>
                  </a:cxn>
                </a:cxnLst>
                <a:rect l="T15" t="T16" r="T17" b="T18"/>
                <a:pathLst>
                  <a:path w="474" h="1702">
                    <a:moveTo>
                      <a:pt x="0" y="1702"/>
                    </a:moveTo>
                    <a:lnTo>
                      <a:pt x="474" y="1230"/>
                    </a:lnTo>
                    <a:lnTo>
                      <a:pt x="474" y="0"/>
                    </a:lnTo>
                    <a:lnTo>
                      <a:pt x="1" y="472"/>
                    </a:lnTo>
                    <a:lnTo>
                      <a:pt x="0" y="1702"/>
                    </a:lnTo>
                    <a:close/>
                  </a:path>
                </a:pathLst>
              </a:custGeom>
              <a:solidFill>
                <a:srgbClr val="B53233"/>
              </a:solidFill>
              <a:ln w="9525">
                <a:noFill/>
                <a:round/>
                <a:headEnd/>
                <a:tailEnd/>
              </a:ln>
            </p:spPr>
            <p:txBody>
              <a:bodyPr/>
              <a:lstStyle/>
              <a:p>
                <a:endParaRPr lang="en-US"/>
              </a:p>
            </p:txBody>
          </p:sp>
          <p:sp>
            <p:nvSpPr>
              <p:cNvPr id="5497" name="Freeform 757"/>
              <p:cNvSpPr>
                <a:spLocks/>
              </p:cNvSpPr>
              <p:nvPr/>
            </p:nvSpPr>
            <p:spPr bwMode="auto">
              <a:xfrm>
                <a:off x="6678" y="2370"/>
                <a:ext cx="33" cy="31"/>
              </a:xfrm>
              <a:custGeom>
                <a:avLst/>
                <a:gdLst>
                  <a:gd name="T0" fmla="*/ 0 w 592"/>
                  <a:gd name="T1" fmla="*/ 0 h 569"/>
                  <a:gd name="T2" fmla="*/ 0 w 592"/>
                  <a:gd name="T3" fmla="*/ 0 h 569"/>
                  <a:gd name="T4" fmla="*/ 0 w 592"/>
                  <a:gd name="T5" fmla="*/ 0 h 569"/>
                  <a:gd name="T6" fmla="*/ 0 w 592"/>
                  <a:gd name="T7" fmla="*/ 0 h 569"/>
                  <a:gd name="T8" fmla="*/ 0 w 592"/>
                  <a:gd name="T9" fmla="*/ 0 h 569"/>
                  <a:gd name="T10" fmla="*/ 0 w 592"/>
                  <a:gd name="T11" fmla="*/ 0 h 569"/>
                  <a:gd name="T12" fmla="*/ 0 60000 65536"/>
                  <a:gd name="T13" fmla="*/ 0 60000 65536"/>
                  <a:gd name="T14" fmla="*/ 0 60000 65536"/>
                  <a:gd name="T15" fmla="*/ 0 60000 65536"/>
                  <a:gd name="T16" fmla="*/ 0 60000 65536"/>
                  <a:gd name="T17" fmla="*/ 0 60000 65536"/>
                  <a:gd name="T18" fmla="*/ 0 w 592"/>
                  <a:gd name="T19" fmla="*/ 0 h 569"/>
                  <a:gd name="T20" fmla="*/ 592 w 592"/>
                  <a:gd name="T21" fmla="*/ 569 h 569"/>
                </a:gdLst>
                <a:ahLst/>
                <a:cxnLst>
                  <a:cxn ang="T12">
                    <a:pos x="T0" y="T1"/>
                  </a:cxn>
                  <a:cxn ang="T13">
                    <a:pos x="T2" y="T3"/>
                  </a:cxn>
                  <a:cxn ang="T14">
                    <a:pos x="T4" y="T5"/>
                  </a:cxn>
                  <a:cxn ang="T15">
                    <a:pos x="T6" y="T7"/>
                  </a:cxn>
                  <a:cxn ang="T16">
                    <a:pos x="T8" y="T9"/>
                  </a:cxn>
                  <a:cxn ang="T17">
                    <a:pos x="T10" y="T11"/>
                  </a:cxn>
                </a:cxnLst>
                <a:rect l="T18" t="T19" r="T20" b="T21"/>
                <a:pathLst>
                  <a:path w="592" h="569">
                    <a:moveTo>
                      <a:pt x="592" y="49"/>
                    </a:moveTo>
                    <a:lnTo>
                      <a:pt x="474" y="0"/>
                    </a:lnTo>
                    <a:lnTo>
                      <a:pt x="0" y="472"/>
                    </a:lnTo>
                    <a:lnTo>
                      <a:pt x="98" y="569"/>
                    </a:lnTo>
                    <a:lnTo>
                      <a:pt x="572" y="97"/>
                    </a:lnTo>
                    <a:lnTo>
                      <a:pt x="592" y="49"/>
                    </a:lnTo>
                    <a:close/>
                  </a:path>
                </a:pathLst>
              </a:custGeom>
              <a:solidFill>
                <a:srgbClr val="E6B5C2"/>
              </a:solidFill>
              <a:ln w="9525">
                <a:noFill/>
                <a:round/>
                <a:headEnd/>
                <a:tailEnd/>
              </a:ln>
            </p:spPr>
            <p:txBody>
              <a:bodyPr/>
              <a:lstStyle/>
              <a:p>
                <a:endParaRPr lang="en-US"/>
              </a:p>
            </p:txBody>
          </p:sp>
          <p:sp>
            <p:nvSpPr>
              <p:cNvPr id="5498" name="Freeform 758"/>
              <p:cNvSpPr>
                <a:spLocks/>
              </p:cNvSpPr>
              <p:nvPr/>
            </p:nvSpPr>
            <p:spPr bwMode="auto">
              <a:xfrm>
                <a:off x="6703" y="2301"/>
                <a:ext cx="8" cy="71"/>
              </a:xfrm>
              <a:custGeom>
                <a:avLst/>
                <a:gdLst>
                  <a:gd name="T0" fmla="*/ 0 w 138"/>
                  <a:gd name="T1" fmla="*/ 0 h 1279"/>
                  <a:gd name="T2" fmla="*/ 0 w 138"/>
                  <a:gd name="T3" fmla="*/ 0 h 1279"/>
                  <a:gd name="T4" fmla="*/ 0 w 138"/>
                  <a:gd name="T5" fmla="*/ 0 h 1279"/>
                  <a:gd name="T6" fmla="*/ 0 w 138"/>
                  <a:gd name="T7" fmla="*/ 0 h 1279"/>
                  <a:gd name="T8" fmla="*/ 0 w 138"/>
                  <a:gd name="T9" fmla="*/ 0 h 1279"/>
                  <a:gd name="T10" fmla="*/ 0 w 138"/>
                  <a:gd name="T11" fmla="*/ 0 h 1279"/>
                  <a:gd name="T12" fmla="*/ 0 60000 65536"/>
                  <a:gd name="T13" fmla="*/ 0 60000 65536"/>
                  <a:gd name="T14" fmla="*/ 0 60000 65536"/>
                  <a:gd name="T15" fmla="*/ 0 60000 65536"/>
                  <a:gd name="T16" fmla="*/ 0 60000 65536"/>
                  <a:gd name="T17" fmla="*/ 0 60000 65536"/>
                  <a:gd name="T18" fmla="*/ 0 w 138"/>
                  <a:gd name="T19" fmla="*/ 0 h 1279"/>
                  <a:gd name="T20" fmla="*/ 138 w 138"/>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138" h="1279">
                    <a:moveTo>
                      <a:pt x="20" y="0"/>
                    </a:moveTo>
                    <a:lnTo>
                      <a:pt x="0" y="49"/>
                    </a:lnTo>
                    <a:lnTo>
                      <a:pt x="0" y="1279"/>
                    </a:lnTo>
                    <a:lnTo>
                      <a:pt x="138" y="1279"/>
                    </a:lnTo>
                    <a:lnTo>
                      <a:pt x="138" y="49"/>
                    </a:lnTo>
                    <a:lnTo>
                      <a:pt x="20" y="0"/>
                    </a:lnTo>
                    <a:close/>
                  </a:path>
                </a:pathLst>
              </a:custGeom>
              <a:solidFill>
                <a:srgbClr val="E6B5C2"/>
              </a:solidFill>
              <a:ln w="9525">
                <a:noFill/>
                <a:round/>
                <a:headEnd/>
                <a:tailEnd/>
              </a:ln>
            </p:spPr>
            <p:txBody>
              <a:bodyPr/>
              <a:lstStyle/>
              <a:p>
                <a:endParaRPr lang="en-US"/>
              </a:p>
            </p:txBody>
          </p:sp>
          <p:sp>
            <p:nvSpPr>
              <p:cNvPr id="5499" name="Freeform 759"/>
              <p:cNvSpPr>
                <a:spLocks/>
              </p:cNvSpPr>
              <p:nvPr/>
            </p:nvSpPr>
            <p:spPr bwMode="auto">
              <a:xfrm>
                <a:off x="6677" y="2301"/>
                <a:ext cx="33" cy="32"/>
              </a:xfrm>
              <a:custGeom>
                <a:avLst/>
                <a:gdLst>
                  <a:gd name="T0" fmla="*/ 0 w 591"/>
                  <a:gd name="T1" fmla="*/ 0 h 570"/>
                  <a:gd name="T2" fmla="*/ 0 w 591"/>
                  <a:gd name="T3" fmla="*/ 0 h 570"/>
                  <a:gd name="T4" fmla="*/ 0 w 591"/>
                  <a:gd name="T5" fmla="*/ 0 h 570"/>
                  <a:gd name="T6" fmla="*/ 0 w 591"/>
                  <a:gd name="T7" fmla="*/ 0 h 570"/>
                  <a:gd name="T8" fmla="*/ 0 w 591"/>
                  <a:gd name="T9" fmla="*/ 0 h 570"/>
                  <a:gd name="T10" fmla="*/ 0 w 591"/>
                  <a:gd name="T11" fmla="*/ 0 h 570"/>
                  <a:gd name="T12" fmla="*/ 0 60000 65536"/>
                  <a:gd name="T13" fmla="*/ 0 60000 65536"/>
                  <a:gd name="T14" fmla="*/ 0 60000 65536"/>
                  <a:gd name="T15" fmla="*/ 0 60000 65536"/>
                  <a:gd name="T16" fmla="*/ 0 60000 65536"/>
                  <a:gd name="T17" fmla="*/ 0 60000 65536"/>
                  <a:gd name="T18" fmla="*/ 0 w 591"/>
                  <a:gd name="T19" fmla="*/ 0 h 570"/>
                  <a:gd name="T20" fmla="*/ 591 w 591"/>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591" h="570">
                    <a:moveTo>
                      <a:pt x="0" y="521"/>
                    </a:moveTo>
                    <a:lnTo>
                      <a:pt x="117" y="570"/>
                    </a:lnTo>
                    <a:lnTo>
                      <a:pt x="591" y="98"/>
                    </a:lnTo>
                    <a:lnTo>
                      <a:pt x="493" y="0"/>
                    </a:lnTo>
                    <a:lnTo>
                      <a:pt x="19" y="472"/>
                    </a:lnTo>
                    <a:lnTo>
                      <a:pt x="0" y="521"/>
                    </a:lnTo>
                    <a:close/>
                  </a:path>
                </a:pathLst>
              </a:custGeom>
              <a:solidFill>
                <a:srgbClr val="E6B5C2"/>
              </a:solidFill>
              <a:ln w="9525">
                <a:noFill/>
                <a:round/>
                <a:headEnd/>
                <a:tailEnd/>
              </a:ln>
            </p:spPr>
            <p:txBody>
              <a:bodyPr/>
              <a:lstStyle/>
              <a:p>
                <a:endParaRPr lang="en-US"/>
              </a:p>
            </p:txBody>
          </p:sp>
          <p:sp>
            <p:nvSpPr>
              <p:cNvPr id="5500" name="Freeform 760"/>
              <p:cNvSpPr>
                <a:spLocks/>
              </p:cNvSpPr>
              <p:nvPr/>
            </p:nvSpPr>
            <p:spPr bwMode="auto">
              <a:xfrm>
                <a:off x="6677" y="2330"/>
                <a:ext cx="7" cy="71"/>
              </a:xfrm>
              <a:custGeom>
                <a:avLst/>
                <a:gdLst>
                  <a:gd name="T0" fmla="*/ 0 w 139"/>
                  <a:gd name="T1" fmla="*/ 0 h 1278"/>
                  <a:gd name="T2" fmla="*/ 0 w 139"/>
                  <a:gd name="T3" fmla="*/ 0 h 1278"/>
                  <a:gd name="T4" fmla="*/ 0 w 139"/>
                  <a:gd name="T5" fmla="*/ 0 h 1278"/>
                  <a:gd name="T6" fmla="*/ 0 w 139"/>
                  <a:gd name="T7" fmla="*/ 0 h 1278"/>
                  <a:gd name="T8" fmla="*/ 0 w 139"/>
                  <a:gd name="T9" fmla="*/ 0 h 1278"/>
                  <a:gd name="T10" fmla="*/ 0 w 139"/>
                  <a:gd name="T11" fmla="*/ 0 h 1278"/>
                  <a:gd name="T12" fmla="*/ 0 60000 65536"/>
                  <a:gd name="T13" fmla="*/ 0 60000 65536"/>
                  <a:gd name="T14" fmla="*/ 0 60000 65536"/>
                  <a:gd name="T15" fmla="*/ 0 60000 65536"/>
                  <a:gd name="T16" fmla="*/ 0 60000 65536"/>
                  <a:gd name="T17" fmla="*/ 0 60000 65536"/>
                  <a:gd name="T18" fmla="*/ 0 w 139"/>
                  <a:gd name="T19" fmla="*/ 0 h 1278"/>
                  <a:gd name="T20" fmla="*/ 139 w 139"/>
                  <a:gd name="T21" fmla="*/ 1278 h 1278"/>
                </a:gdLst>
                <a:ahLst/>
                <a:cxnLst>
                  <a:cxn ang="T12">
                    <a:pos x="T0" y="T1"/>
                  </a:cxn>
                  <a:cxn ang="T13">
                    <a:pos x="T2" y="T3"/>
                  </a:cxn>
                  <a:cxn ang="T14">
                    <a:pos x="T4" y="T5"/>
                  </a:cxn>
                  <a:cxn ang="T15">
                    <a:pos x="T6" y="T7"/>
                  </a:cxn>
                  <a:cxn ang="T16">
                    <a:pos x="T8" y="T9"/>
                  </a:cxn>
                  <a:cxn ang="T17">
                    <a:pos x="T10" y="T11"/>
                  </a:cxn>
                </a:cxnLst>
                <a:rect l="T18" t="T19" r="T20" b="T21"/>
                <a:pathLst>
                  <a:path w="139" h="1278">
                    <a:moveTo>
                      <a:pt x="118" y="1278"/>
                    </a:moveTo>
                    <a:lnTo>
                      <a:pt x="138" y="1230"/>
                    </a:lnTo>
                    <a:lnTo>
                      <a:pt x="139" y="0"/>
                    </a:lnTo>
                    <a:lnTo>
                      <a:pt x="1" y="0"/>
                    </a:lnTo>
                    <a:lnTo>
                      <a:pt x="0" y="1230"/>
                    </a:lnTo>
                    <a:lnTo>
                      <a:pt x="118" y="1278"/>
                    </a:lnTo>
                    <a:close/>
                  </a:path>
                </a:pathLst>
              </a:custGeom>
              <a:solidFill>
                <a:srgbClr val="E6B5C2"/>
              </a:solidFill>
              <a:ln w="9525">
                <a:noFill/>
                <a:round/>
                <a:headEnd/>
                <a:tailEnd/>
              </a:ln>
            </p:spPr>
            <p:txBody>
              <a:bodyPr/>
              <a:lstStyle/>
              <a:p>
                <a:endParaRPr lang="en-US"/>
              </a:p>
            </p:txBody>
          </p:sp>
          <p:sp>
            <p:nvSpPr>
              <p:cNvPr id="5501" name="Freeform 761"/>
              <p:cNvSpPr>
                <a:spLocks/>
              </p:cNvSpPr>
              <p:nvPr/>
            </p:nvSpPr>
            <p:spPr bwMode="auto">
              <a:xfrm>
                <a:off x="6387" y="2192"/>
                <a:ext cx="147" cy="69"/>
              </a:xfrm>
              <a:custGeom>
                <a:avLst/>
                <a:gdLst>
                  <a:gd name="T0" fmla="*/ 0 w 2647"/>
                  <a:gd name="T1" fmla="*/ 0 h 1236"/>
                  <a:gd name="T2" fmla="*/ 0 w 2647"/>
                  <a:gd name="T3" fmla="*/ 0 h 1236"/>
                  <a:gd name="T4" fmla="*/ 0 w 2647"/>
                  <a:gd name="T5" fmla="*/ 0 h 1236"/>
                  <a:gd name="T6" fmla="*/ 0 w 2647"/>
                  <a:gd name="T7" fmla="*/ 0 h 1236"/>
                  <a:gd name="T8" fmla="*/ 0 w 2647"/>
                  <a:gd name="T9" fmla="*/ 0 h 1236"/>
                  <a:gd name="T10" fmla="*/ 0 60000 65536"/>
                  <a:gd name="T11" fmla="*/ 0 60000 65536"/>
                  <a:gd name="T12" fmla="*/ 0 60000 65536"/>
                  <a:gd name="T13" fmla="*/ 0 60000 65536"/>
                  <a:gd name="T14" fmla="*/ 0 60000 65536"/>
                  <a:gd name="T15" fmla="*/ 0 w 2647"/>
                  <a:gd name="T16" fmla="*/ 0 h 1236"/>
                  <a:gd name="T17" fmla="*/ 2647 w 2647"/>
                  <a:gd name="T18" fmla="*/ 1236 h 1236"/>
                </a:gdLst>
                <a:ahLst/>
                <a:cxnLst>
                  <a:cxn ang="T10">
                    <a:pos x="T0" y="T1"/>
                  </a:cxn>
                  <a:cxn ang="T11">
                    <a:pos x="T2" y="T3"/>
                  </a:cxn>
                  <a:cxn ang="T12">
                    <a:pos x="T4" y="T5"/>
                  </a:cxn>
                  <a:cxn ang="T13">
                    <a:pos x="T6" y="T7"/>
                  </a:cxn>
                  <a:cxn ang="T14">
                    <a:pos x="T8" y="T9"/>
                  </a:cxn>
                </a:cxnLst>
                <a:rect l="T15" t="T16" r="T17" b="T18"/>
                <a:pathLst>
                  <a:path w="2647" h="1236">
                    <a:moveTo>
                      <a:pt x="2647" y="1236"/>
                    </a:moveTo>
                    <a:lnTo>
                      <a:pt x="3" y="1233"/>
                    </a:lnTo>
                    <a:lnTo>
                      <a:pt x="0" y="0"/>
                    </a:lnTo>
                    <a:lnTo>
                      <a:pt x="2646" y="1"/>
                    </a:lnTo>
                    <a:lnTo>
                      <a:pt x="2647" y="1236"/>
                    </a:lnTo>
                    <a:close/>
                  </a:path>
                </a:pathLst>
              </a:custGeom>
              <a:solidFill>
                <a:srgbClr val="CB3547"/>
              </a:solidFill>
              <a:ln w="9525">
                <a:noFill/>
                <a:round/>
                <a:headEnd/>
                <a:tailEnd/>
              </a:ln>
            </p:spPr>
            <p:txBody>
              <a:bodyPr/>
              <a:lstStyle/>
              <a:p>
                <a:endParaRPr lang="en-US"/>
              </a:p>
            </p:txBody>
          </p:sp>
          <p:sp>
            <p:nvSpPr>
              <p:cNvPr id="5502" name="Freeform 762"/>
              <p:cNvSpPr>
                <a:spLocks/>
              </p:cNvSpPr>
              <p:nvPr/>
            </p:nvSpPr>
            <p:spPr bwMode="auto">
              <a:xfrm>
                <a:off x="6384" y="2257"/>
                <a:ext cx="150" cy="8"/>
              </a:xfrm>
              <a:custGeom>
                <a:avLst/>
                <a:gdLst>
                  <a:gd name="T0" fmla="*/ 0 w 2713"/>
                  <a:gd name="T1" fmla="*/ 0 h 141"/>
                  <a:gd name="T2" fmla="*/ 0 w 2713"/>
                  <a:gd name="T3" fmla="*/ 0 h 141"/>
                  <a:gd name="T4" fmla="*/ 0 w 2713"/>
                  <a:gd name="T5" fmla="*/ 0 h 141"/>
                  <a:gd name="T6" fmla="*/ 0 w 2713"/>
                  <a:gd name="T7" fmla="*/ 0 h 141"/>
                  <a:gd name="T8" fmla="*/ 0 w 2713"/>
                  <a:gd name="T9" fmla="*/ 0 h 141"/>
                  <a:gd name="T10" fmla="*/ 0 w 2713"/>
                  <a:gd name="T11" fmla="*/ 0 h 141"/>
                  <a:gd name="T12" fmla="*/ 0 60000 65536"/>
                  <a:gd name="T13" fmla="*/ 0 60000 65536"/>
                  <a:gd name="T14" fmla="*/ 0 60000 65536"/>
                  <a:gd name="T15" fmla="*/ 0 60000 65536"/>
                  <a:gd name="T16" fmla="*/ 0 60000 65536"/>
                  <a:gd name="T17" fmla="*/ 0 60000 65536"/>
                  <a:gd name="T18" fmla="*/ 0 w 2713"/>
                  <a:gd name="T19" fmla="*/ 0 h 141"/>
                  <a:gd name="T20" fmla="*/ 2713 w 271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13" h="141">
                    <a:moveTo>
                      <a:pt x="0" y="69"/>
                    </a:moveTo>
                    <a:lnTo>
                      <a:pt x="69" y="139"/>
                    </a:lnTo>
                    <a:lnTo>
                      <a:pt x="2713" y="141"/>
                    </a:lnTo>
                    <a:lnTo>
                      <a:pt x="2713" y="3"/>
                    </a:lnTo>
                    <a:lnTo>
                      <a:pt x="69" y="0"/>
                    </a:lnTo>
                    <a:lnTo>
                      <a:pt x="0" y="69"/>
                    </a:lnTo>
                    <a:close/>
                  </a:path>
                </a:pathLst>
              </a:custGeom>
              <a:solidFill>
                <a:srgbClr val="E6B5C2"/>
              </a:solidFill>
              <a:ln w="9525">
                <a:noFill/>
                <a:round/>
                <a:headEnd/>
                <a:tailEnd/>
              </a:ln>
            </p:spPr>
            <p:txBody>
              <a:bodyPr/>
              <a:lstStyle/>
              <a:p>
                <a:endParaRPr lang="en-US"/>
              </a:p>
            </p:txBody>
          </p:sp>
          <p:sp>
            <p:nvSpPr>
              <p:cNvPr id="5503" name="Freeform 763"/>
              <p:cNvSpPr>
                <a:spLocks/>
              </p:cNvSpPr>
              <p:nvPr/>
            </p:nvSpPr>
            <p:spPr bwMode="auto">
              <a:xfrm>
                <a:off x="6383" y="2188"/>
                <a:ext cx="8" cy="73"/>
              </a:xfrm>
              <a:custGeom>
                <a:avLst/>
                <a:gdLst>
                  <a:gd name="T0" fmla="*/ 0 w 141"/>
                  <a:gd name="T1" fmla="*/ 0 h 1302"/>
                  <a:gd name="T2" fmla="*/ 0 w 141"/>
                  <a:gd name="T3" fmla="*/ 0 h 1302"/>
                  <a:gd name="T4" fmla="*/ 0 w 141"/>
                  <a:gd name="T5" fmla="*/ 0 h 1302"/>
                  <a:gd name="T6" fmla="*/ 0 w 141"/>
                  <a:gd name="T7" fmla="*/ 0 h 1302"/>
                  <a:gd name="T8" fmla="*/ 0 w 141"/>
                  <a:gd name="T9" fmla="*/ 0 h 1302"/>
                  <a:gd name="T10" fmla="*/ 0 w 141"/>
                  <a:gd name="T11" fmla="*/ 0 h 1302"/>
                  <a:gd name="T12" fmla="*/ 0 60000 65536"/>
                  <a:gd name="T13" fmla="*/ 0 60000 65536"/>
                  <a:gd name="T14" fmla="*/ 0 60000 65536"/>
                  <a:gd name="T15" fmla="*/ 0 60000 65536"/>
                  <a:gd name="T16" fmla="*/ 0 60000 65536"/>
                  <a:gd name="T17" fmla="*/ 0 60000 65536"/>
                  <a:gd name="T18" fmla="*/ 0 w 141"/>
                  <a:gd name="T19" fmla="*/ 0 h 1302"/>
                  <a:gd name="T20" fmla="*/ 141 w 141"/>
                  <a:gd name="T21" fmla="*/ 1302 h 1302"/>
                </a:gdLst>
                <a:ahLst/>
                <a:cxnLst>
                  <a:cxn ang="T12">
                    <a:pos x="T0" y="T1"/>
                  </a:cxn>
                  <a:cxn ang="T13">
                    <a:pos x="T2" y="T3"/>
                  </a:cxn>
                  <a:cxn ang="T14">
                    <a:pos x="T4" y="T5"/>
                  </a:cxn>
                  <a:cxn ang="T15">
                    <a:pos x="T6" y="T7"/>
                  </a:cxn>
                  <a:cxn ang="T16">
                    <a:pos x="T8" y="T9"/>
                  </a:cxn>
                  <a:cxn ang="T17">
                    <a:pos x="T10" y="T11"/>
                  </a:cxn>
                </a:cxnLst>
                <a:rect l="T18" t="T19" r="T20" b="T21"/>
                <a:pathLst>
                  <a:path w="141" h="1302">
                    <a:moveTo>
                      <a:pt x="69" y="0"/>
                    </a:moveTo>
                    <a:lnTo>
                      <a:pt x="0" y="69"/>
                    </a:lnTo>
                    <a:lnTo>
                      <a:pt x="3" y="1302"/>
                    </a:lnTo>
                    <a:lnTo>
                      <a:pt x="141" y="1302"/>
                    </a:lnTo>
                    <a:lnTo>
                      <a:pt x="138" y="69"/>
                    </a:lnTo>
                    <a:lnTo>
                      <a:pt x="69" y="0"/>
                    </a:lnTo>
                    <a:close/>
                  </a:path>
                </a:pathLst>
              </a:custGeom>
              <a:solidFill>
                <a:srgbClr val="E6B5C2"/>
              </a:solidFill>
              <a:ln w="9525">
                <a:noFill/>
                <a:round/>
                <a:headEnd/>
                <a:tailEnd/>
              </a:ln>
            </p:spPr>
            <p:txBody>
              <a:bodyPr/>
              <a:lstStyle/>
              <a:p>
                <a:endParaRPr lang="en-US"/>
              </a:p>
            </p:txBody>
          </p:sp>
          <p:sp>
            <p:nvSpPr>
              <p:cNvPr id="5504" name="Freeform 764"/>
              <p:cNvSpPr>
                <a:spLocks/>
              </p:cNvSpPr>
              <p:nvPr/>
            </p:nvSpPr>
            <p:spPr bwMode="auto">
              <a:xfrm>
                <a:off x="6387" y="2188"/>
                <a:ext cx="151" cy="8"/>
              </a:xfrm>
              <a:custGeom>
                <a:avLst/>
                <a:gdLst>
                  <a:gd name="T0" fmla="*/ 0 w 2715"/>
                  <a:gd name="T1" fmla="*/ 0 h 139"/>
                  <a:gd name="T2" fmla="*/ 0 w 2715"/>
                  <a:gd name="T3" fmla="*/ 0 h 139"/>
                  <a:gd name="T4" fmla="*/ 0 w 2715"/>
                  <a:gd name="T5" fmla="*/ 0 h 139"/>
                  <a:gd name="T6" fmla="*/ 0 w 2715"/>
                  <a:gd name="T7" fmla="*/ 0 h 139"/>
                  <a:gd name="T8" fmla="*/ 0 w 2715"/>
                  <a:gd name="T9" fmla="*/ 0 h 139"/>
                  <a:gd name="T10" fmla="*/ 0 w 2715"/>
                  <a:gd name="T11" fmla="*/ 0 h 139"/>
                  <a:gd name="T12" fmla="*/ 0 60000 65536"/>
                  <a:gd name="T13" fmla="*/ 0 60000 65536"/>
                  <a:gd name="T14" fmla="*/ 0 60000 65536"/>
                  <a:gd name="T15" fmla="*/ 0 60000 65536"/>
                  <a:gd name="T16" fmla="*/ 0 60000 65536"/>
                  <a:gd name="T17" fmla="*/ 0 60000 65536"/>
                  <a:gd name="T18" fmla="*/ 0 w 2715"/>
                  <a:gd name="T19" fmla="*/ 0 h 139"/>
                  <a:gd name="T20" fmla="*/ 2715 w 271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15" h="139">
                    <a:moveTo>
                      <a:pt x="2715" y="70"/>
                    </a:moveTo>
                    <a:lnTo>
                      <a:pt x="2646" y="1"/>
                    </a:lnTo>
                    <a:lnTo>
                      <a:pt x="0" y="0"/>
                    </a:lnTo>
                    <a:lnTo>
                      <a:pt x="0" y="138"/>
                    </a:lnTo>
                    <a:lnTo>
                      <a:pt x="2646" y="139"/>
                    </a:lnTo>
                    <a:lnTo>
                      <a:pt x="2715" y="70"/>
                    </a:lnTo>
                    <a:close/>
                  </a:path>
                </a:pathLst>
              </a:custGeom>
              <a:solidFill>
                <a:srgbClr val="E6B5C2"/>
              </a:solidFill>
              <a:ln w="9525">
                <a:noFill/>
                <a:round/>
                <a:headEnd/>
                <a:tailEnd/>
              </a:ln>
            </p:spPr>
            <p:txBody>
              <a:bodyPr/>
              <a:lstStyle/>
              <a:p>
                <a:endParaRPr lang="en-US"/>
              </a:p>
            </p:txBody>
          </p:sp>
          <p:sp>
            <p:nvSpPr>
              <p:cNvPr id="5505" name="Freeform 765"/>
              <p:cNvSpPr>
                <a:spLocks/>
              </p:cNvSpPr>
              <p:nvPr/>
            </p:nvSpPr>
            <p:spPr bwMode="auto">
              <a:xfrm>
                <a:off x="6530" y="2192"/>
                <a:ext cx="8"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5506" name="Freeform 766"/>
              <p:cNvSpPr>
                <a:spLocks/>
              </p:cNvSpPr>
              <p:nvPr/>
            </p:nvSpPr>
            <p:spPr bwMode="auto">
              <a:xfrm>
                <a:off x="6241" y="2192"/>
                <a:ext cx="146" cy="69"/>
              </a:xfrm>
              <a:custGeom>
                <a:avLst/>
                <a:gdLst>
                  <a:gd name="T0" fmla="*/ 0 w 2639"/>
                  <a:gd name="T1" fmla="*/ 0 h 1237"/>
                  <a:gd name="T2" fmla="*/ 0 w 2639"/>
                  <a:gd name="T3" fmla="*/ 0 h 1237"/>
                  <a:gd name="T4" fmla="*/ 0 w 2639"/>
                  <a:gd name="T5" fmla="*/ 0 h 1237"/>
                  <a:gd name="T6" fmla="*/ 0 w 2639"/>
                  <a:gd name="T7" fmla="*/ 0 h 1237"/>
                  <a:gd name="T8" fmla="*/ 0 w 2639"/>
                  <a:gd name="T9" fmla="*/ 0 h 1237"/>
                  <a:gd name="T10" fmla="*/ 0 60000 65536"/>
                  <a:gd name="T11" fmla="*/ 0 60000 65536"/>
                  <a:gd name="T12" fmla="*/ 0 60000 65536"/>
                  <a:gd name="T13" fmla="*/ 0 60000 65536"/>
                  <a:gd name="T14" fmla="*/ 0 60000 65536"/>
                  <a:gd name="T15" fmla="*/ 0 w 2639"/>
                  <a:gd name="T16" fmla="*/ 0 h 1237"/>
                  <a:gd name="T17" fmla="*/ 2639 w 2639"/>
                  <a:gd name="T18" fmla="*/ 1237 h 1237"/>
                </a:gdLst>
                <a:ahLst/>
                <a:cxnLst>
                  <a:cxn ang="T10">
                    <a:pos x="T0" y="T1"/>
                  </a:cxn>
                  <a:cxn ang="T11">
                    <a:pos x="T2" y="T3"/>
                  </a:cxn>
                  <a:cxn ang="T12">
                    <a:pos x="T4" y="T5"/>
                  </a:cxn>
                  <a:cxn ang="T13">
                    <a:pos x="T6" y="T7"/>
                  </a:cxn>
                  <a:cxn ang="T14">
                    <a:pos x="T8" y="T9"/>
                  </a:cxn>
                </a:cxnLst>
                <a:rect l="T15" t="T16" r="T17" b="T18"/>
                <a:pathLst>
                  <a:path w="2639" h="1237">
                    <a:moveTo>
                      <a:pt x="2639" y="1236"/>
                    </a:moveTo>
                    <a:lnTo>
                      <a:pt x="3" y="1237"/>
                    </a:lnTo>
                    <a:lnTo>
                      <a:pt x="0" y="0"/>
                    </a:lnTo>
                    <a:lnTo>
                      <a:pt x="2638" y="1"/>
                    </a:lnTo>
                    <a:lnTo>
                      <a:pt x="2639" y="1236"/>
                    </a:lnTo>
                    <a:close/>
                  </a:path>
                </a:pathLst>
              </a:custGeom>
              <a:solidFill>
                <a:srgbClr val="CB3547"/>
              </a:solidFill>
              <a:ln w="9525">
                <a:noFill/>
                <a:round/>
                <a:headEnd/>
                <a:tailEnd/>
              </a:ln>
            </p:spPr>
            <p:txBody>
              <a:bodyPr/>
              <a:lstStyle/>
              <a:p>
                <a:endParaRPr lang="en-US"/>
              </a:p>
            </p:txBody>
          </p:sp>
          <p:sp>
            <p:nvSpPr>
              <p:cNvPr id="5507" name="Freeform 767"/>
              <p:cNvSpPr>
                <a:spLocks/>
              </p:cNvSpPr>
              <p:nvPr/>
            </p:nvSpPr>
            <p:spPr bwMode="auto">
              <a:xfrm>
                <a:off x="6237" y="2257"/>
                <a:ext cx="150" cy="8"/>
              </a:xfrm>
              <a:custGeom>
                <a:avLst/>
                <a:gdLst>
                  <a:gd name="T0" fmla="*/ 0 w 2705"/>
                  <a:gd name="T1" fmla="*/ 0 h 139"/>
                  <a:gd name="T2" fmla="*/ 0 w 2705"/>
                  <a:gd name="T3" fmla="*/ 0 h 139"/>
                  <a:gd name="T4" fmla="*/ 0 w 2705"/>
                  <a:gd name="T5" fmla="*/ 0 h 139"/>
                  <a:gd name="T6" fmla="*/ 0 w 2705"/>
                  <a:gd name="T7" fmla="*/ 0 h 139"/>
                  <a:gd name="T8" fmla="*/ 0 w 2705"/>
                  <a:gd name="T9" fmla="*/ 0 h 139"/>
                  <a:gd name="T10" fmla="*/ 0 w 2705"/>
                  <a:gd name="T11" fmla="*/ 0 h 139"/>
                  <a:gd name="T12" fmla="*/ 0 60000 65536"/>
                  <a:gd name="T13" fmla="*/ 0 60000 65536"/>
                  <a:gd name="T14" fmla="*/ 0 60000 65536"/>
                  <a:gd name="T15" fmla="*/ 0 60000 65536"/>
                  <a:gd name="T16" fmla="*/ 0 60000 65536"/>
                  <a:gd name="T17" fmla="*/ 0 60000 65536"/>
                  <a:gd name="T18" fmla="*/ 0 w 2705"/>
                  <a:gd name="T19" fmla="*/ 0 h 139"/>
                  <a:gd name="T20" fmla="*/ 2705 w 270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5" h="139">
                    <a:moveTo>
                      <a:pt x="0" y="70"/>
                    </a:moveTo>
                    <a:lnTo>
                      <a:pt x="69" y="139"/>
                    </a:lnTo>
                    <a:lnTo>
                      <a:pt x="2705" y="138"/>
                    </a:lnTo>
                    <a:lnTo>
                      <a:pt x="2705" y="0"/>
                    </a:lnTo>
                    <a:lnTo>
                      <a:pt x="69" y="1"/>
                    </a:lnTo>
                    <a:lnTo>
                      <a:pt x="0" y="70"/>
                    </a:lnTo>
                    <a:close/>
                  </a:path>
                </a:pathLst>
              </a:custGeom>
              <a:solidFill>
                <a:srgbClr val="E6B5C2"/>
              </a:solidFill>
              <a:ln w="9525">
                <a:noFill/>
                <a:round/>
                <a:headEnd/>
                <a:tailEnd/>
              </a:ln>
            </p:spPr>
            <p:txBody>
              <a:bodyPr/>
              <a:lstStyle/>
              <a:p>
                <a:endParaRPr lang="en-US"/>
              </a:p>
            </p:txBody>
          </p:sp>
          <p:sp>
            <p:nvSpPr>
              <p:cNvPr id="5508" name="Freeform 768"/>
              <p:cNvSpPr>
                <a:spLocks/>
              </p:cNvSpPr>
              <p:nvPr/>
            </p:nvSpPr>
            <p:spPr bwMode="auto">
              <a:xfrm>
                <a:off x="6237" y="2188"/>
                <a:ext cx="8" cy="73"/>
              </a:xfrm>
              <a:custGeom>
                <a:avLst/>
                <a:gdLst>
                  <a:gd name="T0" fmla="*/ 0 w 141"/>
                  <a:gd name="T1" fmla="*/ 0 h 1306"/>
                  <a:gd name="T2" fmla="*/ 0 w 141"/>
                  <a:gd name="T3" fmla="*/ 0 h 1306"/>
                  <a:gd name="T4" fmla="*/ 0 w 141"/>
                  <a:gd name="T5" fmla="*/ 0 h 1306"/>
                  <a:gd name="T6" fmla="*/ 0 w 141"/>
                  <a:gd name="T7" fmla="*/ 0 h 1306"/>
                  <a:gd name="T8" fmla="*/ 0 w 141"/>
                  <a:gd name="T9" fmla="*/ 0 h 1306"/>
                  <a:gd name="T10" fmla="*/ 0 w 141"/>
                  <a:gd name="T11" fmla="*/ 0 h 1306"/>
                  <a:gd name="T12" fmla="*/ 0 60000 65536"/>
                  <a:gd name="T13" fmla="*/ 0 60000 65536"/>
                  <a:gd name="T14" fmla="*/ 0 60000 65536"/>
                  <a:gd name="T15" fmla="*/ 0 60000 65536"/>
                  <a:gd name="T16" fmla="*/ 0 60000 65536"/>
                  <a:gd name="T17" fmla="*/ 0 60000 65536"/>
                  <a:gd name="T18" fmla="*/ 0 w 141"/>
                  <a:gd name="T19" fmla="*/ 0 h 1306"/>
                  <a:gd name="T20" fmla="*/ 141 w 141"/>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1" h="1306">
                    <a:moveTo>
                      <a:pt x="69" y="0"/>
                    </a:moveTo>
                    <a:lnTo>
                      <a:pt x="0" y="69"/>
                    </a:lnTo>
                    <a:lnTo>
                      <a:pt x="3" y="1306"/>
                    </a:lnTo>
                    <a:lnTo>
                      <a:pt x="141" y="1306"/>
                    </a:lnTo>
                    <a:lnTo>
                      <a:pt x="138" y="69"/>
                    </a:lnTo>
                    <a:lnTo>
                      <a:pt x="69" y="0"/>
                    </a:lnTo>
                    <a:close/>
                  </a:path>
                </a:pathLst>
              </a:custGeom>
              <a:solidFill>
                <a:srgbClr val="E6B5C2"/>
              </a:solidFill>
              <a:ln w="9525">
                <a:noFill/>
                <a:round/>
                <a:headEnd/>
                <a:tailEnd/>
              </a:ln>
            </p:spPr>
            <p:txBody>
              <a:bodyPr/>
              <a:lstStyle/>
              <a:p>
                <a:endParaRPr lang="en-US"/>
              </a:p>
            </p:txBody>
          </p:sp>
          <p:sp>
            <p:nvSpPr>
              <p:cNvPr id="5509" name="Freeform 769"/>
              <p:cNvSpPr>
                <a:spLocks/>
              </p:cNvSpPr>
              <p:nvPr/>
            </p:nvSpPr>
            <p:spPr bwMode="auto">
              <a:xfrm>
                <a:off x="6241" y="2188"/>
                <a:ext cx="150" cy="8"/>
              </a:xfrm>
              <a:custGeom>
                <a:avLst/>
                <a:gdLst>
                  <a:gd name="T0" fmla="*/ 0 w 2707"/>
                  <a:gd name="T1" fmla="*/ 0 h 139"/>
                  <a:gd name="T2" fmla="*/ 0 w 2707"/>
                  <a:gd name="T3" fmla="*/ 0 h 139"/>
                  <a:gd name="T4" fmla="*/ 0 w 2707"/>
                  <a:gd name="T5" fmla="*/ 0 h 139"/>
                  <a:gd name="T6" fmla="*/ 0 w 2707"/>
                  <a:gd name="T7" fmla="*/ 0 h 139"/>
                  <a:gd name="T8" fmla="*/ 0 w 2707"/>
                  <a:gd name="T9" fmla="*/ 0 h 139"/>
                  <a:gd name="T10" fmla="*/ 0 w 2707"/>
                  <a:gd name="T11" fmla="*/ 0 h 139"/>
                  <a:gd name="T12" fmla="*/ 0 60000 65536"/>
                  <a:gd name="T13" fmla="*/ 0 60000 65536"/>
                  <a:gd name="T14" fmla="*/ 0 60000 65536"/>
                  <a:gd name="T15" fmla="*/ 0 60000 65536"/>
                  <a:gd name="T16" fmla="*/ 0 60000 65536"/>
                  <a:gd name="T17" fmla="*/ 0 60000 65536"/>
                  <a:gd name="T18" fmla="*/ 0 w 2707"/>
                  <a:gd name="T19" fmla="*/ 0 h 139"/>
                  <a:gd name="T20" fmla="*/ 2707 w 2707"/>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7" h="139">
                    <a:moveTo>
                      <a:pt x="2707" y="70"/>
                    </a:moveTo>
                    <a:lnTo>
                      <a:pt x="2638" y="1"/>
                    </a:lnTo>
                    <a:lnTo>
                      <a:pt x="0" y="0"/>
                    </a:lnTo>
                    <a:lnTo>
                      <a:pt x="0" y="138"/>
                    </a:lnTo>
                    <a:lnTo>
                      <a:pt x="2638" y="139"/>
                    </a:lnTo>
                    <a:lnTo>
                      <a:pt x="2707" y="70"/>
                    </a:lnTo>
                    <a:close/>
                  </a:path>
                </a:pathLst>
              </a:custGeom>
              <a:solidFill>
                <a:srgbClr val="E6B5C2"/>
              </a:solidFill>
              <a:ln w="9525">
                <a:noFill/>
                <a:round/>
                <a:headEnd/>
                <a:tailEnd/>
              </a:ln>
            </p:spPr>
            <p:txBody>
              <a:bodyPr/>
              <a:lstStyle/>
              <a:p>
                <a:endParaRPr lang="en-US"/>
              </a:p>
            </p:txBody>
          </p:sp>
          <p:sp>
            <p:nvSpPr>
              <p:cNvPr id="5510" name="Freeform 770"/>
              <p:cNvSpPr>
                <a:spLocks/>
              </p:cNvSpPr>
              <p:nvPr/>
            </p:nvSpPr>
            <p:spPr bwMode="auto">
              <a:xfrm>
                <a:off x="6384" y="2192"/>
                <a:ext cx="7"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5511" name="Freeform 771"/>
              <p:cNvSpPr>
                <a:spLocks/>
              </p:cNvSpPr>
              <p:nvPr/>
            </p:nvSpPr>
            <p:spPr bwMode="auto">
              <a:xfrm>
                <a:off x="6534" y="2192"/>
                <a:ext cx="146" cy="69"/>
              </a:xfrm>
              <a:custGeom>
                <a:avLst/>
                <a:gdLst>
                  <a:gd name="T0" fmla="*/ 0 w 2626"/>
                  <a:gd name="T1" fmla="*/ 0 h 1245"/>
                  <a:gd name="T2" fmla="*/ 0 w 2626"/>
                  <a:gd name="T3" fmla="*/ 0 h 1245"/>
                  <a:gd name="T4" fmla="*/ 0 w 2626"/>
                  <a:gd name="T5" fmla="*/ 0 h 1245"/>
                  <a:gd name="T6" fmla="*/ 0 w 2626"/>
                  <a:gd name="T7" fmla="*/ 0 h 1245"/>
                  <a:gd name="T8" fmla="*/ 0 w 2626"/>
                  <a:gd name="T9" fmla="*/ 0 h 1245"/>
                  <a:gd name="T10" fmla="*/ 0 60000 65536"/>
                  <a:gd name="T11" fmla="*/ 0 60000 65536"/>
                  <a:gd name="T12" fmla="*/ 0 60000 65536"/>
                  <a:gd name="T13" fmla="*/ 0 60000 65536"/>
                  <a:gd name="T14" fmla="*/ 0 60000 65536"/>
                  <a:gd name="T15" fmla="*/ 0 w 2626"/>
                  <a:gd name="T16" fmla="*/ 0 h 1245"/>
                  <a:gd name="T17" fmla="*/ 2626 w 2626"/>
                  <a:gd name="T18" fmla="*/ 1245 h 1245"/>
                </a:gdLst>
                <a:ahLst/>
                <a:cxnLst>
                  <a:cxn ang="T10">
                    <a:pos x="T0" y="T1"/>
                  </a:cxn>
                  <a:cxn ang="T11">
                    <a:pos x="T2" y="T3"/>
                  </a:cxn>
                  <a:cxn ang="T12">
                    <a:pos x="T4" y="T5"/>
                  </a:cxn>
                  <a:cxn ang="T13">
                    <a:pos x="T6" y="T7"/>
                  </a:cxn>
                  <a:cxn ang="T14">
                    <a:pos x="T8" y="T9"/>
                  </a:cxn>
                </a:cxnLst>
                <a:rect l="T15" t="T16" r="T17" b="T18"/>
                <a:pathLst>
                  <a:path w="2626" h="1245">
                    <a:moveTo>
                      <a:pt x="2626" y="1245"/>
                    </a:moveTo>
                    <a:lnTo>
                      <a:pt x="0" y="1242"/>
                    </a:lnTo>
                    <a:lnTo>
                      <a:pt x="1" y="0"/>
                    </a:lnTo>
                    <a:lnTo>
                      <a:pt x="2625" y="1"/>
                    </a:lnTo>
                    <a:lnTo>
                      <a:pt x="2626" y="1245"/>
                    </a:lnTo>
                    <a:close/>
                  </a:path>
                </a:pathLst>
              </a:custGeom>
              <a:solidFill>
                <a:srgbClr val="CB3547"/>
              </a:solidFill>
              <a:ln w="9525">
                <a:noFill/>
                <a:round/>
                <a:headEnd/>
                <a:tailEnd/>
              </a:ln>
            </p:spPr>
            <p:txBody>
              <a:bodyPr/>
              <a:lstStyle/>
              <a:p>
                <a:endParaRPr lang="en-US"/>
              </a:p>
            </p:txBody>
          </p:sp>
          <p:sp>
            <p:nvSpPr>
              <p:cNvPr id="5512" name="Freeform 772"/>
              <p:cNvSpPr>
                <a:spLocks/>
              </p:cNvSpPr>
              <p:nvPr/>
            </p:nvSpPr>
            <p:spPr bwMode="auto">
              <a:xfrm>
                <a:off x="6530" y="2257"/>
                <a:ext cx="150" cy="8"/>
              </a:xfrm>
              <a:custGeom>
                <a:avLst/>
                <a:gdLst>
                  <a:gd name="T0" fmla="*/ 0 w 2695"/>
                  <a:gd name="T1" fmla="*/ 0 h 141"/>
                  <a:gd name="T2" fmla="*/ 0 w 2695"/>
                  <a:gd name="T3" fmla="*/ 0 h 141"/>
                  <a:gd name="T4" fmla="*/ 0 w 2695"/>
                  <a:gd name="T5" fmla="*/ 0 h 141"/>
                  <a:gd name="T6" fmla="*/ 0 w 2695"/>
                  <a:gd name="T7" fmla="*/ 0 h 141"/>
                  <a:gd name="T8" fmla="*/ 0 w 2695"/>
                  <a:gd name="T9" fmla="*/ 0 h 141"/>
                  <a:gd name="T10" fmla="*/ 0 w 2695"/>
                  <a:gd name="T11" fmla="*/ 0 h 141"/>
                  <a:gd name="T12" fmla="*/ 0 60000 65536"/>
                  <a:gd name="T13" fmla="*/ 0 60000 65536"/>
                  <a:gd name="T14" fmla="*/ 0 60000 65536"/>
                  <a:gd name="T15" fmla="*/ 0 60000 65536"/>
                  <a:gd name="T16" fmla="*/ 0 60000 65536"/>
                  <a:gd name="T17" fmla="*/ 0 60000 65536"/>
                  <a:gd name="T18" fmla="*/ 0 w 2695"/>
                  <a:gd name="T19" fmla="*/ 0 h 141"/>
                  <a:gd name="T20" fmla="*/ 2695 w 269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5" h="141">
                    <a:moveTo>
                      <a:pt x="0" y="69"/>
                    </a:moveTo>
                    <a:lnTo>
                      <a:pt x="69" y="138"/>
                    </a:lnTo>
                    <a:lnTo>
                      <a:pt x="2695" y="141"/>
                    </a:lnTo>
                    <a:lnTo>
                      <a:pt x="2695" y="3"/>
                    </a:lnTo>
                    <a:lnTo>
                      <a:pt x="69" y="0"/>
                    </a:lnTo>
                    <a:lnTo>
                      <a:pt x="0" y="69"/>
                    </a:lnTo>
                    <a:close/>
                  </a:path>
                </a:pathLst>
              </a:custGeom>
              <a:solidFill>
                <a:srgbClr val="E6B5C2"/>
              </a:solidFill>
              <a:ln w="9525">
                <a:noFill/>
                <a:round/>
                <a:headEnd/>
                <a:tailEnd/>
              </a:ln>
            </p:spPr>
            <p:txBody>
              <a:bodyPr/>
              <a:lstStyle/>
              <a:p>
                <a:endParaRPr lang="en-US"/>
              </a:p>
            </p:txBody>
          </p:sp>
          <p:sp>
            <p:nvSpPr>
              <p:cNvPr id="5513" name="Freeform 773"/>
              <p:cNvSpPr>
                <a:spLocks/>
              </p:cNvSpPr>
              <p:nvPr/>
            </p:nvSpPr>
            <p:spPr bwMode="auto">
              <a:xfrm>
                <a:off x="6530" y="2188"/>
                <a:ext cx="8"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514" name="Freeform 774"/>
              <p:cNvSpPr>
                <a:spLocks/>
              </p:cNvSpPr>
              <p:nvPr/>
            </p:nvSpPr>
            <p:spPr bwMode="auto">
              <a:xfrm>
                <a:off x="6534" y="2188"/>
                <a:ext cx="150" cy="8"/>
              </a:xfrm>
              <a:custGeom>
                <a:avLst/>
                <a:gdLst>
                  <a:gd name="T0" fmla="*/ 0 w 2693"/>
                  <a:gd name="T1" fmla="*/ 0 h 139"/>
                  <a:gd name="T2" fmla="*/ 0 w 2693"/>
                  <a:gd name="T3" fmla="*/ 0 h 139"/>
                  <a:gd name="T4" fmla="*/ 0 w 2693"/>
                  <a:gd name="T5" fmla="*/ 0 h 139"/>
                  <a:gd name="T6" fmla="*/ 0 w 2693"/>
                  <a:gd name="T7" fmla="*/ 0 h 139"/>
                  <a:gd name="T8" fmla="*/ 0 w 2693"/>
                  <a:gd name="T9" fmla="*/ 0 h 139"/>
                  <a:gd name="T10" fmla="*/ 0 w 2693"/>
                  <a:gd name="T11" fmla="*/ 0 h 139"/>
                  <a:gd name="T12" fmla="*/ 0 60000 65536"/>
                  <a:gd name="T13" fmla="*/ 0 60000 65536"/>
                  <a:gd name="T14" fmla="*/ 0 60000 65536"/>
                  <a:gd name="T15" fmla="*/ 0 60000 65536"/>
                  <a:gd name="T16" fmla="*/ 0 60000 65536"/>
                  <a:gd name="T17" fmla="*/ 0 60000 65536"/>
                  <a:gd name="T18" fmla="*/ 0 w 2693"/>
                  <a:gd name="T19" fmla="*/ 0 h 139"/>
                  <a:gd name="T20" fmla="*/ 2693 w 269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3" h="139">
                    <a:moveTo>
                      <a:pt x="2693" y="70"/>
                    </a:moveTo>
                    <a:lnTo>
                      <a:pt x="2624" y="1"/>
                    </a:lnTo>
                    <a:lnTo>
                      <a:pt x="0" y="0"/>
                    </a:lnTo>
                    <a:lnTo>
                      <a:pt x="0" y="138"/>
                    </a:lnTo>
                    <a:lnTo>
                      <a:pt x="2624" y="139"/>
                    </a:lnTo>
                    <a:lnTo>
                      <a:pt x="2693" y="70"/>
                    </a:lnTo>
                    <a:close/>
                  </a:path>
                </a:pathLst>
              </a:custGeom>
              <a:solidFill>
                <a:srgbClr val="E6B5C2"/>
              </a:solidFill>
              <a:ln w="9525">
                <a:noFill/>
                <a:round/>
                <a:headEnd/>
                <a:tailEnd/>
              </a:ln>
            </p:spPr>
            <p:txBody>
              <a:bodyPr/>
              <a:lstStyle/>
              <a:p>
                <a:endParaRPr lang="en-US"/>
              </a:p>
            </p:txBody>
          </p:sp>
          <p:sp>
            <p:nvSpPr>
              <p:cNvPr id="5515" name="Freeform 775"/>
              <p:cNvSpPr>
                <a:spLocks/>
              </p:cNvSpPr>
              <p:nvPr/>
            </p:nvSpPr>
            <p:spPr bwMode="auto">
              <a:xfrm>
                <a:off x="6676" y="2192"/>
                <a:ext cx="8" cy="73"/>
              </a:xfrm>
              <a:custGeom>
                <a:avLst/>
                <a:gdLst>
                  <a:gd name="T0" fmla="*/ 0 w 139"/>
                  <a:gd name="T1" fmla="*/ 0 h 1313"/>
                  <a:gd name="T2" fmla="*/ 0 w 139"/>
                  <a:gd name="T3" fmla="*/ 0 h 1313"/>
                  <a:gd name="T4" fmla="*/ 0 w 139"/>
                  <a:gd name="T5" fmla="*/ 0 h 1313"/>
                  <a:gd name="T6" fmla="*/ 0 w 139"/>
                  <a:gd name="T7" fmla="*/ 0 h 1313"/>
                  <a:gd name="T8" fmla="*/ 0 w 139"/>
                  <a:gd name="T9" fmla="*/ 0 h 1313"/>
                  <a:gd name="T10" fmla="*/ 0 w 139"/>
                  <a:gd name="T11" fmla="*/ 0 h 1313"/>
                  <a:gd name="T12" fmla="*/ 0 60000 65536"/>
                  <a:gd name="T13" fmla="*/ 0 60000 65536"/>
                  <a:gd name="T14" fmla="*/ 0 60000 65536"/>
                  <a:gd name="T15" fmla="*/ 0 60000 65536"/>
                  <a:gd name="T16" fmla="*/ 0 60000 65536"/>
                  <a:gd name="T17" fmla="*/ 0 60000 65536"/>
                  <a:gd name="T18" fmla="*/ 0 w 139"/>
                  <a:gd name="T19" fmla="*/ 0 h 1313"/>
                  <a:gd name="T20" fmla="*/ 139 w 139"/>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39" h="1313">
                    <a:moveTo>
                      <a:pt x="70" y="1313"/>
                    </a:moveTo>
                    <a:lnTo>
                      <a:pt x="139" y="1244"/>
                    </a:lnTo>
                    <a:lnTo>
                      <a:pt x="138" y="0"/>
                    </a:lnTo>
                    <a:lnTo>
                      <a:pt x="0" y="0"/>
                    </a:lnTo>
                    <a:lnTo>
                      <a:pt x="1" y="1244"/>
                    </a:lnTo>
                    <a:lnTo>
                      <a:pt x="70" y="1313"/>
                    </a:lnTo>
                    <a:close/>
                  </a:path>
                </a:pathLst>
              </a:custGeom>
              <a:solidFill>
                <a:srgbClr val="E6B5C2"/>
              </a:solidFill>
              <a:ln w="9525">
                <a:noFill/>
                <a:round/>
                <a:headEnd/>
                <a:tailEnd/>
              </a:ln>
            </p:spPr>
            <p:txBody>
              <a:bodyPr/>
              <a:lstStyle/>
              <a:p>
                <a:endParaRPr lang="en-US"/>
              </a:p>
            </p:txBody>
          </p:sp>
          <p:sp>
            <p:nvSpPr>
              <p:cNvPr id="5516" name="Freeform 776"/>
              <p:cNvSpPr>
                <a:spLocks/>
              </p:cNvSpPr>
              <p:nvPr/>
            </p:nvSpPr>
            <p:spPr bwMode="auto">
              <a:xfrm>
                <a:off x="6533" y="2166"/>
                <a:ext cx="174" cy="27"/>
              </a:xfrm>
              <a:custGeom>
                <a:avLst/>
                <a:gdLst>
                  <a:gd name="T0" fmla="*/ 0 w 3132"/>
                  <a:gd name="T1" fmla="*/ 0 h 473"/>
                  <a:gd name="T2" fmla="*/ 0 w 3132"/>
                  <a:gd name="T3" fmla="*/ 0 h 473"/>
                  <a:gd name="T4" fmla="*/ 0 w 3132"/>
                  <a:gd name="T5" fmla="*/ 0 h 473"/>
                  <a:gd name="T6" fmla="*/ 0 w 3132"/>
                  <a:gd name="T7" fmla="*/ 0 h 473"/>
                  <a:gd name="T8" fmla="*/ 0 w 3132"/>
                  <a:gd name="T9" fmla="*/ 0 h 473"/>
                  <a:gd name="T10" fmla="*/ 0 60000 65536"/>
                  <a:gd name="T11" fmla="*/ 0 60000 65536"/>
                  <a:gd name="T12" fmla="*/ 0 60000 65536"/>
                  <a:gd name="T13" fmla="*/ 0 60000 65536"/>
                  <a:gd name="T14" fmla="*/ 0 60000 65536"/>
                  <a:gd name="T15" fmla="*/ 0 w 3132"/>
                  <a:gd name="T16" fmla="*/ 0 h 473"/>
                  <a:gd name="T17" fmla="*/ 3132 w 3132"/>
                  <a:gd name="T18" fmla="*/ 473 h 473"/>
                </a:gdLst>
                <a:ahLst/>
                <a:cxnLst>
                  <a:cxn ang="T10">
                    <a:pos x="T0" y="T1"/>
                  </a:cxn>
                  <a:cxn ang="T11">
                    <a:pos x="T2" y="T3"/>
                  </a:cxn>
                  <a:cxn ang="T12">
                    <a:pos x="T4" y="T5"/>
                  </a:cxn>
                  <a:cxn ang="T13">
                    <a:pos x="T6" y="T7"/>
                  </a:cxn>
                  <a:cxn ang="T14">
                    <a:pos x="T8" y="T9"/>
                  </a:cxn>
                </a:cxnLst>
                <a:rect l="T15" t="T16" r="T17" b="T18"/>
                <a:pathLst>
                  <a:path w="3132" h="473">
                    <a:moveTo>
                      <a:pt x="0" y="473"/>
                    </a:moveTo>
                    <a:lnTo>
                      <a:pt x="473" y="0"/>
                    </a:lnTo>
                    <a:lnTo>
                      <a:pt x="3132" y="0"/>
                    </a:lnTo>
                    <a:lnTo>
                      <a:pt x="2660" y="471"/>
                    </a:lnTo>
                    <a:lnTo>
                      <a:pt x="0" y="473"/>
                    </a:lnTo>
                    <a:close/>
                  </a:path>
                </a:pathLst>
              </a:custGeom>
              <a:solidFill>
                <a:srgbClr val="E56968"/>
              </a:solidFill>
              <a:ln w="9525">
                <a:noFill/>
                <a:round/>
                <a:headEnd/>
                <a:tailEnd/>
              </a:ln>
            </p:spPr>
            <p:txBody>
              <a:bodyPr/>
              <a:lstStyle/>
              <a:p>
                <a:endParaRPr lang="en-US"/>
              </a:p>
            </p:txBody>
          </p:sp>
          <p:sp>
            <p:nvSpPr>
              <p:cNvPr id="5517" name="Freeform 777"/>
              <p:cNvSpPr>
                <a:spLocks/>
              </p:cNvSpPr>
              <p:nvPr/>
            </p:nvSpPr>
            <p:spPr bwMode="auto">
              <a:xfrm>
                <a:off x="6530" y="2163"/>
                <a:ext cx="32" cy="32"/>
              </a:xfrm>
              <a:custGeom>
                <a:avLst/>
                <a:gdLst>
                  <a:gd name="T0" fmla="*/ 0 w 569"/>
                  <a:gd name="T1" fmla="*/ 0 h 590"/>
                  <a:gd name="T2" fmla="*/ 0 w 569"/>
                  <a:gd name="T3" fmla="*/ 0 h 590"/>
                  <a:gd name="T4" fmla="*/ 0 w 569"/>
                  <a:gd name="T5" fmla="*/ 0 h 590"/>
                  <a:gd name="T6" fmla="*/ 0 w 569"/>
                  <a:gd name="T7" fmla="*/ 0 h 590"/>
                  <a:gd name="T8" fmla="*/ 0 w 569"/>
                  <a:gd name="T9" fmla="*/ 0 h 590"/>
                  <a:gd name="T10" fmla="*/ 0 w 569"/>
                  <a:gd name="T11" fmla="*/ 0 h 590"/>
                  <a:gd name="T12" fmla="*/ 0 60000 65536"/>
                  <a:gd name="T13" fmla="*/ 0 60000 65536"/>
                  <a:gd name="T14" fmla="*/ 0 60000 65536"/>
                  <a:gd name="T15" fmla="*/ 0 60000 65536"/>
                  <a:gd name="T16" fmla="*/ 0 60000 65536"/>
                  <a:gd name="T17" fmla="*/ 0 60000 65536"/>
                  <a:gd name="T18" fmla="*/ 0 w 569"/>
                  <a:gd name="T19" fmla="*/ 0 h 590"/>
                  <a:gd name="T20" fmla="*/ 569 w 569"/>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569" h="590">
                    <a:moveTo>
                      <a:pt x="521" y="0"/>
                    </a:moveTo>
                    <a:lnTo>
                      <a:pt x="472" y="20"/>
                    </a:lnTo>
                    <a:lnTo>
                      <a:pt x="0" y="493"/>
                    </a:lnTo>
                    <a:lnTo>
                      <a:pt x="97" y="590"/>
                    </a:lnTo>
                    <a:lnTo>
                      <a:pt x="569" y="117"/>
                    </a:lnTo>
                    <a:lnTo>
                      <a:pt x="521" y="0"/>
                    </a:lnTo>
                    <a:close/>
                  </a:path>
                </a:pathLst>
              </a:custGeom>
              <a:solidFill>
                <a:srgbClr val="E6B5C2"/>
              </a:solidFill>
              <a:ln w="9525">
                <a:noFill/>
                <a:round/>
                <a:headEnd/>
                <a:tailEnd/>
              </a:ln>
            </p:spPr>
            <p:txBody>
              <a:bodyPr/>
              <a:lstStyle/>
              <a:p>
                <a:endParaRPr lang="en-US"/>
              </a:p>
            </p:txBody>
          </p:sp>
          <p:sp>
            <p:nvSpPr>
              <p:cNvPr id="5518" name="Freeform 778"/>
              <p:cNvSpPr>
                <a:spLocks/>
              </p:cNvSpPr>
              <p:nvPr/>
            </p:nvSpPr>
            <p:spPr bwMode="auto">
              <a:xfrm>
                <a:off x="6559" y="2163"/>
                <a:ext cx="151" cy="7"/>
              </a:xfrm>
              <a:custGeom>
                <a:avLst/>
                <a:gdLst>
                  <a:gd name="T0" fmla="*/ 0 w 2708"/>
                  <a:gd name="T1" fmla="*/ 0 h 138"/>
                  <a:gd name="T2" fmla="*/ 0 w 2708"/>
                  <a:gd name="T3" fmla="*/ 0 h 138"/>
                  <a:gd name="T4" fmla="*/ 0 w 2708"/>
                  <a:gd name="T5" fmla="*/ 0 h 138"/>
                  <a:gd name="T6" fmla="*/ 0 w 2708"/>
                  <a:gd name="T7" fmla="*/ 0 h 138"/>
                  <a:gd name="T8" fmla="*/ 0 w 2708"/>
                  <a:gd name="T9" fmla="*/ 0 h 138"/>
                  <a:gd name="T10" fmla="*/ 0 w 2708"/>
                  <a:gd name="T11" fmla="*/ 0 h 138"/>
                  <a:gd name="T12" fmla="*/ 0 60000 65536"/>
                  <a:gd name="T13" fmla="*/ 0 60000 65536"/>
                  <a:gd name="T14" fmla="*/ 0 60000 65536"/>
                  <a:gd name="T15" fmla="*/ 0 60000 65536"/>
                  <a:gd name="T16" fmla="*/ 0 60000 65536"/>
                  <a:gd name="T17" fmla="*/ 0 60000 65536"/>
                  <a:gd name="T18" fmla="*/ 0 w 2708"/>
                  <a:gd name="T19" fmla="*/ 0 h 138"/>
                  <a:gd name="T20" fmla="*/ 2708 w 270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8" h="138">
                    <a:moveTo>
                      <a:pt x="2708" y="117"/>
                    </a:moveTo>
                    <a:lnTo>
                      <a:pt x="2659" y="0"/>
                    </a:lnTo>
                    <a:lnTo>
                      <a:pt x="0" y="0"/>
                    </a:lnTo>
                    <a:lnTo>
                      <a:pt x="0" y="138"/>
                    </a:lnTo>
                    <a:lnTo>
                      <a:pt x="2659" y="138"/>
                    </a:lnTo>
                    <a:lnTo>
                      <a:pt x="2708" y="117"/>
                    </a:lnTo>
                    <a:close/>
                  </a:path>
                </a:pathLst>
              </a:custGeom>
              <a:solidFill>
                <a:srgbClr val="E6B5C2"/>
              </a:solidFill>
              <a:ln w="9525">
                <a:noFill/>
                <a:round/>
                <a:headEnd/>
                <a:tailEnd/>
              </a:ln>
            </p:spPr>
            <p:txBody>
              <a:bodyPr/>
              <a:lstStyle/>
              <a:p>
                <a:endParaRPr lang="en-US"/>
              </a:p>
            </p:txBody>
          </p:sp>
          <p:sp>
            <p:nvSpPr>
              <p:cNvPr id="5519" name="Freeform 779"/>
              <p:cNvSpPr>
                <a:spLocks/>
              </p:cNvSpPr>
              <p:nvPr/>
            </p:nvSpPr>
            <p:spPr bwMode="auto">
              <a:xfrm>
                <a:off x="6678" y="2164"/>
                <a:ext cx="32" cy="32"/>
              </a:xfrm>
              <a:custGeom>
                <a:avLst/>
                <a:gdLst>
                  <a:gd name="T0" fmla="*/ 0 w 569"/>
                  <a:gd name="T1" fmla="*/ 0 h 589"/>
                  <a:gd name="T2" fmla="*/ 0 w 569"/>
                  <a:gd name="T3" fmla="*/ 0 h 589"/>
                  <a:gd name="T4" fmla="*/ 0 w 569"/>
                  <a:gd name="T5" fmla="*/ 0 h 589"/>
                  <a:gd name="T6" fmla="*/ 0 w 569"/>
                  <a:gd name="T7" fmla="*/ 0 h 589"/>
                  <a:gd name="T8" fmla="*/ 0 w 569"/>
                  <a:gd name="T9" fmla="*/ 0 h 589"/>
                  <a:gd name="T10" fmla="*/ 0 w 569"/>
                  <a:gd name="T11" fmla="*/ 0 h 589"/>
                  <a:gd name="T12" fmla="*/ 0 60000 65536"/>
                  <a:gd name="T13" fmla="*/ 0 60000 65536"/>
                  <a:gd name="T14" fmla="*/ 0 60000 65536"/>
                  <a:gd name="T15" fmla="*/ 0 60000 65536"/>
                  <a:gd name="T16" fmla="*/ 0 60000 65536"/>
                  <a:gd name="T17" fmla="*/ 0 60000 65536"/>
                  <a:gd name="T18" fmla="*/ 0 w 569"/>
                  <a:gd name="T19" fmla="*/ 0 h 589"/>
                  <a:gd name="T20" fmla="*/ 569 w 569"/>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69" h="589">
                    <a:moveTo>
                      <a:pt x="48" y="589"/>
                    </a:moveTo>
                    <a:lnTo>
                      <a:pt x="96" y="569"/>
                    </a:lnTo>
                    <a:lnTo>
                      <a:pt x="569" y="97"/>
                    </a:lnTo>
                    <a:lnTo>
                      <a:pt x="471" y="0"/>
                    </a:lnTo>
                    <a:lnTo>
                      <a:pt x="0" y="471"/>
                    </a:lnTo>
                    <a:lnTo>
                      <a:pt x="48" y="589"/>
                    </a:lnTo>
                    <a:close/>
                  </a:path>
                </a:pathLst>
              </a:custGeom>
              <a:solidFill>
                <a:srgbClr val="E6B5C2"/>
              </a:solidFill>
              <a:ln w="9525">
                <a:noFill/>
                <a:round/>
                <a:headEnd/>
                <a:tailEnd/>
              </a:ln>
            </p:spPr>
            <p:txBody>
              <a:bodyPr/>
              <a:lstStyle/>
              <a:p>
                <a:endParaRPr lang="en-US"/>
              </a:p>
            </p:txBody>
          </p:sp>
          <p:sp>
            <p:nvSpPr>
              <p:cNvPr id="5520" name="Freeform 780"/>
              <p:cNvSpPr>
                <a:spLocks/>
              </p:cNvSpPr>
              <p:nvPr/>
            </p:nvSpPr>
            <p:spPr bwMode="auto">
              <a:xfrm>
                <a:off x="6530" y="2189"/>
                <a:ext cx="151" cy="8"/>
              </a:xfrm>
              <a:custGeom>
                <a:avLst/>
                <a:gdLst>
                  <a:gd name="T0" fmla="*/ 0 w 2708"/>
                  <a:gd name="T1" fmla="*/ 0 h 140"/>
                  <a:gd name="T2" fmla="*/ 0 w 2708"/>
                  <a:gd name="T3" fmla="*/ 0 h 140"/>
                  <a:gd name="T4" fmla="*/ 0 w 2708"/>
                  <a:gd name="T5" fmla="*/ 0 h 140"/>
                  <a:gd name="T6" fmla="*/ 0 w 2708"/>
                  <a:gd name="T7" fmla="*/ 0 h 140"/>
                  <a:gd name="T8" fmla="*/ 0 w 2708"/>
                  <a:gd name="T9" fmla="*/ 0 h 140"/>
                  <a:gd name="T10" fmla="*/ 0 w 2708"/>
                  <a:gd name="T11" fmla="*/ 0 h 140"/>
                  <a:gd name="T12" fmla="*/ 0 60000 65536"/>
                  <a:gd name="T13" fmla="*/ 0 60000 65536"/>
                  <a:gd name="T14" fmla="*/ 0 60000 65536"/>
                  <a:gd name="T15" fmla="*/ 0 60000 65536"/>
                  <a:gd name="T16" fmla="*/ 0 60000 65536"/>
                  <a:gd name="T17" fmla="*/ 0 60000 65536"/>
                  <a:gd name="T18" fmla="*/ 0 w 2708"/>
                  <a:gd name="T19" fmla="*/ 0 h 140"/>
                  <a:gd name="T20" fmla="*/ 2708 w 270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08" h="140">
                    <a:moveTo>
                      <a:pt x="0" y="22"/>
                    </a:moveTo>
                    <a:lnTo>
                      <a:pt x="48" y="140"/>
                    </a:lnTo>
                    <a:lnTo>
                      <a:pt x="2708" y="138"/>
                    </a:lnTo>
                    <a:lnTo>
                      <a:pt x="2708" y="0"/>
                    </a:lnTo>
                    <a:lnTo>
                      <a:pt x="48" y="2"/>
                    </a:lnTo>
                    <a:lnTo>
                      <a:pt x="0" y="22"/>
                    </a:lnTo>
                    <a:close/>
                  </a:path>
                </a:pathLst>
              </a:custGeom>
              <a:solidFill>
                <a:srgbClr val="E6B5C2"/>
              </a:solidFill>
              <a:ln w="9525">
                <a:noFill/>
                <a:round/>
                <a:headEnd/>
                <a:tailEnd/>
              </a:ln>
            </p:spPr>
            <p:txBody>
              <a:bodyPr/>
              <a:lstStyle/>
              <a:p>
                <a:endParaRPr lang="en-US"/>
              </a:p>
            </p:txBody>
          </p:sp>
          <p:sp>
            <p:nvSpPr>
              <p:cNvPr id="5521" name="Freeform 781"/>
              <p:cNvSpPr>
                <a:spLocks/>
              </p:cNvSpPr>
              <p:nvPr/>
            </p:nvSpPr>
            <p:spPr bwMode="auto">
              <a:xfrm>
                <a:off x="6680" y="2166"/>
                <a:ext cx="27" cy="95"/>
              </a:xfrm>
              <a:custGeom>
                <a:avLst/>
                <a:gdLst>
                  <a:gd name="T0" fmla="*/ 0 w 484"/>
                  <a:gd name="T1" fmla="*/ 0 h 1717"/>
                  <a:gd name="T2" fmla="*/ 0 w 484"/>
                  <a:gd name="T3" fmla="*/ 0 h 1717"/>
                  <a:gd name="T4" fmla="*/ 0 w 484"/>
                  <a:gd name="T5" fmla="*/ 0 h 1717"/>
                  <a:gd name="T6" fmla="*/ 0 w 484"/>
                  <a:gd name="T7" fmla="*/ 0 h 1717"/>
                  <a:gd name="T8" fmla="*/ 0 w 484"/>
                  <a:gd name="T9" fmla="*/ 0 h 1717"/>
                  <a:gd name="T10" fmla="*/ 0 60000 65536"/>
                  <a:gd name="T11" fmla="*/ 0 60000 65536"/>
                  <a:gd name="T12" fmla="*/ 0 60000 65536"/>
                  <a:gd name="T13" fmla="*/ 0 60000 65536"/>
                  <a:gd name="T14" fmla="*/ 0 60000 65536"/>
                  <a:gd name="T15" fmla="*/ 0 w 484"/>
                  <a:gd name="T16" fmla="*/ 0 h 1717"/>
                  <a:gd name="T17" fmla="*/ 484 w 484"/>
                  <a:gd name="T18" fmla="*/ 1717 h 1717"/>
                </a:gdLst>
                <a:ahLst/>
                <a:cxnLst>
                  <a:cxn ang="T10">
                    <a:pos x="T0" y="T1"/>
                  </a:cxn>
                  <a:cxn ang="T11">
                    <a:pos x="T2" y="T3"/>
                  </a:cxn>
                  <a:cxn ang="T12">
                    <a:pos x="T4" y="T5"/>
                  </a:cxn>
                  <a:cxn ang="T13">
                    <a:pos x="T6" y="T7"/>
                  </a:cxn>
                  <a:cxn ang="T14">
                    <a:pos x="T8" y="T9"/>
                  </a:cxn>
                </a:cxnLst>
                <a:rect l="T15" t="T16" r="T17" b="T18"/>
                <a:pathLst>
                  <a:path w="484" h="1717">
                    <a:moveTo>
                      <a:pt x="1" y="1717"/>
                    </a:moveTo>
                    <a:lnTo>
                      <a:pt x="483" y="1235"/>
                    </a:lnTo>
                    <a:lnTo>
                      <a:pt x="484" y="0"/>
                    </a:lnTo>
                    <a:lnTo>
                      <a:pt x="0" y="484"/>
                    </a:lnTo>
                    <a:lnTo>
                      <a:pt x="1" y="1717"/>
                    </a:lnTo>
                    <a:close/>
                  </a:path>
                </a:pathLst>
              </a:custGeom>
              <a:solidFill>
                <a:srgbClr val="B53233"/>
              </a:solidFill>
              <a:ln w="9525">
                <a:noFill/>
                <a:round/>
                <a:headEnd/>
                <a:tailEnd/>
              </a:ln>
            </p:spPr>
            <p:txBody>
              <a:bodyPr/>
              <a:lstStyle/>
              <a:p>
                <a:endParaRPr lang="en-US"/>
              </a:p>
            </p:txBody>
          </p:sp>
          <p:sp>
            <p:nvSpPr>
              <p:cNvPr id="5522" name="Freeform 782"/>
              <p:cNvSpPr>
                <a:spLocks/>
              </p:cNvSpPr>
              <p:nvPr/>
            </p:nvSpPr>
            <p:spPr bwMode="auto">
              <a:xfrm>
                <a:off x="6678" y="2232"/>
                <a:ext cx="33" cy="32"/>
              </a:xfrm>
              <a:custGeom>
                <a:avLst/>
                <a:gdLst>
                  <a:gd name="T0" fmla="*/ 0 w 600"/>
                  <a:gd name="T1" fmla="*/ 0 h 582"/>
                  <a:gd name="T2" fmla="*/ 0 w 600"/>
                  <a:gd name="T3" fmla="*/ 0 h 582"/>
                  <a:gd name="T4" fmla="*/ 0 w 600"/>
                  <a:gd name="T5" fmla="*/ 0 h 582"/>
                  <a:gd name="T6" fmla="*/ 0 w 600"/>
                  <a:gd name="T7" fmla="*/ 0 h 582"/>
                  <a:gd name="T8" fmla="*/ 0 w 600"/>
                  <a:gd name="T9" fmla="*/ 0 h 582"/>
                  <a:gd name="T10" fmla="*/ 0 w 600"/>
                  <a:gd name="T11" fmla="*/ 0 h 582"/>
                  <a:gd name="T12" fmla="*/ 0 60000 65536"/>
                  <a:gd name="T13" fmla="*/ 0 60000 65536"/>
                  <a:gd name="T14" fmla="*/ 0 60000 65536"/>
                  <a:gd name="T15" fmla="*/ 0 60000 65536"/>
                  <a:gd name="T16" fmla="*/ 0 60000 65536"/>
                  <a:gd name="T17" fmla="*/ 0 60000 65536"/>
                  <a:gd name="T18" fmla="*/ 0 w 600"/>
                  <a:gd name="T19" fmla="*/ 0 h 582"/>
                  <a:gd name="T20" fmla="*/ 600 w 600"/>
                  <a:gd name="T21" fmla="*/ 582 h 582"/>
                </a:gdLst>
                <a:ahLst/>
                <a:cxnLst>
                  <a:cxn ang="T12">
                    <a:pos x="T0" y="T1"/>
                  </a:cxn>
                  <a:cxn ang="T13">
                    <a:pos x="T2" y="T3"/>
                  </a:cxn>
                  <a:cxn ang="T14">
                    <a:pos x="T4" y="T5"/>
                  </a:cxn>
                  <a:cxn ang="T15">
                    <a:pos x="T6" y="T7"/>
                  </a:cxn>
                  <a:cxn ang="T16">
                    <a:pos x="T8" y="T9"/>
                  </a:cxn>
                  <a:cxn ang="T17">
                    <a:pos x="T10" y="T11"/>
                  </a:cxn>
                </a:cxnLst>
                <a:rect l="T18" t="T19" r="T20" b="T21"/>
                <a:pathLst>
                  <a:path w="600" h="582">
                    <a:moveTo>
                      <a:pt x="600" y="50"/>
                    </a:moveTo>
                    <a:lnTo>
                      <a:pt x="482" y="0"/>
                    </a:lnTo>
                    <a:lnTo>
                      <a:pt x="0" y="484"/>
                    </a:lnTo>
                    <a:lnTo>
                      <a:pt x="98" y="582"/>
                    </a:lnTo>
                    <a:lnTo>
                      <a:pt x="580" y="98"/>
                    </a:lnTo>
                    <a:lnTo>
                      <a:pt x="600" y="50"/>
                    </a:lnTo>
                    <a:close/>
                  </a:path>
                </a:pathLst>
              </a:custGeom>
              <a:solidFill>
                <a:srgbClr val="E6B5C2"/>
              </a:solidFill>
              <a:ln w="9525">
                <a:noFill/>
                <a:round/>
                <a:headEnd/>
                <a:tailEnd/>
              </a:ln>
            </p:spPr>
            <p:txBody>
              <a:bodyPr/>
              <a:lstStyle/>
              <a:p>
                <a:endParaRPr lang="en-US"/>
              </a:p>
            </p:txBody>
          </p:sp>
          <p:sp>
            <p:nvSpPr>
              <p:cNvPr id="5523" name="Freeform 783"/>
              <p:cNvSpPr>
                <a:spLocks/>
              </p:cNvSpPr>
              <p:nvPr/>
            </p:nvSpPr>
            <p:spPr bwMode="auto">
              <a:xfrm>
                <a:off x="6703" y="216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20" y="0"/>
                    </a:moveTo>
                    <a:lnTo>
                      <a:pt x="1" y="48"/>
                    </a:lnTo>
                    <a:lnTo>
                      <a:pt x="0" y="1283"/>
                    </a:lnTo>
                    <a:lnTo>
                      <a:pt x="138" y="1283"/>
                    </a:lnTo>
                    <a:lnTo>
                      <a:pt x="139" y="48"/>
                    </a:lnTo>
                    <a:lnTo>
                      <a:pt x="20" y="0"/>
                    </a:lnTo>
                    <a:close/>
                  </a:path>
                </a:pathLst>
              </a:custGeom>
              <a:solidFill>
                <a:srgbClr val="E6B5C2"/>
              </a:solidFill>
              <a:ln w="9525">
                <a:noFill/>
                <a:round/>
                <a:headEnd/>
                <a:tailEnd/>
              </a:ln>
            </p:spPr>
            <p:txBody>
              <a:bodyPr/>
              <a:lstStyle/>
              <a:p>
                <a:endParaRPr lang="en-US"/>
              </a:p>
            </p:txBody>
          </p:sp>
          <p:sp>
            <p:nvSpPr>
              <p:cNvPr id="5524" name="Freeform 784"/>
              <p:cNvSpPr>
                <a:spLocks/>
              </p:cNvSpPr>
              <p:nvPr/>
            </p:nvSpPr>
            <p:spPr bwMode="auto">
              <a:xfrm>
                <a:off x="6676" y="2163"/>
                <a:ext cx="34" cy="32"/>
              </a:xfrm>
              <a:custGeom>
                <a:avLst/>
                <a:gdLst>
                  <a:gd name="T0" fmla="*/ 0 w 602"/>
                  <a:gd name="T1" fmla="*/ 0 h 581"/>
                  <a:gd name="T2" fmla="*/ 0 w 602"/>
                  <a:gd name="T3" fmla="*/ 0 h 581"/>
                  <a:gd name="T4" fmla="*/ 0 w 602"/>
                  <a:gd name="T5" fmla="*/ 0 h 581"/>
                  <a:gd name="T6" fmla="*/ 0 w 602"/>
                  <a:gd name="T7" fmla="*/ 0 h 581"/>
                  <a:gd name="T8" fmla="*/ 0 w 602"/>
                  <a:gd name="T9" fmla="*/ 0 h 581"/>
                  <a:gd name="T10" fmla="*/ 0 w 602"/>
                  <a:gd name="T11" fmla="*/ 0 h 581"/>
                  <a:gd name="T12" fmla="*/ 0 60000 65536"/>
                  <a:gd name="T13" fmla="*/ 0 60000 65536"/>
                  <a:gd name="T14" fmla="*/ 0 60000 65536"/>
                  <a:gd name="T15" fmla="*/ 0 60000 65536"/>
                  <a:gd name="T16" fmla="*/ 0 60000 65536"/>
                  <a:gd name="T17" fmla="*/ 0 60000 65536"/>
                  <a:gd name="T18" fmla="*/ 0 w 602"/>
                  <a:gd name="T19" fmla="*/ 0 h 581"/>
                  <a:gd name="T20" fmla="*/ 602 w 602"/>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602" h="581">
                    <a:moveTo>
                      <a:pt x="0" y="532"/>
                    </a:moveTo>
                    <a:lnTo>
                      <a:pt x="118" y="581"/>
                    </a:lnTo>
                    <a:lnTo>
                      <a:pt x="602" y="97"/>
                    </a:lnTo>
                    <a:lnTo>
                      <a:pt x="503" y="0"/>
                    </a:lnTo>
                    <a:lnTo>
                      <a:pt x="20" y="483"/>
                    </a:lnTo>
                    <a:lnTo>
                      <a:pt x="0" y="532"/>
                    </a:lnTo>
                    <a:close/>
                  </a:path>
                </a:pathLst>
              </a:custGeom>
              <a:solidFill>
                <a:srgbClr val="E6B5C2"/>
              </a:solidFill>
              <a:ln w="9525">
                <a:noFill/>
                <a:round/>
                <a:headEnd/>
                <a:tailEnd/>
              </a:ln>
            </p:spPr>
            <p:txBody>
              <a:bodyPr/>
              <a:lstStyle/>
              <a:p>
                <a:endParaRPr lang="en-US"/>
              </a:p>
            </p:txBody>
          </p:sp>
          <p:sp>
            <p:nvSpPr>
              <p:cNvPr id="5525" name="Freeform 785"/>
              <p:cNvSpPr>
                <a:spLocks/>
              </p:cNvSpPr>
              <p:nvPr/>
            </p:nvSpPr>
            <p:spPr bwMode="auto">
              <a:xfrm>
                <a:off x="6676" y="219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119" y="1283"/>
                    </a:moveTo>
                    <a:lnTo>
                      <a:pt x="139" y="1233"/>
                    </a:lnTo>
                    <a:lnTo>
                      <a:pt x="138" y="0"/>
                    </a:lnTo>
                    <a:lnTo>
                      <a:pt x="0" y="0"/>
                    </a:lnTo>
                    <a:lnTo>
                      <a:pt x="1" y="1233"/>
                    </a:lnTo>
                    <a:lnTo>
                      <a:pt x="119" y="1283"/>
                    </a:lnTo>
                    <a:close/>
                  </a:path>
                </a:pathLst>
              </a:custGeom>
              <a:solidFill>
                <a:srgbClr val="E6B5C2"/>
              </a:solidFill>
              <a:ln w="9525">
                <a:noFill/>
                <a:round/>
                <a:headEnd/>
                <a:tailEnd/>
              </a:ln>
            </p:spPr>
            <p:txBody>
              <a:bodyPr/>
              <a:lstStyle/>
              <a:p>
                <a:endParaRPr lang="en-US"/>
              </a:p>
            </p:txBody>
          </p:sp>
        </p:grpSp>
        <p:sp>
          <p:nvSpPr>
            <p:cNvPr id="5223" name="AutoShape 786"/>
            <p:cNvSpPr>
              <a:spLocks noChangeArrowheads="1"/>
            </p:cNvSpPr>
            <p:nvPr/>
          </p:nvSpPr>
          <p:spPr bwMode="auto">
            <a:xfrm>
              <a:off x="3656" y="1666"/>
              <a:ext cx="154" cy="174"/>
            </a:xfrm>
            <a:prstGeom prst="roundRect">
              <a:avLst>
                <a:gd name="adj" fmla="val 16667"/>
              </a:avLst>
            </a:prstGeom>
            <a:solidFill>
              <a:srgbClr val="808080"/>
            </a:solidFill>
            <a:ln w="3175">
              <a:solidFill>
                <a:schemeClr val="bg1"/>
              </a:solidFill>
              <a:prstDash val="dashDot"/>
              <a:round/>
              <a:headEnd/>
              <a:tailEnd/>
            </a:ln>
          </p:spPr>
          <p:txBody>
            <a:bodyPr wrap="none" lIns="82296" tIns="36576" rIns="82296" bIns="36576" anchor="ctr"/>
            <a:lstStyle/>
            <a:p>
              <a:pPr algn="ctr" eaLnBrk="0" hangingPunct="0">
                <a:lnSpc>
                  <a:spcPct val="90000"/>
                </a:lnSpc>
              </a:pPr>
              <a:endParaRPr lang="en-US"/>
            </a:p>
          </p:txBody>
        </p:sp>
        <p:pic>
          <p:nvPicPr>
            <p:cNvPr id="5224" name="Picture 787" descr="Application Control Engine"/>
            <p:cNvPicPr>
              <a:picLocks noChangeAspect="1" noChangeArrowheads="1"/>
            </p:cNvPicPr>
            <p:nvPr/>
          </p:nvPicPr>
          <p:blipFill>
            <a:blip r:embed="rId3"/>
            <a:srcRect/>
            <a:stretch>
              <a:fillRect/>
            </a:stretch>
          </p:blipFill>
          <p:spPr bwMode="auto">
            <a:xfrm>
              <a:off x="3670" y="1759"/>
              <a:ext cx="124" cy="73"/>
            </a:xfrm>
            <a:prstGeom prst="rect">
              <a:avLst/>
            </a:prstGeom>
            <a:noFill/>
            <a:ln w="9525">
              <a:noFill/>
              <a:miter lim="800000"/>
              <a:headEnd/>
              <a:tailEnd/>
            </a:ln>
          </p:spPr>
        </p:pic>
        <p:grpSp>
          <p:nvGrpSpPr>
            <p:cNvPr id="5225" name="Group 788"/>
            <p:cNvGrpSpPr>
              <a:grpSpLocks/>
            </p:cNvGrpSpPr>
            <p:nvPr/>
          </p:nvGrpSpPr>
          <p:grpSpPr bwMode="auto">
            <a:xfrm>
              <a:off x="3671" y="1672"/>
              <a:ext cx="124" cy="73"/>
              <a:chOff x="6237" y="2137"/>
              <a:chExt cx="501" cy="266"/>
            </a:xfrm>
          </p:grpSpPr>
          <p:sp>
            <p:nvSpPr>
              <p:cNvPr id="5284" name="Freeform 789"/>
              <p:cNvSpPr>
                <a:spLocks/>
              </p:cNvSpPr>
              <p:nvPr/>
            </p:nvSpPr>
            <p:spPr bwMode="auto">
              <a:xfrm>
                <a:off x="6237" y="2395"/>
                <a:ext cx="443" cy="8"/>
              </a:xfrm>
              <a:custGeom>
                <a:avLst/>
                <a:gdLst>
                  <a:gd name="T0" fmla="*/ 0 w 7975"/>
                  <a:gd name="T1" fmla="*/ 0 h 138"/>
                  <a:gd name="T2" fmla="*/ 0 w 7975"/>
                  <a:gd name="T3" fmla="*/ 0 h 138"/>
                  <a:gd name="T4" fmla="*/ 0 w 7975"/>
                  <a:gd name="T5" fmla="*/ 0 h 138"/>
                  <a:gd name="T6" fmla="*/ 0 w 7975"/>
                  <a:gd name="T7" fmla="*/ 0 h 138"/>
                  <a:gd name="T8" fmla="*/ 0 w 7975"/>
                  <a:gd name="T9" fmla="*/ 0 h 138"/>
                  <a:gd name="T10" fmla="*/ 0 w 7975"/>
                  <a:gd name="T11" fmla="*/ 0 h 138"/>
                  <a:gd name="T12" fmla="*/ 0 60000 65536"/>
                  <a:gd name="T13" fmla="*/ 0 60000 65536"/>
                  <a:gd name="T14" fmla="*/ 0 60000 65536"/>
                  <a:gd name="T15" fmla="*/ 0 60000 65536"/>
                  <a:gd name="T16" fmla="*/ 0 60000 65536"/>
                  <a:gd name="T17" fmla="*/ 0 60000 65536"/>
                  <a:gd name="T18" fmla="*/ 0 w 7975"/>
                  <a:gd name="T19" fmla="*/ 0 h 138"/>
                  <a:gd name="T20" fmla="*/ 7975 w 797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75" h="138">
                    <a:moveTo>
                      <a:pt x="0" y="69"/>
                    </a:moveTo>
                    <a:lnTo>
                      <a:pt x="69" y="138"/>
                    </a:lnTo>
                    <a:lnTo>
                      <a:pt x="7975" y="138"/>
                    </a:lnTo>
                    <a:lnTo>
                      <a:pt x="7975" y="0"/>
                    </a:lnTo>
                    <a:lnTo>
                      <a:pt x="69" y="0"/>
                    </a:lnTo>
                    <a:lnTo>
                      <a:pt x="0" y="69"/>
                    </a:lnTo>
                    <a:close/>
                  </a:path>
                </a:pathLst>
              </a:custGeom>
              <a:solidFill>
                <a:srgbClr val="ADD7E7"/>
              </a:solidFill>
              <a:ln w="9525">
                <a:noFill/>
                <a:round/>
                <a:headEnd/>
                <a:tailEnd/>
              </a:ln>
            </p:spPr>
            <p:txBody>
              <a:bodyPr/>
              <a:lstStyle/>
              <a:p>
                <a:endParaRPr lang="en-US"/>
              </a:p>
            </p:txBody>
          </p:sp>
          <p:sp>
            <p:nvSpPr>
              <p:cNvPr id="5285" name="Freeform 790"/>
              <p:cNvSpPr>
                <a:spLocks/>
              </p:cNvSpPr>
              <p:nvPr/>
            </p:nvSpPr>
            <p:spPr bwMode="auto">
              <a:xfrm>
                <a:off x="6241" y="2345"/>
                <a:ext cx="493" cy="54"/>
              </a:xfrm>
              <a:custGeom>
                <a:avLst/>
                <a:gdLst>
                  <a:gd name="T0" fmla="*/ 0 w 8877"/>
                  <a:gd name="T1" fmla="*/ 0 h 971"/>
                  <a:gd name="T2" fmla="*/ 0 w 8877"/>
                  <a:gd name="T3" fmla="*/ 0 h 971"/>
                  <a:gd name="T4" fmla="*/ 0 w 8877"/>
                  <a:gd name="T5" fmla="*/ 0 h 971"/>
                  <a:gd name="T6" fmla="*/ 0 w 8877"/>
                  <a:gd name="T7" fmla="*/ 0 h 971"/>
                  <a:gd name="T8" fmla="*/ 0 w 8877"/>
                  <a:gd name="T9" fmla="*/ 0 h 971"/>
                  <a:gd name="T10" fmla="*/ 0 60000 65536"/>
                  <a:gd name="T11" fmla="*/ 0 60000 65536"/>
                  <a:gd name="T12" fmla="*/ 0 60000 65536"/>
                  <a:gd name="T13" fmla="*/ 0 60000 65536"/>
                  <a:gd name="T14" fmla="*/ 0 60000 65536"/>
                  <a:gd name="T15" fmla="*/ 0 w 8877"/>
                  <a:gd name="T16" fmla="*/ 0 h 971"/>
                  <a:gd name="T17" fmla="*/ 8877 w 8877"/>
                  <a:gd name="T18" fmla="*/ 971 h 971"/>
                </a:gdLst>
                <a:ahLst/>
                <a:cxnLst>
                  <a:cxn ang="T10">
                    <a:pos x="T0" y="T1"/>
                  </a:cxn>
                  <a:cxn ang="T11">
                    <a:pos x="T2" y="T3"/>
                  </a:cxn>
                  <a:cxn ang="T12">
                    <a:pos x="T4" y="T5"/>
                  </a:cxn>
                  <a:cxn ang="T13">
                    <a:pos x="T6" y="T7"/>
                  </a:cxn>
                  <a:cxn ang="T14">
                    <a:pos x="T8" y="T9"/>
                  </a:cxn>
                </a:cxnLst>
                <a:rect l="T15" t="T16" r="T17" b="T18"/>
                <a:pathLst>
                  <a:path w="8877" h="971">
                    <a:moveTo>
                      <a:pt x="0" y="971"/>
                    </a:moveTo>
                    <a:lnTo>
                      <a:pt x="974" y="0"/>
                    </a:lnTo>
                    <a:lnTo>
                      <a:pt x="8877" y="0"/>
                    </a:lnTo>
                    <a:lnTo>
                      <a:pt x="7905" y="971"/>
                    </a:lnTo>
                    <a:lnTo>
                      <a:pt x="0" y="971"/>
                    </a:lnTo>
                    <a:close/>
                  </a:path>
                </a:pathLst>
              </a:custGeom>
              <a:solidFill>
                <a:srgbClr val="009BDF"/>
              </a:solidFill>
              <a:ln w="9525">
                <a:noFill/>
                <a:round/>
                <a:headEnd/>
                <a:tailEnd/>
              </a:ln>
            </p:spPr>
            <p:txBody>
              <a:bodyPr/>
              <a:lstStyle/>
              <a:p>
                <a:endParaRPr lang="en-US"/>
              </a:p>
            </p:txBody>
          </p:sp>
          <p:sp>
            <p:nvSpPr>
              <p:cNvPr id="5286" name="Freeform 791"/>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5287" name="Freeform 792"/>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5288" name="Freeform 793"/>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5289" name="Freeform 794"/>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5290" name="Freeform 795"/>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5291" name="Freeform 796"/>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5292" name="Freeform 797"/>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5293" name="Freeform 798"/>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5294" name="Freeform 799"/>
              <p:cNvSpPr>
                <a:spLocks/>
              </p:cNvSpPr>
              <p:nvPr/>
            </p:nvSpPr>
            <p:spPr bwMode="auto">
              <a:xfrm>
                <a:off x="6678" y="2342"/>
                <a:ext cx="60" cy="60"/>
              </a:xfrm>
              <a:custGeom>
                <a:avLst/>
                <a:gdLst>
                  <a:gd name="T0" fmla="*/ 0 w 1089"/>
                  <a:gd name="T1" fmla="*/ 0 h 1068"/>
                  <a:gd name="T2" fmla="*/ 0 w 1089"/>
                  <a:gd name="T3" fmla="*/ 0 h 1068"/>
                  <a:gd name="T4" fmla="*/ 0 w 1089"/>
                  <a:gd name="T5" fmla="*/ 0 h 1068"/>
                  <a:gd name="T6" fmla="*/ 0 w 1089"/>
                  <a:gd name="T7" fmla="*/ 0 h 1068"/>
                  <a:gd name="T8" fmla="*/ 0 w 1089"/>
                  <a:gd name="T9" fmla="*/ 0 h 1068"/>
                  <a:gd name="T10" fmla="*/ 0 w 1089"/>
                  <a:gd name="T11" fmla="*/ 0 h 1068"/>
                  <a:gd name="T12" fmla="*/ 0 60000 65536"/>
                  <a:gd name="T13" fmla="*/ 0 60000 65536"/>
                  <a:gd name="T14" fmla="*/ 0 60000 65536"/>
                  <a:gd name="T15" fmla="*/ 0 60000 65536"/>
                  <a:gd name="T16" fmla="*/ 0 60000 65536"/>
                  <a:gd name="T17" fmla="*/ 0 60000 65536"/>
                  <a:gd name="T18" fmla="*/ 0 w 1089"/>
                  <a:gd name="T19" fmla="*/ 0 h 1068"/>
                  <a:gd name="T20" fmla="*/ 1089 w 1089"/>
                  <a:gd name="T21" fmla="*/ 1068 h 1068"/>
                </a:gdLst>
                <a:ahLst/>
                <a:cxnLst>
                  <a:cxn ang="T12">
                    <a:pos x="T0" y="T1"/>
                  </a:cxn>
                  <a:cxn ang="T13">
                    <a:pos x="T2" y="T3"/>
                  </a:cxn>
                  <a:cxn ang="T14">
                    <a:pos x="T4" y="T5"/>
                  </a:cxn>
                  <a:cxn ang="T15">
                    <a:pos x="T6" y="T7"/>
                  </a:cxn>
                  <a:cxn ang="T16">
                    <a:pos x="T8" y="T9"/>
                  </a:cxn>
                  <a:cxn ang="T17">
                    <a:pos x="T10" y="T11"/>
                  </a:cxn>
                </a:cxnLst>
                <a:rect l="T18" t="T19" r="T20" b="T21"/>
                <a:pathLst>
                  <a:path w="1089" h="1068">
                    <a:moveTo>
                      <a:pt x="1089" y="48"/>
                    </a:moveTo>
                    <a:lnTo>
                      <a:pt x="971" y="0"/>
                    </a:lnTo>
                    <a:lnTo>
                      <a:pt x="0" y="970"/>
                    </a:lnTo>
                    <a:lnTo>
                      <a:pt x="97" y="1068"/>
                    </a:lnTo>
                    <a:lnTo>
                      <a:pt x="1069" y="97"/>
                    </a:lnTo>
                    <a:lnTo>
                      <a:pt x="1089" y="48"/>
                    </a:lnTo>
                    <a:close/>
                  </a:path>
                </a:pathLst>
              </a:custGeom>
              <a:solidFill>
                <a:srgbClr val="ADD7E7"/>
              </a:solidFill>
              <a:ln w="9525">
                <a:noFill/>
                <a:round/>
                <a:headEnd/>
                <a:tailEnd/>
              </a:ln>
            </p:spPr>
            <p:txBody>
              <a:bodyPr/>
              <a:lstStyle/>
              <a:p>
                <a:endParaRPr lang="en-US"/>
              </a:p>
            </p:txBody>
          </p:sp>
          <p:sp>
            <p:nvSpPr>
              <p:cNvPr id="5295" name="Freeform 800"/>
              <p:cNvSpPr>
                <a:spLocks/>
              </p:cNvSpPr>
              <p:nvPr/>
            </p:nvSpPr>
            <p:spPr bwMode="auto">
              <a:xfrm>
                <a:off x="6388" y="2329"/>
                <a:ext cx="147" cy="69"/>
              </a:xfrm>
              <a:custGeom>
                <a:avLst/>
                <a:gdLst>
                  <a:gd name="T0" fmla="*/ 0 w 2639"/>
                  <a:gd name="T1" fmla="*/ 0 h 1240"/>
                  <a:gd name="T2" fmla="*/ 0 w 2639"/>
                  <a:gd name="T3" fmla="*/ 0 h 1240"/>
                  <a:gd name="T4" fmla="*/ 0 w 2639"/>
                  <a:gd name="T5" fmla="*/ 0 h 1240"/>
                  <a:gd name="T6" fmla="*/ 0 w 2639"/>
                  <a:gd name="T7" fmla="*/ 0 h 1240"/>
                  <a:gd name="T8" fmla="*/ 0 w 2639"/>
                  <a:gd name="T9" fmla="*/ 0 h 1240"/>
                  <a:gd name="T10" fmla="*/ 0 60000 65536"/>
                  <a:gd name="T11" fmla="*/ 0 60000 65536"/>
                  <a:gd name="T12" fmla="*/ 0 60000 65536"/>
                  <a:gd name="T13" fmla="*/ 0 60000 65536"/>
                  <a:gd name="T14" fmla="*/ 0 60000 65536"/>
                  <a:gd name="T15" fmla="*/ 0 w 2639"/>
                  <a:gd name="T16" fmla="*/ 0 h 1240"/>
                  <a:gd name="T17" fmla="*/ 2639 w 2639"/>
                  <a:gd name="T18" fmla="*/ 1240 h 1240"/>
                </a:gdLst>
                <a:ahLst/>
                <a:cxnLst>
                  <a:cxn ang="T10">
                    <a:pos x="T0" y="T1"/>
                  </a:cxn>
                  <a:cxn ang="T11">
                    <a:pos x="T2" y="T3"/>
                  </a:cxn>
                  <a:cxn ang="T12">
                    <a:pos x="T4" y="T5"/>
                  </a:cxn>
                  <a:cxn ang="T13">
                    <a:pos x="T6" y="T7"/>
                  </a:cxn>
                  <a:cxn ang="T14">
                    <a:pos x="T8" y="T9"/>
                  </a:cxn>
                </a:cxnLst>
                <a:rect l="T15" t="T16" r="T17" b="T18"/>
                <a:pathLst>
                  <a:path w="2639" h="1240">
                    <a:moveTo>
                      <a:pt x="2639" y="1240"/>
                    </a:moveTo>
                    <a:lnTo>
                      <a:pt x="2" y="1240"/>
                    </a:lnTo>
                    <a:lnTo>
                      <a:pt x="0" y="3"/>
                    </a:lnTo>
                    <a:lnTo>
                      <a:pt x="2638" y="0"/>
                    </a:lnTo>
                    <a:lnTo>
                      <a:pt x="2639" y="1240"/>
                    </a:lnTo>
                    <a:close/>
                  </a:path>
                </a:pathLst>
              </a:custGeom>
              <a:solidFill>
                <a:srgbClr val="CB3547"/>
              </a:solidFill>
              <a:ln w="9525">
                <a:noFill/>
                <a:round/>
                <a:headEnd/>
                <a:tailEnd/>
              </a:ln>
            </p:spPr>
            <p:txBody>
              <a:bodyPr/>
              <a:lstStyle/>
              <a:p>
                <a:endParaRPr lang="en-US"/>
              </a:p>
            </p:txBody>
          </p:sp>
          <p:sp>
            <p:nvSpPr>
              <p:cNvPr id="5296" name="Freeform 801"/>
              <p:cNvSpPr>
                <a:spLocks/>
              </p:cNvSpPr>
              <p:nvPr/>
            </p:nvSpPr>
            <p:spPr bwMode="auto">
              <a:xfrm>
                <a:off x="6385" y="2394"/>
                <a:ext cx="150" cy="8"/>
              </a:xfrm>
              <a:custGeom>
                <a:avLst/>
                <a:gdLst>
                  <a:gd name="T0" fmla="*/ 0 w 2706"/>
                  <a:gd name="T1" fmla="*/ 0 h 138"/>
                  <a:gd name="T2" fmla="*/ 0 w 2706"/>
                  <a:gd name="T3" fmla="*/ 0 h 138"/>
                  <a:gd name="T4" fmla="*/ 0 w 2706"/>
                  <a:gd name="T5" fmla="*/ 0 h 138"/>
                  <a:gd name="T6" fmla="*/ 0 w 2706"/>
                  <a:gd name="T7" fmla="*/ 0 h 138"/>
                  <a:gd name="T8" fmla="*/ 0 w 2706"/>
                  <a:gd name="T9" fmla="*/ 0 h 138"/>
                  <a:gd name="T10" fmla="*/ 0 w 2706"/>
                  <a:gd name="T11" fmla="*/ 0 h 138"/>
                  <a:gd name="T12" fmla="*/ 0 60000 65536"/>
                  <a:gd name="T13" fmla="*/ 0 60000 65536"/>
                  <a:gd name="T14" fmla="*/ 0 60000 65536"/>
                  <a:gd name="T15" fmla="*/ 0 60000 65536"/>
                  <a:gd name="T16" fmla="*/ 0 60000 65536"/>
                  <a:gd name="T17" fmla="*/ 0 60000 65536"/>
                  <a:gd name="T18" fmla="*/ 0 w 2706"/>
                  <a:gd name="T19" fmla="*/ 0 h 138"/>
                  <a:gd name="T20" fmla="*/ 2706 w 270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6" h="138">
                    <a:moveTo>
                      <a:pt x="0" y="69"/>
                    </a:moveTo>
                    <a:lnTo>
                      <a:pt x="69" y="138"/>
                    </a:lnTo>
                    <a:lnTo>
                      <a:pt x="2706" y="138"/>
                    </a:lnTo>
                    <a:lnTo>
                      <a:pt x="2706" y="0"/>
                    </a:lnTo>
                    <a:lnTo>
                      <a:pt x="69" y="0"/>
                    </a:lnTo>
                    <a:lnTo>
                      <a:pt x="0" y="69"/>
                    </a:lnTo>
                    <a:close/>
                  </a:path>
                </a:pathLst>
              </a:custGeom>
              <a:solidFill>
                <a:srgbClr val="E6B5C2"/>
              </a:solidFill>
              <a:ln w="9525">
                <a:noFill/>
                <a:round/>
                <a:headEnd/>
                <a:tailEnd/>
              </a:ln>
            </p:spPr>
            <p:txBody>
              <a:bodyPr/>
              <a:lstStyle/>
              <a:p>
                <a:endParaRPr lang="en-US"/>
              </a:p>
            </p:txBody>
          </p:sp>
          <p:sp>
            <p:nvSpPr>
              <p:cNvPr id="5297" name="Freeform 802"/>
              <p:cNvSpPr>
                <a:spLocks/>
              </p:cNvSpPr>
              <p:nvPr/>
            </p:nvSpPr>
            <p:spPr bwMode="auto">
              <a:xfrm>
                <a:off x="6384" y="2325"/>
                <a:ext cx="8" cy="73"/>
              </a:xfrm>
              <a:custGeom>
                <a:avLst/>
                <a:gdLst>
                  <a:gd name="T0" fmla="*/ 0 w 140"/>
                  <a:gd name="T1" fmla="*/ 0 h 1306"/>
                  <a:gd name="T2" fmla="*/ 0 w 140"/>
                  <a:gd name="T3" fmla="*/ 0 h 1306"/>
                  <a:gd name="T4" fmla="*/ 0 w 140"/>
                  <a:gd name="T5" fmla="*/ 0 h 1306"/>
                  <a:gd name="T6" fmla="*/ 0 w 140"/>
                  <a:gd name="T7" fmla="*/ 0 h 1306"/>
                  <a:gd name="T8" fmla="*/ 0 w 140"/>
                  <a:gd name="T9" fmla="*/ 0 h 1306"/>
                  <a:gd name="T10" fmla="*/ 0 w 140"/>
                  <a:gd name="T11" fmla="*/ 0 h 1306"/>
                  <a:gd name="T12" fmla="*/ 0 60000 65536"/>
                  <a:gd name="T13" fmla="*/ 0 60000 65536"/>
                  <a:gd name="T14" fmla="*/ 0 60000 65536"/>
                  <a:gd name="T15" fmla="*/ 0 60000 65536"/>
                  <a:gd name="T16" fmla="*/ 0 60000 65536"/>
                  <a:gd name="T17" fmla="*/ 0 60000 65536"/>
                  <a:gd name="T18" fmla="*/ 0 w 140"/>
                  <a:gd name="T19" fmla="*/ 0 h 1306"/>
                  <a:gd name="T20" fmla="*/ 140 w 140"/>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0" h="1306">
                    <a:moveTo>
                      <a:pt x="69" y="0"/>
                    </a:moveTo>
                    <a:lnTo>
                      <a:pt x="0" y="69"/>
                    </a:lnTo>
                    <a:lnTo>
                      <a:pt x="2" y="1306"/>
                    </a:lnTo>
                    <a:lnTo>
                      <a:pt x="140" y="1306"/>
                    </a:lnTo>
                    <a:lnTo>
                      <a:pt x="138" y="69"/>
                    </a:lnTo>
                    <a:lnTo>
                      <a:pt x="69" y="0"/>
                    </a:lnTo>
                    <a:close/>
                  </a:path>
                </a:pathLst>
              </a:custGeom>
              <a:solidFill>
                <a:srgbClr val="E6B5C2"/>
              </a:solidFill>
              <a:ln w="9525">
                <a:noFill/>
                <a:round/>
                <a:headEnd/>
                <a:tailEnd/>
              </a:ln>
            </p:spPr>
            <p:txBody>
              <a:bodyPr/>
              <a:lstStyle/>
              <a:p>
                <a:endParaRPr lang="en-US"/>
              </a:p>
            </p:txBody>
          </p:sp>
          <p:sp>
            <p:nvSpPr>
              <p:cNvPr id="5298" name="Freeform 803"/>
              <p:cNvSpPr>
                <a:spLocks/>
              </p:cNvSpPr>
              <p:nvPr/>
            </p:nvSpPr>
            <p:spPr bwMode="auto">
              <a:xfrm>
                <a:off x="6388" y="2325"/>
                <a:ext cx="151" cy="8"/>
              </a:xfrm>
              <a:custGeom>
                <a:avLst/>
                <a:gdLst>
                  <a:gd name="T0" fmla="*/ 0 w 2707"/>
                  <a:gd name="T1" fmla="*/ 0 h 141"/>
                  <a:gd name="T2" fmla="*/ 0 w 2707"/>
                  <a:gd name="T3" fmla="*/ 0 h 141"/>
                  <a:gd name="T4" fmla="*/ 0 w 2707"/>
                  <a:gd name="T5" fmla="*/ 0 h 141"/>
                  <a:gd name="T6" fmla="*/ 0 w 2707"/>
                  <a:gd name="T7" fmla="*/ 0 h 141"/>
                  <a:gd name="T8" fmla="*/ 0 w 2707"/>
                  <a:gd name="T9" fmla="*/ 0 h 141"/>
                  <a:gd name="T10" fmla="*/ 0 w 2707"/>
                  <a:gd name="T11" fmla="*/ 0 h 141"/>
                  <a:gd name="T12" fmla="*/ 0 60000 65536"/>
                  <a:gd name="T13" fmla="*/ 0 60000 65536"/>
                  <a:gd name="T14" fmla="*/ 0 60000 65536"/>
                  <a:gd name="T15" fmla="*/ 0 60000 65536"/>
                  <a:gd name="T16" fmla="*/ 0 60000 65536"/>
                  <a:gd name="T17" fmla="*/ 0 60000 65536"/>
                  <a:gd name="T18" fmla="*/ 0 w 2707"/>
                  <a:gd name="T19" fmla="*/ 0 h 141"/>
                  <a:gd name="T20" fmla="*/ 2707 w 2707"/>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07" h="141">
                    <a:moveTo>
                      <a:pt x="2707" y="69"/>
                    </a:moveTo>
                    <a:lnTo>
                      <a:pt x="2638" y="0"/>
                    </a:lnTo>
                    <a:lnTo>
                      <a:pt x="0" y="3"/>
                    </a:lnTo>
                    <a:lnTo>
                      <a:pt x="0" y="141"/>
                    </a:lnTo>
                    <a:lnTo>
                      <a:pt x="2638" y="139"/>
                    </a:lnTo>
                    <a:lnTo>
                      <a:pt x="2707" y="69"/>
                    </a:lnTo>
                    <a:close/>
                  </a:path>
                </a:pathLst>
              </a:custGeom>
              <a:solidFill>
                <a:srgbClr val="E6B5C2"/>
              </a:solidFill>
              <a:ln w="9525">
                <a:noFill/>
                <a:round/>
                <a:headEnd/>
                <a:tailEnd/>
              </a:ln>
            </p:spPr>
            <p:txBody>
              <a:bodyPr/>
              <a:lstStyle/>
              <a:p>
                <a:endParaRPr lang="en-US"/>
              </a:p>
            </p:txBody>
          </p:sp>
          <p:sp>
            <p:nvSpPr>
              <p:cNvPr id="5299" name="Freeform 804"/>
              <p:cNvSpPr>
                <a:spLocks/>
              </p:cNvSpPr>
              <p:nvPr/>
            </p:nvSpPr>
            <p:spPr bwMode="auto">
              <a:xfrm>
                <a:off x="6531" y="2329"/>
                <a:ext cx="8" cy="73"/>
              </a:xfrm>
              <a:custGeom>
                <a:avLst/>
                <a:gdLst>
                  <a:gd name="T0" fmla="*/ 0 w 140"/>
                  <a:gd name="T1" fmla="*/ 0 h 1309"/>
                  <a:gd name="T2" fmla="*/ 0 w 140"/>
                  <a:gd name="T3" fmla="*/ 0 h 1309"/>
                  <a:gd name="T4" fmla="*/ 0 w 140"/>
                  <a:gd name="T5" fmla="*/ 0 h 1309"/>
                  <a:gd name="T6" fmla="*/ 0 w 140"/>
                  <a:gd name="T7" fmla="*/ 0 h 1309"/>
                  <a:gd name="T8" fmla="*/ 0 w 140"/>
                  <a:gd name="T9" fmla="*/ 0 h 1309"/>
                  <a:gd name="T10" fmla="*/ 0 w 140"/>
                  <a:gd name="T11" fmla="*/ 0 h 1309"/>
                  <a:gd name="T12" fmla="*/ 0 60000 65536"/>
                  <a:gd name="T13" fmla="*/ 0 60000 65536"/>
                  <a:gd name="T14" fmla="*/ 0 60000 65536"/>
                  <a:gd name="T15" fmla="*/ 0 60000 65536"/>
                  <a:gd name="T16" fmla="*/ 0 60000 65536"/>
                  <a:gd name="T17" fmla="*/ 0 60000 65536"/>
                  <a:gd name="T18" fmla="*/ 0 w 140"/>
                  <a:gd name="T19" fmla="*/ 0 h 1309"/>
                  <a:gd name="T20" fmla="*/ 140 w 140"/>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0" h="1309">
                    <a:moveTo>
                      <a:pt x="70" y="1309"/>
                    </a:moveTo>
                    <a:lnTo>
                      <a:pt x="140" y="1240"/>
                    </a:lnTo>
                    <a:lnTo>
                      <a:pt x="138" y="0"/>
                    </a:lnTo>
                    <a:lnTo>
                      <a:pt x="0" y="0"/>
                    </a:lnTo>
                    <a:lnTo>
                      <a:pt x="1" y="1240"/>
                    </a:lnTo>
                    <a:lnTo>
                      <a:pt x="70" y="1309"/>
                    </a:lnTo>
                    <a:close/>
                  </a:path>
                </a:pathLst>
              </a:custGeom>
              <a:solidFill>
                <a:srgbClr val="E6B5C2"/>
              </a:solidFill>
              <a:ln w="9525">
                <a:noFill/>
                <a:round/>
                <a:headEnd/>
                <a:tailEnd/>
              </a:ln>
            </p:spPr>
            <p:txBody>
              <a:bodyPr/>
              <a:lstStyle/>
              <a:p>
                <a:endParaRPr lang="en-US"/>
              </a:p>
            </p:txBody>
          </p:sp>
          <p:sp>
            <p:nvSpPr>
              <p:cNvPr id="5300" name="Freeform 805"/>
              <p:cNvSpPr>
                <a:spLocks/>
              </p:cNvSpPr>
              <p:nvPr/>
            </p:nvSpPr>
            <p:spPr bwMode="auto">
              <a:xfrm>
                <a:off x="6535" y="2329"/>
                <a:ext cx="146" cy="69"/>
              </a:xfrm>
              <a:custGeom>
                <a:avLst/>
                <a:gdLst>
                  <a:gd name="T0" fmla="*/ 0 w 2628"/>
                  <a:gd name="T1" fmla="*/ 0 h 1231"/>
                  <a:gd name="T2" fmla="*/ 0 w 2628"/>
                  <a:gd name="T3" fmla="*/ 0 h 1231"/>
                  <a:gd name="T4" fmla="*/ 0 w 2628"/>
                  <a:gd name="T5" fmla="*/ 0 h 1231"/>
                  <a:gd name="T6" fmla="*/ 0 w 2628"/>
                  <a:gd name="T7" fmla="*/ 0 h 1231"/>
                  <a:gd name="T8" fmla="*/ 0 w 2628"/>
                  <a:gd name="T9" fmla="*/ 0 h 1231"/>
                  <a:gd name="T10" fmla="*/ 0 60000 65536"/>
                  <a:gd name="T11" fmla="*/ 0 60000 65536"/>
                  <a:gd name="T12" fmla="*/ 0 60000 65536"/>
                  <a:gd name="T13" fmla="*/ 0 60000 65536"/>
                  <a:gd name="T14" fmla="*/ 0 60000 65536"/>
                  <a:gd name="T15" fmla="*/ 0 w 2628"/>
                  <a:gd name="T16" fmla="*/ 0 h 1231"/>
                  <a:gd name="T17" fmla="*/ 2628 w 2628"/>
                  <a:gd name="T18" fmla="*/ 1231 h 1231"/>
                </a:gdLst>
                <a:ahLst/>
                <a:cxnLst>
                  <a:cxn ang="T10">
                    <a:pos x="T0" y="T1"/>
                  </a:cxn>
                  <a:cxn ang="T11">
                    <a:pos x="T2" y="T3"/>
                  </a:cxn>
                  <a:cxn ang="T12">
                    <a:pos x="T4" y="T5"/>
                  </a:cxn>
                  <a:cxn ang="T13">
                    <a:pos x="T6" y="T7"/>
                  </a:cxn>
                  <a:cxn ang="T14">
                    <a:pos x="T8" y="T9"/>
                  </a:cxn>
                </a:cxnLst>
                <a:rect l="T15" t="T16" r="T17" b="T18"/>
                <a:pathLst>
                  <a:path w="2628" h="1231">
                    <a:moveTo>
                      <a:pt x="2627" y="1231"/>
                    </a:moveTo>
                    <a:lnTo>
                      <a:pt x="0" y="1230"/>
                    </a:lnTo>
                    <a:lnTo>
                      <a:pt x="1" y="0"/>
                    </a:lnTo>
                    <a:lnTo>
                      <a:pt x="2628" y="3"/>
                    </a:lnTo>
                    <a:lnTo>
                      <a:pt x="2627" y="1231"/>
                    </a:lnTo>
                    <a:close/>
                  </a:path>
                </a:pathLst>
              </a:custGeom>
              <a:solidFill>
                <a:srgbClr val="CB3547"/>
              </a:solidFill>
              <a:ln w="9525">
                <a:noFill/>
                <a:round/>
                <a:headEnd/>
                <a:tailEnd/>
              </a:ln>
            </p:spPr>
            <p:txBody>
              <a:bodyPr/>
              <a:lstStyle/>
              <a:p>
                <a:endParaRPr lang="en-US"/>
              </a:p>
            </p:txBody>
          </p:sp>
          <p:sp>
            <p:nvSpPr>
              <p:cNvPr id="5301" name="Freeform 806"/>
              <p:cNvSpPr>
                <a:spLocks/>
              </p:cNvSpPr>
              <p:nvPr/>
            </p:nvSpPr>
            <p:spPr bwMode="auto">
              <a:xfrm>
                <a:off x="6531" y="2394"/>
                <a:ext cx="150" cy="8"/>
              </a:xfrm>
              <a:custGeom>
                <a:avLst/>
                <a:gdLst>
                  <a:gd name="T0" fmla="*/ 0 w 2696"/>
                  <a:gd name="T1" fmla="*/ 0 h 139"/>
                  <a:gd name="T2" fmla="*/ 0 w 2696"/>
                  <a:gd name="T3" fmla="*/ 0 h 139"/>
                  <a:gd name="T4" fmla="*/ 0 w 2696"/>
                  <a:gd name="T5" fmla="*/ 0 h 139"/>
                  <a:gd name="T6" fmla="*/ 0 w 2696"/>
                  <a:gd name="T7" fmla="*/ 0 h 139"/>
                  <a:gd name="T8" fmla="*/ 0 w 2696"/>
                  <a:gd name="T9" fmla="*/ 0 h 139"/>
                  <a:gd name="T10" fmla="*/ 0 w 2696"/>
                  <a:gd name="T11" fmla="*/ 0 h 139"/>
                  <a:gd name="T12" fmla="*/ 0 60000 65536"/>
                  <a:gd name="T13" fmla="*/ 0 60000 65536"/>
                  <a:gd name="T14" fmla="*/ 0 60000 65536"/>
                  <a:gd name="T15" fmla="*/ 0 60000 65536"/>
                  <a:gd name="T16" fmla="*/ 0 60000 65536"/>
                  <a:gd name="T17" fmla="*/ 0 60000 65536"/>
                  <a:gd name="T18" fmla="*/ 0 w 2696"/>
                  <a:gd name="T19" fmla="*/ 0 h 139"/>
                  <a:gd name="T20" fmla="*/ 2696 w 269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6" h="139">
                    <a:moveTo>
                      <a:pt x="0" y="69"/>
                    </a:moveTo>
                    <a:lnTo>
                      <a:pt x="69" y="138"/>
                    </a:lnTo>
                    <a:lnTo>
                      <a:pt x="2696" y="139"/>
                    </a:lnTo>
                    <a:lnTo>
                      <a:pt x="2696" y="1"/>
                    </a:lnTo>
                    <a:lnTo>
                      <a:pt x="69" y="0"/>
                    </a:lnTo>
                    <a:lnTo>
                      <a:pt x="0" y="69"/>
                    </a:lnTo>
                    <a:close/>
                  </a:path>
                </a:pathLst>
              </a:custGeom>
              <a:solidFill>
                <a:srgbClr val="E6B5C2"/>
              </a:solidFill>
              <a:ln w="9525">
                <a:noFill/>
                <a:round/>
                <a:headEnd/>
                <a:tailEnd/>
              </a:ln>
            </p:spPr>
            <p:txBody>
              <a:bodyPr/>
              <a:lstStyle/>
              <a:p>
                <a:endParaRPr lang="en-US"/>
              </a:p>
            </p:txBody>
          </p:sp>
          <p:sp>
            <p:nvSpPr>
              <p:cNvPr id="5302" name="Freeform 807"/>
              <p:cNvSpPr>
                <a:spLocks/>
              </p:cNvSpPr>
              <p:nvPr/>
            </p:nvSpPr>
            <p:spPr bwMode="auto">
              <a:xfrm>
                <a:off x="6531" y="2326"/>
                <a:ext cx="8" cy="72"/>
              </a:xfrm>
              <a:custGeom>
                <a:avLst/>
                <a:gdLst>
                  <a:gd name="T0" fmla="*/ 0 w 140"/>
                  <a:gd name="T1" fmla="*/ 0 h 1298"/>
                  <a:gd name="T2" fmla="*/ 0 w 140"/>
                  <a:gd name="T3" fmla="*/ 0 h 1298"/>
                  <a:gd name="T4" fmla="*/ 0 w 140"/>
                  <a:gd name="T5" fmla="*/ 0 h 1298"/>
                  <a:gd name="T6" fmla="*/ 0 w 140"/>
                  <a:gd name="T7" fmla="*/ 0 h 1298"/>
                  <a:gd name="T8" fmla="*/ 0 w 140"/>
                  <a:gd name="T9" fmla="*/ 0 h 1298"/>
                  <a:gd name="T10" fmla="*/ 0 w 140"/>
                  <a:gd name="T11" fmla="*/ 0 h 1298"/>
                  <a:gd name="T12" fmla="*/ 0 60000 65536"/>
                  <a:gd name="T13" fmla="*/ 0 60000 65536"/>
                  <a:gd name="T14" fmla="*/ 0 60000 65536"/>
                  <a:gd name="T15" fmla="*/ 0 60000 65536"/>
                  <a:gd name="T16" fmla="*/ 0 60000 65536"/>
                  <a:gd name="T17" fmla="*/ 0 60000 65536"/>
                  <a:gd name="T18" fmla="*/ 0 w 140"/>
                  <a:gd name="T19" fmla="*/ 0 h 1298"/>
                  <a:gd name="T20" fmla="*/ 140 w 140"/>
                  <a:gd name="T21" fmla="*/ 1298 h 1298"/>
                </a:gdLst>
                <a:ahLst/>
                <a:cxnLst>
                  <a:cxn ang="T12">
                    <a:pos x="T0" y="T1"/>
                  </a:cxn>
                  <a:cxn ang="T13">
                    <a:pos x="T2" y="T3"/>
                  </a:cxn>
                  <a:cxn ang="T14">
                    <a:pos x="T4" y="T5"/>
                  </a:cxn>
                  <a:cxn ang="T15">
                    <a:pos x="T6" y="T7"/>
                  </a:cxn>
                  <a:cxn ang="T16">
                    <a:pos x="T8" y="T9"/>
                  </a:cxn>
                  <a:cxn ang="T17">
                    <a:pos x="T10" y="T11"/>
                  </a:cxn>
                </a:cxnLst>
                <a:rect l="T18" t="T19" r="T20" b="T21"/>
                <a:pathLst>
                  <a:path w="140" h="1298">
                    <a:moveTo>
                      <a:pt x="70" y="0"/>
                    </a:moveTo>
                    <a:lnTo>
                      <a:pt x="1" y="68"/>
                    </a:lnTo>
                    <a:lnTo>
                      <a:pt x="0" y="1298"/>
                    </a:lnTo>
                    <a:lnTo>
                      <a:pt x="138" y="1298"/>
                    </a:lnTo>
                    <a:lnTo>
                      <a:pt x="140" y="68"/>
                    </a:lnTo>
                    <a:lnTo>
                      <a:pt x="70" y="0"/>
                    </a:lnTo>
                    <a:close/>
                  </a:path>
                </a:pathLst>
              </a:custGeom>
              <a:solidFill>
                <a:srgbClr val="E6B5C2"/>
              </a:solidFill>
              <a:ln w="9525">
                <a:noFill/>
                <a:round/>
                <a:headEnd/>
                <a:tailEnd/>
              </a:ln>
            </p:spPr>
            <p:txBody>
              <a:bodyPr/>
              <a:lstStyle/>
              <a:p>
                <a:endParaRPr lang="en-US"/>
              </a:p>
            </p:txBody>
          </p:sp>
          <p:sp>
            <p:nvSpPr>
              <p:cNvPr id="5303" name="Freeform 808"/>
              <p:cNvSpPr>
                <a:spLocks/>
              </p:cNvSpPr>
              <p:nvPr/>
            </p:nvSpPr>
            <p:spPr bwMode="auto">
              <a:xfrm>
                <a:off x="6535" y="2326"/>
                <a:ext cx="150" cy="7"/>
              </a:xfrm>
              <a:custGeom>
                <a:avLst/>
                <a:gdLst>
                  <a:gd name="T0" fmla="*/ 0 w 2696"/>
                  <a:gd name="T1" fmla="*/ 0 h 140"/>
                  <a:gd name="T2" fmla="*/ 0 w 2696"/>
                  <a:gd name="T3" fmla="*/ 0 h 140"/>
                  <a:gd name="T4" fmla="*/ 0 w 2696"/>
                  <a:gd name="T5" fmla="*/ 0 h 140"/>
                  <a:gd name="T6" fmla="*/ 0 w 2696"/>
                  <a:gd name="T7" fmla="*/ 0 h 140"/>
                  <a:gd name="T8" fmla="*/ 0 w 2696"/>
                  <a:gd name="T9" fmla="*/ 0 h 140"/>
                  <a:gd name="T10" fmla="*/ 0 w 2696"/>
                  <a:gd name="T11" fmla="*/ 0 h 140"/>
                  <a:gd name="T12" fmla="*/ 0 60000 65536"/>
                  <a:gd name="T13" fmla="*/ 0 60000 65536"/>
                  <a:gd name="T14" fmla="*/ 0 60000 65536"/>
                  <a:gd name="T15" fmla="*/ 0 60000 65536"/>
                  <a:gd name="T16" fmla="*/ 0 60000 65536"/>
                  <a:gd name="T17" fmla="*/ 0 60000 65536"/>
                  <a:gd name="T18" fmla="*/ 0 w 2696"/>
                  <a:gd name="T19" fmla="*/ 0 h 140"/>
                  <a:gd name="T20" fmla="*/ 2696 w 26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6" h="140">
                    <a:moveTo>
                      <a:pt x="2696" y="71"/>
                    </a:moveTo>
                    <a:lnTo>
                      <a:pt x="2627" y="1"/>
                    </a:lnTo>
                    <a:lnTo>
                      <a:pt x="0" y="0"/>
                    </a:lnTo>
                    <a:lnTo>
                      <a:pt x="0" y="137"/>
                    </a:lnTo>
                    <a:lnTo>
                      <a:pt x="2627" y="140"/>
                    </a:lnTo>
                    <a:lnTo>
                      <a:pt x="2696" y="71"/>
                    </a:lnTo>
                    <a:close/>
                  </a:path>
                </a:pathLst>
              </a:custGeom>
              <a:solidFill>
                <a:srgbClr val="E6B5C2"/>
              </a:solidFill>
              <a:ln w="9525">
                <a:noFill/>
                <a:round/>
                <a:headEnd/>
                <a:tailEnd/>
              </a:ln>
            </p:spPr>
            <p:txBody>
              <a:bodyPr/>
              <a:lstStyle/>
              <a:p>
                <a:endParaRPr lang="en-US"/>
              </a:p>
            </p:txBody>
          </p:sp>
          <p:sp>
            <p:nvSpPr>
              <p:cNvPr id="5304" name="Freeform 809"/>
              <p:cNvSpPr>
                <a:spLocks/>
              </p:cNvSpPr>
              <p:nvPr/>
            </p:nvSpPr>
            <p:spPr bwMode="auto">
              <a:xfrm>
                <a:off x="6677" y="2329"/>
                <a:ext cx="8" cy="73"/>
              </a:xfrm>
              <a:custGeom>
                <a:avLst/>
                <a:gdLst>
                  <a:gd name="T0" fmla="*/ 0 w 139"/>
                  <a:gd name="T1" fmla="*/ 0 h 1297"/>
                  <a:gd name="T2" fmla="*/ 0 w 139"/>
                  <a:gd name="T3" fmla="*/ 0 h 1297"/>
                  <a:gd name="T4" fmla="*/ 0 w 139"/>
                  <a:gd name="T5" fmla="*/ 0 h 1297"/>
                  <a:gd name="T6" fmla="*/ 0 w 139"/>
                  <a:gd name="T7" fmla="*/ 0 h 1297"/>
                  <a:gd name="T8" fmla="*/ 0 w 139"/>
                  <a:gd name="T9" fmla="*/ 0 h 1297"/>
                  <a:gd name="T10" fmla="*/ 0 w 139"/>
                  <a:gd name="T11" fmla="*/ 0 h 1297"/>
                  <a:gd name="T12" fmla="*/ 0 60000 65536"/>
                  <a:gd name="T13" fmla="*/ 0 60000 65536"/>
                  <a:gd name="T14" fmla="*/ 0 60000 65536"/>
                  <a:gd name="T15" fmla="*/ 0 60000 65536"/>
                  <a:gd name="T16" fmla="*/ 0 60000 65536"/>
                  <a:gd name="T17" fmla="*/ 0 60000 65536"/>
                  <a:gd name="T18" fmla="*/ 0 w 139"/>
                  <a:gd name="T19" fmla="*/ 0 h 1297"/>
                  <a:gd name="T20" fmla="*/ 139 w 139"/>
                  <a:gd name="T21" fmla="*/ 1297 h 1297"/>
                </a:gdLst>
                <a:ahLst/>
                <a:cxnLst>
                  <a:cxn ang="T12">
                    <a:pos x="T0" y="T1"/>
                  </a:cxn>
                  <a:cxn ang="T13">
                    <a:pos x="T2" y="T3"/>
                  </a:cxn>
                  <a:cxn ang="T14">
                    <a:pos x="T4" y="T5"/>
                  </a:cxn>
                  <a:cxn ang="T15">
                    <a:pos x="T6" y="T7"/>
                  </a:cxn>
                  <a:cxn ang="T16">
                    <a:pos x="T8" y="T9"/>
                  </a:cxn>
                  <a:cxn ang="T17">
                    <a:pos x="T10" y="T11"/>
                  </a:cxn>
                </a:cxnLst>
                <a:rect l="T18" t="T19" r="T20" b="T21"/>
                <a:pathLst>
                  <a:path w="139" h="1297">
                    <a:moveTo>
                      <a:pt x="69" y="1297"/>
                    </a:moveTo>
                    <a:lnTo>
                      <a:pt x="138" y="1228"/>
                    </a:lnTo>
                    <a:lnTo>
                      <a:pt x="139" y="0"/>
                    </a:lnTo>
                    <a:lnTo>
                      <a:pt x="1" y="0"/>
                    </a:lnTo>
                    <a:lnTo>
                      <a:pt x="0" y="1228"/>
                    </a:lnTo>
                    <a:lnTo>
                      <a:pt x="69" y="1297"/>
                    </a:lnTo>
                    <a:close/>
                  </a:path>
                </a:pathLst>
              </a:custGeom>
              <a:solidFill>
                <a:srgbClr val="E6B5C2"/>
              </a:solidFill>
              <a:ln w="9525">
                <a:noFill/>
                <a:round/>
                <a:headEnd/>
                <a:tailEnd/>
              </a:ln>
            </p:spPr>
            <p:txBody>
              <a:bodyPr/>
              <a:lstStyle/>
              <a:p>
                <a:endParaRPr lang="en-US"/>
              </a:p>
            </p:txBody>
          </p:sp>
          <p:sp>
            <p:nvSpPr>
              <p:cNvPr id="5305" name="Freeform 810"/>
              <p:cNvSpPr>
                <a:spLocks/>
              </p:cNvSpPr>
              <p:nvPr/>
            </p:nvSpPr>
            <p:spPr bwMode="auto">
              <a:xfrm>
                <a:off x="6241" y="2329"/>
                <a:ext cx="145" cy="69"/>
              </a:xfrm>
              <a:custGeom>
                <a:avLst/>
                <a:gdLst>
                  <a:gd name="T0" fmla="*/ 0 w 2621"/>
                  <a:gd name="T1" fmla="*/ 0 h 1244"/>
                  <a:gd name="T2" fmla="*/ 0 w 2621"/>
                  <a:gd name="T3" fmla="*/ 0 h 1244"/>
                  <a:gd name="T4" fmla="*/ 0 w 2621"/>
                  <a:gd name="T5" fmla="*/ 0 h 1244"/>
                  <a:gd name="T6" fmla="*/ 0 w 2621"/>
                  <a:gd name="T7" fmla="*/ 0 h 1244"/>
                  <a:gd name="T8" fmla="*/ 0 w 2621"/>
                  <a:gd name="T9" fmla="*/ 0 h 1244"/>
                  <a:gd name="T10" fmla="*/ 0 60000 65536"/>
                  <a:gd name="T11" fmla="*/ 0 60000 65536"/>
                  <a:gd name="T12" fmla="*/ 0 60000 65536"/>
                  <a:gd name="T13" fmla="*/ 0 60000 65536"/>
                  <a:gd name="T14" fmla="*/ 0 60000 65536"/>
                  <a:gd name="T15" fmla="*/ 0 w 2621"/>
                  <a:gd name="T16" fmla="*/ 0 h 1244"/>
                  <a:gd name="T17" fmla="*/ 2621 w 2621"/>
                  <a:gd name="T18" fmla="*/ 1244 h 1244"/>
                </a:gdLst>
                <a:ahLst/>
                <a:cxnLst>
                  <a:cxn ang="T10">
                    <a:pos x="T0" y="T1"/>
                  </a:cxn>
                  <a:cxn ang="T11">
                    <a:pos x="T2" y="T3"/>
                  </a:cxn>
                  <a:cxn ang="T12">
                    <a:pos x="T4" y="T5"/>
                  </a:cxn>
                  <a:cxn ang="T13">
                    <a:pos x="T6" y="T7"/>
                  </a:cxn>
                  <a:cxn ang="T14">
                    <a:pos x="T8" y="T9"/>
                  </a:cxn>
                </a:cxnLst>
                <a:rect l="T15" t="T16" r="T17" b="T18"/>
                <a:pathLst>
                  <a:path w="2621" h="1244">
                    <a:moveTo>
                      <a:pt x="2621" y="1244"/>
                    </a:moveTo>
                    <a:lnTo>
                      <a:pt x="3" y="1240"/>
                    </a:lnTo>
                    <a:lnTo>
                      <a:pt x="0" y="0"/>
                    </a:lnTo>
                    <a:lnTo>
                      <a:pt x="2620" y="2"/>
                    </a:lnTo>
                    <a:lnTo>
                      <a:pt x="2621" y="1244"/>
                    </a:lnTo>
                    <a:close/>
                  </a:path>
                </a:pathLst>
              </a:custGeom>
              <a:solidFill>
                <a:srgbClr val="CB3547"/>
              </a:solidFill>
              <a:ln w="9525">
                <a:noFill/>
                <a:round/>
                <a:headEnd/>
                <a:tailEnd/>
              </a:ln>
            </p:spPr>
            <p:txBody>
              <a:bodyPr/>
              <a:lstStyle/>
              <a:p>
                <a:endParaRPr lang="en-US"/>
              </a:p>
            </p:txBody>
          </p:sp>
          <p:sp>
            <p:nvSpPr>
              <p:cNvPr id="5306" name="Freeform 811"/>
              <p:cNvSpPr>
                <a:spLocks/>
              </p:cNvSpPr>
              <p:nvPr/>
            </p:nvSpPr>
            <p:spPr bwMode="auto">
              <a:xfrm>
                <a:off x="6237" y="2394"/>
                <a:ext cx="149" cy="8"/>
              </a:xfrm>
              <a:custGeom>
                <a:avLst/>
                <a:gdLst>
                  <a:gd name="T0" fmla="*/ 0 w 2687"/>
                  <a:gd name="T1" fmla="*/ 0 h 142"/>
                  <a:gd name="T2" fmla="*/ 0 w 2687"/>
                  <a:gd name="T3" fmla="*/ 0 h 142"/>
                  <a:gd name="T4" fmla="*/ 0 w 2687"/>
                  <a:gd name="T5" fmla="*/ 0 h 142"/>
                  <a:gd name="T6" fmla="*/ 0 w 2687"/>
                  <a:gd name="T7" fmla="*/ 0 h 142"/>
                  <a:gd name="T8" fmla="*/ 0 w 2687"/>
                  <a:gd name="T9" fmla="*/ 0 h 142"/>
                  <a:gd name="T10" fmla="*/ 0 w 2687"/>
                  <a:gd name="T11" fmla="*/ 0 h 142"/>
                  <a:gd name="T12" fmla="*/ 0 60000 65536"/>
                  <a:gd name="T13" fmla="*/ 0 60000 65536"/>
                  <a:gd name="T14" fmla="*/ 0 60000 65536"/>
                  <a:gd name="T15" fmla="*/ 0 60000 65536"/>
                  <a:gd name="T16" fmla="*/ 0 60000 65536"/>
                  <a:gd name="T17" fmla="*/ 0 60000 65536"/>
                  <a:gd name="T18" fmla="*/ 0 w 2687"/>
                  <a:gd name="T19" fmla="*/ 0 h 142"/>
                  <a:gd name="T20" fmla="*/ 2687 w 268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7" h="142">
                    <a:moveTo>
                      <a:pt x="0" y="69"/>
                    </a:moveTo>
                    <a:lnTo>
                      <a:pt x="69" y="139"/>
                    </a:lnTo>
                    <a:lnTo>
                      <a:pt x="2687" y="142"/>
                    </a:lnTo>
                    <a:lnTo>
                      <a:pt x="2687" y="4"/>
                    </a:lnTo>
                    <a:lnTo>
                      <a:pt x="69" y="0"/>
                    </a:lnTo>
                    <a:lnTo>
                      <a:pt x="0" y="69"/>
                    </a:lnTo>
                    <a:close/>
                  </a:path>
                </a:pathLst>
              </a:custGeom>
              <a:solidFill>
                <a:srgbClr val="E6B5C2"/>
              </a:solidFill>
              <a:ln w="9525">
                <a:noFill/>
                <a:round/>
                <a:headEnd/>
                <a:tailEnd/>
              </a:ln>
            </p:spPr>
            <p:txBody>
              <a:bodyPr/>
              <a:lstStyle/>
              <a:p>
                <a:endParaRPr lang="en-US"/>
              </a:p>
            </p:txBody>
          </p:sp>
          <p:sp>
            <p:nvSpPr>
              <p:cNvPr id="5307" name="Freeform 812"/>
              <p:cNvSpPr>
                <a:spLocks/>
              </p:cNvSpPr>
              <p:nvPr/>
            </p:nvSpPr>
            <p:spPr bwMode="auto">
              <a:xfrm>
                <a:off x="6237" y="2325"/>
                <a:ext cx="8" cy="73"/>
              </a:xfrm>
              <a:custGeom>
                <a:avLst/>
                <a:gdLst>
                  <a:gd name="T0" fmla="*/ 0 w 141"/>
                  <a:gd name="T1" fmla="*/ 0 h 1309"/>
                  <a:gd name="T2" fmla="*/ 0 w 141"/>
                  <a:gd name="T3" fmla="*/ 0 h 1309"/>
                  <a:gd name="T4" fmla="*/ 0 w 141"/>
                  <a:gd name="T5" fmla="*/ 0 h 1309"/>
                  <a:gd name="T6" fmla="*/ 0 w 141"/>
                  <a:gd name="T7" fmla="*/ 0 h 1309"/>
                  <a:gd name="T8" fmla="*/ 0 w 141"/>
                  <a:gd name="T9" fmla="*/ 0 h 1309"/>
                  <a:gd name="T10" fmla="*/ 0 w 141"/>
                  <a:gd name="T11" fmla="*/ 0 h 1309"/>
                  <a:gd name="T12" fmla="*/ 0 60000 65536"/>
                  <a:gd name="T13" fmla="*/ 0 60000 65536"/>
                  <a:gd name="T14" fmla="*/ 0 60000 65536"/>
                  <a:gd name="T15" fmla="*/ 0 60000 65536"/>
                  <a:gd name="T16" fmla="*/ 0 60000 65536"/>
                  <a:gd name="T17" fmla="*/ 0 60000 65536"/>
                  <a:gd name="T18" fmla="*/ 0 w 141"/>
                  <a:gd name="T19" fmla="*/ 0 h 1309"/>
                  <a:gd name="T20" fmla="*/ 141 w 141"/>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1" h="1309">
                    <a:moveTo>
                      <a:pt x="69" y="0"/>
                    </a:moveTo>
                    <a:lnTo>
                      <a:pt x="0" y="69"/>
                    </a:lnTo>
                    <a:lnTo>
                      <a:pt x="3" y="1309"/>
                    </a:lnTo>
                    <a:lnTo>
                      <a:pt x="141" y="1309"/>
                    </a:lnTo>
                    <a:lnTo>
                      <a:pt x="138" y="69"/>
                    </a:lnTo>
                    <a:lnTo>
                      <a:pt x="69" y="0"/>
                    </a:lnTo>
                    <a:close/>
                  </a:path>
                </a:pathLst>
              </a:custGeom>
              <a:solidFill>
                <a:srgbClr val="E6B5C2"/>
              </a:solidFill>
              <a:ln w="9525">
                <a:noFill/>
                <a:round/>
                <a:headEnd/>
                <a:tailEnd/>
              </a:ln>
            </p:spPr>
            <p:txBody>
              <a:bodyPr/>
              <a:lstStyle/>
              <a:p>
                <a:endParaRPr lang="en-US"/>
              </a:p>
            </p:txBody>
          </p:sp>
          <p:sp>
            <p:nvSpPr>
              <p:cNvPr id="5308" name="Freeform 813"/>
              <p:cNvSpPr>
                <a:spLocks/>
              </p:cNvSpPr>
              <p:nvPr/>
            </p:nvSpPr>
            <p:spPr bwMode="auto">
              <a:xfrm>
                <a:off x="6241" y="2325"/>
                <a:ext cx="149" cy="8"/>
              </a:xfrm>
              <a:custGeom>
                <a:avLst/>
                <a:gdLst>
                  <a:gd name="T0" fmla="*/ 0 w 2689"/>
                  <a:gd name="T1" fmla="*/ 0 h 140"/>
                  <a:gd name="T2" fmla="*/ 0 w 2689"/>
                  <a:gd name="T3" fmla="*/ 0 h 140"/>
                  <a:gd name="T4" fmla="*/ 0 w 2689"/>
                  <a:gd name="T5" fmla="*/ 0 h 140"/>
                  <a:gd name="T6" fmla="*/ 0 w 2689"/>
                  <a:gd name="T7" fmla="*/ 0 h 140"/>
                  <a:gd name="T8" fmla="*/ 0 w 2689"/>
                  <a:gd name="T9" fmla="*/ 0 h 140"/>
                  <a:gd name="T10" fmla="*/ 0 w 2689"/>
                  <a:gd name="T11" fmla="*/ 0 h 140"/>
                  <a:gd name="T12" fmla="*/ 0 60000 65536"/>
                  <a:gd name="T13" fmla="*/ 0 60000 65536"/>
                  <a:gd name="T14" fmla="*/ 0 60000 65536"/>
                  <a:gd name="T15" fmla="*/ 0 60000 65536"/>
                  <a:gd name="T16" fmla="*/ 0 60000 65536"/>
                  <a:gd name="T17" fmla="*/ 0 60000 65536"/>
                  <a:gd name="T18" fmla="*/ 0 w 2689"/>
                  <a:gd name="T19" fmla="*/ 0 h 140"/>
                  <a:gd name="T20" fmla="*/ 2689 w 268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89" h="140">
                    <a:moveTo>
                      <a:pt x="2689" y="71"/>
                    </a:moveTo>
                    <a:lnTo>
                      <a:pt x="2620" y="1"/>
                    </a:lnTo>
                    <a:lnTo>
                      <a:pt x="0" y="0"/>
                    </a:lnTo>
                    <a:lnTo>
                      <a:pt x="0" y="138"/>
                    </a:lnTo>
                    <a:lnTo>
                      <a:pt x="2620" y="140"/>
                    </a:lnTo>
                    <a:lnTo>
                      <a:pt x="2689" y="71"/>
                    </a:lnTo>
                    <a:close/>
                  </a:path>
                </a:pathLst>
              </a:custGeom>
              <a:solidFill>
                <a:srgbClr val="E6B5C2"/>
              </a:solidFill>
              <a:ln w="9525">
                <a:noFill/>
                <a:round/>
                <a:headEnd/>
                <a:tailEnd/>
              </a:ln>
            </p:spPr>
            <p:txBody>
              <a:bodyPr/>
              <a:lstStyle/>
              <a:p>
                <a:endParaRPr lang="en-US"/>
              </a:p>
            </p:txBody>
          </p:sp>
          <p:sp>
            <p:nvSpPr>
              <p:cNvPr id="5309" name="Freeform 814"/>
              <p:cNvSpPr>
                <a:spLocks/>
              </p:cNvSpPr>
              <p:nvPr/>
            </p:nvSpPr>
            <p:spPr bwMode="auto">
              <a:xfrm>
                <a:off x="6383" y="2329"/>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1311"/>
                    </a:moveTo>
                    <a:lnTo>
                      <a:pt x="139" y="1242"/>
                    </a:lnTo>
                    <a:lnTo>
                      <a:pt x="138" y="0"/>
                    </a:lnTo>
                    <a:lnTo>
                      <a:pt x="0" y="0"/>
                    </a:lnTo>
                    <a:lnTo>
                      <a:pt x="1" y="1242"/>
                    </a:lnTo>
                    <a:lnTo>
                      <a:pt x="70" y="1311"/>
                    </a:lnTo>
                    <a:close/>
                  </a:path>
                </a:pathLst>
              </a:custGeom>
              <a:solidFill>
                <a:srgbClr val="E6B5C2"/>
              </a:solidFill>
              <a:ln w="9525">
                <a:noFill/>
                <a:round/>
                <a:headEnd/>
                <a:tailEnd/>
              </a:ln>
            </p:spPr>
            <p:txBody>
              <a:bodyPr/>
              <a:lstStyle/>
              <a:p>
                <a:endParaRPr lang="en-US"/>
              </a:p>
            </p:txBody>
          </p:sp>
          <p:sp>
            <p:nvSpPr>
              <p:cNvPr id="5310" name="Freeform 815"/>
              <p:cNvSpPr>
                <a:spLocks/>
              </p:cNvSpPr>
              <p:nvPr/>
            </p:nvSpPr>
            <p:spPr bwMode="auto">
              <a:xfrm>
                <a:off x="6241" y="2261"/>
                <a:ext cx="148" cy="69"/>
              </a:xfrm>
              <a:custGeom>
                <a:avLst/>
                <a:gdLst>
                  <a:gd name="T0" fmla="*/ 0 w 2661"/>
                  <a:gd name="T1" fmla="*/ 0 h 1245"/>
                  <a:gd name="T2" fmla="*/ 0 w 2661"/>
                  <a:gd name="T3" fmla="*/ 0 h 1245"/>
                  <a:gd name="T4" fmla="*/ 0 w 2661"/>
                  <a:gd name="T5" fmla="*/ 0 h 1245"/>
                  <a:gd name="T6" fmla="*/ 0 w 2661"/>
                  <a:gd name="T7" fmla="*/ 0 h 1245"/>
                  <a:gd name="T8" fmla="*/ 0 w 2661"/>
                  <a:gd name="T9" fmla="*/ 0 h 1245"/>
                  <a:gd name="T10" fmla="*/ 0 60000 65536"/>
                  <a:gd name="T11" fmla="*/ 0 60000 65536"/>
                  <a:gd name="T12" fmla="*/ 0 60000 65536"/>
                  <a:gd name="T13" fmla="*/ 0 60000 65536"/>
                  <a:gd name="T14" fmla="*/ 0 60000 65536"/>
                  <a:gd name="T15" fmla="*/ 0 w 2661"/>
                  <a:gd name="T16" fmla="*/ 0 h 1245"/>
                  <a:gd name="T17" fmla="*/ 2661 w 2661"/>
                  <a:gd name="T18" fmla="*/ 1245 h 1245"/>
                </a:gdLst>
                <a:ahLst/>
                <a:cxnLst>
                  <a:cxn ang="T10">
                    <a:pos x="T0" y="T1"/>
                  </a:cxn>
                  <a:cxn ang="T11">
                    <a:pos x="T2" y="T3"/>
                  </a:cxn>
                  <a:cxn ang="T12">
                    <a:pos x="T4" y="T5"/>
                  </a:cxn>
                  <a:cxn ang="T13">
                    <a:pos x="T6" y="T7"/>
                  </a:cxn>
                  <a:cxn ang="T14">
                    <a:pos x="T8" y="T9"/>
                  </a:cxn>
                </a:cxnLst>
                <a:rect l="T15" t="T16" r="T17" b="T18"/>
                <a:pathLst>
                  <a:path w="2661" h="1245">
                    <a:moveTo>
                      <a:pt x="2655" y="1245"/>
                    </a:moveTo>
                    <a:lnTo>
                      <a:pt x="3" y="1242"/>
                    </a:lnTo>
                    <a:lnTo>
                      <a:pt x="0" y="0"/>
                    </a:lnTo>
                    <a:lnTo>
                      <a:pt x="2661" y="2"/>
                    </a:lnTo>
                    <a:lnTo>
                      <a:pt x="2655" y="1245"/>
                    </a:lnTo>
                    <a:close/>
                  </a:path>
                </a:pathLst>
              </a:custGeom>
              <a:solidFill>
                <a:srgbClr val="CB3547"/>
              </a:solidFill>
              <a:ln w="9525">
                <a:noFill/>
                <a:round/>
                <a:headEnd/>
                <a:tailEnd/>
              </a:ln>
            </p:spPr>
            <p:txBody>
              <a:bodyPr/>
              <a:lstStyle/>
              <a:p>
                <a:endParaRPr lang="en-US"/>
              </a:p>
            </p:txBody>
          </p:sp>
          <p:sp>
            <p:nvSpPr>
              <p:cNvPr id="5311" name="Freeform 816"/>
              <p:cNvSpPr>
                <a:spLocks/>
              </p:cNvSpPr>
              <p:nvPr/>
            </p:nvSpPr>
            <p:spPr bwMode="auto">
              <a:xfrm>
                <a:off x="6237" y="2326"/>
                <a:ext cx="151" cy="8"/>
              </a:xfrm>
              <a:custGeom>
                <a:avLst/>
                <a:gdLst>
                  <a:gd name="T0" fmla="*/ 0 w 2721"/>
                  <a:gd name="T1" fmla="*/ 0 h 141"/>
                  <a:gd name="T2" fmla="*/ 0 w 2721"/>
                  <a:gd name="T3" fmla="*/ 0 h 141"/>
                  <a:gd name="T4" fmla="*/ 0 w 2721"/>
                  <a:gd name="T5" fmla="*/ 0 h 141"/>
                  <a:gd name="T6" fmla="*/ 0 w 2721"/>
                  <a:gd name="T7" fmla="*/ 0 h 141"/>
                  <a:gd name="T8" fmla="*/ 0 w 2721"/>
                  <a:gd name="T9" fmla="*/ 0 h 141"/>
                  <a:gd name="T10" fmla="*/ 0 w 2721"/>
                  <a:gd name="T11" fmla="*/ 0 h 141"/>
                  <a:gd name="T12" fmla="*/ 0 60000 65536"/>
                  <a:gd name="T13" fmla="*/ 0 60000 65536"/>
                  <a:gd name="T14" fmla="*/ 0 60000 65536"/>
                  <a:gd name="T15" fmla="*/ 0 60000 65536"/>
                  <a:gd name="T16" fmla="*/ 0 60000 65536"/>
                  <a:gd name="T17" fmla="*/ 0 60000 65536"/>
                  <a:gd name="T18" fmla="*/ 0 w 2721"/>
                  <a:gd name="T19" fmla="*/ 0 h 141"/>
                  <a:gd name="T20" fmla="*/ 2721 w 2721"/>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1" h="141">
                    <a:moveTo>
                      <a:pt x="0" y="69"/>
                    </a:moveTo>
                    <a:lnTo>
                      <a:pt x="69" y="138"/>
                    </a:lnTo>
                    <a:lnTo>
                      <a:pt x="2721" y="141"/>
                    </a:lnTo>
                    <a:lnTo>
                      <a:pt x="2721" y="3"/>
                    </a:lnTo>
                    <a:lnTo>
                      <a:pt x="69" y="0"/>
                    </a:lnTo>
                    <a:lnTo>
                      <a:pt x="0" y="69"/>
                    </a:lnTo>
                    <a:close/>
                  </a:path>
                </a:pathLst>
              </a:custGeom>
              <a:solidFill>
                <a:srgbClr val="E6B5C2"/>
              </a:solidFill>
              <a:ln w="9525">
                <a:noFill/>
                <a:round/>
                <a:headEnd/>
                <a:tailEnd/>
              </a:ln>
            </p:spPr>
            <p:txBody>
              <a:bodyPr/>
              <a:lstStyle/>
              <a:p>
                <a:endParaRPr lang="en-US"/>
              </a:p>
            </p:txBody>
          </p:sp>
          <p:sp>
            <p:nvSpPr>
              <p:cNvPr id="5312" name="Freeform 817"/>
              <p:cNvSpPr>
                <a:spLocks/>
              </p:cNvSpPr>
              <p:nvPr/>
            </p:nvSpPr>
            <p:spPr bwMode="auto">
              <a:xfrm>
                <a:off x="6237" y="2257"/>
                <a:ext cx="8" cy="73"/>
              </a:xfrm>
              <a:custGeom>
                <a:avLst/>
                <a:gdLst>
                  <a:gd name="T0" fmla="*/ 0 w 141"/>
                  <a:gd name="T1" fmla="*/ 0 h 1311"/>
                  <a:gd name="T2" fmla="*/ 0 w 141"/>
                  <a:gd name="T3" fmla="*/ 0 h 1311"/>
                  <a:gd name="T4" fmla="*/ 0 w 141"/>
                  <a:gd name="T5" fmla="*/ 0 h 1311"/>
                  <a:gd name="T6" fmla="*/ 0 w 141"/>
                  <a:gd name="T7" fmla="*/ 0 h 1311"/>
                  <a:gd name="T8" fmla="*/ 0 w 141"/>
                  <a:gd name="T9" fmla="*/ 0 h 1311"/>
                  <a:gd name="T10" fmla="*/ 0 w 141"/>
                  <a:gd name="T11" fmla="*/ 0 h 1311"/>
                  <a:gd name="T12" fmla="*/ 0 60000 65536"/>
                  <a:gd name="T13" fmla="*/ 0 60000 65536"/>
                  <a:gd name="T14" fmla="*/ 0 60000 65536"/>
                  <a:gd name="T15" fmla="*/ 0 60000 65536"/>
                  <a:gd name="T16" fmla="*/ 0 60000 65536"/>
                  <a:gd name="T17" fmla="*/ 0 60000 65536"/>
                  <a:gd name="T18" fmla="*/ 0 w 141"/>
                  <a:gd name="T19" fmla="*/ 0 h 1311"/>
                  <a:gd name="T20" fmla="*/ 141 w 141"/>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41" h="1311">
                    <a:moveTo>
                      <a:pt x="69" y="0"/>
                    </a:moveTo>
                    <a:lnTo>
                      <a:pt x="0" y="69"/>
                    </a:lnTo>
                    <a:lnTo>
                      <a:pt x="3" y="1311"/>
                    </a:lnTo>
                    <a:lnTo>
                      <a:pt x="141" y="1311"/>
                    </a:lnTo>
                    <a:lnTo>
                      <a:pt x="138" y="69"/>
                    </a:lnTo>
                    <a:lnTo>
                      <a:pt x="69" y="0"/>
                    </a:lnTo>
                    <a:close/>
                  </a:path>
                </a:pathLst>
              </a:custGeom>
              <a:solidFill>
                <a:srgbClr val="E6B5C2"/>
              </a:solidFill>
              <a:ln w="9525">
                <a:noFill/>
                <a:round/>
                <a:headEnd/>
                <a:tailEnd/>
              </a:ln>
            </p:spPr>
            <p:txBody>
              <a:bodyPr/>
              <a:lstStyle/>
              <a:p>
                <a:endParaRPr lang="en-US"/>
              </a:p>
            </p:txBody>
          </p:sp>
          <p:sp>
            <p:nvSpPr>
              <p:cNvPr id="5313" name="Freeform 818"/>
              <p:cNvSpPr>
                <a:spLocks/>
              </p:cNvSpPr>
              <p:nvPr/>
            </p:nvSpPr>
            <p:spPr bwMode="auto">
              <a:xfrm>
                <a:off x="6241" y="2257"/>
                <a:ext cx="152" cy="8"/>
              </a:xfrm>
              <a:custGeom>
                <a:avLst/>
                <a:gdLst>
                  <a:gd name="T0" fmla="*/ 0 w 2731"/>
                  <a:gd name="T1" fmla="*/ 0 h 140"/>
                  <a:gd name="T2" fmla="*/ 0 w 2731"/>
                  <a:gd name="T3" fmla="*/ 0 h 140"/>
                  <a:gd name="T4" fmla="*/ 0 w 2731"/>
                  <a:gd name="T5" fmla="*/ 0 h 140"/>
                  <a:gd name="T6" fmla="*/ 0 w 2731"/>
                  <a:gd name="T7" fmla="*/ 0 h 140"/>
                  <a:gd name="T8" fmla="*/ 0 w 2731"/>
                  <a:gd name="T9" fmla="*/ 0 h 140"/>
                  <a:gd name="T10" fmla="*/ 0 w 2731"/>
                  <a:gd name="T11" fmla="*/ 0 h 140"/>
                  <a:gd name="T12" fmla="*/ 0 60000 65536"/>
                  <a:gd name="T13" fmla="*/ 0 60000 65536"/>
                  <a:gd name="T14" fmla="*/ 0 60000 65536"/>
                  <a:gd name="T15" fmla="*/ 0 60000 65536"/>
                  <a:gd name="T16" fmla="*/ 0 60000 65536"/>
                  <a:gd name="T17" fmla="*/ 0 60000 65536"/>
                  <a:gd name="T18" fmla="*/ 0 w 2731"/>
                  <a:gd name="T19" fmla="*/ 0 h 140"/>
                  <a:gd name="T20" fmla="*/ 2731 w 273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1" h="140">
                    <a:moveTo>
                      <a:pt x="2731" y="71"/>
                    </a:moveTo>
                    <a:lnTo>
                      <a:pt x="2661" y="1"/>
                    </a:lnTo>
                    <a:lnTo>
                      <a:pt x="0" y="0"/>
                    </a:lnTo>
                    <a:lnTo>
                      <a:pt x="0" y="138"/>
                    </a:lnTo>
                    <a:lnTo>
                      <a:pt x="2661" y="140"/>
                    </a:lnTo>
                    <a:lnTo>
                      <a:pt x="2731" y="71"/>
                    </a:lnTo>
                    <a:close/>
                  </a:path>
                </a:pathLst>
              </a:custGeom>
              <a:solidFill>
                <a:srgbClr val="E6B5C2"/>
              </a:solidFill>
              <a:ln w="9525">
                <a:noFill/>
                <a:round/>
                <a:headEnd/>
                <a:tailEnd/>
              </a:ln>
            </p:spPr>
            <p:txBody>
              <a:bodyPr/>
              <a:lstStyle/>
              <a:p>
                <a:endParaRPr lang="en-US"/>
              </a:p>
            </p:txBody>
          </p:sp>
          <p:sp>
            <p:nvSpPr>
              <p:cNvPr id="5314" name="Freeform 819"/>
              <p:cNvSpPr>
                <a:spLocks/>
              </p:cNvSpPr>
              <p:nvPr/>
            </p:nvSpPr>
            <p:spPr bwMode="auto">
              <a:xfrm>
                <a:off x="6384" y="2261"/>
                <a:ext cx="9" cy="73"/>
              </a:xfrm>
              <a:custGeom>
                <a:avLst/>
                <a:gdLst>
                  <a:gd name="T0" fmla="*/ 0 w 145"/>
                  <a:gd name="T1" fmla="*/ 0 h 1313"/>
                  <a:gd name="T2" fmla="*/ 0 w 145"/>
                  <a:gd name="T3" fmla="*/ 0 h 1313"/>
                  <a:gd name="T4" fmla="*/ 0 w 145"/>
                  <a:gd name="T5" fmla="*/ 0 h 1313"/>
                  <a:gd name="T6" fmla="*/ 0 w 145"/>
                  <a:gd name="T7" fmla="*/ 0 h 1313"/>
                  <a:gd name="T8" fmla="*/ 0 w 145"/>
                  <a:gd name="T9" fmla="*/ 0 h 1313"/>
                  <a:gd name="T10" fmla="*/ 0 w 145"/>
                  <a:gd name="T11" fmla="*/ 0 h 1313"/>
                  <a:gd name="T12" fmla="*/ 0 60000 65536"/>
                  <a:gd name="T13" fmla="*/ 0 60000 65536"/>
                  <a:gd name="T14" fmla="*/ 0 60000 65536"/>
                  <a:gd name="T15" fmla="*/ 0 60000 65536"/>
                  <a:gd name="T16" fmla="*/ 0 60000 65536"/>
                  <a:gd name="T17" fmla="*/ 0 60000 65536"/>
                  <a:gd name="T18" fmla="*/ 0 w 145"/>
                  <a:gd name="T19" fmla="*/ 0 h 1313"/>
                  <a:gd name="T20" fmla="*/ 145 w 145"/>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45" h="1313">
                    <a:moveTo>
                      <a:pt x="69" y="1313"/>
                    </a:moveTo>
                    <a:lnTo>
                      <a:pt x="138" y="1245"/>
                    </a:lnTo>
                    <a:lnTo>
                      <a:pt x="145" y="1"/>
                    </a:lnTo>
                    <a:lnTo>
                      <a:pt x="6" y="0"/>
                    </a:lnTo>
                    <a:lnTo>
                      <a:pt x="0" y="1244"/>
                    </a:lnTo>
                    <a:lnTo>
                      <a:pt x="69" y="1313"/>
                    </a:lnTo>
                    <a:close/>
                  </a:path>
                </a:pathLst>
              </a:custGeom>
              <a:solidFill>
                <a:srgbClr val="E6B5C2"/>
              </a:solidFill>
              <a:ln w="9525">
                <a:noFill/>
                <a:round/>
                <a:headEnd/>
                <a:tailEnd/>
              </a:ln>
            </p:spPr>
            <p:txBody>
              <a:bodyPr/>
              <a:lstStyle/>
              <a:p>
                <a:endParaRPr lang="en-US"/>
              </a:p>
            </p:txBody>
          </p:sp>
          <p:sp>
            <p:nvSpPr>
              <p:cNvPr id="5315" name="Freeform 820"/>
              <p:cNvSpPr>
                <a:spLocks/>
              </p:cNvSpPr>
              <p:nvPr/>
            </p:nvSpPr>
            <p:spPr bwMode="auto">
              <a:xfrm>
                <a:off x="6533" y="2261"/>
                <a:ext cx="148" cy="69"/>
              </a:xfrm>
              <a:custGeom>
                <a:avLst/>
                <a:gdLst>
                  <a:gd name="T0" fmla="*/ 0 w 2664"/>
                  <a:gd name="T1" fmla="*/ 0 h 1242"/>
                  <a:gd name="T2" fmla="*/ 0 w 2664"/>
                  <a:gd name="T3" fmla="*/ 0 h 1242"/>
                  <a:gd name="T4" fmla="*/ 0 w 2664"/>
                  <a:gd name="T5" fmla="*/ 0 h 1242"/>
                  <a:gd name="T6" fmla="*/ 0 w 2664"/>
                  <a:gd name="T7" fmla="*/ 0 h 1242"/>
                  <a:gd name="T8" fmla="*/ 0 w 2664"/>
                  <a:gd name="T9" fmla="*/ 0 h 1242"/>
                  <a:gd name="T10" fmla="*/ 0 60000 65536"/>
                  <a:gd name="T11" fmla="*/ 0 60000 65536"/>
                  <a:gd name="T12" fmla="*/ 0 60000 65536"/>
                  <a:gd name="T13" fmla="*/ 0 60000 65536"/>
                  <a:gd name="T14" fmla="*/ 0 60000 65536"/>
                  <a:gd name="T15" fmla="*/ 0 w 2664"/>
                  <a:gd name="T16" fmla="*/ 0 h 1242"/>
                  <a:gd name="T17" fmla="*/ 2664 w 2664"/>
                  <a:gd name="T18" fmla="*/ 1242 h 1242"/>
                </a:gdLst>
                <a:ahLst/>
                <a:cxnLst>
                  <a:cxn ang="T10">
                    <a:pos x="T0" y="T1"/>
                  </a:cxn>
                  <a:cxn ang="T11">
                    <a:pos x="T2" y="T3"/>
                  </a:cxn>
                  <a:cxn ang="T12">
                    <a:pos x="T4" y="T5"/>
                  </a:cxn>
                  <a:cxn ang="T13">
                    <a:pos x="T6" y="T7"/>
                  </a:cxn>
                  <a:cxn ang="T14">
                    <a:pos x="T8" y="T9"/>
                  </a:cxn>
                </a:cxnLst>
                <a:rect l="T15" t="T16" r="T17" b="T18"/>
                <a:pathLst>
                  <a:path w="2664" h="1242">
                    <a:moveTo>
                      <a:pt x="2663" y="1242"/>
                    </a:moveTo>
                    <a:lnTo>
                      <a:pt x="0" y="1242"/>
                    </a:lnTo>
                    <a:lnTo>
                      <a:pt x="1" y="0"/>
                    </a:lnTo>
                    <a:lnTo>
                      <a:pt x="2664" y="2"/>
                    </a:lnTo>
                    <a:lnTo>
                      <a:pt x="2663" y="1242"/>
                    </a:lnTo>
                    <a:close/>
                  </a:path>
                </a:pathLst>
              </a:custGeom>
              <a:solidFill>
                <a:srgbClr val="CB3547"/>
              </a:solidFill>
              <a:ln w="9525">
                <a:noFill/>
                <a:round/>
                <a:headEnd/>
                <a:tailEnd/>
              </a:ln>
            </p:spPr>
            <p:txBody>
              <a:bodyPr/>
              <a:lstStyle/>
              <a:p>
                <a:endParaRPr lang="en-US"/>
              </a:p>
            </p:txBody>
          </p:sp>
          <p:sp>
            <p:nvSpPr>
              <p:cNvPr id="5316" name="Freeform 821"/>
              <p:cNvSpPr>
                <a:spLocks/>
              </p:cNvSpPr>
              <p:nvPr/>
            </p:nvSpPr>
            <p:spPr bwMode="auto">
              <a:xfrm>
                <a:off x="6529" y="2326"/>
                <a:ext cx="152" cy="8"/>
              </a:xfrm>
              <a:custGeom>
                <a:avLst/>
                <a:gdLst>
                  <a:gd name="T0" fmla="*/ 0 w 2732"/>
                  <a:gd name="T1" fmla="*/ 0 h 139"/>
                  <a:gd name="T2" fmla="*/ 0 w 2732"/>
                  <a:gd name="T3" fmla="*/ 0 h 139"/>
                  <a:gd name="T4" fmla="*/ 0 w 2732"/>
                  <a:gd name="T5" fmla="*/ 0 h 139"/>
                  <a:gd name="T6" fmla="*/ 0 w 2732"/>
                  <a:gd name="T7" fmla="*/ 0 h 139"/>
                  <a:gd name="T8" fmla="*/ 0 w 2732"/>
                  <a:gd name="T9" fmla="*/ 0 h 139"/>
                  <a:gd name="T10" fmla="*/ 0 w 2732"/>
                  <a:gd name="T11" fmla="*/ 0 h 139"/>
                  <a:gd name="T12" fmla="*/ 0 60000 65536"/>
                  <a:gd name="T13" fmla="*/ 0 60000 65536"/>
                  <a:gd name="T14" fmla="*/ 0 60000 65536"/>
                  <a:gd name="T15" fmla="*/ 0 60000 65536"/>
                  <a:gd name="T16" fmla="*/ 0 60000 65536"/>
                  <a:gd name="T17" fmla="*/ 0 60000 65536"/>
                  <a:gd name="T18" fmla="*/ 0 w 2732"/>
                  <a:gd name="T19" fmla="*/ 0 h 139"/>
                  <a:gd name="T20" fmla="*/ 2732 w 2732"/>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32" h="139">
                    <a:moveTo>
                      <a:pt x="0" y="70"/>
                    </a:moveTo>
                    <a:lnTo>
                      <a:pt x="69" y="139"/>
                    </a:lnTo>
                    <a:lnTo>
                      <a:pt x="2732" y="139"/>
                    </a:lnTo>
                    <a:lnTo>
                      <a:pt x="2732" y="0"/>
                    </a:lnTo>
                    <a:lnTo>
                      <a:pt x="69" y="1"/>
                    </a:lnTo>
                    <a:lnTo>
                      <a:pt x="0" y="70"/>
                    </a:lnTo>
                    <a:close/>
                  </a:path>
                </a:pathLst>
              </a:custGeom>
              <a:solidFill>
                <a:srgbClr val="E6B5C2"/>
              </a:solidFill>
              <a:ln w="9525">
                <a:noFill/>
                <a:round/>
                <a:headEnd/>
                <a:tailEnd/>
              </a:ln>
            </p:spPr>
            <p:txBody>
              <a:bodyPr/>
              <a:lstStyle/>
              <a:p>
                <a:endParaRPr lang="en-US"/>
              </a:p>
            </p:txBody>
          </p:sp>
          <p:sp>
            <p:nvSpPr>
              <p:cNvPr id="5317" name="Freeform 822"/>
              <p:cNvSpPr>
                <a:spLocks/>
              </p:cNvSpPr>
              <p:nvPr/>
            </p:nvSpPr>
            <p:spPr bwMode="auto">
              <a:xfrm>
                <a:off x="6529"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318" name="Freeform 823"/>
              <p:cNvSpPr>
                <a:spLocks/>
              </p:cNvSpPr>
              <p:nvPr/>
            </p:nvSpPr>
            <p:spPr bwMode="auto">
              <a:xfrm>
                <a:off x="6533" y="2257"/>
                <a:ext cx="151" cy="8"/>
              </a:xfrm>
              <a:custGeom>
                <a:avLst/>
                <a:gdLst>
                  <a:gd name="T0" fmla="*/ 0 w 2732"/>
                  <a:gd name="T1" fmla="*/ 0 h 140"/>
                  <a:gd name="T2" fmla="*/ 0 w 2732"/>
                  <a:gd name="T3" fmla="*/ 0 h 140"/>
                  <a:gd name="T4" fmla="*/ 0 w 2732"/>
                  <a:gd name="T5" fmla="*/ 0 h 140"/>
                  <a:gd name="T6" fmla="*/ 0 w 2732"/>
                  <a:gd name="T7" fmla="*/ 0 h 140"/>
                  <a:gd name="T8" fmla="*/ 0 w 2732"/>
                  <a:gd name="T9" fmla="*/ 0 h 140"/>
                  <a:gd name="T10" fmla="*/ 0 w 2732"/>
                  <a:gd name="T11" fmla="*/ 0 h 140"/>
                  <a:gd name="T12" fmla="*/ 0 60000 65536"/>
                  <a:gd name="T13" fmla="*/ 0 60000 65536"/>
                  <a:gd name="T14" fmla="*/ 0 60000 65536"/>
                  <a:gd name="T15" fmla="*/ 0 60000 65536"/>
                  <a:gd name="T16" fmla="*/ 0 60000 65536"/>
                  <a:gd name="T17" fmla="*/ 0 60000 65536"/>
                  <a:gd name="T18" fmla="*/ 0 w 2732"/>
                  <a:gd name="T19" fmla="*/ 0 h 140"/>
                  <a:gd name="T20" fmla="*/ 2732 w 2732"/>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2" h="140">
                    <a:moveTo>
                      <a:pt x="2732" y="71"/>
                    </a:moveTo>
                    <a:lnTo>
                      <a:pt x="2663" y="1"/>
                    </a:lnTo>
                    <a:lnTo>
                      <a:pt x="0" y="0"/>
                    </a:lnTo>
                    <a:lnTo>
                      <a:pt x="0" y="138"/>
                    </a:lnTo>
                    <a:lnTo>
                      <a:pt x="2663" y="140"/>
                    </a:lnTo>
                    <a:lnTo>
                      <a:pt x="2732" y="71"/>
                    </a:lnTo>
                    <a:close/>
                  </a:path>
                </a:pathLst>
              </a:custGeom>
              <a:solidFill>
                <a:srgbClr val="E6B5C2"/>
              </a:solidFill>
              <a:ln w="9525">
                <a:noFill/>
                <a:round/>
                <a:headEnd/>
                <a:tailEnd/>
              </a:ln>
            </p:spPr>
            <p:txBody>
              <a:bodyPr/>
              <a:lstStyle/>
              <a:p>
                <a:endParaRPr lang="en-US"/>
              </a:p>
            </p:txBody>
          </p:sp>
          <p:sp>
            <p:nvSpPr>
              <p:cNvPr id="5319" name="Freeform 824"/>
              <p:cNvSpPr>
                <a:spLocks/>
              </p:cNvSpPr>
              <p:nvPr/>
            </p:nvSpPr>
            <p:spPr bwMode="auto">
              <a:xfrm>
                <a:off x="6677" y="2261"/>
                <a:ext cx="7" cy="73"/>
              </a:xfrm>
              <a:custGeom>
                <a:avLst/>
                <a:gdLst>
                  <a:gd name="T0" fmla="*/ 0 w 139"/>
                  <a:gd name="T1" fmla="*/ 0 h 1309"/>
                  <a:gd name="T2" fmla="*/ 0 w 139"/>
                  <a:gd name="T3" fmla="*/ 0 h 1309"/>
                  <a:gd name="T4" fmla="*/ 0 w 139"/>
                  <a:gd name="T5" fmla="*/ 0 h 1309"/>
                  <a:gd name="T6" fmla="*/ 0 w 139"/>
                  <a:gd name="T7" fmla="*/ 0 h 1309"/>
                  <a:gd name="T8" fmla="*/ 0 w 139"/>
                  <a:gd name="T9" fmla="*/ 0 h 1309"/>
                  <a:gd name="T10" fmla="*/ 0 w 139"/>
                  <a:gd name="T11" fmla="*/ 0 h 1309"/>
                  <a:gd name="T12" fmla="*/ 0 60000 65536"/>
                  <a:gd name="T13" fmla="*/ 0 60000 65536"/>
                  <a:gd name="T14" fmla="*/ 0 60000 65536"/>
                  <a:gd name="T15" fmla="*/ 0 60000 65536"/>
                  <a:gd name="T16" fmla="*/ 0 60000 65536"/>
                  <a:gd name="T17" fmla="*/ 0 60000 65536"/>
                  <a:gd name="T18" fmla="*/ 0 w 139"/>
                  <a:gd name="T19" fmla="*/ 0 h 1309"/>
                  <a:gd name="T20" fmla="*/ 139 w 139"/>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39" h="1309">
                    <a:moveTo>
                      <a:pt x="69" y="1309"/>
                    </a:moveTo>
                    <a:lnTo>
                      <a:pt x="138" y="1240"/>
                    </a:lnTo>
                    <a:lnTo>
                      <a:pt x="139" y="0"/>
                    </a:lnTo>
                    <a:lnTo>
                      <a:pt x="1" y="0"/>
                    </a:lnTo>
                    <a:lnTo>
                      <a:pt x="0" y="1240"/>
                    </a:lnTo>
                    <a:lnTo>
                      <a:pt x="69" y="1309"/>
                    </a:lnTo>
                    <a:close/>
                  </a:path>
                </a:pathLst>
              </a:custGeom>
              <a:solidFill>
                <a:srgbClr val="E6B5C2"/>
              </a:solidFill>
              <a:ln w="9525">
                <a:noFill/>
                <a:round/>
                <a:headEnd/>
                <a:tailEnd/>
              </a:ln>
            </p:spPr>
            <p:txBody>
              <a:bodyPr/>
              <a:lstStyle/>
              <a:p>
                <a:endParaRPr lang="en-US"/>
              </a:p>
            </p:txBody>
          </p:sp>
          <p:sp>
            <p:nvSpPr>
              <p:cNvPr id="5320" name="Freeform 825"/>
              <p:cNvSpPr>
                <a:spLocks/>
              </p:cNvSpPr>
              <p:nvPr/>
            </p:nvSpPr>
            <p:spPr bwMode="auto">
              <a:xfrm>
                <a:off x="6463" y="2261"/>
                <a:ext cx="148" cy="69"/>
              </a:xfrm>
              <a:custGeom>
                <a:avLst/>
                <a:gdLst>
                  <a:gd name="T0" fmla="*/ 0 w 2659"/>
                  <a:gd name="T1" fmla="*/ 0 h 1238"/>
                  <a:gd name="T2" fmla="*/ 0 w 2659"/>
                  <a:gd name="T3" fmla="*/ 0 h 1238"/>
                  <a:gd name="T4" fmla="*/ 0 w 2659"/>
                  <a:gd name="T5" fmla="*/ 0 h 1238"/>
                  <a:gd name="T6" fmla="*/ 0 w 2659"/>
                  <a:gd name="T7" fmla="*/ 0 h 1238"/>
                  <a:gd name="T8" fmla="*/ 0 w 2659"/>
                  <a:gd name="T9" fmla="*/ 0 h 1238"/>
                  <a:gd name="T10" fmla="*/ 0 60000 65536"/>
                  <a:gd name="T11" fmla="*/ 0 60000 65536"/>
                  <a:gd name="T12" fmla="*/ 0 60000 65536"/>
                  <a:gd name="T13" fmla="*/ 0 60000 65536"/>
                  <a:gd name="T14" fmla="*/ 0 60000 65536"/>
                  <a:gd name="T15" fmla="*/ 0 w 2659"/>
                  <a:gd name="T16" fmla="*/ 0 h 1238"/>
                  <a:gd name="T17" fmla="*/ 2659 w 2659"/>
                  <a:gd name="T18" fmla="*/ 1238 h 1238"/>
                </a:gdLst>
                <a:ahLst/>
                <a:cxnLst>
                  <a:cxn ang="T10">
                    <a:pos x="T0" y="T1"/>
                  </a:cxn>
                  <a:cxn ang="T11">
                    <a:pos x="T2" y="T3"/>
                  </a:cxn>
                  <a:cxn ang="T12">
                    <a:pos x="T4" y="T5"/>
                  </a:cxn>
                  <a:cxn ang="T13">
                    <a:pos x="T6" y="T7"/>
                  </a:cxn>
                  <a:cxn ang="T14">
                    <a:pos x="T8" y="T9"/>
                  </a:cxn>
                </a:cxnLst>
                <a:rect l="T15" t="T16" r="T17" b="T18"/>
                <a:pathLst>
                  <a:path w="2659" h="1238">
                    <a:moveTo>
                      <a:pt x="2659" y="1238"/>
                    </a:moveTo>
                    <a:lnTo>
                      <a:pt x="0" y="1234"/>
                    </a:lnTo>
                    <a:lnTo>
                      <a:pt x="1" y="0"/>
                    </a:lnTo>
                    <a:lnTo>
                      <a:pt x="2658" y="2"/>
                    </a:lnTo>
                    <a:lnTo>
                      <a:pt x="2659" y="1238"/>
                    </a:lnTo>
                    <a:close/>
                  </a:path>
                </a:pathLst>
              </a:custGeom>
              <a:solidFill>
                <a:srgbClr val="CB3547"/>
              </a:solidFill>
              <a:ln w="9525">
                <a:noFill/>
                <a:round/>
                <a:headEnd/>
                <a:tailEnd/>
              </a:ln>
            </p:spPr>
            <p:txBody>
              <a:bodyPr/>
              <a:lstStyle/>
              <a:p>
                <a:endParaRPr lang="en-US"/>
              </a:p>
            </p:txBody>
          </p:sp>
          <p:sp>
            <p:nvSpPr>
              <p:cNvPr id="5321" name="Freeform 826"/>
              <p:cNvSpPr>
                <a:spLocks/>
              </p:cNvSpPr>
              <p:nvPr/>
            </p:nvSpPr>
            <p:spPr bwMode="auto">
              <a:xfrm>
                <a:off x="6459" y="2326"/>
                <a:ext cx="152" cy="7"/>
              </a:xfrm>
              <a:custGeom>
                <a:avLst/>
                <a:gdLst>
                  <a:gd name="T0" fmla="*/ 0 w 2728"/>
                  <a:gd name="T1" fmla="*/ 0 h 141"/>
                  <a:gd name="T2" fmla="*/ 0 w 2728"/>
                  <a:gd name="T3" fmla="*/ 0 h 141"/>
                  <a:gd name="T4" fmla="*/ 0 w 2728"/>
                  <a:gd name="T5" fmla="*/ 0 h 141"/>
                  <a:gd name="T6" fmla="*/ 0 w 2728"/>
                  <a:gd name="T7" fmla="*/ 0 h 141"/>
                  <a:gd name="T8" fmla="*/ 0 w 2728"/>
                  <a:gd name="T9" fmla="*/ 0 h 141"/>
                  <a:gd name="T10" fmla="*/ 0 w 2728"/>
                  <a:gd name="T11" fmla="*/ 0 h 141"/>
                  <a:gd name="T12" fmla="*/ 0 60000 65536"/>
                  <a:gd name="T13" fmla="*/ 0 60000 65536"/>
                  <a:gd name="T14" fmla="*/ 0 60000 65536"/>
                  <a:gd name="T15" fmla="*/ 0 60000 65536"/>
                  <a:gd name="T16" fmla="*/ 0 60000 65536"/>
                  <a:gd name="T17" fmla="*/ 0 60000 65536"/>
                  <a:gd name="T18" fmla="*/ 0 w 2728"/>
                  <a:gd name="T19" fmla="*/ 0 h 141"/>
                  <a:gd name="T20" fmla="*/ 2728 w 2728"/>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8" h="141">
                    <a:moveTo>
                      <a:pt x="0" y="68"/>
                    </a:moveTo>
                    <a:lnTo>
                      <a:pt x="69" y="137"/>
                    </a:lnTo>
                    <a:lnTo>
                      <a:pt x="2728" y="141"/>
                    </a:lnTo>
                    <a:lnTo>
                      <a:pt x="2728" y="3"/>
                    </a:lnTo>
                    <a:lnTo>
                      <a:pt x="69" y="0"/>
                    </a:lnTo>
                    <a:lnTo>
                      <a:pt x="0" y="68"/>
                    </a:lnTo>
                    <a:close/>
                  </a:path>
                </a:pathLst>
              </a:custGeom>
              <a:solidFill>
                <a:srgbClr val="E6B5C2"/>
              </a:solidFill>
              <a:ln w="9525">
                <a:noFill/>
                <a:round/>
                <a:headEnd/>
                <a:tailEnd/>
              </a:ln>
            </p:spPr>
            <p:txBody>
              <a:bodyPr/>
              <a:lstStyle/>
              <a:p>
                <a:endParaRPr lang="en-US"/>
              </a:p>
            </p:txBody>
          </p:sp>
          <p:sp>
            <p:nvSpPr>
              <p:cNvPr id="5322" name="Freeform 827"/>
              <p:cNvSpPr>
                <a:spLocks/>
              </p:cNvSpPr>
              <p:nvPr/>
            </p:nvSpPr>
            <p:spPr bwMode="auto">
              <a:xfrm>
                <a:off x="6459" y="2257"/>
                <a:ext cx="8"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70" y="0"/>
                    </a:moveTo>
                    <a:lnTo>
                      <a:pt x="1" y="69"/>
                    </a:lnTo>
                    <a:lnTo>
                      <a:pt x="0" y="1303"/>
                    </a:lnTo>
                    <a:lnTo>
                      <a:pt x="138" y="1303"/>
                    </a:lnTo>
                    <a:lnTo>
                      <a:pt x="139" y="69"/>
                    </a:lnTo>
                    <a:lnTo>
                      <a:pt x="70" y="0"/>
                    </a:lnTo>
                    <a:close/>
                  </a:path>
                </a:pathLst>
              </a:custGeom>
              <a:solidFill>
                <a:srgbClr val="E6B5C2"/>
              </a:solidFill>
              <a:ln w="9525">
                <a:noFill/>
                <a:round/>
                <a:headEnd/>
                <a:tailEnd/>
              </a:ln>
            </p:spPr>
            <p:txBody>
              <a:bodyPr/>
              <a:lstStyle/>
              <a:p>
                <a:endParaRPr lang="en-US"/>
              </a:p>
            </p:txBody>
          </p:sp>
          <p:sp>
            <p:nvSpPr>
              <p:cNvPr id="5323" name="Freeform 828"/>
              <p:cNvSpPr>
                <a:spLocks/>
              </p:cNvSpPr>
              <p:nvPr/>
            </p:nvSpPr>
            <p:spPr bwMode="auto">
              <a:xfrm>
                <a:off x="6463" y="2257"/>
                <a:ext cx="152" cy="8"/>
              </a:xfrm>
              <a:custGeom>
                <a:avLst/>
                <a:gdLst>
                  <a:gd name="T0" fmla="*/ 0 w 2726"/>
                  <a:gd name="T1" fmla="*/ 0 h 140"/>
                  <a:gd name="T2" fmla="*/ 0 w 2726"/>
                  <a:gd name="T3" fmla="*/ 0 h 140"/>
                  <a:gd name="T4" fmla="*/ 0 w 2726"/>
                  <a:gd name="T5" fmla="*/ 0 h 140"/>
                  <a:gd name="T6" fmla="*/ 0 w 2726"/>
                  <a:gd name="T7" fmla="*/ 0 h 140"/>
                  <a:gd name="T8" fmla="*/ 0 w 2726"/>
                  <a:gd name="T9" fmla="*/ 0 h 140"/>
                  <a:gd name="T10" fmla="*/ 0 w 2726"/>
                  <a:gd name="T11" fmla="*/ 0 h 140"/>
                  <a:gd name="T12" fmla="*/ 0 60000 65536"/>
                  <a:gd name="T13" fmla="*/ 0 60000 65536"/>
                  <a:gd name="T14" fmla="*/ 0 60000 65536"/>
                  <a:gd name="T15" fmla="*/ 0 60000 65536"/>
                  <a:gd name="T16" fmla="*/ 0 60000 65536"/>
                  <a:gd name="T17" fmla="*/ 0 60000 65536"/>
                  <a:gd name="T18" fmla="*/ 0 w 2726"/>
                  <a:gd name="T19" fmla="*/ 0 h 140"/>
                  <a:gd name="T20" fmla="*/ 2726 w 272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6" h="140">
                    <a:moveTo>
                      <a:pt x="2726" y="71"/>
                    </a:moveTo>
                    <a:lnTo>
                      <a:pt x="2657" y="1"/>
                    </a:lnTo>
                    <a:lnTo>
                      <a:pt x="0" y="0"/>
                    </a:lnTo>
                    <a:lnTo>
                      <a:pt x="0" y="138"/>
                    </a:lnTo>
                    <a:lnTo>
                      <a:pt x="2657" y="140"/>
                    </a:lnTo>
                    <a:lnTo>
                      <a:pt x="2726" y="71"/>
                    </a:lnTo>
                    <a:close/>
                  </a:path>
                </a:pathLst>
              </a:custGeom>
              <a:solidFill>
                <a:srgbClr val="E6B5C2"/>
              </a:solidFill>
              <a:ln w="9525">
                <a:noFill/>
                <a:round/>
                <a:headEnd/>
                <a:tailEnd/>
              </a:ln>
            </p:spPr>
            <p:txBody>
              <a:bodyPr/>
              <a:lstStyle/>
              <a:p>
                <a:endParaRPr lang="en-US"/>
              </a:p>
            </p:txBody>
          </p:sp>
          <p:sp>
            <p:nvSpPr>
              <p:cNvPr id="5324" name="Freeform 829"/>
              <p:cNvSpPr>
                <a:spLocks/>
              </p:cNvSpPr>
              <p:nvPr/>
            </p:nvSpPr>
            <p:spPr bwMode="auto">
              <a:xfrm>
                <a:off x="6607" y="2261"/>
                <a:ext cx="8" cy="72"/>
              </a:xfrm>
              <a:custGeom>
                <a:avLst/>
                <a:gdLst>
                  <a:gd name="T0" fmla="*/ 0 w 139"/>
                  <a:gd name="T1" fmla="*/ 0 h 1305"/>
                  <a:gd name="T2" fmla="*/ 0 w 139"/>
                  <a:gd name="T3" fmla="*/ 0 h 1305"/>
                  <a:gd name="T4" fmla="*/ 0 w 139"/>
                  <a:gd name="T5" fmla="*/ 0 h 1305"/>
                  <a:gd name="T6" fmla="*/ 0 w 139"/>
                  <a:gd name="T7" fmla="*/ 0 h 1305"/>
                  <a:gd name="T8" fmla="*/ 0 w 139"/>
                  <a:gd name="T9" fmla="*/ 0 h 1305"/>
                  <a:gd name="T10" fmla="*/ 0 w 139"/>
                  <a:gd name="T11" fmla="*/ 0 h 1305"/>
                  <a:gd name="T12" fmla="*/ 0 60000 65536"/>
                  <a:gd name="T13" fmla="*/ 0 60000 65536"/>
                  <a:gd name="T14" fmla="*/ 0 60000 65536"/>
                  <a:gd name="T15" fmla="*/ 0 60000 65536"/>
                  <a:gd name="T16" fmla="*/ 0 60000 65536"/>
                  <a:gd name="T17" fmla="*/ 0 60000 65536"/>
                  <a:gd name="T18" fmla="*/ 0 w 139"/>
                  <a:gd name="T19" fmla="*/ 0 h 1305"/>
                  <a:gd name="T20" fmla="*/ 139 w 139"/>
                  <a:gd name="T21" fmla="*/ 1305 h 1305"/>
                </a:gdLst>
                <a:ahLst/>
                <a:cxnLst>
                  <a:cxn ang="T12">
                    <a:pos x="T0" y="T1"/>
                  </a:cxn>
                  <a:cxn ang="T13">
                    <a:pos x="T2" y="T3"/>
                  </a:cxn>
                  <a:cxn ang="T14">
                    <a:pos x="T4" y="T5"/>
                  </a:cxn>
                  <a:cxn ang="T15">
                    <a:pos x="T6" y="T7"/>
                  </a:cxn>
                  <a:cxn ang="T16">
                    <a:pos x="T8" y="T9"/>
                  </a:cxn>
                  <a:cxn ang="T17">
                    <a:pos x="T10" y="T11"/>
                  </a:cxn>
                </a:cxnLst>
                <a:rect l="T18" t="T19" r="T20" b="T21"/>
                <a:pathLst>
                  <a:path w="139" h="1305">
                    <a:moveTo>
                      <a:pt x="70" y="1305"/>
                    </a:moveTo>
                    <a:lnTo>
                      <a:pt x="139" y="1236"/>
                    </a:lnTo>
                    <a:lnTo>
                      <a:pt x="138" y="0"/>
                    </a:lnTo>
                    <a:lnTo>
                      <a:pt x="0" y="0"/>
                    </a:lnTo>
                    <a:lnTo>
                      <a:pt x="1" y="1236"/>
                    </a:lnTo>
                    <a:lnTo>
                      <a:pt x="70" y="1305"/>
                    </a:lnTo>
                    <a:close/>
                  </a:path>
                </a:pathLst>
              </a:custGeom>
              <a:solidFill>
                <a:srgbClr val="E6B5C2"/>
              </a:solidFill>
              <a:ln w="9525">
                <a:noFill/>
                <a:round/>
                <a:headEnd/>
                <a:tailEnd/>
              </a:ln>
            </p:spPr>
            <p:txBody>
              <a:bodyPr/>
              <a:lstStyle/>
              <a:p>
                <a:endParaRPr lang="en-US"/>
              </a:p>
            </p:txBody>
          </p:sp>
          <p:sp>
            <p:nvSpPr>
              <p:cNvPr id="5325" name="Freeform 830"/>
              <p:cNvSpPr>
                <a:spLocks/>
              </p:cNvSpPr>
              <p:nvPr/>
            </p:nvSpPr>
            <p:spPr bwMode="auto">
              <a:xfrm>
                <a:off x="6317" y="2261"/>
                <a:ext cx="146" cy="69"/>
              </a:xfrm>
              <a:custGeom>
                <a:avLst/>
                <a:gdLst>
                  <a:gd name="T0" fmla="*/ 0 w 2627"/>
                  <a:gd name="T1" fmla="*/ 0 h 1245"/>
                  <a:gd name="T2" fmla="*/ 0 w 2627"/>
                  <a:gd name="T3" fmla="*/ 0 h 1245"/>
                  <a:gd name="T4" fmla="*/ 0 w 2627"/>
                  <a:gd name="T5" fmla="*/ 0 h 1245"/>
                  <a:gd name="T6" fmla="*/ 0 w 2627"/>
                  <a:gd name="T7" fmla="*/ 0 h 1245"/>
                  <a:gd name="T8" fmla="*/ 0 w 2627"/>
                  <a:gd name="T9" fmla="*/ 0 h 1245"/>
                  <a:gd name="T10" fmla="*/ 0 60000 65536"/>
                  <a:gd name="T11" fmla="*/ 0 60000 65536"/>
                  <a:gd name="T12" fmla="*/ 0 60000 65536"/>
                  <a:gd name="T13" fmla="*/ 0 60000 65536"/>
                  <a:gd name="T14" fmla="*/ 0 60000 65536"/>
                  <a:gd name="T15" fmla="*/ 0 w 2627"/>
                  <a:gd name="T16" fmla="*/ 0 h 1245"/>
                  <a:gd name="T17" fmla="*/ 2627 w 2627"/>
                  <a:gd name="T18" fmla="*/ 1245 h 1245"/>
                </a:gdLst>
                <a:ahLst/>
                <a:cxnLst>
                  <a:cxn ang="T10">
                    <a:pos x="T0" y="T1"/>
                  </a:cxn>
                  <a:cxn ang="T11">
                    <a:pos x="T2" y="T3"/>
                  </a:cxn>
                  <a:cxn ang="T12">
                    <a:pos x="T4" y="T5"/>
                  </a:cxn>
                  <a:cxn ang="T13">
                    <a:pos x="T6" y="T7"/>
                  </a:cxn>
                  <a:cxn ang="T14">
                    <a:pos x="T8" y="T9"/>
                  </a:cxn>
                </a:cxnLst>
                <a:rect l="T15" t="T16" r="T17" b="T18"/>
                <a:pathLst>
                  <a:path w="2627" h="1245">
                    <a:moveTo>
                      <a:pt x="2627" y="1245"/>
                    </a:moveTo>
                    <a:lnTo>
                      <a:pt x="0" y="1242"/>
                    </a:lnTo>
                    <a:lnTo>
                      <a:pt x="1" y="0"/>
                    </a:lnTo>
                    <a:lnTo>
                      <a:pt x="2626" y="2"/>
                    </a:lnTo>
                    <a:lnTo>
                      <a:pt x="2627" y="1245"/>
                    </a:lnTo>
                    <a:close/>
                  </a:path>
                </a:pathLst>
              </a:custGeom>
              <a:solidFill>
                <a:srgbClr val="CB3547"/>
              </a:solidFill>
              <a:ln w="9525">
                <a:noFill/>
                <a:round/>
                <a:headEnd/>
                <a:tailEnd/>
              </a:ln>
            </p:spPr>
            <p:txBody>
              <a:bodyPr/>
              <a:lstStyle/>
              <a:p>
                <a:endParaRPr lang="en-US"/>
              </a:p>
            </p:txBody>
          </p:sp>
          <p:sp>
            <p:nvSpPr>
              <p:cNvPr id="5326" name="Freeform 831"/>
              <p:cNvSpPr>
                <a:spLocks/>
              </p:cNvSpPr>
              <p:nvPr/>
            </p:nvSpPr>
            <p:spPr bwMode="auto">
              <a:xfrm>
                <a:off x="6314" y="2326"/>
                <a:ext cx="149" cy="8"/>
              </a:xfrm>
              <a:custGeom>
                <a:avLst/>
                <a:gdLst>
                  <a:gd name="T0" fmla="*/ 0 w 2696"/>
                  <a:gd name="T1" fmla="*/ 0 h 141"/>
                  <a:gd name="T2" fmla="*/ 0 w 2696"/>
                  <a:gd name="T3" fmla="*/ 0 h 141"/>
                  <a:gd name="T4" fmla="*/ 0 w 2696"/>
                  <a:gd name="T5" fmla="*/ 0 h 141"/>
                  <a:gd name="T6" fmla="*/ 0 w 2696"/>
                  <a:gd name="T7" fmla="*/ 0 h 141"/>
                  <a:gd name="T8" fmla="*/ 0 w 2696"/>
                  <a:gd name="T9" fmla="*/ 0 h 141"/>
                  <a:gd name="T10" fmla="*/ 0 w 2696"/>
                  <a:gd name="T11" fmla="*/ 0 h 141"/>
                  <a:gd name="T12" fmla="*/ 0 60000 65536"/>
                  <a:gd name="T13" fmla="*/ 0 60000 65536"/>
                  <a:gd name="T14" fmla="*/ 0 60000 65536"/>
                  <a:gd name="T15" fmla="*/ 0 60000 65536"/>
                  <a:gd name="T16" fmla="*/ 0 60000 65536"/>
                  <a:gd name="T17" fmla="*/ 0 60000 65536"/>
                  <a:gd name="T18" fmla="*/ 0 w 2696"/>
                  <a:gd name="T19" fmla="*/ 0 h 141"/>
                  <a:gd name="T20" fmla="*/ 2696 w 269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6" h="141">
                    <a:moveTo>
                      <a:pt x="0" y="69"/>
                    </a:moveTo>
                    <a:lnTo>
                      <a:pt x="69" y="138"/>
                    </a:lnTo>
                    <a:lnTo>
                      <a:pt x="2696" y="141"/>
                    </a:lnTo>
                    <a:lnTo>
                      <a:pt x="2696" y="3"/>
                    </a:lnTo>
                    <a:lnTo>
                      <a:pt x="69" y="0"/>
                    </a:lnTo>
                    <a:lnTo>
                      <a:pt x="0" y="69"/>
                    </a:lnTo>
                    <a:close/>
                  </a:path>
                </a:pathLst>
              </a:custGeom>
              <a:solidFill>
                <a:srgbClr val="E6B5C2"/>
              </a:solidFill>
              <a:ln w="9525">
                <a:noFill/>
                <a:round/>
                <a:headEnd/>
                <a:tailEnd/>
              </a:ln>
            </p:spPr>
            <p:txBody>
              <a:bodyPr/>
              <a:lstStyle/>
              <a:p>
                <a:endParaRPr lang="en-US"/>
              </a:p>
            </p:txBody>
          </p:sp>
          <p:sp>
            <p:nvSpPr>
              <p:cNvPr id="5327" name="Freeform 832"/>
              <p:cNvSpPr>
                <a:spLocks/>
              </p:cNvSpPr>
              <p:nvPr/>
            </p:nvSpPr>
            <p:spPr bwMode="auto">
              <a:xfrm>
                <a:off x="6314"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328" name="Freeform 833"/>
              <p:cNvSpPr>
                <a:spLocks/>
              </p:cNvSpPr>
              <p:nvPr/>
            </p:nvSpPr>
            <p:spPr bwMode="auto">
              <a:xfrm>
                <a:off x="6317" y="2257"/>
                <a:ext cx="150" cy="8"/>
              </a:xfrm>
              <a:custGeom>
                <a:avLst/>
                <a:gdLst>
                  <a:gd name="T0" fmla="*/ 0 w 2694"/>
                  <a:gd name="T1" fmla="*/ 0 h 140"/>
                  <a:gd name="T2" fmla="*/ 0 w 2694"/>
                  <a:gd name="T3" fmla="*/ 0 h 140"/>
                  <a:gd name="T4" fmla="*/ 0 w 2694"/>
                  <a:gd name="T5" fmla="*/ 0 h 140"/>
                  <a:gd name="T6" fmla="*/ 0 w 2694"/>
                  <a:gd name="T7" fmla="*/ 0 h 140"/>
                  <a:gd name="T8" fmla="*/ 0 w 2694"/>
                  <a:gd name="T9" fmla="*/ 0 h 140"/>
                  <a:gd name="T10" fmla="*/ 0 w 2694"/>
                  <a:gd name="T11" fmla="*/ 0 h 140"/>
                  <a:gd name="T12" fmla="*/ 0 60000 65536"/>
                  <a:gd name="T13" fmla="*/ 0 60000 65536"/>
                  <a:gd name="T14" fmla="*/ 0 60000 65536"/>
                  <a:gd name="T15" fmla="*/ 0 60000 65536"/>
                  <a:gd name="T16" fmla="*/ 0 60000 65536"/>
                  <a:gd name="T17" fmla="*/ 0 60000 65536"/>
                  <a:gd name="T18" fmla="*/ 0 w 2694"/>
                  <a:gd name="T19" fmla="*/ 0 h 140"/>
                  <a:gd name="T20" fmla="*/ 2694 w 269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4" h="140">
                    <a:moveTo>
                      <a:pt x="2694" y="71"/>
                    </a:moveTo>
                    <a:lnTo>
                      <a:pt x="2625" y="1"/>
                    </a:lnTo>
                    <a:lnTo>
                      <a:pt x="0" y="0"/>
                    </a:lnTo>
                    <a:lnTo>
                      <a:pt x="0" y="138"/>
                    </a:lnTo>
                    <a:lnTo>
                      <a:pt x="2625" y="140"/>
                    </a:lnTo>
                    <a:lnTo>
                      <a:pt x="2694" y="71"/>
                    </a:lnTo>
                    <a:close/>
                  </a:path>
                </a:pathLst>
              </a:custGeom>
              <a:solidFill>
                <a:srgbClr val="E6B5C2"/>
              </a:solidFill>
              <a:ln w="9525">
                <a:noFill/>
                <a:round/>
                <a:headEnd/>
                <a:tailEnd/>
              </a:ln>
            </p:spPr>
            <p:txBody>
              <a:bodyPr/>
              <a:lstStyle/>
              <a:p>
                <a:endParaRPr lang="en-US"/>
              </a:p>
            </p:txBody>
          </p:sp>
          <p:sp>
            <p:nvSpPr>
              <p:cNvPr id="5329" name="Freeform 834"/>
              <p:cNvSpPr>
                <a:spLocks/>
              </p:cNvSpPr>
              <p:nvPr/>
            </p:nvSpPr>
            <p:spPr bwMode="auto">
              <a:xfrm>
                <a:off x="6459" y="2261"/>
                <a:ext cx="8" cy="73"/>
              </a:xfrm>
              <a:custGeom>
                <a:avLst/>
                <a:gdLst>
                  <a:gd name="T0" fmla="*/ 0 w 139"/>
                  <a:gd name="T1" fmla="*/ 0 h 1312"/>
                  <a:gd name="T2" fmla="*/ 0 w 139"/>
                  <a:gd name="T3" fmla="*/ 0 h 1312"/>
                  <a:gd name="T4" fmla="*/ 0 w 139"/>
                  <a:gd name="T5" fmla="*/ 0 h 1312"/>
                  <a:gd name="T6" fmla="*/ 0 w 139"/>
                  <a:gd name="T7" fmla="*/ 0 h 1312"/>
                  <a:gd name="T8" fmla="*/ 0 w 139"/>
                  <a:gd name="T9" fmla="*/ 0 h 1312"/>
                  <a:gd name="T10" fmla="*/ 0 w 139"/>
                  <a:gd name="T11" fmla="*/ 0 h 1312"/>
                  <a:gd name="T12" fmla="*/ 0 60000 65536"/>
                  <a:gd name="T13" fmla="*/ 0 60000 65536"/>
                  <a:gd name="T14" fmla="*/ 0 60000 65536"/>
                  <a:gd name="T15" fmla="*/ 0 60000 65536"/>
                  <a:gd name="T16" fmla="*/ 0 60000 65536"/>
                  <a:gd name="T17" fmla="*/ 0 60000 65536"/>
                  <a:gd name="T18" fmla="*/ 0 w 139"/>
                  <a:gd name="T19" fmla="*/ 0 h 1312"/>
                  <a:gd name="T20" fmla="*/ 139 w 139"/>
                  <a:gd name="T21" fmla="*/ 1312 h 1312"/>
                </a:gdLst>
                <a:ahLst/>
                <a:cxnLst>
                  <a:cxn ang="T12">
                    <a:pos x="T0" y="T1"/>
                  </a:cxn>
                  <a:cxn ang="T13">
                    <a:pos x="T2" y="T3"/>
                  </a:cxn>
                  <a:cxn ang="T14">
                    <a:pos x="T4" y="T5"/>
                  </a:cxn>
                  <a:cxn ang="T15">
                    <a:pos x="T6" y="T7"/>
                  </a:cxn>
                  <a:cxn ang="T16">
                    <a:pos x="T8" y="T9"/>
                  </a:cxn>
                  <a:cxn ang="T17">
                    <a:pos x="T10" y="T11"/>
                  </a:cxn>
                </a:cxnLst>
                <a:rect l="T18" t="T19" r="T20" b="T21"/>
                <a:pathLst>
                  <a:path w="139" h="1312">
                    <a:moveTo>
                      <a:pt x="70" y="1312"/>
                    </a:moveTo>
                    <a:lnTo>
                      <a:pt x="139" y="1243"/>
                    </a:lnTo>
                    <a:lnTo>
                      <a:pt x="138" y="0"/>
                    </a:lnTo>
                    <a:lnTo>
                      <a:pt x="0" y="0"/>
                    </a:lnTo>
                    <a:lnTo>
                      <a:pt x="1" y="1243"/>
                    </a:lnTo>
                    <a:lnTo>
                      <a:pt x="70" y="1312"/>
                    </a:lnTo>
                    <a:close/>
                  </a:path>
                </a:pathLst>
              </a:custGeom>
              <a:solidFill>
                <a:srgbClr val="E6B5C2"/>
              </a:solidFill>
              <a:ln w="9525">
                <a:noFill/>
                <a:round/>
                <a:headEnd/>
                <a:tailEnd/>
              </a:ln>
            </p:spPr>
            <p:txBody>
              <a:bodyPr/>
              <a:lstStyle/>
              <a:p>
                <a:endParaRPr lang="en-US"/>
              </a:p>
            </p:txBody>
          </p:sp>
          <p:sp>
            <p:nvSpPr>
              <p:cNvPr id="5330" name="Freeform 835"/>
              <p:cNvSpPr>
                <a:spLocks/>
              </p:cNvSpPr>
              <p:nvPr/>
            </p:nvSpPr>
            <p:spPr bwMode="auto">
              <a:xfrm>
                <a:off x="6707" y="2141"/>
                <a:ext cx="27" cy="95"/>
              </a:xfrm>
              <a:custGeom>
                <a:avLst/>
                <a:gdLst>
                  <a:gd name="T0" fmla="*/ 0 w 482"/>
                  <a:gd name="T1" fmla="*/ 0 h 1711"/>
                  <a:gd name="T2" fmla="*/ 0 w 482"/>
                  <a:gd name="T3" fmla="*/ 0 h 1711"/>
                  <a:gd name="T4" fmla="*/ 0 w 482"/>
                  <a:gd name="T5" fmla="*/ 0 h 1711"/>
                  <a:gd name="T6" fmla="*/ 0 w 482"/>
                  <a:gd name="T7" fmla="*/ 0 h 1711"/>
                  <a:gd name="T8" fmla="*/ 0 w 482"/>
                  <a:gd name="T9" fmla="*/ 0 h 1711"/>
                  <a:gd name="T10" fmla="*/ 0 60000 65536"/>
                  <a:gd name="T11" fmla="*/ 0 60000 65536"/>
                  <a:gd name="T12" fmla="*/ 0 60000 65536"/>
                  <a:gd name="T13" fmla="*/ 0 60000 65536"/>
                  <a:gd name="T14" fmla="*/ 0 60000 65536"/>
                  <a:gd name="T15" fmla="*/ 0 w 482"/>
                  <a:gd name="T16" fmla="*/ 0 h 1711"/>
                  <a:gd name="T17" fmla="*/ 482 w 482"/>
                  <a:gd name="T18" fmla="*/ 1711 h 1711"/>
                </a:gdLst>
                <a:ahLst/>
                <a:cxnLst>
                  <a:cxn ang="T10">
                    <a:pos x="T0" y="T1"/>
                  </a:cxn>
                  <a:cxn ang="T11">
                    <a:pos x="T2" y="T3"/>
                  </a:cxn>
                  <a:cxn ang="T12">
                    <a:pos x="T4" y="T5"/>
                  </a:cxn>
                  <a:cxn ang="T13">
                    <a:pos x="T6" y="T7"/>
                  </a:cxn>
                  <a:cxn ang="T14">
                    <a:pos x="T8" y="T9"/>
                  </a:cxn>
                </a:cxnLst>
                <a:rect l="T15" t="T16" r="T17" b="T18"/>
                <a:pathLst>
                  <a:path w="482" h="1711">
                    <a:moveTo>
                      <a:pt x="0" y="1711"/>
                    </a:moveTo>
                    <a:lnTo>
                      <a:pt x="482" y="1228"/>
                    </a:lnTo>
                    <a:lnTo>
                      <a:pt x="481" y="0"/>
                    </a:lnTo>
                    <a:lnTo>
                      <a:pt x="0" y="479"/>
                    </a:lnTo>
                    <a:lnTo>
                      <a:pt x="0" y="1711"/>
                    </a:lnTo>
                    <a:close/>
                  </a:path>
                </a:pathLst>
              </a:custGeom>
              <a:solidFill>
                <a:srgbClr val="B53233"/>
              </a:solidFill>
              <a:ln w="9525">
                <a:noFill/>
                <a:round/>
                <a:headEnd/>
                <a:tailEnd/>
              </a:ln>
            </p:spPr>
            <p:txBody>
              <a:bodyPr/>
              <a:lstStyle/>
              <a:p>
                <a:endParaRPr lang="en-US"/>
              </a:p>
            </p:txBody>
          </p:sp>
          <p:sp>
            <p:nvSpPr>
              <p:cNvPr id="5331" name="Freeform 836"/>
              <p:cNvSpPr>
                <a:spLocks/>
              </p:cNvSpPr>
              <p:nvPr/>
            </p:nvSpPr>
            <p:spPr bwMode="auto">
              <a:xfrm>
                <a:off x="6705" y="2206"/>
                <a:ext cx="33" cy="33"/>
              </a:xfrm>
              <a:custGeom>
                <a:avLst/>
                <a:gdLst>
                  <a:gd name="T0" fmla="*/ 0 w 599"/>
                  <a:gd name="T1" fmla="*/ 0 h 580"/>
                  <a:gd name="T2" fmla="*/ 0 w 599"/>
                  <a:gd name="T3" fmla="*/ 0 h 580"/>
                  <a:gd name="T4" fmla="*/ 0 w 599"/>
                  <a:gd name="T5" fmla="*/ 0 h 580"/>
                  <a:gd name="T6" fmla="*/ 0 w 599"/>
                  <a:gd name="T7" fmla="*/ 0 h 580"/>
                  <a:gd name="T8" fmla="*/ 0 w 599"/>
                  <a:gd name="T9" fmla="*/ 0 h 580"/>
                  <a:gd name="T10" fmla="*/ 0 w 599"/>
                  <a:gd name="T11" fmla="*/ 0 h 580"/>
                  <a:gd name="T12" fmla="*/ 0 60000 65536"/>
                  <a:gd name="T13" fmla="*/ 0 60000 65536"/>
                  <a:gd name="T14" fmla="*/ 0 60000 65536"/>
                  <a:gd name="T15" fmla="*/ 0 60000 65536"/>
                  <a:gd name="T16" fmla="*/ 0 60000 65536"/>
                  <a:gd name="T17" fmla="*/ 0 60000 65536"/>
                  <a:gd name="T18" fmla="*/ 0 w 599"/>
                  <a:gd name="T19" fmla="*/ 0 h 580"/>
                  <a:gd name="T20" fmla="*/ 599 w 599"/>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99" h="580">
                    <a:moveTo>
                      <a:pt x="599" y="49"/>
                    </a:moveTo>
                    <a:lnTo>
                      <a:pt x="481" y="0"/>
                    </a:lnTo>
                    <a:lnTo>
                      <a:pt x="0" y="484"/>
                    </a:lnTo>
                    <a:lnTo>
                      <a:pt x="97" y="580"/>
                    </a:lnTo>
                    <a:lnTo>
                      <a:pt x="579" y="97"/>
                    </a:lnTo>
                    <a:lnTo>
                      <a:pt x="599" y="49"/>
                    </a:lnTo>
                    <a:close/>
                  </a:path>
                </a:pathLst>
              </a:custGeom>
              <a:solidFill>
                <a:srgbClr val="E6B5C2"/>
              </a:solidFill>
              <a:ln w="9525">
                <a:noFill/>
                <a:round/>
                <a:headEnd/>
                <a:tailEnd/>
              </a:ln>
            </p:spPr>
            <p:txBody>
              <a:bodyPr/>
              <a:lstStyle/>
              <a:p>
                <a:endParaRPr lang="en-US"/>
              </a:p>
            </p:txBody>
          </p:sp>
          <p:sp>
            <p:nvSpPr>
              <p:cNvPr id="5332" name="Freeform 837"/>
              <p:cNvSpPr>
                <a:spLocks/>
              </p:cNvSpPr>
              <p:nvPr/>
            </p:nvSpPr>
            <p:spPr bwMode="auto">
              <a:xfrm>
                <a:off x="6730" y="2138"/>
                <a:ext cx="8" cy="71"/>
              </a:xfrm>
              <a:custGeom>
                <a:avLst/>
                <a:gdLst>
                  <a:gd name="T0" fmla="*/ 0 w 139"/>
                  <a:gd name="T1" fmla="*/ 0 h 1277"/>
                  <a:gd name="T2" fmla="*/ 0 w 139"/>
                  <a:gd name="T3" fmla="*/ 0 h 1277"/>
                  <a:gd name="T4" fmla="*/ 0 w 139"/>
                  <a:gd name="T5" fmla="*/ 0 h 1277"/>
                  <a:gd name="T6" fmla="*/ 0 w 139"/>
                  <a:gd name="T7" fmla="*/ 0 h 1277"/>
                  <a:gd name="T8" fmla="*/ 0 w 139"/>
                  <a:gd name="T9" fmla="*/ 0 h 1277"/>
                  <a:gd name="T10" fmla="*/ 0 w 139"/>
                  <a:gd name="T11" fmla="*/ 0 h 1277"/>
                  <a:gd name="T12" fmla="*/ 0 60000 65536"/>
                  <a:gd name="T13" fmla="*/ 0 60000 65536"/>
                  <a:gd name="T14" fmla="*/ 0 60000 65536"/>
                  <a:gd name="T15" fmla="*/ 0 60000 65536"/>
                  <a:gd name="T16" fmla="*/ 0 60000 65536"/>
                  <a:gd name="T17" fmla="*/ 0 60000 65536"/>
                  <a:gd name="T18" fmla="*/ 0 w 139"/>
                  <a:gd name="T19" fmla="*/ 0 h 1277"/>
                  <a:gd name="T20" fmla="*/ 139 w 139"/>
                  <a:gd name="T21" fmla="*/ 1277 h 1277"/>
                </a:gdLst>
                <a:ahLst/>
                <a:cxnLst>
                  <a:cxn ang="T12">
                    <a:pos x="T0" y="T1"/>
                  </a:cxn>
                  <a:cxn ang="T13">
                    <a:pos x="T2" y="T3"/>
                  </a:cxn>
                  <a:cxn ang="T14">
                    <a:pos x="T4" y="T5"/>
                  </a:cxn>
                  <a:cxn ang="T15">
                    <a:pos x="T6" y="T7"/>
                  </a:cxn>
                  <a:cxn ang="T16">
                    <a:pos x="T8" y="T9"/>
                  </a:cxn>
                  <a:cxn ang="T17">
                    <a:pos x="T10" y="T11"/>
                  </a:cxn>
                </a:cxnLst>
                <a:rect l="T18" t="T19" r="T20" b="T21"/>
                <a:pathLst>
                  <a:path w="139" h="1277">
                    <a:moveTo>
                      <a:pt x="21" y="0"/>
                    </a:moveTo>
                    <a:lnTo>
                      <a:pt x="0" y="49"/>
                    </a:lnTo>
                    <a:lnTo>
                      <a:pt x="1" y="1277"/>
                    </a:lnTo>
                    <a:lnTo>
                      <a:pt x="139" y="1277"/>
                    </a:lnTo>
                    <a:lnTo>
                      <a:pt x="138" y="49"/>
                    </a:lnTo>
                    <a:lnTo>
                      <a:pt x="21" y="0"/>
                    </a:lnTo>
                    <a:close/>
                  </a:path>
                </a:pathLst>
              </a:custGeom>
              <a:solidFill>
                <a:srgbClr val="E6B5C2"/>
              </a:solidFill>
              <a:ln w="9525">
                <a:noFill/>
                <a:round/>
                <a:headEnd/>
                <a:tailEnd/>
              </a:ln>
            </p:spPr>
            <p:txBody>
              <a:bodyPr/>
              <a:lstStyle/>
              <a:p>
                <a:endParaRPr lang="en-US"/>
              </a:p>
            </p:txBody>
          </p:sp>
          <p:sp>
            <p:nvSpPr>
              <p:cNvPr id="5333" name="Freeform 838"/>
              <p:cNvSpPr>
                <a:spLocks/>
              </p:cNvSpPr>
              <p:nvPr/>
            </p:nvSpPr>
            <p:spPr bwMode="auto">
              <a:xfrm>
                <a:off x="6703" y="2138"/>
                <a:ext cx="34" cy="32"/>
              </a:xfrm>
              <a:custGeom>
                <a:avLst/>
                <a:gdLst>
                  <a:gd name="T0" fmla="*/ 0 w 600"/>
                  <a:gd name="T1" fmla="*/ 0 h 577"/>
                  <a:gd name="T2" fmla="*/ 0 w 600"/>
                  <a:gd name="T3" fmla="*/ 0 h 577"/>
                  <a:gd name="T4" fmla="*/ 0 w 600"/>
                  <a:gd name="T5" fmla="*/ 0 h 577"/>
                  <a:gd name="T6" fmla="*/ 0 w 600"/>
                  <a:gd name="T7" fmla="*/ 0 h 577"/>
                  <a:gd name="T8" fmla="*/ 0 w 600"/>
                  <a:gd name="T9" fmla="*/ 0 h 577"/>
                  <a:gd name="T10" fmla="*/ 0 w 600"/>
                  <a:gd name="T11" fmla="*/ 0 h 577"/>
                  <a:gd name="T12" fmla="*/ 0 60000 65536"/>
                  <a:gd name="T13" fmla="*/ 0 60000 65536"/>
                  <a:gd name="T14" fmla="*/ 0 60000 65536"/>
                  <a:gd name="T15" fmla="*/ 0 60000 65536"/>
                  <a:gd name="T16" fmla="*/ 0 60000 65536"/>
                  <a:gd name="T17" fmla="*/ 0 60000 65536"/>
                  <a:gd name="T18" fmla="*/ 0 w 600"/>
                  <a:gd name="T19" fmla="*/ 0 h 577"/>
                  <a:gd name="T20" fmla="*/ 600 w 600"/>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600" h="577">
                    <a:moveTo>
                      <a:pt x="0" y="528"/>
                    </a:moveTo>
                    <a:lnTo>
                      <a:pt x="118" y="577"/>
                    </a:lnTo>
                    <a:lnTo>
                      <a:pt x="600" y="97"/>
                    </a:lnTo>
                    <a:lnTo>
                      <a:pt x="503" y="0"/>
                    </a:lnTo>
                    <a:lnTo>
                      <a:pt x="21" y="480"/>
                    </a:lnTo>
                    <a:lnTo>
                      <a:pt x="0" y="528"/>
                    </a:lnTo>
                    <a:close/>
                  </a:path>
                </a:pathLst>
              </a:custGeom>
              <a:solidFill>
                <a:srgbClr val="E6B5C2"/>
              </a:solidFill>
              <a:ln w="9525">
                <a:noFill/>
                <a:round/>
                <a:headEnd/>
                <a:tailEnd/>
              </a:ln>
            </p:spPr>
            <p:txBody>
              <a:bodyPr/>
              <a:lstStyle/>
              <a:p>
                <a:endParaRPr lang="en-US"/>
              </a:p>
            </p:txBody>
          </p:sp>
          <p:sp>
            <p:nvSpPr>
              <p:cNvPr id="5334" name="Freeform 839"/>
              <p:cNvSpPr>
                <a:spLocks/>
              </p:cNvSpPr>
              <p:nvPr/>
            </p:nvSpPr>
            <p:spPr bwMode="auto">
              <a:xfrm>
                <a:off x="6703" y="2167"/>
                <a:ext cx="8" cy="72"/>
              </a:xfrm>
              <a:custGeom>
                <a:avLst/>
                <a:gdLst>
                  <a:gd name="T0" fmla="*/ 0 w 139"/>
                  <a:gd name="T1" fmla="*/ 0 h 1280"/>
                  <a:gd name="T2" fmla="*/ 0 w 139"/>
                  <a:gd name="T3" fmla="*/ 0 h 1280"/>
                  <a:gd name="T4" fmla="*/ 0 w 139"/>
                  <a:gd name="T5" fmla="*/ 0 h 1280"/>
                  <a:gd name="T6" fmla="*/ 0 w 139"/>
                  <a:gd name="T7" fmla="*/ 0 h 1280"/>
                  <a:gd name="T8" fmla="*/ 0 w 139"/>
                  <a:gd name="T9" fmla="*/ 0 h 1280"/>
                  <a:gd name="T10" fmla="*/ 0 w 139"/>
                  <a:gd name="T11" fmla="*/ 0 h 1280"/>
                  <a:gd name="T12" fmla="*/ 0 60000 65536"/>
                  <a:gd name="T13" fmla="*/ 0 60000 65536"/>
                  <a:gd name="T14" fmla="*/ 0 60000 65536"/>
                  <a:gd name="T15" fmla="*/ 0 60000 65536"/>
                  <a:gd name="T16" fmla="*/ 0 60000 65536"/>
                  <a:gd name="T17" fmla="*/ 0 60000 65536"/>
                  <a:gd name="T18" fmla="*/ 0 w 139"/>
                  <a:gd name="T19" fmla="*/ 0 h 1280"/>
                  <a:gd name="T20" fmla="*/ 139 w 139"/>
                  <a:gd name="T21" fmla="*/ 1280 h 1280"/>
                </a:gdLst>
                <a:ahLst/>
                <a:cxnLst>
                  <a:cxn ang="T12">
                    <a:pos x="T0" y="T1"/>
                  </a:cxn>
                  <a:cxn ang="T13">
                    <a:pos x="T2" y="T3"/>
                  </a:cxn>
                  <a:cxn ang="T14">
                    <a:pos x="T4" y="T5"/>
                  </a:cxn>
                  <a:cxn ang="T15">
                    <a:pos x="T6" y="T7"/>
                  </a:cxn>
                  <a:cxn ang="T16">
                    <a:pos x="T8" y="T9"/>
                  </a:cxn>
                  <a:cxn ang="T17">
                    <a:pos x="T10" y="T11"/>
                  </a:cxn>
                </a:cxnLst>
                <a:rect l="T18" t="T19" r="T20" b="T21"/>
                <a:pathLst>
                  <a:path w="139" h="1280">
                    <a:moveTo>
                      <a:pt x="119" y="1280"/>
                    </a:moveTo>
                    <a:lnTo>
                      <a:pt x="139" y="1232"/>
                    </a:lnTo>
                    <a:lnTo>
                      <a:pt x="139" y="0"/>
                    </a:lnTo>
                    <a:lnTo>
                      <a:pt x="0" y="0"/>
                    </a:lnTo>
                    <a:lnTo>
                      <a:pt x="1" y="1232"/>
                    </a:lnTo>
                    <a:lnTo>
                      <a:pt x="119" y="1280"/>
                    </a:lnTo>
                    <a:close/>
                  </a:path>
                </a:pathLst>
              </a:custGeom>
              <a:solidFill>
                <a:srgbClr val="E6B5C2"/>
              </a:solidFill>
              <a:ln w="9525">
                <a:noFill/>
                <a:round/>
                <a:headEnd/>
                <a:tailEnd/>
              </a:ln>
            </p:spPr>
            <p:txBody>
              <a:bodyPr/>
              <a:lstStyle/>
              <a:p>
                <a:endParaRPr lang="en-US"/>
              </a:p>
            </p:txBody>
          </p:sp>
          <p:sp>
            <p:nvSpPr>
              <p:cNvPr id="5335" name="Freeform 840"/>
              <p:cNvSpPr>
                <a:spLocks/>
              </p:cNvSpPr>
              <p:nvPr/>
            </p:nvSpPr>
            <p:spPr bwMode="auto">
              <a:xfrm>
                <a:off x="6558" y="2141"/>
                <a:ext cx="175" cy="25"/>
              </a:xfrm>
              <a:custGeom>
                <a:avLst/>
                <a:gdLst>
                  <a:gd name="T0" fmla="*/ 0 w 3136"/>
                  <a:gd name="T1" fmla="*/ 0 h 460"/>
                  <a:gd name="T2" fmla="*/ 0 w 3136"/>
                  <a:gd name="T3" fmla="*/ 0 h 460"/>
                  <a:gd name="T4" fmla="*/ 0 w 3136"/>
                  <a:gd name="T5" fmla="*/ 0 h 460"/>
                  <a:gd name="T6" fmla="*/ 0 w 3136"/>
                  <a:gd name="T7" fmla="*/ 0 h 460"/>
                  <a:gd name="T8" fmla="*/ 0 w 3136"/>
                  <a:gd name="T9" fmla="*/ 0 h 460"/>
                  <a:gd name="T10" fmla="*/ 0 60000 65536"/>
                  <a:gd name="T11" fmla="*/ 0 60000 65536"/>
                  <a:gd name="T12" fmla="*/ 0 60000 65536"/>
                  <a:gd name="T13" fmla="*/ 0 60000 65536"/>
                  <a:gd name="T14" fmla="*/ 0 60000 65536"/>
                  <a:gd name="T15" fmla="*/ 0 w 3136"/>
                  <a:gd name="T16" fmla="*/ 0 h 460"/>
                  <a:gd name="T17" fmla="*/ 3136 w 3136"/>
                  <a:gd name="T18" fmla="*/ 460 h 460"/>
                </a:gdLst>
                <a:ahLst/>
                <a:cxnLst>
                  <a:cxn ang="T10">
                    <a:pos x="T0" y="T1"/>
                  </a:cxn>
                  <a:cxn ang="T11">
                    <a:pos x="T2" y="T3"/>
                  </a:cxn>
                  <a:cxn ang="T12">
                    <a:pos x="T4" y="T5"/>
                  </a:cxn>
                  <a:cxn ang="T13">
                    <a:pos x="T6" y="T7"/>
                  </a:cxn>
                  <a:cxn ang="T14">
                    <a:pos x="T8" y="T9"/>
                  </a:cxn>
                </a:cxnLst>
                <a:rect l="T15" t="T16" r="T17" b="T18"/>
                <a:pathLst>
                  <a:path w="3136" h="460">
                    <a:moveTo>
                      <a:pt x="0" y="460"/>
                    </a:moveTo>
                    <a:lnTo>
                      <a:pt x="458" y="0"/>
                    </a:lnTo>
                    <a:lnTo>
                      <a:pt x="3136" y="0"/>
                    </a:lnTo>
                    <a:lnTo>
                      <a:pt x="2676" y="460"/>
                    </a:lnTo>
                    <a:lnTo>
                      <a:pt x="0" y="460"/>
                    </a:lnTo>
                    <a:close/>
                  </a:path>
                </a:pathLst>
              </a:custGeom>
              <a:solidFill>
                <a:srgbClr val="E56968"/>
              </a:solidFill>
              <a:ln w="9525">
                <a:noFill/>
                <a:round/>
                <a:headEnd/>
                <a:tailEnd/>
              </a:ln>
            </p:spPr>
            <p:txBody>
              <a:bodyPr/>
              <a:lstStyle/>
              <a:p>
                <a:endParaRPr lang="en-US"/>
              </a:p>
            </p:txBody>
          </p:sp>
          <p:sp>
            <p:nvSpPr>
              <p:cNvPr id="5336" name="Freeform 841"/>
              <p:cNvSpPr>
                <a:spLocks/>
              </p:cNvSpPr>
              <p:nvPr/>
            </p:nvSpPr>
            <p:spPr bwMode="auto">
              <a:xfrm>
                <a:off x="6556" y="2137"/>
                <a:ext cx="31" cy="32"/>
              </a:xfrm>
              <a:custGeom>
                <a:avLst/>
                <a:gdLst>
                  <a:gd name="T0" fmla="*/ 0 w 555"/>
                  <a:gd name="T1" fmla="*/ 0 h 577"/>
                  <a:gd name="T2" fmla="*/ 0 w 555"/>
                  <a:gd name="T3" fmla="*/ 0 h 577"/>
                  <a:gd name="T4" fmla="*/ 0 w 555"/>
                  <a:gd name="T5" fmla="*/ 0 h 577"/>
                  <a:gd name="T6" fmla="*/ 0 w 555"/>
                  <a:gd name="T7" fmla="*/ 0 h 577"/>
                  <a:gd name="T8" fmla="*/ 0 w 555"/>
                  <a:gd name="T9" fmla="*/ 0 h 577"/>
                  <a:gd name="T10" fmla="*/ 0 w 555"/>
                  <a:gd name="T11" fmla="*/ 0 h 577"/>
                  <a:gd name="T12" fmla="*/ 0 60000 65536"/>
                  <a:gd name="T13" fmla="*/ 0 60000 65536"/>
                  <a:gd name="T14" fmla="*/ 0 60000 65536"/>
                  <a:gd name="T15" fmla="*/ 0 60000 65536"/>
                  <a:gd name="T16" fmla="*/ 0 60000 65536"/>
                  <a:gd name="T17" fmla="*/ 0 60000 65536"/>
                  <a:gd name="T18" fmla="*/ 0 w 555"/>
                  <a:gd name="T19" fmla="*/ 0 h 577"/>
                  <a:gd name="T20" fmla="*/ 555 w 555"/>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5" h="577">
                    <a:moveTo>
                      <a:pt x="506" y="0"/>
                    </a:moveTo>
                    <a:lnTo>
                      <a:pt x="458" y="20"/>
                    </a:lnTo>
                    <a:lnTo>
                      <a:pt x="0" y="480"/>
                    </a:lnTo>
                    <a:lnTo>
                      <a:pt x="97" y="577"/>
                    </a:lnTo>
                    <a:lnTo>
                      <a:pt x="555" y="117"/>
                    </a:lnTo>
                    <a:lnTo>
                      <a:pt x="506" y="0"/>
                    </a:lnTo>
                    <a:close/>
                  </a:path>
                </a:pathLst>
              </a:custGeom>
              <a:solidFill>
                <a:srgbClr val="E6B5C2"/>
              </a:solidFill>
              <a:ln w="9525">
                <a:noFill/>
                <a:round/>
                <a:headEnd/>
                <a:tailEnd/>
              </a:ln>
            </p:spPr>
            <p:txBody>
              <a:bodyPr/>
              <a:lstStyle/>
              <a:p>
                <a:endParaRPr lang="en-US"/>
              </a:p>
            </p:txBody>
          </p:sp>
          <p:sp>
            <p:nvSpPr>
              <p:cNvPr id="5337" name="Freeform 842"/>
              <p:cNvSpPr>
                <a:spLocks/>
              </p:cNvSpPr>
              <p:nvPr/>
            </p:nvSpPr>
            <p:spPr bwMode="auto">
              <a:xfrm>
                <a:off x="6584" y="2137"/>
                <a:ext cx="151" cy="8"/>
              </a:xfrm>
              <a:custGeom>
                <a:avLst/>
                <a:gdLst>
                  <a:gd name="T0" fmla="*/ 0 w 2727"/>
                  <a:gd name="T1" fmla="*/ 0 h 138"/>
                  <a:gd name="T2" fmla="*/ 0 w 2727"/>
                  <a:gd name="T3" fmla="*/ 0 h 138"/>
                  <a:gd name="T4" fmla="*/ 0 w 2727"/>
                  <a:gd name="T5" fmla="*/ 0 h 138"/>
                  <a:gd name="T6" fmla="*/ 0 w 2727"/>
                  <a:gd name="T7" fmla="*/ 0 h 138"/>
                  <a:gd name="T8" fmla="*/ 0 w 2727"/>
                  <a:gd name="T9" fmla="*/ 0 h 138"/>
                  <a:gd name="T10" fmla="*/ 0 w 2727"/>
                  <a:gd name="T11" fmla="*/ 0 h 138"/>
                  <a:gd name="T12" fmla="*/ 0 60000 65536"/>
                  <a:gd name="T13" fmla="*/ 0 60000 65536"/>
                  <a:gd name="T14" fmla="*/ 0 60000 65536"/>
                  <a:gd name="T15" fmla="*/ 0 60000 65536"/>
                  <a:gd name="T16" fmla="*/ 0 60000 65536"/>
                  <a:gd name="T17" fmla="*/ 0 60000 65536"/>
                  <a:gd name="T18" fmla="*/ 0 w 2727"/>
                  <a:gd name="T19" fmla="*/ 0 h 138"/>
                  <a:gd name="T20" fmla="*/ 2727 w 272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7" h="138">
                    <a:moveTo>
                      <a:pt x="2727" y="117"/>
                    </a:moveTo>
                    <a:lnTo>
                      <a:pt x="2678" y="0"/>
                    </a:lnTo>
                    <a:lnTo>
                      <a:pt x="0" y="0"/>
                    </a:lnTo>
                    <a:lnTo>
                      <a:pt x="0" y="138"/>
                    </a:lnTo>
                    <a:lnTo>
                      <a:pt x="2678" y="138"/>
                    </a:lnTo>
                    <a:lnTo>
                      <a:pt x="2727" y="117"/>
                    </a:lnTo>
                    <a:close/>
                  </a:path>
                </a:pathLst>
              </a:custGeom>
              <a:solidFill>
                <a:srgbClr val="E6B5C2"/>
              </a:solidFill>
              <a:ln w="9525">
                <a:noFill/>
                <a:round/>
                <a:headEnd/>
                <a:tailEnd/>
              </a:ln>
            </p:spPr>
            <p:txBody>
              <a:bodyPr/>
              <a:lstStyle/>
              <a:p>
                <a:endParaRPr lang="en-US"/>
              </a:p>
            </p:txBody>
          </p:sp>
          <p:sp>
            <p:nvSpPr>
              <p:cNvPr id="5338" name="Freeform 843"/>
              <p:cNvSpPr>
                <a:spLocks/>
              </p:cNvSpPr>
              <p:nvPr/>
            </p:nvSpPr>
            <p:spPr bwMode="auto">
              <a:xfrm>
                <a:off x="6704" y="2138"/>
                <a:ext cx="31" cy="32"/>
              </a:xfrm>
              <a:custGeom>
                <a:avLst/>
                <a:gdLst>
                  <a:gd name="T0" fmla="*/ 0 w 559"/>
                  <a:gd name="T1" fmla="*/ 0 h 578"/>
                  <a:gd name="T2" fmla="*/ 0 w 559"/>
                  <a:gd name="T3" fmla="*/ 0 h 578"/>
                  <a:gd name="T4" fmla="*/ 0 w 559"/>
                  <a:gd name="T5" fmla="*/ 0 h 578"/>
                  <a:gd name="T6" fmla="*/ 0 w 559"/>
                  <a:gd name="T7" fmla="*/ 0 h 578"/>
                  <a:gd name="T8" fmla="*/ 0 w 559"/>
                  <a:gd name="T9" fmla="*/ 0 h 578"/>
                  <a:gd name="T10" fmla="*/ 0 w 559"/>
                  <a:gd name="T11" fmla="*/ 0 h 578"/>
                  <a:gd name="T12" fmla="*/ 0 60000 65536"/>
                  <a:gd name="T13" fmla="*/ 0 60000 65536"/>
                  <a:gd name="T14" fmla="*/ 0 60000 65536"/>
                  <a:gd name="T15" fmla="*/ 0 60000 65536"/>
                  <a:gd name="T16" fmla="*/ 0 60000 65536"/>
                  <a:gd name="T17" fmla="*/ 0 60000 65536"/>
                  <a:gd name="T18" fmla="*/ 0 w 559"/>
                  <a:gd name="T19" fmla="*/ 0 h 578"/>
                  <a:gd name="T20" fmla="*/ 559 w 559"/>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9" h="578">
                    <a:moveTo>
                      <a:pt x="50" y="578"/>
                    </a:moveTo>
                    <a:lnTo>
                      <a:pt x="99" y="558"/>
                    </a:lnTo>
                    <a:lnTo>
                      <a:pt x="559" y="97"/>
                    </a:lnTo>
                    <a:lnTo>
                      <a:pt x="461" y="0"/>
                    </a:lnTo>
                    <a:lnTo>
                      <a:pt x="0" y="460"/>
                    </a:lnTo>
                    <a:lnTo>
                      <a:pt x="50" y="578"/>
                    </a:lnTo>
                    <a:close/>
                  </a:path>
                </a:pathLst>
              </a:custGeom>
              <a:solidFill>
                <a:srgbClr val="E6B5C2"/>
              </a:solidFill>
              <a:ln w="9525">
                <a:noFill/>
                <a:round/>
                <a:headEnd/>
                <a:tailEnd/>
              </a:ln>
            </p:spPr>
            <p:txBody>
              <a:bodyPr/>
              <a:lstStyle/>
              <a:p>
                <a:endParaRPr lang="en-US"/>
              </a:p>
            </p:txBody>
          </p:sp>
          <p:sp>
            <p:nvSpPr>
              <p:cNvPr id="5339" name="Freeform 844"/>
              <p:cNvSpPr>
                <a:spLocks/>
              </p:cNvSpPr>
              <p:nvPr/>
            </p:nvSpPr>
            <p:spPr bwMode="auto">
              <a:xfrm>
                <a:off x="6556" y="2163"/>
                <a:ext cx="151" cy="7"/>
              </a:xfrm>
              <a:custGeom>
                <a:avLst/>
                <a:gdLst>
                  <a:gd name="T0" fmla="*/ 0 w 2724"/>
                  <a:gd name="T1" fmla="*/ 0 h 138"/>
                  <a:gd name="T2" fmla="*/ 0 w 2724"/>
                  <a:gd name="T3" fmla="*/ 0 h 138"/>
                  <a:gd name="T4" fmla="*/ 0 w 2724"/>
                  <a:gd name="T5" fmla="*/ 0 h 138"/>
                  <a:gd name="T6" fmla="*/ 0 w 2724"/>
                  <a:gd name="T7" fmla="*/ 0 h 138"/>
                  <a:gd name="T8" fmla="*/ 0 w 2724"/>
                  <a:gd name="T9" fmla="*/ 0 h 138"/>
                  <a:gd name="T10" fmla="*/ 0 w 2724"/>
                  <a:gd name="T11" fmla="*/ 0 h 138"/>
                  <a:gd name="T12" fmla="*/ 0 60000 65536"/>
                  <a:gd name="T13" fmla="*/ 0 60000 65536"/>
                  <a:gd name="T14" fmla="*/ 0 60000 65536"/>
                  <a:gd name="T15" fmla="*/ 0 60000 65536"/>
                  <a:gd name="T16" fmla="*/ 0 60000 65536"/>
                  <a:gd name="T17" fmla="*/ 0 60000 65536"/>
                  <a:gd name="T18" fmla="*/ 0 w 2724"/>
                  <a:gd name="T19" fmla="*/ 0 h 138"/>
                  <a:gd name="T20" fmla="*/ 2724 w 272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4" h="138">
                    <a:moveTo>
                      <a:pt x="0" y="20"/>
                    </a:moveTo>
                    <a:lnTo>
                      <a:pt x="48" y="138"/>
                    </a:lnTo>
                    <a:lnTo>
                      <a:pt x="2724" y="138"/>
                    </a:lnTo>
                    <a:lnTo>
                      <a:pt x="2724" y="0"/>
                    </a:lnTo>
                    <a:lnTo>
                      <a:pt x="48" y="0"/>
                    </a:lnTo>
                    <a:lnTo>
                      <a:pt x="0" y="20"/>
                    </a:lnTo>
                    <a:close/>
                  </a:path>
                </a:pathLst>
              </a:custGeom>
              <a:solidFill>
                <a:srgbClr val="E6B5C2"/>
              </a:solidFill>
              <a:ln w="9525">
                <a:noFill/>
                <a:round/>
                <a:headEnd/>
                <a:tailEnd/>
              </a:ln>
            </p:spPr>
            <p:txBody>
              <a:bodyPr/>
              <a:lstStyle/>
              <a:p>
                <a:endParaRPr lang="en-US"/>
              </a:p>
            </p:txBody>
          </p:sp>
          <p:sp>
            <p:nvSpPr>
              <p:cNvPr id="5340" name="Freeform 845"/>
              <p:cNvSpPr>
                <a:spLocks/>
              </p:cNvSpPr>
              <p:nvPr/>
            </p:nvSpPr>
            <p:spPr bwMode="auto">
              <a:xfrm>
                <a:off x="6385" y="2166"/>
                <a:ext cx="174" cy="27"/>
              </a:xfrm>
              <a:custGeom>
                <a:avLst/>
                <a:gdLst>
                  <a:gd name="T0" fmla="*/ 0 w 3147"/>
                  <a:gd name="T1" fmla="*/ 0 h 475"/>
                  <a:gd name="T2" fmla="*/ 0 w 3147"/>
                  <a:gd name="T3" fmla="*/ 0 h 475"/>
                  <a:gd name="T4" fmla="*/ 0 w 3147"/>
                  <a:gd name="T5" fmla="*/ 0 h 475"/>
                  <a:gd name="T6" fmla="*/ 0 w 3147"/>
                  <a:gd name="T7" fmla="*/ 0 h 475"/>
                  <a:gd name="T8" fmla="*/ 0 w 3147"/>
                  <a:gd name="T9" fmla="*/ 0 h 475"/>
                  <a:gd name="T10" fmla="*/ 0 60000 65536"/>
                  <a:gd name="T11" fmla="*/ 0 60000 65536"/>
                  <a:gd name="T12" fmla="*/ 0 60000 65536"/>
                  <a:gd name="T13" fmla="*/ 0 60000 65536"/>
                  <a:gd name="T14" fmla="*/ 0 60000 65536"/>
                  <a:gd name="T15" fmla="*/ 0 w 3147"/>
                  <a:gd name="T16" fmla="*/ 0 h 475"/>
                  <a:gd name="T17" fmla="*/ 3147 w 3147"/>
                  <a:gd name="T18" fmla="*/ 475 h 475"/>
                </a:gdLst>
                <a:ahLst/>
                <a:cxnLst>
                  <a:cxn ang="T10">
                    <a:pos x="T0" y="T1"/>
                  </a:cxn>
                  <a:cxn ang="T11">
                    <a:pos x="T2" y="T3"/>
                  </a:cxn>
                  <a:cxn ang="T12">
                    <a:pos x="T4" y="T5"/>
                  </a:cxn>
                  <a:cxn ang="T13">
                    <a:pos x="T6" y="T7"/>
                  </a:cxn>
                  <a:cxn ang="T14">
                    <a:pos x="T8" y="T9"/>
                  </a:cxn>
                </a:cxnLst>
                <a:rect l="T15" t="T16" r="T17" b="T18"/>
                <a:pathLst>
                  <a:path w="3147" h="475">
                    <a:moveTo>
                      <a:pt x="0" y="475"/>
                    </a:moveTo>
                    <a:lnTo>
                      <a:pt x="473" y="0"/>
                    </a:lnTo>
                    <a:lnTo>
                      <a:pt x="3147" y="0"/>
                    </a:lnTo>
                    <a:lnTo>
                      <a:pt x="2673" y="473"/>
                    </a:lnTo>
                    <a:lnTo>
                      <a:pt x="0" y="475"/>
                    </a:lnTo>
                    <a:close/>
                  </a:path>
                </a:pathLst>
              </a:custGeom>
              <a:solidFill>
                <a:srgbClr val="E56968"/>
              </a:solidFill>
              <a:ln w="9525">
                <a:noFill/>
                <a:round/>
                <a:headEnd/>
                <a:tailEnd/>
              </a:ln>
            </p:spPr>
            <p:txBody>
              <a:bodyPr/>
              <a:lstStyle/>
              <a:p>
                <a:endParaRPr lang="en-US"/>
              </a:p>
            </p:txBody>
          </p:sp>
          <p:sp>
            <p:nvSpPr>
              <p:cNvPr id="5341" name="Freeform 846"/>
              <p:cNvSpPr>
                <a:spLocks/>
              </p:cNvSpPr>
              <p:nvPr/>
            </p:nvSpPr>
            <p:spPr bwMode="auto">
              <a:xfrm>
                <a:off x="6382" y="2162"/>
                <a:ext cx="32" cy="33"/>
              </a:xfrm>
              <a:custGeom>
                <a:avLst/>
                <a:gdLst>
                  <a:gd name="T0" fmla="*/ 0 w 571"/>
                  <a:gd name="T1" fmla="*/ 0 h 592"/>
                  <a:gd name="T2" fmla="*/ 0 w 571"/>
                  <a:gd name="T3" fmla="*/ 0 h 592"/>
                  <a:gd name="T4" fmla="*/ 0 w 571"/>
                  <a:gd name="T5" fmla="*/ 0 h 592"/>
                  <a:gd name="T6" fmla="*/ 0 w 571"/>
                  <a:gd name="T7" fmla="*/ 0 h 592"/>
                  <a:gd name="T8" fmla="*/ 0 w 571"/>
                  <a:gd name="T9" fmla="*/ 0 h 592"/>
                  <a:gd name="T10" fmla="*/ 0 w 571"/>
                  <a:gd name="T11" fmla="*/ 0 h 592"/>
                  <a:gd name="T12" fmla="*/ 0 60000 65536"/>
                  <a:gd name="T13" fmla="*/ 0 60000 65536"/>
                  <a:gd name="T14" fmla="*/ 0 60000 65536"/>
                  <a:gd name="T15" fmla="*/ 0 60000 65536"/>
                  <a:gd name="T16" fmla="*/ 0 60000 65536"/>
                  <a:gd name="T17" fmla="*/ 0 60000 65536"/>
                  <a:gd name="T18" fmla="*/ 0 w 571"/>
                  <a:gd name="T19" fmla="*/ 0 h 592"/>
                  <a:gd name="T20" fmla="*/ 571 w 57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1" h="592">
                    <a:moveTo>
                      <a:pt x="521" y="0"/>
                    </a:moveTo>
                    <a:lnTo>
                      <a:pt x="473" y="20"/>
                    </a:lnTo>
                    <a:lnTo>
                      <a:pt x="0" y="495"/>
                    </a:lnTo>
                    <a:lnTo>
                      <a:pt x="97" y="592"/>
                    </a:lnTo>
                    <a:lnTo>
                      <a:pt x="571" y="117"/>
                    </a:lnTo>
                    <a:lnTo>
                      <a:pt x="521" y="0"/>
                    </a:lnTo>
                    <a:close/>
                  </a:path>
                </a:pathLst>
              </a:custGeom>
              <a:solidFill>
                <a:srgbClr val="E6B5C2"/>
              </a:solidFill>
              <a:ln w="9525">
                <a:noFill/>
                <a:round/>
                <a:headEnd/>
                <a:tailEnd/>
              </a:ln>
            </p:spPr>
            <p:txBody>
              <a:bodyPr/>
              <a:lstStyle/>
              <a:p>
                <a:endParaRPr lang="en-US"/>
              </a:p>
            </p:txBody>
          </p:sp>
          <p:sp>
            <p:nvSpPr>
              <p:cNvPr id="5342" name="Freeform 847"/>
              <p:cNvSpPr>
                <a:spLocks/>
              </p:cNvSpPr>
              <p:nvPr/>
            </p:nvSpPr>
            <p:spPr bwMode="auto">
              <a:xfrm>
                <a:off x="6411" y="2162"/>
                <a:ext cx="151" cy="8"/>
              </a:xfrm>
              <a:custGeom>
                <a:avLst/>
                <a:gdLst>
                  <a:gd name="T0" fmla="*/ 0 w 2723"/>
                  <a:gd name="T1" fmla="*/ 0 h 138"/>
                  <a:gd name="T2" fmla="*/ 0 w 2723"/>
                  <a:gd name="T3" fmla="*/ 0 h 138"/>
                  <a:gd name="T4" fmla="*/ 0 w 2723"/>
                  <a:gd name="T5" fmla="*/ 0 h 138"/>
                  <a:gd name="T6" fmla="*/ 0 w 2723"/>
                  <a:gd name="T7" fmla="*/ 0 h 138"/>
                  <a:gd name="T8" fmla="*/ 0 w 2723"/>
                  <a:gd name="T9" fmla="*/ 0 h 138"/>
                  <a:gd name="T10" fmla="*/ 0 w 2723"/>
                  <a:gd name="T11" fmla="*/ 0 h 138"/>
                  <a:gd name="T12" fmla="*/ 0 60000 65536"/>
                  <a:gd name="T13" fmla="*/ 0 60000 65536"/>
                  <a:gd name="T14" fmla="*/ 0 60000 65536"/>
                  <a:gd name="T15" fmla="*/ 0 60000 65536"/>
                  <a:gd name="T16" fmla="*/ 0 60000 65536"/>
                  <a:gd name="T17" fmla="*/ 0 60000 65536"/>
                  <a:gd name="T18" fmla="*/ 0 w 2723"/>
                  <a:gd name="T19" fmla="*/ 0 h 138"/>
                  <a:gd name="T20" fmla="*/ 2723 w 27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3" h="138">
                    <a:moveTo>
                      <a:pt x="2723" y="117"/>
                    </a:moveTo>
                    <a:lnTo>
                      <a:pt x="2674" y="0"/>
                    </a:lnTo>
                    <a:lnTo>
                      <a:pt x="0" y="0"/>
                    </a:lnTo>
                    <a:lnTo>
                      <a:pt x="0" y="138"/>
                    </a:lnTo>
                    <a:lnTo>
                      <a:pt x="2674" y="138"/>
                    </a:lnTo>
                    <a:lnTo>
                      <a:pt x="2723" y="117"/>
                    </a:lnTo>
                    <a:close/>
                  </a:path>
                </a:pathLst>
              </a:custGeom>
              <a:solidFill>
                <a:srgbClr val="E6B5C2"/>
              </a:solidFill>
              <a:ln w="9525">
                <a:noFill/>
                <a:round/>
                <a:headEnd/>
                <a:tailEnd/>
              </a:ln>
            </p:spPr>
            <p:txBody>
              <a:bodyPr/>
              <a:lstStyle/>
              <a:p>
                <a:endParaRPr lang="en-US"/>
              </a:p>
            </p:txBody>
          </p:sp>
          <p:sp>
            <p:nvSpPr>
              <p:cNvPr id="5343" name="Freeform 848"/>
              <p:cNvSpPr>
                <a:spLocks/>
              </p:cNvSpPr>
              <p:nvPr/>
            </p:nvSpPr>
            <p:spPr bwMode="auto">
              <a:xfrm>
                <a:off x="6530" y="2164"/>
                <a:ext cx="32" cy="32"/>
              </a:xfrm>
              <a:custGeom>
                <a:avLst/>
                <a:gdLst>
                  <a:gd name="T0" fmla="*/ 0 w 571"/>
                  <a:gd name="T1" fmla="*/ 0 h 591"/>
                  <a:gd name="T2" fmla="*/ 0 w 571"/>
                  <a:gd name="T3" fmla="*/ 0 h 591"/>
                  <a:gd name="T4" fmla="*/ 0 w 571"/>
                  <a:gd name="T5" fmla="*/ 0 h 591"/>
                  <a:gd name="T6" fmla="*/ 0 w 571"/>
                  <a:gd name="T7" fmla="*/ 0 h 591"/>
                  <a:gd name="T8" fmla="*/ 0 w 571"/>
                  <a:gd name="T9" fmla="*/ 0 h 591"/>
                  <a:gd name="T10" fmla="*/ 0 w 571"/>
                  <a:gd name="T11" fmla="*/ 0 h 591"/>
                  <a:gd name="T12" fmla="*/ 0 60000 65536"/>
                  <a:gd name="T13" fmla="*/ 0 60000 65536"/>
                  <a:gd name="T14" fmla="*/ 0 60000 65536"/>
                  <a:gd name="T15" fmla="*/ 0 60000 65536"/>
                  <a:gd name="T16" fmla="*/ 0 60000 65536"/>
                  <a:gd name="T17" fmla="*/ 0 60000 65536"/>
                  <a:gd name="T18" fmla="*/ 0 w 571"/>
                  <a:gd name="T19" fmla="*/ 0 h 591"/>
                  <a:gd name="T20" fmla="*/ 571 w 571"/>
                  <a:gd name="T21" fmla="*/ 591 h 591"/>
                </a:gdLst>
                <a:ahLst/>
                <a:cxnLst>
                  <a:cxn ang="T12">
                    <a:pos x="T0" y="T1"/>
                  </a:cxn>
                  <a:cxn ang="T13">
                    <a:pos x="T2" y="T3"/>
                  </a:cxn>
                  <a:cxn ang="T14">
                    <a:pos x="T4" y="T5"/>
                  </a:cxn>
                  <a:cxn ang="T15">
                    <a:pos x="T6" y="T7"/>
                  </a:cxn>
                  <a:cxn ang="T16">
                    <a:pos x="T8" y="T9"/>
                  </a:cxn>
                  <a:cxn ang="T17">
                    <a:pos x="T10" y="T11"/>
                  </a:cxn>
                </a:cxnLst>
                <a:rect l="T18" t="T19" r="T20" b="T21"/>
                <a:pathLst>
                  <a:path w="571" h="591">
                    <a:moveTo>
                      <a:pt x="48" y="591"/>
                    </a:moveTo>
                    <a:lnTo>
                      <a:pt x="97" y="571"/>
                    </a:lnTo>
                    <a:lnTo>
                      <a:pt x="571" y="97"/>
                    </a:lnTo>
                    <a:lnTo>
                      <a:pt x="474" y="0"/>
                    </a:lnTo>
                    <a:lnTo>
                      <a:pt x="0" y="473"/>
                    </a:lnTo>
                    <a:lnTo>
                      <a:pt x="48" y="591"/>
                    </a:lnTo>
                    <a:close/>
                  </a:path>
                </a:pathLst>
              </a:custGeom>
              <a:solidFill>
                <a:srgbClr val="E6B5C2"/>
              </a:solidFill>
              <a:ln w="9525">
                <a:noFill/>
                <a:round/>
                <a:headEnd/>
                <a:tailEnd/>
              </a:ln>
            </p:spPr>
            <p:txBody>
              <a:bodyPr/>
              <a:lstStyle/>
              <a:p>
                <a:endParaRPr lang="en-US"/>
              </a:p>
            </p:txBody>
          </p:sp>
          <p:sp>
            <p:nvSpPr>
              <p:cNvPr id="5344" name="Freeform 849"/>
              <p:cNvSpPr>
                <a:spLocks/>
              </p:cNvSpPr>
              <p:nvPr/>
            </p:nvSpPr>
            <p:spPr bwMode="auto">
              <a:xfrm>
                <a:off x="6382" y="2189"/>
                <a:ext cx="151" cy="8"/>
              </a:xfrm>
              <a:custGeom>
                <a:avLst/>
                <a:gdLst>
                  <a:gd name="T0" fmla="*/ 0 w 2721"/>
                  <a:gd name="T1" fmla="*/ 0 h 140"/>
                  <a:gd name="T2" fmla="*/ 0 w 2721"/>
                  <a:gd name="T3" fmla="*/ 0 h 140"/>
                  <a:gd name="T4" fmla="*/ 0 w 2721"/>
                  <a:gd name="T5" fmla="*/ 0 h 140"/>
                  <a:gd name="T6" fmla="*/ 0 w 2721"/>
                  <a:gd name="T7" fmla="*/ 0 h 140"/>
                  <a:gd name="T8" fmla="*/ 0 w 2721"/>
                  <a:gd name="T9" fmla="*/ 0 h 140"/>
                  <a:gd name="T10" fmla="*/ 0 w 2721"/>
                  <a:gd name="T11" fmla="*/ 0 h 140"/>
                  <a:gd name="T12" fmla="*/ 0 60000 65536"/>
                  <a:gd name="T13" fmla="*/ 0 60000 65536"/>
                  <a:gd name="T14" fmla="*/ 0 60000 65536"/>
                  <a:gd name="T15" fmla="*/ 0 60000 65536"/>
                  <a:gd name="T16" fmla="*/ 0 60000 65536"/>
                  <a:gd name="T17" fmla="*/ 0 60000 65536"/>
                  <a:gd name="T18" fmla="*/ 0 w 2721"/>
                  <a:gd name="T19" fmla="*/ 0 h 140"/>
                  <a:gd name="T20" fmla="*/ 2721 w 27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1" h="140">
                    <a:moveTo>
                      <a:pt x="0" y="22"/>
                    </a:moveTo>
                    <a:lnTo>
                      <a:pt x="48" y="140"/>
                    </a:lnTo>
                    <a:lnTo>
                      <a:pt x="2721" y="138"/>
                    </a:lnTo>
                    <a:lnTo>
                      <a:pt x="2721" y="0"/>
                    </a:lnTo>
                    <a:lnTo>
                      <a:pt x="48" y="2"/>
                    </a:lnTo>
                    <a:lnTo>
                      <a:pt x="0" y="22"/>
                    </a:lnTo>
                    <a:close/>
                  </a:path>
                </a:pathLst>
              </a:custGeom>
              <a:solidFill>
                <a:srgbClr val="E6B5C2"/>
              </a:solidFill>
              <a:ln w="9525">
                <a:noFill/>
                <a:round/>
                <a:headEnd/>
                <a:tailEnd/>
              </a:ln>
            </p:spPr>
            <p:txBody>
              <a:bodyPr/>
              <a:lstStyle/>
              <a:p>
                <a:endParaRPr lang="en-US"/>
              </a:p>
            </p:txBody>
          </p:sp>
          <p:sp>
            <p:nvSpPr>
              <p:cNvPr id="5345" name="Freeform 850"/>
              <p:cNvSpPr>
                <a:spLocks/>
              </p:cNvSpPr>
              <p:nvPr/>
            </p:nvSpPr>
            <p:spPr bwMode="auto">
              <a:xfrm>
                <a:off x="6413" y="2141"/>
                <a:ext cx="171" cy="26"/>
              </a:xfrm>
              <a:custGeom>
                <a:avLst/>
                <a:gdLst>
                  <a:gd name="T0" fmla="*/ 0 w 3069"/>
                  <a:gd name="T1" fmla="*/ 0 h 463"/>
                  <a:gd name="T2" fmla="*/ 0 w 3069"/>
                  <a:gd name="T3" fmla="*/ 0 h 463"/>
                  <a:gd name="T4" fmla="*/ 0 w 3069"/>
                  <a:gd name="T5" fmla="*/ 0 h 463"/>
                  <a:gd name="T6" fmla="*/ 0 w 3069"/>
                  <a:gd name="T7" fmla="*/ 0 h 463"/>
                  <a:gd name="T8" fmla="*/ 0 w 3069"/>
                  <a:gd name="T9" fmla="*/ 0 h 463"/>
                  <a:gd name="T10" fmla="*/ 0 60000 65536"/>
                  <a:gd name="T11" fmla="*/ 0 60000 65536"/>
                  <a:gd name="T12" fmla="*/ 0 60000 65536"/>
                  <a:gd name="T13" fmla="*/ 0 60000 65536"/>
                  <a:gd name="T14" fmla="*/ 0 60000 65536"/>
                  <a:gd name="T15" fmla="*/ 0 w 3069"/>
                  <a:gd name="T16" fmla="*/ 0 h 463"/>
                  <a:gd name="T17" fmla="*/ 3069 w 3069"/>
                  <a:gd name="T18" fmla="*/ 463 h 463"/>
                </a:gdLst>
                <a:ahLst/>
                <a:cxnLst>
                  <a:cxn ang="T10">
                    <a:pos x="T0" y="T1"/>
                  </a:cxn>
                  <a:cxn ang="T11">
                    <a:pos x="T2" y="T3"/>
                  </a:cxn>
                  <a:cxn ang="T12">
                    <a:pos x="T4" y="T5"/>
                  </a:cxn>
                  <a:cxn ang="T13">
                    <a:pos x="T6" y="T7"/>
                  </a:cxn>
                  <a:cxn ang="T14">
                    <a:pos x="T8" y="T9"/>
                  </a:cxn>
                </a:cxnLst>
                <a:rect l="T15" t="T16" r="T17" b="T18"/>
                <a:pathLst>
                  <a:path w="3069" h="463">
                    <a:moveTo>
                      <a:pt x="0" y="461"/>
                    </a:moveTo>
                    <a:lnTo>
                      <a:pt x="459" y="0"/>
                    </a:lnTo>
                    <a:lnTo>
                      <a:pt x="3069" y="0"/>
                    </a:lnTo>
                    <a:lnTo>
                      <a:pt x="2609" y="463"/>
                    </a:lnTo>
                    <a:lnTo>
                      <a:pt x="0" y="461"/>
                    </a:lnTo>
                    <a:close/>
                  </a:path>
                </a:pathLst>
              </a:custGeom>
              <a:solidFill>
                <a:srgbClr val="E56968"/>
              </a:solidFill>
              <a:ln w="9525">
                <a:noFill/>
                <a:round/>
                <a:headEnd/>
                <a:tailEnd/>
              </a:ln>
            </p:spPr>
            <p:txBody>
              <a:bodyPr/>
              <a:lstStyle/>
              <a:p>
                <a:endParaRPr lang="en-US"/>
              </a:p>
            </p:txBody>
          </p:sp>
          <p:sp>
            <p:nvSpPr>
              <p:cNvPr id="5346" name="Freeform 851"/>
              <p:cNvSpPr>
                <a:spLocks/>
              </p:cNvSpPr>
              <p:nvPr/>
            </p:nvSpPr>
            <p:spPr bwMode="auto">
              <a:xfrm>
                <a:off x="6411" y="2137"/>
                <a:ext cx="31" cy="32"/>
              </a:xfrm>
              <a:custGeom>
                <a:avLst/>
                <a:gdLst>
                  <a:gd name="T0" fmla="*/ 0 w 556"/>
                  <a:gd name="T1" fmla="*/ 0 h 578"/>
                  <a:gd name="T2" fmla="*/ 0 w 556"/>
                  <a:gd name="T3" fmla="*/ 0 h 578"/>
                  <a:gd name="T4" fmla="*/ 0 w 556"/>
                  <a:gd name="T5" fmla="*/ 0 h 578"/>
                  <a:gd name="T6" fmla="*/ 0 w 556"/>
                  <a:gd name="T7" fmla="*/ 0 h 578"/>
                  <a:gd name="T8" fmla="*/ 0 w 556"/>
                  <a:gd name="T9" fmla="*/ 0 h 578"/>
                  <a:gd name="T10" fmla="*/ 0 w 556"/>
                  <a:gd name="T11" fmla="*/ 0 h 578"/>
                  <a:gd name="T12" fmla="*/ 0 60000 65536"/>
                  <a:gd name="T13" fmla="*/ 0 60000 65536"/>
                  <a:gd name="T14" fmla="*/ 0 60000 65536"/>
                  <a:gd name="T15" fmla="*/ 0 60000 65536"/>
                  <a:gd name="T16" fmla="*/ 0 60000 65536"/>
                  <a:gd name="T17" fmla="*/ 0 60000 65536"/>
                  <a:gd name="T18" fmla="*/ 0 w 556"/>
                  <a:gd name="T19" fmla="*/ 0 h 578"/>
                  <a:gd name="T20" fmla="*/ 556 w 556"/>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6" h="578">
                    <a:moveTo>
                      <a:pt x="507" y="0"/>
                    </a:moveTo>
                    <a:lnTo>
                      <a:pt x="458" y="21"/>
                    </a:lnTo>
                    <a:lnTo>
                      <a:pt x="0" y="481"/>
                    </a:lnTo>
                    <a:lnTo>
                      <a:pt x="98" y="578"/>
                    </a:lnTo>
                    <a:lnTo>
                      <a:pt x="556" y="117"/>
                    </a:lnTo>
                    <a:lnTo>
                      <a:pt x="507" y="0"/>
                    </a:lnTo>
                    <a:close/>
                  </a:path>
                </a:pathLst>
              </a:custGeom>
              <a:solidFill>
                <a:srgbClr val="E6B5C2"/>
              </a:solidFill>
              <a:ln w="9525">
                <a:noFill/>
                <a:round/>
                <a:headEnd/>
                <a:tailEnd/>
              </a:ln>
            </p:spPr>
            <p:txBody>
              <a:bodyPr/>
              <a:lstStyle/>
              <a:p>
                <a:endParaRPr lang="en-US"/>
              </a:p>
            </p:txBody>
          </p:sp>
          <p:sp>
            <p:nvSpPr>
              <p:cNvPr id="5347" name="Freeform 852"/>
              <p:cNvSpPr>
                <a:spLocks/>
              </p:cNvSpPr>
              <p:nvPr/>
            </p:nvSpPr>
            <p:spPr bwMode="auto">
              <a:xfrm>
                <a:off x="6439" y="2137"/>
                <a:ext cx="148" cy="8"/>
              </a:xfrm>
              <a:custGeom>
                <a:avLst/>
                <a:gdLst>
                  <a:gd name="T0" fmla="*/ 0 w 2659"/>
                  <a:gd name="T1" fmla="*/ 0 h 138"/>
                  <a:gd name="T2" fmla="*/ 0 w 2659"/>
                  <a:gd name="T3" fmla="*/ 0 h 138"/>
                  <a:gd name="T4" fmla="*/ 0 w 2659"/>
                  <a:gd name="T5" fmla="*/ 0 h 138"/>
                  <a:gd name="T6" fmla="*/ 0 w 2659"/>
                  <a:gd name="T7" fmla="*/ 0 h 138"/>
                  <a:gd name="T8" fmla="*/ 0 w 2659"/>
                  <a:gd name="T9" fmla="*/ 0 h 138"/>
                  <a:gd name="T10" fmla="*/ 0 w 2659"/>
                  <a:gd name="T11" fmla="*/ 0 h 138"/>
                  <a:gd name="T12" fmla="*/ 0 60000 65536"/>
                  <a:gd name="T13" fmla="*/ 0 60000 65536"/>
                  <a:gd name="T14" fmla="*/ 0 60000 65536"/>
                  <a:gd name="T15" fmla="*/ 0 60000 65536"/>
                  <a:gd name="T16" fmla="*/ 0 60000 65536"/>
                  <a:gd name="T17" fmla="*/ 0 60000 65536"/>
                  <a:gd name="T18" fmla="*/ 0 w 2659"/>
                  <a:gd name="T19" fmla="*/ 0 h 138"/>
                  <a:gd name="T20" fmla="*/ 2659 w 265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59" h="138">
                    <a:moveTo>
                      <a:pt x="2659" y="117"/>
                    </a:moveTo>
                    <a:lnTo>
                      <a:pt x="2610" y="0"/>
                    </a:lnTo>
                    <a:lnTo>
                      <a:pt x="0" y="0"/>
                    </a:lnTo>
                    <a:lnTo>
                      <a:pt x="0" y="138"/>
                    </a:lnTo>
                    <a:lnTo>
                      <a:pt x="2610" y="138"/>
                    </a:lnTo>
                    <a:lnTo>
                      <a:pt x="2659" y="117"/>
                    </a:lnTo>
                    <a:close/>
                  </a:path>
                </a:pathLst>
              </a:custGeom>
              <a:solidFill>
                <a:srgbClr val="E6B5C2"/>
              </a:solidFill>
              <a:ln w="9525">
                <a:noFill/>
                <a:round/>
                <a:headEnd/>
                <a:tailEnd/>
              </a:ln>
            </p:spPr>
            <p:txBody>
              <a:bodyPr/>
              <a:lstStyle/>
              <a:p>
                <a:endParaRPr lang="en-US"/>
              </a:p>
            </p:txBody>
          </p:sp>
          <p:sp>
            <p:nvSpPr>
              <p:cNvPr id="5348" name="Freeform 853"/>
              <p:cNvSpPr>
                <a:spLocks/>
              </p:cNvSpPr>
              <p:nvPr/>
            </p:nvSpPr>
            <p:spPr bwMode="auto">
              <a:xfrm>
                <a:off x="6556" y="2138"/>
                <a:ext cx="31" cy="32"/>
              </a:xfrm>
              <a:custGeom>
                <a:avLst/>
                <a:gdLst>
                  <a:gd name="T0" fmla="*/ 0 w 557"/>
                  <a:gd name="T1" fmla="*/ 0 h 580"/>
                  <a:gd name="T2" fmla="*/ 0 w 557"/>
                  <a:gd name="T3" fmla="*/ 0 h 580"/>
                  <a:gd name="T4" fmla="*/ 0 w 557"/>
                  <a:gd name="T5" fmla="*/ 0 h 580"/>
                  <a:gd name="T6" fmla="*/ 0 w 557"/>
                  <a:gd name="T7" fmla="*/ 0 h 580"/>
                  <a:gd name="T8" fmla="*/ 0 w 557"/>
                  <a:gd name="T9" fmla="*/ 0 h 580"/>
                  <a:gd name="T10" fmla="*/ 0 w 557"/>
                  <a:gd name="T11" fmla="*/ 0 h 580"/>
                  <a:gd name="T12" fmla="*/ 0 60000 65536"/>
                  <a:gd name="T13" fmla="*/ 0 60000 65536"/>
                  <a:gd name="T14" fmla="*/ 0 60000 65536"/>
                  <a:gd name="T15" fmla="*/ 0 60000 65536"/>
                  <a:gd name="T16" fmla="*/ 0 60000 65536"/>
                  <a:gd name="T17" fmla="*/ 0 60000 65536"/>
                  <a:gd name="T18" fmla="*/ 0 w 557"/>
                  <a:gd name="T19" fmla="*/ 0 h 580"/>
                  <a:gd name="T20" fmla="*/ 557 w 557"/>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57" h="580">
                    <a:moveTo>
                      <a:pt x="48" y="580"/>
                    </a:moveTo>
                    <a:lnTo>
                      <a:pt x="97" y="559"/>
                    </a:lnTo>
                    <a:lnTo>
                      <a:pt x="557" y="96"/>
                    </a:lnTo>
                    <a:lnTo>
                      <a:pt x="460" y="0"/>
                    </a:lnTo>
                    <a:lnTo>
                      <a:pt x="0" y="462"/>
                    </a:lnTo>
                    <a:lnTo>
                      <a:pt x="48" y="580"/>
                    </a:lnTo>
                    <a:close/>
                  </a:path>
                </a:pathLst>
              </a:custGeom>
              <a:solidFill>
                <a:srgbClr val="E6B5C2"/>
              </a:solidFill>
              <a:ln w="9525">
                <a:noFill/>
                <a:round/>
                <a:headEnd/>
                <a:tailEnd/>
              </a:ln>
            </p:spPr>
            <p:txBody>
              <a:bodyPr/>
              <a:lstStyle/>
              <a:p>
                <a:endParaRPr lang="en-US"/>
              </a:p>
            </p:txBody>
          </p:sp>
          <p:sp>
            <p:nvSpPr>
              <p:cNvPr id="5349" name="Freeform 854"/>
              <p:cNvSpPr>
                <a:spLocks/>
              </p:cNvSpPr>
              <p:nvPr/>
            </p:nvSpPr>
            <p:spPr bwMode="auto">
              <a:xfrm>
                <a:off x="6411" y="2163"/>
                <a:ext cx="147" cy="7"/>
              </a:xfrm>
              <a:custGeom>
                <a:avLst/>
                <a:gdLst>
                  <a:gd name="T0" fmla="*/ 0 w 2657"/>
                  <a:gd name="T1" fmla="*/ 0 h 140"/>
                  <a:gd name="T2" fmla="*/ 0 w 2657"/>
                  <a:gd name="T3" fmla="*/ 0 h 140"/>
                  <a:gd name="T4" fmla="*/ 0 w 2657"/>
                  <a:gd name="T5" fmla="*/ 0 h 140"/>
                  <a:gd name="T6" fmla="*/ 0 w 2657"/>
                  <a:gd name="T7" fmla="*/ 0 h 140"/>
                  <a:gd name="T8" fmla="*/ 0 w 2657"/>
                  <a:gd name="T9" fmla="*/ 0 h 140"/>
                  <a:gd name="T10" fmla="*/ 0 w 2657"/>
                  <a:gd name="T11" fmla="*/ 0 h 140"/>
                  <a:gd name="T12" fmla="*/ 0 60000 65536"/>
                  <a:gd name="T13" fmla="*/ 0 60000 65536"/>
                  <a:gd name="T14" fmla="*/ 0 60000 65536"/>
                  <a:gd name="T15" fmla="*/ 0 60000 65536"/>
                  <a:gd name="T16" fmla="*/ 0 60000 65536"/>
                  <a:gd name="T17" fmla="*/ 0 60000 65536"/>
                  <a:gd name="T18" fmla="*/ 0 w 2657"/>
                  <a:gd name="T19" fmla="*/ 0 h 140"/>
                  <a:gd name="T20" fmla="*/ 2657 w 2657"/>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57" h="140">
                    <a:moveTo>
                      <a:pt x="0" y="20"/>
                    </a:moveTo>
                    <a:lnTo>
                      <a:pt x="48" y="138"/>
                    </a:lnTo>
                    <a:lnTo>
                      <a:pt x="2657" y="140"/>
                    </a:lnTo>
                    <a:lnTo>
                      <a:pt x="2657" y="1"/>
                    </a:lnTo>
                    <a:lnTo>
                      <a:pt x="48" y="0"/>
                    </a:lnTo>
                    <a:lnTo>
                      <a:pt x="0" y="20"/>
                    </a:lnTo>
                    <a:close/>
                  </a:path>
                </a:pathLst>
              </a:custGeom>
              <a:solidFill>
                <a:srgbClr val="E6B5C2"/>
              </a:solidFill>
              <a:ln w="9525">
                <a:noFill/>
                <a:round/>
                <a:headEnd/>
                <a:tailEnd/>
              </a:ln>
            </p:spPr>
            <p:txBody>
              <a:bodyPr/>
              <a:lstStyle/>
              <a:p>
                <a:endParaRPr lang="en-US"/>
              </a:p>
            </p:txBody>
          </p:sp>
          <p:sp>
            <p:nvSpPr>
              <p:cNvPr id="5350" name="Freeform 855"/>
              <p:cNvSpPr>
                <a:spLocks/>
              </p:cNvSpPr>
              <p:nvPr/>
            </p:nvSpPr>
            <p:spPr bwMode="auto">
              <a:xfrm>
                <a:off x="6241" y="2166"/>
                <a:ext cx="173" cy="27"/>
              </a:xfrm>
              <a:custGeom>
                <a:avLst/>
                <a:gdLst>
                  <a:gd name="T0" fmla="*/ 0 w 3108"/>
                  <a:gd name="T1" fmla="*/ 0 h 475"/>
                  <a:gd name="T2" fmla="*/ 0 w 3108"/>
                  <a:gd name="T3" fmla="*/ 0 h 475"/>
                  <a:gd name="T4" fmla="*/ 0 w 3108"/>
                  <a:gd name="T5" fmla="*/ 0 h 475"/>
                  <a:gd name="T6" fmla="*/ 0 w 3108"/>
                  <a:gd name="T7" fmla="*/ 0 h 475"/>
                  <a:gd name="T8" fmla="*/ 0 w 3108"/>
                  <a:gd name="T9" fmla="*/ 0 h 475"/>
                  <a:gd name="T10" fmla="*/ 0 60000 65536"/>
                  <a:gd name="T11" fmla="*/ 0 60000 65536"/>
                  <a:gd name="T12" fmla="*/ 0 60000 65536"/>
                  <a:gd name="T13" fmla="*/ 0 60000 65536"/>
                  <a:gd name="T14" fmla="*/ 0 60000 65536"/>
                  <a:gd name="T15" fmla="*/ 0 w 3108"/>
                  <a:gd name="T16" fmla="*/ 0 h 475"/>
                  <a:gd name="T17" fmla="*/ 3108 w 3108"/>
                  <a:gd name="T18" fmla="*/ 475 h 475"/>
                </a:gdLst>
                <a:ahLst/>
                <a:cxnLst>
                  <a:cxn ang="T10">
                    <a:pos x="T0" y="T1"/>
                  </a:cxn>
                  <a:cxn ang="T11">
                    <a:pos x="T2" y="T3"/>
                  </a:cxn>
                  <a:cxn ang="T12">
                    <a:pos x="T4" y="T5"/>
                  </a:cxn>
                  <a:cxn ang="T13">
                    <a:pos x="T6" y="T7"/>
                  </a:cxn>
                  <a:cxn ang="T14">
                    <a:pos x="T8" y="T9"/>
                  </a:cxn>
                </a:cxnLst>
                <a:rect l="T15" t="T16" r="T17" b="T18"/>
                <a:pathLst>
                  <a:path w="3108" h="475">
                    <a:moveTo>
                      <a:pt x="0" y="475"/>
                    </a:moveTo>
                    <a:lnTo>
                      <a:pt x="474" y="0"/>
                    </a:lnTo>
                    <a:lnTo>
                      <a:pt x="3108" y="0"/>
                    </a:lnTo>
                    <a:lnTo>
                      <a:pt x="2636" y="471"/>
                    </a:lnTo>
                    <a:lnTo>
                      <a:pt x="0" y="475"/>
                    </a:lnTo>
                    <a:close/>
                  </a:path>
                </a:pathLst>
              </a:custGeom>
              <a:solidFill>
                <a:srgbClr val="E56968"/>
              </a:solidFill>
              <a:ln w="9525">
                <a:noFill/>
                <a:round/>
                <a:headEnd/>
                <a:tailEnd/>
              </a:ln>
            </p:spPr>
            <p:txBody>
              <a:bodyPr/>
              <a:lstStyle/>
              <a:p>
                <a:endParaRPr lang="en-US"/>
              </a:p>
            </p:txBody>
          </p:sp>
          <p:sp>
            <p:nvSpPr>
              <p:cNvPr id="5351" name="Freeform 856"/>
              <p:cNvSpPr>
                <a:spLocks/>
              </p:cNvSpPr>
              <p:nvPr/>
            </p:nvSpPr>
            <p:spPr bwMode="auto">
              <a:xfrm>
                <a:off x="6238" y="2163"/>
                <a:ext cx="32" cy="32"/>
              </a:xfrm>
              <a:custGeom>
                <a:avLst/>
                <a:gdLst>
                  <a:gd name="T0" fmla="*/ 0 w 572"/>
                  <a:gd name="T1" fmla="*/ 0 h 592"/>
                  <a:gd name="T2" fmla="*/ 0 w 572"/>
                  <a:gd name="T3" fmla="*/ 0 h 592"/>
                  <a:gd name="T4" fmla="*/ 0 w 572"/>
                  <a:gd name="T5" fmla="*/ 0 h 592"/>
                  <a:gd name="T6" fmla="*/ 0 w 572"/>
                  <a:gd name="T7" fmla="*/ 0 h 592"/>
                  <a:gd name="T8" fmla="*/ 0 w 572"/>
                  <a:gd name="T9" fmla="*/ 0 h 592"/>
                  <a:gd name="T10" fmla="*/ 0 w 572"/>
                  <a:gd name="T11" fmla="*/ 0 h 592"/>
                  <a:gd name="T12" fmla="*/ 0 60000 65536"/>
                  <a:gd name="T13" fmla="*/ 0 60000 65536"/>
                  <a:gd name="T14" fmla="*/ 0 60000 65536"/>
                  <a:gd name="T15" fmla="*/ 0 60000 65536"/>
                  <a:gd name="T16" fmla="*/ 0 60000 65536"/>
                  <a:gd name="T17" fmla="*/ 0 60000 65536"/>
                  <a:gd name="T18" fmla="*/ 0 w 572"/>
                  <a:gd name="T19" fmla="*/ 0 h 592"/>
                  <a:gd name="T20" fmla="*/ 572 w 57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2" h="592">
                    <a:moveTo>
                      <a:pt x="523" y="0"/>
                    </a:moveTo>
                    <a:lnTo>
                      <a:pt x="474" y="20"/>
                    </a:lnTo>
                    <a:lnTo>
                      <a:pt x="0" y="495"/>
                    </a:lnTo>
                    <a:lnTo>
                      <a:pt x="97" y="592"/>
                    </a:lnTo>
                    <a:lnTo>
                      <a:pt x="572" y="117"/>
                    </a:lnTo>
                    <a:lnTo>
                      <a:pt x="523" y="0"/>
                    </a:lnTo>
                    <a:close/>
                  </a:path>
                </a:pathLst>
              </a:custGeom>
              <a:solidFill>
                <a:srgbClr val="E6B5C2"/>
              </a:solidFill>
              <a:ln w="9525">
                <a:noFill/>
                <a:round/>
                <a:headEnd/>
                <a:tailEnd/>
              </a:ln>
            </p:spPr>
            <p:txBody>
              <a:bodyPr/>
              <a:lstStyle/>
              <a:p>
                <a:endParaRPr lang="en-US"/>
              </a:p>
            </p:txBody>
          </p:sp>
          <p:sp>
            <p:nvSpPr>
              <p:cNvPr id="5352" name="Freeform 857"/>
              <p:cNvSpPr>
                <a:spLocks/>
              </p:cNvSpPr>
              <p:nvPr/>
            </p:nvSpPr>
            <p:spPr bwMode="auto">
              <a:xfrm>
                <a:off x="6267" y="2163"/>
                <a:ext cx="149" cy="7"/>
              </a:xfrm>
              <a:custGeom>
                <a:avLst/>
                <a:gdLst>
                  <a:gd name="T0" fmla="*/ 0 w 2683"/>
                  <a:gd name="T1" fmla="*/ 0 h 138"/>
                  <a:gd name="T2" fmla="*/ 0 w 2683"/>
                  <a:gd name="T3" fmla="*/ 0 h 138"/>
                  <a:gd name="T4" fmla="*/ 0 w 2683"/>
                  <a:gd name="T5" fmla="*/ 0 h 138"/>
                  <a:gd name="T6" fmla="*/ 0 w 2683"/>
                  <a:gd name="T7" fmla="*/ 0 h 138"/>
                  <a:gd name="T8" fmla="*/ 0 w 2683"/>
                  <a:gd name="T9" fmla="*/ 0 h 138"/>
                  <a:gd name="T10" fmla="*/ 0 w 2683"/>
                  <a:gd name="T11" fmla="*/ 0 h 138"/>
                  <a:gd name="T12" fmla="*/ 0 60000 65536"/>
                  <a:gd name="T13" fmla="*/ 0 60000 65536"/>
                  <a:gd name="T14" fmla="*/ 0 60000 65536"/>
                  <a:gd name="T15" fmla="*/ 0 60000 65536"/>
                  <a:gd name="T16" fmla="*/ 0 60000 65536"/>
                  <a:gd name="T17" fmla="*/ 0 60000 65536"/>
                  <a:gd name="T18" fmla="*/ 0 w 2683"/>
                  <a:gd name="T19" fmla="*/ 0 h 138"/>
                  <a:gd name="T20" fmla="*/ 2683 w 268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3" h="138">
                    <a:moveTo>
                      <a:pt x="2683" y="117"/>
                    </a:moveTo>
                    <a:lnTo>
                      <a:pt x="2634" y="0"/>
                    </a:lnTo>
                    <a:lnTo>
                      <a:pt x="0" y="0"/>
                    </a:lnTo>
                    <a:lnTo>
                      <a:pt x="0" y="138"/>
                    </a:lnTo>
                    <a:lnTo>
                      <a:pt x="2634" y="138"/>
                    </a:lnTo>
                    <a:lnTo>
                      <a:pt x="2683" y="117"/>
                    </a:lnTo>
                    <a:close/>
                  </a:path>
                </a:pathLst>
              </a:custGeom>
              <a:solidFill>
                <a:srgbClr val="E6B5C2"/>
              </a:solidFill>
              <a:ln w="9525">
                <a:noFill/>
                <a:round/>
                <a:headEnd/>
                <a:tailEnd/>
              </a:ln>
            </p:spPr>
            <p:txBody>
              <a:bodyPr/>
              <a:lstStyle/>
              <a:p>
                <a:endParaRPr lang="en-US"/>
              </a:p>
            </p:txBody>
          </p:sp>
          <p:sp>
            <p:nvSpPr>
              <p:cNvPr id="5353" name="Freeform 858"/>
              <p:cNvSpPr>
                <a:spLocks/>
              </p:cNvSpPr>
              <p:nvPr/>
            </p:nvSpPr>
            <p:spPr bwMode="auto">
              <a:xfrm>
                <a:off x="6385" y="2164"/>
                <a:ext cx="31" cy="32"/>
              </a:xfrm>
              <a:custGeom>
                <a:avLst/>
                <a:gdLst>
                  <a:gd name="T0" fmla="*/ 0 w 570"/>
                  <a:gd name="T1" fmla="*/ 0 h 589"/>
                  <a:gd name="T2" fmla="*/ 0 w 570"/>
                  <a:gd name="T3" fmla="*/ 0 h 589"/>
                  <a:gd name="T4" fmla="*/ 0 w 570"/>
                  <a:gd name="T5" fmla="*/ 0 h 589"/>
                  <a:gd name="T6" fmla="*/ 0 w 570"/>
                  <a:gd name="T7" fmla="*/ 0 h 589"/>
                  <a:gd name="T8" fmla="*/ 0 w 570"/>
                  <a:gd name="T9" fmla="*/ 0 h 589"/>
                  <a:gd name="T10" fmla="*/ 0 w 570"/>
                  <a:gd name="T11" fmla="*/ 0 h 589"/>
                  <a:gd name="T12" fmla="*/ 0 60000 65536"/>
                  <a:gd name="T13" fmla="*/ 0 60000 65536"/>
                  <a:gd name="T14" fmla="*/ 0 60000 65536"/>
                  <a:gd name="T15" fmla="*/ 0 60000 65536"/>
                  <a:gd name="T16" fmla="*/ 0 60000 65536"/>
                  <a:gd name="T17" fmla="*/ 0 60000 65536"/>
                  <a:gd name="T18" fmla="*/ 0 w 570"/>
                  <a:gd name="T19" fmla="*/ 0 h 589"/>
                  <a:gd name="T20" fmla="*/ 570 w 570"/>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70" h="589">
                    <a:moveTo>
                      <a:pt x="49" y="589"/>
                    </a:moveTo>
                    <a:lnTo>
                      <a:pt x="98" y="569"/>
                    </a:lnTo>
                    <a:lnTo>
                      <a:pt x="570" y="97"/>
                    </a:lnTo>
                    <a:lnTo>
                      <a:pt x="472" y="0"/>
                    </a:lnTo>
                    <a:lnTo>
                      <a:pt x="0" y="471"/>
                    </a:lnTo>
                    <a:lnTo>
                      <a:pt x="49" y="589"/>
                    </a:lnTo>
                    <a:close/>
                  </a:path>
                </a:pathLst>
              </a:custGeom>
              <a:solidFill>
                <a:srgbClr val="E6B5C2"/>
              </a:solidFill>
              <a:ln w="9525">
                <a:noFill/>
                <a:round/>
                <a:headEnd/>
                <a:tailEnd/>
              </a:ln>
            </p:spPr>
            <p:txBody>
              <a:bodyPr/>
              <a:lstStyle/>
              <a:p>
                <a:endParaRPr lang="en-US"/>
              </a:p>
            </p:txBody>
          </p:sp>
          <p:sp>
            <p:nvSpPr>
              <p:cNvPr id="5354" name="Freeform 859"/>
              <p:cNvSpPr>
                <a:spLocks/>
              </p:cNvSpPr>
              <p:nvPr/>
            </p:nvSpPr>
            <p:spPr bwMode="auto">
              <a:xfrm>
                <a:off x="6238" y="2189"/>
                <a:ext cx="149" cy="8"/>
              </a:xfrm>
              <a:custGeom>
                <a:avLst/>
                <a:gdLst>
                  <a:gd name="T0" fmla="*/ 0 w 2685"/>
                  <a:gd name="T1" fmla="*/ 0 h 142"/>
                  <a:gd name="T2" fmla="*/ 0 w 2685"/>
                  <a:gd name="T3" fmla="*/ 0 h 142"/>
                  <a:gd name="T4" fmla="*/ 0 w 2685"/>
                  <a:gd name="T5" fmla="*/ 0 h 142"/>
                  <a:gd name="T6" fmla="*/ 0 w 2685"/>
                  <a:gd name="T7" fmla="*/ 0 h 142"/>
                  <a:gd name="T8" fmla="*/ 0 w 2685"/>
                  <a:gd name="T9" fmla="*/ 0 h 142"/>
                  <a:gd name="T10" fmla="*/ 0 w 2685"/>
                  <a:gd name="T11" fmla="*/ 0 h 142"/>
                  <a:gd name="T12" fmla="*/ 0 60000 65536"/>
                  <a:gd name="T13" fmla="*/ 0 60000 65536"/>
                  <a:gd name="T14" fmla="*/ 0 60000 65536"/>
                  <a:gd name="T15" fmla="*/ 0 60000 65536"/>
                  <a:gd name="T16" fmla="*/ 0 60000 65536"/>
                  <a:gd name="T17" fmla="*/ 0 60000 65536"/>
                  <a:gd name="T18" fmla="*/ 0 w 2685"/>
                  <a:gd name="T19" fmla="*/ 0 h 142"/>
                  <a:gd name="T20" fmla="*/ 2685 w 26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5" h="142">
                    <a:moveTo>
                      <a:pt x="0" y="24"/>
                    </a:moveTo>
                    <a:lnTo>
                      <a:pt x="49" y="142"/>
                    </a:lnTo>
                    <a:lnTo>
                      <a:pt x="2685" y="138"/>
                    </a:lnTo>
                    <a:lnTo>
                      <a:pt x="2685" y="0"/>
                    </a:lnTo>
                    <a:lnTo>
                      <a:pt x="49" y="4"/>
                    </a:lnTo>
                    <a:lnTo>
                      <a:pt x="0" y="24"/>
                    </a:lnTo>
                    <a:close/>
                  </a:path>
                </a:pathLst>
              </a:custGeom>
              <a:solidFill>
                <a:srgbClr val="E6B5C2"/>
              </a:solidFill>
              <a:ln w="9525">
                <a:noFill/>
                <a:round/>
                <a:headEnd/>
                <a:tailEnd/>
              </a:ln>
            </p:spPr>
            <p:txBody>
              <a:bodyPr/>
              <a:lstStyle/>
              <a:p>
                <a:endParaRPr lang="en-US"/>
              </a:p>
            </p:txBody>
          </p:sp>
          <p:sp>
            <p:nvSpPr>
              <p:cNvPr id="5355" name="Freeform 860"/>
              <p:cNvSpPr>
                <a:spLocks/>
              </p:cNvSpPr>
              <p:nvPr/>
            </p:nvSpPr>
            <p:spPr bwMode="auto">
              <a:xfrm>
                <a:off x="6267" y="2141"/>
                <a:ext cx="172" cy="25"/>
              </a:xfrm>
              <a:custGeom>
                <a:avLst/>
                <a:gdLst>
                  <a:gd name="T0" fmla="*/ 0 w 3096"/>
                  <a:gd name="T1" fmla="*/ 0 h 460"/>
                  <a:gd name="T2" fmla="*/ 0 w 3096"/>
                  <a:gd name="T3" fmla="*/ 0 h 460"/>
                  <a:gd name="T4" fmla="*/ 0 w 3096"/>
                  <a:gd name="T5" fmla="*/ 0 h 460"/>
                  <a:gd name="T6" fmla="*/ 0 w 3096"/>
                  <a:gd name="T7" fmla="*/ 0 h 460"/>
                  <a:gd name="T8" fmla="*/ 0 w 3096"/>
                  <a:gd name="T9" fmla="*/ 0 h 460"/>
                  <a:gd name="T10" fmla="*/ 0 60000 65536"/>
                  <a:gd name="T11" fmla="*/ 0 60000 65536"/>
                  <a:gd name="T12" fmla="*/ 0 60000 65536"/>
                  <a:gd name="T13" fmla="*/ 0 60000 65536"/>
                  <a:gd name="T14" fmla="*/ 0 60000 65536"/>
                  <a:gd name="T15" fmla="*/ 0 w 3096"/>
                  <a:gd name="T16" fmla="*/ 0 h 460"/>
                  <a:gd name="T17" fmla="*/ 3096 w 3096"/>
                  <a:gd name="T18" fmla="*/ 460 h 460"/>
                </a:gdLst>
                <a:ahLst/>
                <a:cxnLst>
                  <a:cxn ang="T10">
                    <a:pos x="T0" y="T1"/>
                  </a:cxn>
                  <a:cxn ang="T11">
                    <a:pos x="T2" y="T3"/>
                  </a:cxn>
                  <a:cxn ang="T12">
                    <a:pos x="T4" y="T5"/>
                  </a:cxn>
                  <a:cxn ang="T13">
                    <a:pos x="T6" y="T7"/>
                  </a:cxn>
                  <a:cxn ang="T14">
                    <a:pos x="T8" y="T9"/>
                  </a:cxn>
                </a:cxnLst>
                <a:rect l="T15" t="T16" r="T17" b="T18"/>
                <a:pathLst>
                  <a:path w="3096" h="460">
                    <a:moveTo>
                      <a:pt x="0" y="460"/>
                    </a:moveTo>
                    <a:lnTo>
                      <a:pt x="458" y="0"/>
                    </a:lnTo>
                    <a:lnTo>
                      <a:pt x="3096" y="0"/>
                    </a:lnTo>
                    <a:lnTo>
                      <a:pt x="2635" y="460"/>
                    </a:lnTo>
                    <a:lnTo>
                      <a:pt x="0" y="460"/>
                    </a:lnTo>
                    <a:close/>
                  </a:path>
                </a:pathLst>
              </a:custGeom>
              <a:solidFill>
                <a:srgbClr val="E56968"/>
              </a:solidFill>
              <a:ln w="9525">
                <a:noFill/>
                <a:round/>
                <a:headEnd/>
                <a:tailEnd/>
              </a:ln>
            </p:spPr>
            <p:txBody>
              <a:bodyPr/>
              <a:lstStyle/>
              <a:p>
                <a:endParaRPr lang="en-US"/>
              </a:p>
            </p:txBody>
          </p:sp>
          <p:sp>
            <p:nvSpPr>
              <p:cNvPr id="5356" name="Freeform 861"/>
              <p:cNvSpPr>
                <a:spLocks/>
              </p:cNvSpPr>
              <p:nvPr/>
            </p:nvSpPr>
            <p:spPr bwMode="auto">
              <a:xfrm>
                <a:off x="6264" y="2137"/>
                <a:ext cx="31" cy="32"/>
              </a:xfrm>
              <a:custGeom>
                <a:avLst/>
                <a:gdLst>
                  <a:gd name="T0" fmla="*/ 0 w 556"/>
                  <a:gd name="T1" fmla="*/ 0 h 577"/>
                  <a:gd name="T2" fmla="*/ 0 w 556"/>
                  <a:gd name="T3" fmla="*/ 0 h 577"/>
                  <a:gd name="T4" fmla="*/ 0 w 556"/>
                  <a:gd name="T5" fmla="*/ 0 h 577"/>
                  <a:gd name="T6" fmla="*/ 0 w 556"/>
                  <a:gd name="T7" fmla="*/ 0 h 577"/>
                  <a:gd name="T8" fmla="*/ 0 w 556"/>
                  <a:gd name="T9" fmla="*/ 0 h 577"/>
                  <a:gd name="T10" fmla="*/ 0 w 556"/>
                  <a:gd name="T11" fmla="*/ 0 h 577"/>
                  <a:gd name="T12" fmla="*/ 0 60000 65536"/>
                  <a:gd name="T13" fmla="*/ 0 60000 65536"/>
                  <a:gd name="T14" fmla="*/ 0 60000 65536"/>
                  <a:gd name="T15" fmla="*/ 0 60000 65536"/>
                  <a:gd name="T16" fmla="*/ 0 60000 65536"/>
                  <a:gd name="T17" fmla="*/ 0 60000 65536"/>
                  <a:gd name="T18" fmla="*/ 0 w 556"/>
                  <a:gd name="T19" fmla="*/ 0 h 577"/>
                  <a:gd name="T20" fmla="*/ 556 w 556"/>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6" h="577">
                    <a:moveTo>
                      <a:pt x="507" y="0"/>
                    </a:moveTo>
                    <a:lnTo>
                      <a:pt x="458" y="20"/>
                    </a:lnTo>
                    <a:lnTo>
                      <a:pt x="0" y="480"/>
                    </a:lnTo>
                    <a:lnTo>
                      <a:pt x="98" y="577"/>
                    </a:lnTo>
                    <a:lnTo>
                      <a:pt x="556" y="117"/>
                    </a:lnTo>
                    <a:lnTo>
                      <a:pt x="507" y="0"/>
                    </a:lnTo>
                    <a:close/>
                  </a:path>
                </a:pathLst>
              </a:custGeom>
              <a:solidFill>
                <a:srgbClr val="E6B5C2"/>
              </a:solidFill>
              <a:ln w="9525">
                <a:noFill/>
                <a:round/>
                <a:headEnd/>
                <a:tailEnd/>
              </a:ln>
            </p:spPr>
            <p:txBody>
              <a:bodyPr/>
              <a:lstStyle/>
              <a:p>
                <a:endParaRPr lang="en-US"/>
              </a:p>
            </p:txBody>
          </p:sp>
          <p:sp>
            <p:nvSpPr>
              <p:cNvPr id="5357" name="Freeform 862"/>
              <p:cNvSpPr>
                <a:spLocks/>
              </p:cNvSpPr>
              <p:nvPr/>
            </p:nvSpPr>
            <p:spPr bwMode="auto">
              <a:xfrm>
                <a:off x="6292" y="2137"/>
                <a:ext cx="150" cy="8"/>
              </a:xfrm>
              <a:custGeom>
                <a:avLst/>
                <a:gdLst>
                  <a:gd name="T0" fmla="*/ 0 w 2687"/>
                  <a:gd name="T1" fmla="*/ 0 h 138"/>
                  <a:gd name="T2" fmla="*/ 0 w 2687"/>
                  <a:gd name="T3" fmla="*/ 0 h 138"/>
                  <a:gd name="T4" fmla="*/ 0 w 2687"/>
                  <a:gd name="T5" fmla="*/ 0 h 138"/>
                  <a:gd name="T6" fmla="*/ 0 w 2687"/>
                  <a:gd name="T7" fmla="*/ 0 h 138"/>
                  <a:gd name="T8" fmla="*/ 0 w 2687"/>
                  <a:gd name="T9" fmla="*/ 0 h 138"/>
                  <a:gd name="T10" fmla="*/ 0 w 2687"/>
                  <a:gd name="T11" fmla="*/ 0 h 138"/>
                  <a:gd name="T12" fmla="*/ 0 60000 65536"/>
                  <a:gd name="T13" fmla="*/ 0 60000 65536"/>
                  <a:gd name="T14" fmla="*/ 0 60000 65536"/>
                  <a:gd name="T15" fmla="*/ 0 60000 65536"/>
                  <a:gd name="T16" fmla="*/ 0 60000 65536"/>
                  <a:gd name="T17" fmla="*/ 0 60000 65536"/>
                  <a:gd name="T18" fmla="*/ 0 w 2687"/>
                  <a:gd name="T19" fmla="*/ 0 h 138"/>
                  <a:gd name="T20" fmla="*/ 2687 w 268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7" h="138">
                    <a:moveTo>
                      <a:pt x="2687" y="117"/>
                    </a:moveTo>
                    <a:lnTo>
                      <a:pt x="2638" y="0"/>
                    </a:lnTo>
                    <a:lnTo>
                      <a:pt x="0" y="0"/>
                    </a:lnTo>
                    <a:lnTo>
                      <a:pt x="0" y="138"/>
                    </a:lnTo>
                    <a:lnTo>
                      <a:pt x="2638" y="138"/>
                    </a:lnTo>
                    <a:lnTo>
                      <a:pt x="2687" y="117"/>
                    </a:lnTo>
                    <a:close/>
                  </a:path>
                </a:pathLst>
              </a:custGeom>
              <a:solidFill>
                <a:srgbClr val="E6B5C2"/>
              </a:solidFill>
              <a:ln w="9525">
                <a:noFill/>
                <a:round/>
                <a:headEnd/>
                <a:tailEnd/>
              </a:ln>
            </p:spPr>
            <p:txBody>
              <a:bodyPr/>
              <a:lstStyle/>
              <a:p>
                <a:endParaRPr lang="en-US"/>
              </a:p>
            </p:txBody>
          </p:sp>
          <p:sp>
            <p:nvSpPr>
              <p:cNvPr id="5358" name="Freeform 863"/>
              <p:cNvSpPr>
                <a:spLocks/>
              </p:cNvSpPr>
              <p:nvPr/>
            </p:nvSpPr>
            <p:spPr bwMode="auto">
              <a:xfrm>
                <a:off x="6411" y="2138"/>
                <a:ext cx="31" cy="32"/>
              </a:xfrm>
              <a:custGeom>
                <a:avLst/>
                <a:gdLst>
                  <a:gd name="T0" fmla="*/ 0 w 558"/>
                  <a:gd name="T1" fmla="*/ 0 h 578"/>
                  <a:gd name="T2" fmla="*/ 0 w 558"/>
                  <a:gd name="T3" fmla="*/ 0 h 578"/>
                  <a:gd name="T4" fmla="*/ 0 w 558"/>
                  <a:gd name="T5" fmla="*/ 0 h 578"/>
                  <a:gd name="T6" fmla="*/ 0 w 558"/>
                  <a:gd name="T7" fmla="*/ 0 h 578"/>
                  <a:gd name="T8" fmla="*/ 0 w 558"/>
                  <a:gd name="T9" fmla="*/ 0 h 578"/>
                  <a:gd name="T10" fmla="*/ 0 w 558"/>
                  <a:gd name="T11" fmla="*/ 0 h 578"/>
                  <a:gd name="T12" fmla="*/ 0 60000 65536"/>
                  <a:gd name="T13" fmla="*/ 0 60000 65536"/>
                  <a:gd name="T14" fmla="*/ 0 60000 65536"/>
                  <a:gd name="T15" fmla="*/ 0 60000 65536"/>
                  <a:gd name="T16" fmla="*/ 0 60000 65536"/>
                  <a:gd name="T17" fmla="*/ 0 60000 65536"/>
                  <a:gd name="T18" fmla="*/ 0 w 558"/>
                  <a:gd name="T19" fmla="*/ 0 h 578"/>
                  <a:gd name="T20" fmla="*/ 558 w 558"/>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8" h="578">
                    <a:moveTo>
                      <a:pt x="48" y="578"/>
                    </a:moveTo>
                    <a:lnTo>
                      <a:pt x="98" y="558"/>
                    </a:lnTo>
                    <a:lnTo>
                      <a:pt x="558" y="97"/>
                    </a:lnTo>
                    <a:lnTo>
                      <a:pt x="461" y="0"/>
                    </a:lnTo>
                    <a:lnTo>
                      <a:pt x="0" y="460"/>
                    </a:lnTo>
                    <a:lnTo>
                      <a:pt x="48" y="578"/>
                    </a:lnTo>
                    <a:close/>
                  </a:path>
                </a:pathLst>
              </a:custGeom>
              <a:solidFill>
                <a:srgbClr val="E6B5C2"/>
              </a:solidFill>
              <a:ln w="9525">
                <a:noFill/>
                <a:round/>
                <a:headEnd/>
                <a:tailEnd/>
              </a:ln>
            </p:spPr>
            <p:txBody>
              <a:bodyPr/>
              <a:lstStyle/>
              <a:p>
                <a:endParaRPr lang="en-US"/>
              </a:p>
            </p:txBody>
          </p:sp>
          <p:sp>
            <p:nvSpPr>
              <p:cNvPr id="5359" name="Freeform 864"/>
              <p:cNvSpPr>
                <a:spLocks/>
              </p:cNvSpPr>
              <p:nvPr/>
            </p:nvSpPr>
            <p:spPr bwMode="auto">
              <a:xfrm>
                <a:off x="6264" y="2163"/>
                <a:ext cx="149" cy="7"/>
              </a:xfrm>
              <a:custGeom>
                <a:avLst/>
                <a:gdLst>
                  <a:gd name="T0" fmla="*/ 0 w 2684"/>
                  <a:gd name="T1" fmla="*/ 0 h 138"/>
                  <a:gd name="T2" fmla="*/ 0 w 2684"/>
                  <a:gd name="T3" fmla="*/ 0 h 138"/>
                  <a:gd name="T4" fmla="*/ 0 w 2684"/>
                  <a:gd name="T5" fmla="*/ 0 h 138"/>
                  <a:gd name="T6" fmla="*/ 0 w 2684"/>
                  <a:gd name="T7" fmla="*/ 0 h 138"/>
                  <a:gd name="T8" fmla="*/ 0 w 2684"/>
                  <a:gd name="T9" fmla="*/ 0 h 138"/>
                  <a:gd name="T10" fmla="*/ 0 w 2684"/>
                  <a:gd name="T11" fmla="*/ 0 h 138"/>
                  <a:gd name="T12" fmla="*/ 0 60000 65536"/>
                  <a:gd name="T13" fmla="*/ 0 60000 65536"/>
                  <a:gd name="T14" fmla="*/ 0 60000 65536"/>
                  <a:gd name="T15" fmla="*/ 0 60000 65536"/>
                  <a:gd name="T16" fmla="*/ 0 60000 65536"/>
                  <a:gd name="T17" fmla="*/ 0 60000 65536"/>
                  <a:gd name="T18" fmla="*/ 0 w 2684"/>
                  <a:gd name="T19" fmla="*/ 0 h 138"/>
                  <a:gd name="T20" fmla="*/ 2684 w 268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4" h="138">
                    <a:moveTo>
                      <a:pt x="0" y="20"/>
                    </a:moveTo>
                    <a:lnTo>
                      <a:pt x="49" y="138"/>
                    </a:lnTo>
                    <a:lnTo>
                      <a:pt x="2684" y="138"/>
                    </a:lnTo>
                    <a:lnTo>
                      <a:pt x="2684" y="0"/>
                    </a:lnTo>
                    <a:lnTo>
                      <a:pt x="49" y="0"/>
                    </a:lnTo>
                    <a:lnTo>
                      <a:pt x="0" y="20"/>
                    </a:lnTo>
                    <a:close/>
                  </a:path>
                </a:pathLst>
              </a:custGeom>
              <a:solidFill>
                <a:srgbClr val="E6B5C2"/>
              </a:solidFill>
              <a:ln w="9525">
                <a:noFill/>
                <a:round/>
                <a:headEnd/>
                <a:tailEnd/>
              </a:ln>
            </p:spPr>
            <p:txBody>
              <a:bodyPr/>
              <a:lstStyle/>
              <a:p>
                <a:endParaRPr lang="en-US"/>
              </a:p>
            </p:txBody>
          </p:sp>
          <p:sp>
            <p:nvSpPr>
              <p:cNvPr id="5360" name="Freeform 865"/>
              <p:cNvSpPr>
                <a:spLocks/>
              </p:cNvSpPr>
              <p:nvPr/>
            </p:nvSpPr>
            <p:spPr bwMode="auto">
              <a:xfrm>
                <a:off x="6708" y="2209"/>
                <a:ext cx="26" cy="95"/>
              </a:xfrm>
              <a:custGeom>
                <a:avLst/>
                <a:gdLst>
                  <a:gd name="T0" fmla="*/ 0 w 465"/>
                  <a:gd name="T1" fmla="*/ 0 h 1711"/>
                  <a:gd name="T2" fmla="*/ 0 w 465"/>
                  <a:gd name="T3" fmla="*/ 0 h 1711"/>
                  <a:gd name="T4" fmla="*/ 0 w 465"/>
                  <a:gd name="T5" fmla="*/ 0 h 1711"/>
                  <a:gd name="T6" fmla="*/ 0 w 465"/>
                  <a:gd name="T7" fmla="*/ 0 h 1711"/>
                  <a:gd name="T8" fmla="*/ 0 w 465"/>
                  <a:gd name="T9" fmla="*/ 0 h 1711"/>
                  <a:gd name="T10" fmla="*/ 0 60000 65536"/>
                  <a:gd name="T11" fmla="*/ 0 60000 65536"/>
                  <a:gd name="T12" fmla="*/ 0 60000 65536"/>
                  <a:gd name="T13" fmla="*/ 0 60000 65536"/>
                  <a:gd name="T14" fmla="*/ 0 60000 65536"/>
                  <a:gd name="T15" fmla="*/ 0 w 465"/>
                  <a:gd name="T16" fmla="*/ 0 h 1711"/>
                  <a:gd name="T17" fmla="*/ 465 w 465"/>
                  <a:gd name="T18" fmla="*/ 1711 h 1711"/>
                </a:gdLst>
                <a:ahLst/>
                <a:cxnLst>
                  <a:cxn ang="T10">
                    <a:pos x="T0" y="T1"/>
                  </a:cxn>
                  <a:cxn ang="T11">
                    <a:pos x="T2" y="T3"/>
                  </a:cxn>
                  <a:cxn ang="T12">
                    <a:pos x="T4" y="T5"/>
                  </a:cxn>
                  <a:cxn ang="T13">
                    <a:pos x="T6" y="T7"/>
                  </a:cxn>
                  <a:cxn ang="T14">
                    <a:pos x="T8" y="T9"/>
                  </a:cxn>
                </a:cxnLst>
                <a:rect l="T15" t="T16" r="T17" b="T18"/>
                <a:pathLst>
                  <a:path w="465" h="1711">
                    <a:moveTo>
                      <a:pt x="1" y="1711"/>
                    </a:moveTo>
                    <a:lnTo>
                      <a:pt x="465" y="1245"/>
                    </a:lnTo>
                    <a:lnTo>
                      <a:pt x="464" y="0"/>
                    </a:lnTo>
                    <a:lnTo>
                      <a:pt x="0" y="465"/>
                    </a:lnTo>
                    <a:lnTo>
                      <a:pt x="1" y="1711"/>
                    </a:lnTo>
                    <a:close/>
                  </a:path>
                </a:pathLst>
              </a:custGeom>
              <a:solidFill>
                <a:srgbClr val="B53233"/>
              </a:solidFill>
              <a:ln w="9525">
                <a:noFill/>
                <a:round/>
                <a:headEnd/>
                <a:tailEnd/>
              </a:ln>
            </p:spPr>
            <p:txBody>
              <a:bodyPr/>
              <a:lstStyle/>
              <a:p>
                <a:endParaRPr lang="en-US"/>
              </a:p>
            </p:txBody>
          </p:sp>
          <p:sp>
            <p:nvSpPr>
              <p:cNvPr id="5361" name="Freeform 866"/>
              <p:cNvSpPr>
                <a:spLocks/>
              </p:cNvSpPr>
              <p:nvPr/>
            </p:nvSpPr>
            <p:spPr bwMode="auto">
              <a:xfrm>
                <a:off x="6706" y="2276"/>
                <a:ext cx="32" cy="31"/>
              </a:xfrm>
              <a:custGeom>
                <a:avLst/>
                <a:gdLst>
                  <a:gd name="T0" fmla="*/ 0 w 582"/>
                  <a:gd name="T1" fmla="*/ 0 h 562"/>
                  <a:gd name="T2" fmla="*/ 0 w 582"/>
                  <a:gd name="T3" fmla="*/ 0 h 562"/>
                  <a:gd name="T4" fmla="*/ 0 w 582"/>
                  <a:gd name="T5" fmla="*/ 0 h 562"/>
                  <a:gd name="T6" fmla="*/ 0 w 582"/>
                  <a:gd name="T7" fmla="*/ 0 h 562"/>
                  <a:gd name="T8" fmla="*/ 0 w 582"/>
                  <a:gd name="T9" fmla="*/ 0 h 562"/>
                  <a:gd name="T10" fmla="*/ 0 w 582"/>
                  <a:gd name="T11" fmla="*/ 0 h 562"/>
                  <a:gd name="T12" fmla="*/ 0 60000 65536"/>
                  <a:gd name="T13" fmla="*/ 0 60000 65536"/>
                  <a:gd name="T14" fmla="*/ 0 60000 65536"/>
                  <a:gd name="T15" fmla="*/ 0 60000 65536"/>
                  <a:gd name="T16" fmla="*/ 0 60000 65536"/>
                  <a:gd name="T17" fmla="*/ 0 60000 65536"/>
                  <a:gd name="T18" fmla="*/ 0 w 582"/>
                  <a:gd name="T19" fmla="*/ 0 h 562"/>
                  <a:gd name="T20" fmla="*/ 582 w 582"/>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582" h="562">
                    <a:moveTo>
                      <a:pt x="582" y="48"/>
                    </a:moveTo>
                    <a:lnTo>
                      <a:pt x="464" y="0"/>
                    </a:lnTo>
                    <a:lnTo>
                      <a:pt x="0" y="465"/>
                    </a:lnTo>
                    <a:lnTo>
                      <a:pt x="98" y="562"/>
                    </a:lnTo>
                    <a:lnTo>
                      <a:pt x="562" y="97"/>
                    </a:lnTo>
                    <a:lnTo>
                      <a:pt x="582" y="48"/>
                    </a:lnTo>
                    <a:close/>
                  </a:path>
                </a:pathLst>
              </a:custGeom>
              <a:solidFill>
                <a:srgbClr val="E6B5C2"/>
              </a:solidFill>
              <a:ln w="9525">
                <a:noFill/>
                <a:round/>
                <a:headEnd/>
                <a:tailEnd/>
              </a:ln>
            </p:spPr>
            <p:txBody>
              <a:bodyPr/>
              <a:lstStyle/>
              <a:p>
                <a:endParaRPr lang="en-US"/>
              </a:p>
            </p:txBody>
          </p:sp>
          <p:sp>
            <p:nvSpPr>
              <p:cNvPr id="5362" name="Freeform 867"/>
              <p:cNvSpPr>
                <a:spLocks/>
              </p:cNvSpPr>
              <p:nvPr/>
            </p:nvSpPr>
            <p:spPr bwMode="auto">
              <a:xfrm>
                <a:off x="6730" y="2206"/>
                <a:ext cx="8" cy="72"/>
              </a:xfrm>
              <a:custGeom>
                <a:avLst/>
                <a:gdLst>
                  <a:gd name="T0" fmla="*/ 0 w 139"/>
                  <a:gd name="T1" fmla="*/ 0 h 1294"/>
                  <a:gd name="T2" fmla="*/ 0 w 139"/>
                  <a:gd name="T3" fmla="*/ 0 h 1294"/>
                  <a:gd name="T4" fmla="*/ 0 w 139"/>
                  <a:gd name="T5" fmla="*/ 0 h 1294"/>
                  <a:gd name="T6" fmla="*/ 0 w 139"/>
                  <a:gd name="T7" fmla="*/ 0 h 1294"/>
                  <a:gd name="T8" fmla="*/ 0 w 139"/>
                  <a:gd name="T9" fmla="*/ 0 h 1294"/>
                  <a:gd name="T10" fmla="*/ 0 w 139"/>
                  <a:gd name="T11" fmla="*/ 0 h 1294"/>
                  <a:gd name="T12" fmla="*/ 0 60000 65536"/>
                  <a:gd name="T13" fmla="*/ 0 60000 65536"/>
                  <a:gd name="T14" fmla="*/ 0 60000 65536"/>
                  <a:gd name="T15" fmla="*/ 0 60000 65536"/>
                  <a:gd name="T16" fmla="*/ 0 60000 65536"/>
                  <a:gd name="T17" fmla="*/ 0 60000 65536"/>
                  <a:gd name="T18" fmla="*/ 0 w 139"/>
                  <a:gd name="T19" fmla="*/ 0 h 1294"/>
                  <a:gd name="T20" fmla="*/ 139 w 139"/>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39" h="1294">
                    <a:moveTo>
                      <a:pt x="20" y="0"/>
                    </a:moveTo>
                    <a:lnTo>
                      <a:pt x="0" y="49"/>
                    </a:lnTo>
                    <a:lnTo>
                      <a:pt x="1" y="1294"/>
                    </a:lnTo>
                    <a:lnTo>
                      <a:pt x="139" y="1294"/>
                    </a:lnTo>
                    <a:lnTo>
                      <a:pt x="138" y="49"/>
                    </a:lnTo>
                    <a:lnTo>
                      <a:pt x="20" y="0"/>
                    </a:lnTo>
                    <a:close/>
                  </a:path>
                </a:pathLst>
              </a:custGeom>
              <a:solidFill>
                <a:srgbClr val="E6B5C2"/>
              </a:solidFill>
              <a:ln w="9525">
                <a:noFill/>
                <a:round/>
                <a:headEnd/>
                <a:tailEnd/>
              </a:ln>
            </p:spPr>
            <p:txBody>
              <a:bodyPr/>
              <a:lstStyle/>
              <a:p>
                <a:endParaRPr lang="en-US"/>
              </a:p>
            </p:txBody>
          </p:sp>
          <p:sp>
            <p:nvSpPr>
              <p:cNvPr id="5363" name="Freeform 868"/>
              <p:cNvSpPr>
                <a:spLocks/>
              </p:cNvSpPr>
              <p:nvPr/>
            </p:nvSpPr>
            <p:spPr bwMode="auto">
              <a:xfrm>
                <a:off x="6704" y="2206"/>
                <a:ext cx="33" cy="32"/>
              </a:xfrm>
              <a:custGeom>
                <a:avLst/>
                <a:gdLst>
                  <a:gd name="T0" fmla="*/ 0 w 583"/>
                  <a:gd name="T1" fmla="*/ 0 h 563"/>
                  <a:gd name="T2" fmla="*/ 0 w 583"/>
                  <a:gd name="T3" fmla="*/ 0 h 563"/>
                  <a:gd name="T4" fmla="*/ 0 w 583"/>
                  <a:gd name="T5" fmla="*/ 0 h 563"/>
                  <a:gd name="T6" fmla="*/ 0 w 583"/>
                  <a:gd name="T7" fmla="*/ 0 h 563"/>
                  <a:gd name="T8" fmla="*/ 0 w 583"/>
                  <a:gd name="T9" fmla="*/ 0 h 563"/>
                  <a:gd name="T10" fmla="*/ 0 w 583"/>
                  <a:gd name="T11" fmla="*/ 0 h 563"/>
                  <a:gd name="T12" fmla="*/ 0 60000 65536"/>
                  <a:gd name="T13" fmla="*/ 0 60000 65536"/>
                  <a:gd name="T14" fmla="*/ 0 60000 65536"/>
                  <a:gd name="T15" fmla="*/ 0 60000 65536"/>
                  <a:gd name="T16" fmla="*/ 0 60000 65536"/>
                  <a:gd name="T17" fmla="*/ 0 60000 65536"/>
                  <a:gd name="T18" fmla="*/ 0 w 583"/>
                  <a:gd name="T19" fmla="*/ 0 h 563"/>
                  <a:gd name="T20" fmla="*/ 583 w 583"/>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3" h="563">
                    <a:moveTo>
                      <a:pt x="0" y="514"/>
                    </a:moveTo>
                    <a:lnTo>
                      <a:pt x="119" y="563"/>
                    </a:lnTo>
                    <a:lnTo>
                      <a:pt x="583" y="97"/>
                    </a:lnTo>
                    <a:lnTo>
                      <a:pt x="485" y="0"/>
                    </a:lnTo>
                    <a:lnTo>
                      <a:pt x="21" y="466"/>
                    </a:lnTo>
                    <a:lnTo>
                      <a:pt x="0" y="514"/>
                    </a:lnTo>
                    <a:close/>
                  </a:path>
                </a:pathLst>
              </a:custGeom>
              <a:solidFill>
                <a:srgbClr val="E6B5C2"/>
              </a:solidFill>
              <a:ln w="9525">
                <a:noFill/>
                <a:round/>
                <a:headEnd/>
                <a:tailEnd/>
              </a:ln>
            </p:spPr>
            <p:txBody>
              <a:bodyPr/>
              <a:lstStyle/>
              <a:p>
                <a:endParaRPr lang="en-US"/>
              </a:p>
            </p:txBody>
          </p:sp>
          <p:sp>
            <p:nvSpPr>
              <p:cNvPr id="5364" name="Freeform 869"/>
              <p:cNvSpPr>
                <a:spLocks/>
              </p:cNvSpPr>
              <p:nvPr/>
            </p:nvSpPr>
            <p:spPr bwMode="auto">
              <a:xfrm>
                <a:off x="6704" y="2235"/>
                <a:ext cx="8" cy="72"/>
              </a:xfrm>
              <a:custGeom>
                <a:avLst/>
                <a:gdLst>
                  <a:gd name="T0" fmla="*/ 0 w 140"/>
                  <a:gd name="T1" fmla="*/ 0 h 1294"/>
                  <a:gd name="T2" fmla="*/ 0 w 140"/>
                  <a:gd name="T3" fmla="*/ 0 h 1294"/>
                  <a:gd name="T4" fmla="*/ 0 w 140"/>
                  <a:gd name="T5" fmla="*/ 0 h 1294"/>
                  <a:gd name="T6" fmla="*/ 0 w 140"/>
                  <a:gd name="T7" fmla="*/ 0 h 1294"/>
                  <a:gd name="T8" fmla="*/ 0 w 140"/>
                  <a:gd name="T9" fmla="*/ 0 h 1294"/>
                  <a:gd name="T10" fmla="*/ 0 w 140"/>
                  <a:gd name="T11" fmla="*/ 0 h 1294"/>
                  <a:gd name="T12" fmla="*/ 0 60000 65536"/>
                  <a:gd name="T13" fmla="*/ 0 60000 65536"/>
                  <a:gd name="T14" fmla="*/ 0 60000 65536"/>
                  <a:gd name="T15" fmla="*/ 0 60000 65536"/>
                  <a:gd name="T16" fmla="*/ 0 60000 65536"/>
                  <a:gd name="T17" fmla="*/ 0 60000 65536"/>
                  <a:gd name="T18" fmla="*/ 0 w 140"/>
                  <a:gd name="T19" fmla="*/ 0 h 1294"/>
                  <a:gd name="T20" fmla="*/ 140 w 140"/>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40" h="1294">
                    <a:moveTo>
                      <a:pt x="120" y="1294"/>
                    </a:moveTo>
                    <a:lnTo>
                      <a:pt x="140" y="1246"/>
                    </a:lnTo>
                    <a:lnTo>
                      <a:pt x="139" y="0"/>
                    </a:lnTo>
                    <a:lnTo>
                      <a:pt x="0" y="0"/>
                    </a:lnTo>
                    <a:lnTo>
                      <a:pt x="2" y="1246"/>
                    </a:lnTo>
                    <a:lnTo>
                      <a:pt x="120" y="1294"/>
                    </a:lnTo>
                    <a:close/>
                  </a:path>
                </a:pathLst>
              </a:custGeom>
              <a:solidFill>
                <a:srgbClr val="E6B5C2"/>
              </a:solidFill>
              <a:ln w="9525">
                <a:noFill/>
                <a:round/>
                <a:headEnd/>
                <a:tailEnd/>
              </a:ln>
            </p:spPr>
            <p:txBody>
              <a:bodyPr/>
              <a:lstStyle/>
              <a:p>
                <a:endParaRPr lang="en-US"/>
              </a:p>
            </p:txBody>
          </p:sp>
          <p:sp>
            <p:nvSpPr>
              <p:cNvPr id="5365" name="Freeform 870"/>
              <p:cNvSpPr>
                <a:spLocks/>
              </p:cNvSpPr>
              <p:nvPr/>
            </p:nvSpPr>
            <p:spPr bwMode="auto">
              <a:xfrm>
                <a:off x="6681" y="2234"/>
                <a:ext cx="26" cy="97"/>
              </a:xfrm>
              <a:custGeom>
                <a:avLst/>
                <a:gdLst>
                  <a:gd name="T0" fmla="*/ 0 w 474"/>
                  <a:gd name="T1" fmla="*/ 0 h 1730"/>
                  <a:gd name="T2" fmla="*/ 0 w 474"/>
                  <a:gd name="T3" fmla="*/ 0 h 1730"/>
                  <a:gd name="T4" fmla="*/ 0 w 474"/>
                  <a:gd name="T5" fmla="*/ 0 h 1730"/>
                  <a:gd name="T6" fmla="*/ 0 w 474"/>
                  <a:gd name="T7" fmla="*/ 0 h 1730"/>
                  <a:gd name="T8" fmla="*/ 0 w 474"/>
                  <a:gd name="T9" fmla="*/ 0 h 1730"/>
                  <a:gd name="T10" fmla="*/ 0 60000 65536"/>
                  <a:gd name="T11" fmla="*/ 0 60000 65536"/>
                  <a:gd name="T12" fmla="*/ 0 60000 65536"/>
                  <a:gd name="T13" fmla="*/ 0 60000 65536"/>
                  <a:gd name="T14" fmla="*/ 0 60000 65536"/>
                  <a:gd name="T15" fmla="*/ 0 w 474"/>
                  <a:gd name="T16" fmla="*/ 0 h 1730"/>
                  <a:gd name="T17" fmla="*/ 474 w 474"/>
                  <a:gd name="T18" fmla="*/ 1730 h 1730"/>
                </a:gdLst>
                <a:ahLst/>
                <a:cxnLst>
                  <a:cxn ang="T10">
                    <a:pos x="T0" y="T1"/>
                  </a:cxn>
                  <a:cxn ang="T11">
                    <a:pos x="T2" y="T3"/>
                  </a:cxn>
                  <a:cxn ang="T12">
                    <a:pos x="T4" y="T5"/>
                  </a:cxn>
                  <a:cxn ang="T13">
                    <a:pos x="T6" y="T7"/>
                  </a:cxn>
                  <a:cxn ang="T14">
                    <a:pos x="T8" y="T9"/>
                  </a:cxn>
                </a:cxnLst>
                <a:rect l="T15" t="T16" r="T17" b="T18"/>
                <a:pathLst>
                  <a:path w="474" h="1730">
                    <a:moveTo>
                      <a:pt x="0" y="1730"/>
                    </a:moveTo>
                    <a:lnTo>
                      <a:pt x="473" y="1255"/>
                    </a:lnTo>
                    <a:lnTo>
                      <a:pt x="474" y="0"/>
                    </a:lnTo>
                    <a:lnTo>
                      <a:pt x="1" y="475"/>
                    </a:lnTo>
                    <a:lnTo>
                      <a:pt x="0" y="1730"/>
                    </a:lnTo>
                    <a:close/>
                  </a:path>
                </a:pathLst>
              </a:custGeom>
              <a:solidFill>
                <a:srgbClr val="B53233"/>
              </a:solidFill>
              <a:ln w="9525">
                <a:noFill/>
                <a:round/>
                <a:headEnd/>
                <a:tailEnd/>
              </a:ln>
            </p:spPr>
            <p:txBody>
              <a:bodyPr/>
              <a:lstStyle/>
              <a:p>
                <a:endParaRPr lang="en-US"/>
              </a:p>
            </p:txBody>
          </p:sp>
          <p:sp>
            <p:nvSpPr>
              <p:cNvPr id="5366" name="Freeform 871"/>
              <p:cNvSpPr>
                <a:spLocks/>
              </p:cNvSpPr>
              <p:nvPr/>
            </p:nvSpPr>
            <p:spPr bwMode="auto">
              <a:xfrm>
                <a:off x="6678" y="2301"/>
                <a:ext cx="33" cy="32"/>
              </a:xfrm>
              <a:custGeom>
                <a:avLst/>
                <a:gdLst>
                  <a:gd name="T0" fmla="*/ 0 w 591"/>
                  <a:gd name="T1" fmla="*/ 0 h 572"/>
                  <a:gd name="T2" fmla="*/ 0 w 591"/>
                  <a:gd name="T3" fmla="*/ 0 h 572"/>
                  <a:gd name="T4" fmla="*/ 0 w 591"/>
                  <a:gd name="T5" fmla="*/ 0 h 572"/>
                  <a:gd name="T6" fmla="*/ 0 w 591"/>
                  <a:gd name="T7" fmla="*/ 0 h 572"/>
                  <a:gd name="T8" fmla="*/ 0 w 591"/>
                  <a:gd name="T9" fmla="*/ 0 h 572"/>
                  <a:gd name="T10" fmla="*/ 0 w 591"/>
                  <a:gd name="T11" fmla="*/ 0 h 572"/>
                  <a:gd name="T12" fmla="*/ 0 60000 65536"/>
                  <a:gd name="T13" fmla="*/ 0 60000 65536"/>
                  <a:gd name="T14" fmla="*/ 0 60000 65536"/>
                  <a:gd name="T15" fmla="*/ 0 60000 65536"/>
                  <a:gd name="T16" fmla="*/ 0 60000 65536"/>
                  <a:gd name="T17" fmla="*/ 0 60000 65536"/>
                  <a:gd name="T18" fmla="*/ 0 w 591"/>
                  <a:gd name="T19" fmla="*/ 0 h 572"/>
                  <a:gd name="T20" fmla="*/ 591 w 591"/>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1" h="572">
                    <a:moveTo>
                      <a:pt x="591" y="49"/>
                    </a:moveTo>
                    <a:lnTo>
                      <a:pt x="474" y="0"/>
                    </a:lnTo>
                    <a:lnTo>
                      <a:pt x="0" y="475"/>
                    </a:lnTo>
                    <a:lnTo>
                      <a:pt x="98" y="572"/>
                    </a:lnTo>
                    <a:lnTo>
                      <a:pt x="572" y="97"/>
                    </a:lnTo>
                    <a:lnTo>
                      <a:pt x="591" y="49"/>
                    </a:lnTo>
                    <a:close/>
                  </a:path>
                </a:pathLst>
              </a:custGeom>
              <a:solidFill>
                <a:srgbClr val="E6B5C2"/>
              </a:solidFill>
              <a:ln w="9525">
                <a:noFill/>
                <a:round/>
                <a:headEnd/>
                <a:tailEnd/>
              </a:ln>
            </p:spPr>
            <p:txBody>
              <a:bodyPr/>
              <a:lstStyle/>
              <a:p>
                <a:endParaRPr lang="en-US"/>
              </a:p>
            </p:txBody>
          </p:sp>
          <p:sp>
            <p:nvSpPr>
              <p:cNvPr id="5367" name="Freeform 872"/>
              <p:cNvSpPr>
                <a:spLocks/>
              </p:cNvSpPr>
              <p:nvPr/>
            </p:nvSpPr>
            <p:spPr bwMode="auto">
              <a:xfrm>
                <a:off x="6703" y="2232"/>
                <a:ext cx="8" cy="72"/>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22" y="0"/>
                    </a:moveTo>
                    <a:lnTo>
                      <a:pt x="1" y="49"/>
                    </a:lnTo>
                    <a:lnTo>
                      <a:pt x="0" y="1304"/>
                    </a:lnTo>
                    <a:lnTo>
                      <a:pt x="138" y="1304"/>
                    </a:lnTo>
                    <a:lnTo>
                      <a:pt x="139" y="49"/>
                    </a:lnTo>
                    <a:lnTo>
                      <a:pt x="22" y="0"/>
                    </a:lnTo>
                    <a:close/>
                  </a:path>
                </a:pathLst>
              </a:custGeom>
              <a:solidFill>
                <a:srgbClr val="E6B5C2"/>
              </a:solidFill>
              <a:ln w="9525">
                <a:noFill/>
                <a:round/>
                <a:headEnd/>
                <a:tailEnd/>
              </a:ln>
            </p:spPr>
            <p:txBody>
              <a:bodyPr/>
              <a:lstStyle/>
              <a:p>
                <a:endParaRPr lang="en-US"/>
              </a:p>
            </p:txBody>
          </p:sp>
          <p:sp>
            <p:nvSpPr>
              <p:cNvPr id="5368" name="Freeform 873"/>
              <p:cNvSpPr>
                <a:spLocks/>
              </p:cNvSpPr>
              <p:nvPr/>
            </p:nvSpPr>
            <p:spPr bwMode="auto">
              <a:xfrm>
                <a:off x="6677" y="2232"/>
                <a:ext cx="33" cy="31"/>
              </a:xfrm>
              <a:custGeom>
                <a:avLst/>
                <a:gdLst>
                  <a:gd name="T0" fmla="*/ 0 w 592"/>
                  <a:gd name="T1" fmla="*/ 0 h 572"/>
                  <a:gd name="T2" fmla="*/ 0 w 592"/>
                  <a:gd name="T3" fmla="*/ 0 h 572"/>
                  <a:gd name="T4" fmla="*/ 0 w 592"/>
                  <a:gd name="T5" fmla="*/ 0 h 572"/>
                  <a:gd name="T6" fmla="*/ 0 w 592"/>
                  <a:gd name="T7" fmla="*/ 0 h 572"/>
                  <a:gd name="T8" fmla="*/ 0 w 592"/>
                  <a:gd name="T9" fmla="*/ 0 h 572"/>
                  <a:gd name="T10" fmla="*/ 0 w 592"/>
                  <a:gd name="T11" fmla="*/ 0 h 572"/>
                  <a:gd name="T12" fmla="*/ 0 60000 65536"/>
                  <a:gd name="T13" fmla="*/ 0 60000 65536"/>
                  <a:gd name="T14" fmla="*/ 0 60000 65536"/>
                  <a:gd name="T15" fmla="*/ 0 60000 65536"/>
                  <a:gd name="T16" fmla="*/ 0 60000 65536"/>
                  <a:gd name="T17" fmla="*/ 0 60000 65536"/>
                  <a:gd name="T18" fmla="*/ 0 w 592"/>
                  <a:gd name="T19" fmla="*/ 0 h 572"/>
                  <a:gd name="T20" fmla="*/ 592 w 592"/>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2" h="572">
                    <a:moveTo>
                      <a:pt x="0" y="524"/>
                    </a:moveTo>
                    <a:lnTo>
                      <a:pt x="118" y="572"/>
                    </a:lnTo>
                    <a:lnTo>
                      <a:pt x="592" y="97"/>
                    </a:lnTo>
                    <a:lnTo>
                      <a:pt x="494" y="0"/>
                    </a:lnTo>
                    <a:lnTo>
                      <a:pt x="21" y="475"/>
                    </a:lnTo>
                    <a:lnTo>
                      <a:pt x="0" y="524"/>
                    </a:lnTo>
                    <a:close/>
                  </a:path>
                </a:pathLst>
              </a:custGeom>
              <a:solidFill>
                <a:srgbClr val="E6B5C2"/>
              </a:solidFill>
              <a:ln w="9525">
                <a:noFill/>
                <a:round/>
                <a:headEnd/>
                <a:tailEnd/>
              </a:ln>
            </p:spPr>
            <p:txBody>
              <a:bodyPr/>
              <a:lstStyle/>
              <a:p>
                <a:endParaRPr lang="en-US"/>
              </a:p>
            </p:txBody>
          </p:sp>
          <p:sp>
            <p:nvSpPr>
              <p:cNvPr id="5369" name="Freeform 874"/>
              <p:cNvSpPr>
                <a:spLocks/>
              </p:cNvSpPr>
              <p:nvPr/>
            </p:nvSpPr>
            <p:spPr bwMode="auto">
              <a:xfrm>
                <a:off x="6677" y="2261"/>
                <a:ext cx="7"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118" y="1303"/>
                    </a:moveTo>
                    <a:lnTo>
                      <a:pt x="138" y="1255"/>
                    </a:lnTo>
                    <a:lnTo>
                      <a:pt x="139" y="0"/>
                    </a:lnTo>
                    <a:lnTo>
                      <a:pt x="1" y="0"/>
                    </a:lnTo>
                    <a:lnTo>
                      <a:pt x="0" y="1255"/>
                    </a:lnTo>
                    <a:lnTo>
                      <a:pt x="118" y="1303"/>
                    </a:lnTo>
                    <a:close/>
                  </a:path>
                </a:pathLst>
              </a:custGeom>
              <a:solidFill>
                <a:srgbClr val="E6B5C2"/>
              </a:solidFill>
              <a:ln w="9525">
                <a:noFill/>
                <a:round/>
                <a:headEnd/>
                <a:tailEnd/>
              </a:ln>
            </p:spPr>
            <p:txBody>
              <a:bodyPr/>
              <a:lstStyle/>
              <a:p>
                <a:endParaRPr lang="en-US"/>
              </a:p>
            </p:txBody>
          </p:sp>
          <p:sp>
            <p:nvSpPr>
              <p:cNvPr id="5370" name="Freeform 875"/>
              <p:cNvSpPr>
                <a:spLocks/>
              </p:cNvSpPr>
              <p:nvPr/>
            </p:nvSpPr>
            <p:spPr bwMode="auto">
              <a:xfrm>
                <a:off x="6708" y="2278"/>
                <a:ext cx="26" cy="95"/>
              </a:xfrm>
              <a:custGeom>
                <a:avLst/>
                <a:gdLst>
                  <a:gd name="T0" fmla="*/ 0 w 463"/>
                  <a:gd name="T1" fmla="*/ 0 h 1697"/>
                  <a:gd name="T2" fmla="*/ 0 w 463"/>
                  <a:gd name="T3" fmla="*/ 0 h 1697"/>
                  <a:gd name="T4" fmla="*/ 0 w 463"/>
                  <a:gd name="T5" fmla="*/ 0 h 1697"/>
                  <a:gd name="T6" fmla="*/ 0 w 463"/>
                  <a:gd name="T7" fmla="*/ 0 h 1697"/>
                  <a:gd name="T8" fmla="*/ 0 w 463"/>
                  <a:gd name="T9" fmla="*/ 0 h 1697"/>
                  <a:gd name="T10" fmla="*/ 0 60000 65536"/>
                  <a:gd name="T11" fmla="*/ 0 60000 65536"/>
                  <a:gd name="T12" fmla="*/ 0 60000 65536"/>
                  <a:gd name="T13" fmla="*/ 0 60000 65536"/>
                  <a:gd name="T14" fmla="*/ 0 60000 65536"/>
                  <a:gd name="T15" fmla="*/ 0 w 463"/>
                  <a:gd name="T16" fmla="*/ 0 h 1697"/>
                  <a:gd name="T17" fmla="*/ 463 w 463"/>
                  <a:gd name="T18" fmla="*/ 1697 h 1697"/>
                </a:gdLst>
                <a:ahLst/>
                <a:cxnLst>
                  <a:cxn ang="T10">
                    <a:pos x="T0" y="T1"/>
                  </a:cxn>
                  <a:cxn ang="T11">
                    <a:pos x="T2" y="T3"/>
                  </a:cxn>
                  <a:cxn ang="T12">
                    <a:pos x="T4" y="T5"/>
                  </a:cxn>
                  <a:cxn ang="T13">
                    <a:pos x="T6" y="T7"/>
                  </a:cxn>
                  <a:cxn ang="T14">
                    <a:pos x="T8" y="T9"/>
                  </a:cxn>
                </a:cxnLst>
                <a:rect l="T15" t="T16" r="T17" b="T18"/>
                <a:pathLst>
                  <a:path w="463" h="1697">
                    <a:moveTo>
                      <a:pt x="1" y="1697"/>
                    </a:moveTo>
                    <a:lnTo>
                      <a:pt x="463" y="1232"/>
                    </a:lnTo>
                    <a:lnTo>
                      <a:pt x="462" y="0"/>
                    </a:lnTo>
                    <a:lnTo>
                      <a:pt x="0" y="460"/>
                    </a:lnTo>
                    <a:lnTo>
                      <a:pt x="1" y="1697"/>
                    </a:lnTo>
                    <a:close/>
                  </a:path>
                </a:pathLst>
              </a:custGeom>
              <a:solidFill>
                <a:srgbClr val="B53233"/>
              </a:solidFill>
              <a:ln w="9525">
                <a:noFill/>
                <a:round/>
                <a:headEnd/>
                <a:tailEnd/>
              </a:ln>
            </p:spPr>
            <p:txBody>
              <a:bodyPr/>
              <a:lstStyle/>
              <a:p>
                <a:endParaRPr lang="en-US"/>
              </a:p>
            </p:txBody>
          </p:sp>
          <p:sp>
            <p:nvSpPr>
              <p:cNvPr id="5371" name="Freeform 876"/>
              <p:cNvSpPr>
                <a:spLocks/>
              </p:cNvSpPr>
              <p:nvPr/>
            </p:nvSpPr>
            <p:spPr bwMode="auto">
              <a:xfrm>
                <a:off x="6706" y="2344"/>
                <a:ext cx="32" cy="31"/>
              </a:xfrm>
              <a:custGeom>
                <a:avLst/>
                <a:gdLst>
                  <a:gd name="T0" fmla="*/ 0 w 580"/>
                  <a:gd name="T1" fmla="*/ 0 h 563"/>
                  <a:gd name="T2" fmla="*/ 0 w 580"/>
                  <a:gd name="T3" fmla="*/ 0 h 563"/>
                  <a:gd name="T4" fmla="*/ 0 w 580"/>
                  <a:gd name="T5" fmla="*/ 0 h 563"/>
                  <a:gd name="T6" fmla="*/ 0 w 580"/>
                  <a:gd name="T7" fmla="*/ 0 h 563"/>
                  <a:gd name="T8" fmla="*/ 0 w 580"/>
                  <a:gd name="T9" fmla="*/ 0 h 563"/>
                  <a:gd name="T10" fmla="*/ 0 w 580"/>
                  <a:gd name="T11" fmla="*/ 0 h 563"/>
                  <a:gd name="T12" fmla="*/ 0 60000 65536"/>
                  <a:gd name="T13" fmla="*/ 0 60000 65536"/>
                  <a:gd name="T14" fmla="*/ 0 60000 65536"/>
                  <a:gd name="T15" fmla="*/ 0 60000 65536"/>
                  <a:gd name="T16" fmla="*/ 0 60000 65536"/>
                  <a:gd name="T17" fmla="*/ 0 60000 65536"/>
                  <a:gd name="T18" fmla="*/ 0 w 580"/>
                  <a:gd name="T19" fmla="*/ 0 h 563"/>
                  <a:gd name="T20" fmla="*/ 580 w 580"/>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0" h="563">
                    <a:moveTo>
                      <a:pt x="580" y="49"/>
                    </a:moveTo>
                    <a:lnTo>
                      <a:pt x="462" y="0"/>
                    </a:lnTo>
                    <a:lnTo>
                      <a:pt x="0" y="466"/>
                    </a:lnTo>
                    <a:lnTo>
                      <a:pt x="98" y="563"/>
                    </a:lnTo>
                    <a:lnTo>
                      <a:pt x="560" y="97"/>
                    </a:lnTo>
                    <a:lnTo>
                      <a:pt x="580" y="49"/>
                    </a:lnTo>
                    <a:close/>
                  </a:path>
                </a:pathLst>
              </a:custGeom>
              <a:solidFill>
                <a:srgbClr val="E6B5C2"/>
              </a:solidFill>
              <a:ln w="9525">
                <a:noFill/>
                <a:round/>
                <a:headEnd/>
                <a:tailEnd/>
              </a:ln>
            </p:spPr>
            <p:txBody>
              <a:bodyPr/>
              <a:lstStyle/>
              <a:p>
                <a:endParaRPr lang="en-US"/>
              </a:p>
            </p:txBody>
          </p:sp>
          <p:sp>
            <p:nvSpPr>
              <p:cNvPr id="5372" name="Freeform 877"/>
              <p:cNvSpPr>
                <a:spLocks/>
              </p:cNvSpPr>
              <p:nvPr/>
            </p:nvSpPr>
            <p:spPr bwMode="auto">
              <a:xfrm>
                <a:off x="6730" y="2276"/>
                <a:ext cx="8" cy="71"/>
              </a:xfrm>
              <a:custGeom>
                <a:avLst/>
                <a:gdLst>
                  <a:gd name="T0" fmla="*/ 0 w 139"/>
                  <a:gd name="T1" fmla="*/ 0 h 1281"/>
                  <a:gd name="T2" fmla="*/ 0 w 139"/>
                  <a:gd name="T3" fmla="*/ 0 h 1281"/>
                  <a:gd name="T4" fmla="*/ 0 w 139"/>
                  <a:gd name="T5" fmla="*/ 0 h 1281"/>
                  <a:gd name="T6" fmla="*/ 0 w 139"/>
                  <a:gd name="T7" fmla="*/ 0 h 1281"/>
                  <a:gd name="T8" fmla="*/ 0 w 139"/>
                  <a:gd name="T9" fmla="*/ 0 h 1281"/>
                  <a:gd name="T10" fmla="*/ 0 w 139"/>
                  <a:gd name="T11" fmla="*/ 0 h 1281"/>
                  <a:gd name="T12" fmla="*/ 0 60000 65536"/>
                  <a:gd name="T13" fmla="*/ 0 60000 65536"/>
                  <a:gd name="T14" fmla="*/ 0 60000 65536"/>
                  <a:gd name="T15" fmla="*/ 0 60000 65536"/>
                  <a:gd name="T16" fmla="*/ 0 60000 65536"/>
                  <a:gd name="T17" fmla="*/ 0 60000 65536"/>
                  <a:gd name="T18" fmla="*/ 0 w 139"/>
                  <a:gd name="T19" fmla="*/ 0 h 1281"/>
                  <a:gd name="T20" fmla="*/ 139 w 139"/>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139" h="1281">
                    <a:moveTo>
                      <a:pt x="21" y="0"/>
                    </a:moveTo>
                    <a:lnTo>
                      <a:pt x="0" y="49"/>
                    </a:lnTo>
                    <a:lnTo>
                      <a:pt x="1" y="1281"/>
                    </a:lnTo>
                    <a:lnTo>
                      <a:pt x="139" y="1281"/>
                    </a:lnTo>
                    <a:lnTo>
                      <a:pt x="138" y="49"/>
                    </a:lnTo>
                    <a:lnTo>
                      <a:pt x="21" y="0"/>
                    </a:lnTo>
                    <a:close/>
                  </a:path>
                </a:pathLst>
              </a:custGeom>
              <a:solidFill>
                <a:srgbClr val="E6B5C2"/>
              </a:solidFill>
              <a:ln w="9525">
                <a:noFill/>
                <a:round/>
                <a:headEnd/>
                <a:tailEnd/>
              </a:ln>
            </p:spPr>
            <p:txBody>
              <a:bodyPr/>
              <a:lstStyle/>
              <a:p>
                <a:endParaRPr lang="en-US"/>
              </a:p>
            </p:txBody>
          </p:sp>
          <p:sp>
            <p:nvSpPr>
              <p:cNvPr id="5373" name="Freeform 878"/>
              <p:cNvSpPr>
                <a:spLocks/>
              </p:cNvSpPr>
              <p:nvPr/>
            </p:nvSpPr>
            <p:spPr bwMode="auto">
              <a:xfrm>
                <a:off x="6705" y="2276"/>
                <a:ext cx="32" cy="31"/>
              </a:xfrm>
              <a:custGeom>
                <a:avLst/>
                <a:gdLst>
                  <a:gd name="T0" fmla="*/ 0 w 580"/>
                  <a:gd name="T1" fmla="*/ 0 h 558"/>
                  <a:gd name="T2" fmla="*/ 0 w 580"/>
                  <a:gd name="T3" fmla="*/ 0 h 558"/>
                  <a:gd name="T4" fmla="*/ 0 w 580"/>
                  <a:gd name="T5" fmla="*/ 0 h 558"/>
                  <a:gd name="T6" fmla="*/ 0 w 580"/>
                  <a:gd name="T7" fmla="*/ 0 h 558"/>
                  <a:gd name="T8" fmla="*/ 0 w 580"/>
                  <a:gd name="T9" fmla="*/ 0 h 558"/>
                  <a:gd name="T10" fmla="*/ 0 w 580"/>
                  <a:gd name="T11" fmla="*/ 0 h 558"/>
                  <a:gd name="T12" fmla="*/ 0 60000 65536"/>
                  <a:gd name="T13" fmla="*/ 0 60000 65536"/>
                  <a:gd name="T14" fmla="*/ 0 60000 65536"/>
                  <a:gd name="T15" fmla="*/ 0 60000 65536"/>
                  <a:gd name="T16" fmla="*/ 0 60000 65536"/>
                  <a:gd name="T17" fmla="*/ 0 60000 65536"/>
                  <a:gd name="T18" fmla="*/ 0 w 580"/>
                  <a:gd name="T19" fmla="*/ 0 h 558"/>
                  <a:gd name="T20" fmla="*/ 580 w 580"/>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580" h="558">
                    <a:moveTo>
                      <a:pt x="0" y="509"/>
                    </a:moveTo>
                    <a:lnTo>
                      <a:pt x="118" y="558"/>
                    </a:lnTo>
                    <a:lnTo>
                      <a:pt x="580" y="98"/>
                    </a:lnTo>
                    <a:lnTo>
                      <a:pt x="483" y="0"/>
                    </a:lnTo>
                    <a:lnTo>
                      <a:pt x="21" y="460"/>
                    </a:lnTo>
                    <a:lnTo>
                      <a:pt x="0" y="509"/>
                    </a:lnTo>
                    <a:close/>
                  </a:path>
                </a:pathLst>
              </a:custGeom>
              <a:solidFill>
                <a:srgbClr val="E6B5C2"/>
              </a:solidFill>
              <a:ln w="9525">
                <a:noFill/>
                <a:round/>
                <a:headEnd/>
                <a:tailEnd/>
              </a:ln>
            </p:spPr>
            <p:txBody>
              <a:bodyPr/>
              <a:lstStyle/>
              <a:p>
                <a:endParaRPr lang="en-US"/>
              </a:p>
            </p:txBody>
          </p:sp>
          <p:sp>
            <p:nvSpPr>
              <p:cNvPr id="5374" name="Freeform 879"/>
              <p:cNvSpPr>
                <a:spLocks/>
              </p:cNvSpPr>
              <p:nvPr/>
            </p:nvSpPr>
            <p:spPr bwMode="auto">
              <a:xfrm>
                <a:off x="6705" y="2304"/>
                <a:ext cx="7" cy="71"/>
              </a:xfrm>
              <a:custGeom>
                <a:avLst/>
                <a:gdLst>
                  <a:gd name="T0" fmla="*/ 0 w 139"/>
                  <a:gd name="T1" fmla="*/ 0 h 1286"/>
                  <a:gd name="T2" fmla="*/ 0 w 139"/>
                  <a:gd name="T3" fmla="*/ 0 h 1286"/>
                  <a:gd name="T4" fmla="*/ 0 w 139"/>
                  <a:gd name="T5" fmla="*/ 0 h 1286"/>
                  <a:gd name="T6" fmla="*/ 0 w 139"/>
                  <a:gd name="T7" fmla="*/ 0 h 1286"/>
                  <a:gd name="T8" fmla="*/ 0 w 139"/>
                  <a:gd name="T9" fmla="*/ 0 h 1286"/>
                  <a:gd name="T10" fmla="*/ 0 w 139"/>
                  <a:gd name="T11" fmla="*/ 0 h 1286"/>
                  <a:gd name="T12" fmla="*/ 0 60000 65536"/>
                  <a:gd name="T13" fmla="*/ 0 60000 65536"/>
                  <a:gd name="T14" fmla="*/ 0 60000 65536"/>
                  <a:gd name="T15" fmla="*/ 0 60000 65536"/>
                  <a:gd name="T16" fmla="*/ 0 60000 65536"/>
                  <a:gd name="T17" fmla="*/ 0 60000 65536"/>
                  <a:gd name="T18" fmla="*/ 0 w 139"/>
                  <a:gd name="T19" fmla="*/ 0 h 1286"/>
                  <a:gd name="T20" fmla="*/ 139 w 139"/>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139" h="1286">
                    <a:moveTo>
                      <a:pt x="119" y="1286"/>
                    </a:moveTo>
                    <a:lnTo>
                      <a:pt x="139" y="1237"/>
                    </a:lnTo>
                    <a:lnTo>
                      <a:pt x="138" y="0"/>
                    </a:lnTo>
                    <a:lnTo>
                      <a:pt x="0" y="0"/>
                    </a:lnTo>
                    <a:lnTo>
                      <a:pt x="1" y="1237"/>
                    </a:lnTo>
                    <a:lnTo>
                      <a:pt x="119" y="1286"/>
                    </a:lnTo>
                    <a:close/>
                  </a:path>
                </a:pathLst>
              </a:custGeom>
              <a:solidFill>
                <a:srgbClr val="E6B5C2"/>
              </a:solidFill>
              <a:ln w="9525">
                <a:noFill/>
                <a:round/>
                <a:headEnd/>
                <a:tailEnd/>
              </a:ln>
            </p:spPr>
            <p:txBody>
              <a:bodyPr/>
              <a:lstStyle/>
              <a:p>
                <a:endParaRPr lang="en-US"/>
              </a:p>
            </p:txBody>
          </p:sp>
          <p:sp>
            <p:nvSpPr>
              <p:cNvPr id="5375" name="Freeform 880"/>
              <p:cNvSpPr>
                <a:spLocks/>
              </p:cNvSpPr>
              <p:nvPr/>
            </p:nvSpPr>
            <p:spPr bwMode="auto">
              <a:xfrm>
                <a:off x="6681" y="2304"/>
                <a:ext cx="26" cy="95"/>
              </a:xfrm>
              <a:custGeom>
                <a:avLst/>
                <a:gdLst>
                  <a:gd name="T0" fmla="*/ 0 w 474"/>
                  <a:gd name="T1" fmla="*/ 0 h 1702"/>
                  <a:gd name="T2" fmla="*/ 0 w 474"/>
                  <a:gd name="T3" fmla="*/ 0 h 1702"/>
                  <a:gd name="T4" fmla="*/ 0 w 474"/>
                  <a:gd name="T5" fmla="*/ 0 h 1702"/>
                  <a:gd name="T6" fmla="*/ 0 w 474"/>
                  <a:gd name="T7" fmla="*/ 0 h 1702"/>
                  <a:gd name="T8" fmla="*/ 0 w 474"/>
                  <a:gd name="T9" fmla="*/ 0 h 1702"/>
                  <a:gd name="T10" fmla="*/ 0 60000 65536"/>
                  <a:gd name="T11" fmla="*/ 0 60000 65536"/>
                  <a:gd name="T12" fmla="*/ 0 60000 65536"/>
                  <a:gd name="T13" fmla="*/ 0 60000 65536"/>
                  <a:gd name="T14" fmla="*/ 0 60000 65536"/>
                  <a:gd name="T15" fmla="*/ 0 w 474"/>
                  <a:gd name="T16" fmla="*/ 0 h 1702"/>
                  <a:gd name="T17" fmla="*/ 474 w 474"/>
                  <a:gd name="T18" fmla="*/ 1702 h 1702"/>
                </a:gdLst>
                <a:ahLst/>
                <a:cxnLst>
                  <a:cxn ang="T10">
                    <a:pos x="T0" y="T1"/>
                  </a:cxn>
                  <a:cxn ang="T11">
                    <a:pos x="T2" y="T3"/>
                  </a:cxn>
                  <a:cxn ang="T12">
                    <a:pos x="T4" y="T5"/>
                  </a:cxn>
                  <a:cxn ang="T13">
                    <a:pos x="T6" y="T7"/>
                  </a:cxn>
                  <a:cxn ang="T14">
                    <a:pos x="T8" y="T9"/>
                  </a:cxn>
                </a:cxnLst>
                <a:rect l="T15" t="T16" r="T17" b="T18"/>
                <a:pathLst>
                  <a:path w="474" h="1702">
                    <a:moveTo>
                      <a:pt x="0" y="1702"/>
                    </a:moveTo>
                    <a:lnTo>
                      <a:pt x="474" y="1230"/>
                    </a:lnTo>
                    <a:lnTo>
                      <a:pt x="474" y="0"/>
                    </a:lnTo>
                    <a:lnTo>
                      <a:pt x="1" y="472"/>
                    </a:lnTo>
                    <a:lnTo>
                      <a:pt x="0" y="1702"/>
                    </a:lnTo>
                    <a:close/>
                  </a:path>
                </a:pathLst>
              </a:custGeom>
              <a:solidFill>
                <a:srgbClr val="B53233"/>
              </a:solidFill>
              <a:ln w="9525">
                <a:noFill/>
                <a:round/>
                <a:headEnd/>
                <a:tailEnd/>
              </a:ln>
            </p:spPr>
            <p:txBody>
              <a:bodyPr/>
              <a:lstStyle/>
              <a:p>
                <a:endParaRPr lang="en-US"/>
              </a:p>
            </p:txBody>
          </p:sp>
          <p:sp>
            <p:nvSpPr>
              <p:cNvPr id="5376" name="Freeform 881"/>
              <p:cNvSpPr>
                <a:spLocks/>
              </p:cNvSpPr>
              <p:nvPr/>
            </p:nvSpPr>
            <p:spPr bwMode="auto">
              <a:xfrm>
                <a:off x="6678" y="2370"/>
                <a:ext cx="33" cy="31"/>
              </a:xfrm>
              <a:custGeom>
                <a:avLst/>
                <a:gdLst>
                  <a:gd name="T0" fmla="*/ 0 w 592"/>
                  <a:gd name="T1" fmla="*/ 0 h 569"/>
                  <a:gd name="T2" fmla="*/ 0 w 592"/>
                  <a:gd name="T3" fmla="*/ 0 h 569"/>
                  <a:gd name="T4" fmla="*/ 0 w 592"/>
                  <a:gd name="T5" fmla="*/ 0 h 569"/>
                  <a:gd name="T6" fmla="*/ 0 w 592"/>
                  <a:gd name="T7" fmla="*/ 0 h 569"/>
                  <a:gd name="T8" fmla="*/ 0 w 592"/>
                  <a:gd name="T9" fmla="*/ 0 h 569"/>
                  <a:gd name="T10" fmla="*/ 0 w 592"/>
                  <a:gd name="T11" fmla="*/ 0 h 569"/>
                  <a:gd name="T12" fmla="*/ 0 60000 65536"/>
                  <a:gd name="T13" fmla="*/ 0 60000 65536"/>
                  <a:gd name="T14" fmla="*/ 0 60000 65536"/>
                  <a:gd name="T15" fmla="*/ 0 60000 65536"/>
                  <a:gd name="T16" fmla="*/ 0 60000 65536"/>
                  <a:gd name="T17" fmla="*/ 0 60000 65536"/>
                  <a:gd name="T18" fmla="*/ 0 w 592"/>
                  <a:gd name="T19" fmla="*/ 0 h 569"/>
                  <a:gd name="T20" fmla="*/ 592 w 592"/>
                  <a:gd name="T21" fmla="*/ 569 h 569"/>
                </a:gdLst>
                <a:ahLst/>
                <a:cxnLst>
                  <a:cxn ang="T12">
                    <a:pos x="T0" y="T1"/>
                  </a:cxn>
                  <a:cxn ang="T13">
                    <a:pos x="T2" y="T3"/>
                  </a:cxn>
                  <a:cxn ang="T14">
                    <a:pos x="T4" y="T5"/>
                  </a:cxn>
                  <a:cxn ang="T15">
                    <a:pos x="T6" y="T7"/>
                  </a:cxn>
                  <a:cxn ang="T16">
                    <a:pos x="T8" y="T9"/>
                  </a:cxn>
                  <a:cxn ang="T17">
                    <a:pos x="T10" y="T11"/>
                  </a:cxn>
                </a:cxnLst>
                <a:rect l="T18" t="T19" r="T20" b="T21"/>
                <a:pathLst>
                  <a:path w="592" h="569">
                    <a:moveTo>
                      <a:pt x="592" y="49"/>
                    </a:moveTo>
                    <a:lnTo>
                      <a:pt x="474" y="0"/>
                    </a:lnTo>
                    <a:lnTo>
                      <a:pt x="0" y="472"/>
                    </a:lnTo>
                    <a:lnTo>
                      <a:pt x="98" y="569"/>
                    </a:lnTo>
                    <a:lnTo>
                      <a:pt x="572" y="97"/>
                    </a:lnTo>
                    <a:lnTo>
                      <a:pt x="592" y="49"/>
                    </a:lnTo>
                    <a:close/>
                  </a:path>
                </a:pathLst>
              </a:custGeom>
              <a:solidFill>
                <a:srgbClr val="E6B5C2"/>
              </a:solidFill>
              <a:ln w="9525">
                <a:noFill/>
                <a:round/>
                <a:headEnd/>
                <a:tailEnd/>
              </a:ln>
            </p:spPr>
            <p:txBody>
              <a:bodyPr/>
              <a:lstStyle/>
              <a:p>
                <a:endParaRPr lang="en-US"/>
              </a:p>
            </p:txBody>
          </p:sp>
          <p:sp>
            <p:nvSpPr>
              <p:cNvPr id="5377" name="Freeform 882"/>
              <p:cNvSpPr>
                <a:spLocks/>
              </p:cNvSpPr>
              <p:nvPr/>
            </p:nvSpPr>
            <p:spPr bwMode="auto">
              <a:xfrm>
                <a:off x="6703" y="2301"/>
                <a:ext cx="8" cy="71"/>
              </a:xfrm>
              <a:custGeom>
                <a:avLst/>
                <a:gdLst>
                  <a:gd name="T0" fmla="*/ 0 w 138"/>
                  <a:gd name="T1" fmla="*/ 0 h 1279"/>
                  <a:gd name="T2" fmla="*/ 0 w 138"/>
                  <a:gd name="T3" fmla="*/ 0 h 1279"/>
                  <a:gd name="T4" fmla="*/ 0 w 138"/>
                  <a:gd name="T5" fmla="*/ 0 h 1279"/>
                  <a:gd name="T6" fmla="*/ 0 w 138"/>
                  <a:gd name="T7" fmla="*/ 0 h 1279"/>
                  <a:gd name="T8" fmla="*/ 0 w 138"/>
                  <a:gd name="T9" fmla="*/ 0 h 1279"/>
                  <a:gd name="T10" fmla="*/ 0 w 138"/>
                  <a:gd name="T11" fmla="*/ 0 h 1279"/>
                  <a:gd name="T12" fmla="*/ 0 60000 65536"/>
                  <a:gd name="T13" fmla="*/ 0 60000 65536"/>
                  <a:gd name="T14" fmla="*/ 0 60000 65536"/>
                  <a:gd name="T15" fmla="*/ 0 60000 65536"/>
                  <a:gd name="T16" fmla="*/ 0 60000 65536"/>
                  <a:gd name="T17" fmla="*/ 0 60000 65536"/>
                  <a:gd name="T18" fmla="*/ 0 w 138"/>
                  <a:gd name="T19" fmla="*/ 0 h 1279"/>
                  <a:gd name="T20" fmla="*/ 138 w 138"/>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138" h="1279">
                    <a:moveTo>
                      <a:pt x="20" y="0"/>
                    </a:moveTo>
                    <a:lnTo>
                      <a:pt x="0" y="49"/>
                    </a:lnTo>
                    <a:lnTo>
                      <a:pt x="0" y="1279"/>
                    </a:lnTo>
                    <a:lnTo>
                      <a:pt x="138" y="1279"/>
                    </a:lnTo>
                    <a:lnTo>
                      <a:pt x="138" y="49"/>
                    </a:lnTo>
                    <a:lnTo>
                      <a:pt x="20" y="0"/>
                    </a:lnTo>
                    <a:close/>
                  </a:path>
                </a:pathLst>
              </a:custGeom>
              <a:solidFill>
                <a:srgbClr val="E6B5C2"/>
              </a:solidFill>
              <a:ln w="9525">
                <a:noFill/>
                <a:round/>
                <a:headEnd/>
                <a:tailEnd/>
              </a:ln>
            </p:spPr>
            <p:txBody>
              <a:bodyPr/>
              <a:lstStyle/>
              <a:p>
                <a:endParaRPr lang="en-US"/>
              </a:p>
            </p:txBody>
          </p:sp>
          <p:sp>
            <p:nvSpPr>
              <p:cNvPr id="5378" name="Freeform 883"/>
              <p:cNvSpPr>
                <a:spLocks/>
              </p:cNvSpPr>
              <p:nvPr/>
            </p:nvSpPr>
            <p:spPr bwMode="auto">
              <a:xfrm>
                <a:off x="6677" y="2301"/>
                <a:ext cx="33" cy="32"/>
              </a:xfrm>
              <a:custGeom>
                <a:avLst/>
                <a:gdLst>
                  <a:gd name="T0" fmla="*/ 0 w 591"/>
                  <a:gd name="T1" fmla="*/ 0 h 570"/>
                  <a:gd name="T2" fmla="*/ 0 w 591"/>
                  <a:gd name="T3" fmla="*/ 0 h 570"/>
                  <a:gd name="T4" fmla="*/ 0 w 591"/>
                  <a:gd name="T5" fmla="*/ 0 h 570"/>
                  <a:gd name="T6" fmla="*/ 0 w 591"/>
                  <a:gd name="T7" fmla="*/ 0 h 570"/>
                  <a:gd name="T8" fmla="*/ 0 w 591"/>
                  <a:gd name="T9" fmla="*/ 0 h 570"/>
                  <a:gd name="T10" fmla="*/ 0 w 591"/>
                  <a:gd name="T11" fmla="*/ 0 h 570"/>
                  <a:gd name="T12" fmla="*/ 0 60000 65536"/>
                  <a:gd name="T13" fmla="*/ 0 60000 65536"/>
                  <a:gd name="T14" fmla="*/ 0 60000 65536"/>
                  <a:gd name="T15" fmla="*/ 0 60000 65536"/>
                  <a:gd name="T16" fmla="*/ 0 60000 65536"/>
                  <a:gd name="T17" fmla="*/ 0 60000 65536"/>
                  <a:gd name="T18" fmla="*/ 0 w 591"/>
                  <a:gd name="T19" fmla="*/ 0 h 570"/>
                  <a:gd name="T20" fmla="*/ 591 w 591"/>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591" h="570">
                    <a:moveTo>
                      <a:pt x="0" y="521"/>
                    </a:moveTo>
                    <a:lnTo>
                      <a:pt x="117" y="570"/>
                    </a:lnTo>
                    <a:lnTo>
                      <a:pt x="591" y="98"/>
                    </a:lnTo>
                    <a:lnTo>
                      <a:pt x="493" y="0"/>
                    </a:lnTo>
                    <a:lnTo>
                      <a:pt x="19" y="472"/>
                    </a:lnTo>
                    <a:lnTo>
                      <a:pt x="0" y="521"/>
                    </a:lnTo>
                    <a:close/>
                  </a:path>
                </a:pathLst>
              </a:custGeom>
              <a:solidFill>
                <a:srgbClr val="E6B5C2"/>
              </a:solidFill>
              <a:ln w="9525">
                <a:noFill/>
                <a:round/>
                <a:headEnd/>
                <a:tailEnd/>
              </a:ln>
            </p:spPr>
            <p:txBody>
              <a:bodyPr/>
              <a:lstStyle/>
              <a:p>
                <a:endParaRPr lang="en-US"/>
              </a:p>
            </p:txBody>
          </p:sp>
          <p:sp>
            <p:nvSpPr>
              <p:cNvPr id="5379" name="Freeform 884"/>
              <p:cNvSpPr>
                <a:spLocks/>
              </p:cNvSpPr>
              <p:nvPr/>
            </p:nvSpPr>
            <p:spPr bwMode="auto">
              <a:xfrm>
                <a:off x="6677" y="2330"/>
                <a:ext cx="7" cy="71"/>
              </a:xfrm>
              <a:custGeom>
                <a:avLst/>
                <a:gdLst>
                  <a:gd name="T0" fmla="*/ 0 w 139"/>
                  <a:gd name="T1" fmla="*/ 0 h 1278"/>
                  <a:gd name="T2" fmla="*/ 0 w 139"/>
                  <a:gd name="T3" fmla="*/ 0 h 1278"/>
                  <a:gd name="T4" fmla="*/ 0 w 139"/>
                  <a:gd name="T5" fmla="*/ 0 h 1278"/>
                  <a:gd name="T6" fmla="*/ 0 w 139"/>
                  <a:gd name="T7" fmla="*/ 0 h 1278"/>
                  <a:gd name="T8" fmla="*/ 0 w 139"/>
                  <a:gd name="T9" fmla="*/ 0 h 1278"/>
                  <a:gd name="T10" fmla="*/ 0 w 139"/>
                  <a:gd name="T11" fmla="*/ 0 h 1278"/>
                  <a:gd name="T12" fmla="*/ 0 60000 65536"/>
                  <a:gd name="T13" fmla="*/ 0 60000 65536"/>
                  <a:gd name="T14" fmla="*/ 0 60000 65536"/>
                  <a:gd name="T15" fmla="*/ 0 60000 65536"/>
                  <a:gd name="T16" fmla="*/ 0 60000 65536"/>
                  <a:gd name="T17" fmla="*/ 0 60000 65536"/>
                  <a:gd name="T18" fmla="*/ 0 w 139"/>
                  <a:gd name="T19" fmla="*/ 0 h 1278"/>
                  <a:gd name="T20" fmla="*/ 139 w 139"/>
                  <a:gd name="T21" fmla="*/ 1278 h 1278"/>
                </a:gdLst>
                <a:ahLst/>
                <a:cxnLst>
                  <a:cxn ang="T12">
                    <a:pos x="T0" y="T1"/>
                  </a:cxn>
                  <a:cxn ang="T13">
                    <a:pos x="T2" y="T3"/>
                  </a:cxn>
                  <a:cxn ang="T14">
                    <a:pos x="T4" y="T5"/>
                  </a:cxn>
                  <a:cxn ang="T15">
                    <a:pos x="T6" y="T7"/>
                  </a:cxn>
                  <a:cxn ang="T16">
                    <a:pos x="T8" y="T9"/>
                  </a:cxn>
                  <a:cxn ang="T17">
                    <a:pos x="T10" y="T11"/>
                  </a:cxn>
                </a:cxnLst>
                <a:rect l="T18" t="T19" r="T20" b="T21"/>
                <a:pathLst>
                  <a:path w="139" h="1278">
                    <a:moveTo>
                      <a:pt x="118" y="1278"/>
                    </a:moveTo>
                    <a:lnTo>
                      <a:pt x="138" y="1230"/>
                    </a:lnTo>
                    <a:lnTo>
                      <a:pt x="139" y="0"/>
                    </a:lnTo>
                    <a:lnTo>
                      <a:pt x="1" y="0"/>
                    </a:lnTo>
                    <a:lnTo>
                      <a:pt x="0" y="1230"/>
                    </a:lnTo>
                    <a:lnTo>
                      <a:pt x="118" y="1278"/>
                    </a:lnTo>
                    <a:close/>
                  </a:path>
                </a:pathLst>
              </a:custGeom>
              <a:solidFill>
                <a:srgbClr val="E6B5C2"/>
              </a:solidFill>
              <a:ln w="9525">
                <a:noFill/>
                <a:round/>
                <a:headEnd/>
                <a:tailEnd/>
              </a:ln>
            </p:spPr>
            <p:txBody>
              <a:bodyPr/>
              <a:lstStyle/>
              <a:p>
                <a:endParaRPr lang="en-US"/>
              </a:p>
            </p:txBody>
          </p:sp>
          <p:sp>
            <p:nvSpPr>
              <p:cNvPr id="5380" name="Freeform 885"/>
              <p:cNvSpPr>
                <a:spLocks/>
              </p:cNvSpPr>
              <p:nvPr/>
            </p:nvSpPr>
            <p:spPr bwMode="auto">
              <a:xfrm>
                <a:off x="6387" y="2192"/>
                <a:ext cx="147" cy="69"/>
              </a:xfrm>
              <a:custGeom>
                <a:avLst/>
                <a:gdLst>
                  <a:gd name="T0" fmla="*/ 0 w 2647"/>
                  <a:gd name="T1" fmla="*/ 0 h 1236"/>
                  <a:gd name="T2" fmla="*/ 0 w 2647"/>
                  <a:gd name="T3" fmla="*/ 0 h 1236"/>
                  <a:gd name="T4" fmla="*/ 0 w 2647"/>
                  <a:gd name="T5" fmla="*/ 0 h 1236"/>
                  <a:gd name="T6" fmla="*/ 0 w 2647"/>
                  <a:gd name="T7" fmla="*/ 0 h 1236"/>
                  <a:gd name="T8" fmla="*/ 0 w 2647"/>
                  <a:gd name="T9" fmla="*/ 0 h 1236"/>
                  <a:gd name="T10" fmla="*/ 0 60000 65536"/>
                  <a:gd name="T11" fmla="*/ 0 60000 65536"/>
                  <a:gd name="T12" fmla="*/ 0 60000 65536"/>
                  <a:gd name="T13" fmla="*/ 0 60000 65536"/>
                  <a:gd name="T14" fmla="*/ 0 60000 65536"/>
                  <a:gd name="T15" fmla="*/ 0 w 2647"/>
                  <a:gd name="T16" fmla="*/ 0 h 1236"/>
                  <a:gd name="T17" fmla="*/ 2647 w 2647"/>
                  <a:gd name="T18" fmla="*/ 1236 h 1236"/>
                </a:gdLst>
                <a:ahLst/>
                <a:cxnLst>
                  <a:cxn ang="T10">
                    <a:pos x="T0" y="T1"/>
                  </a:cxn>
                  <a:cxn ang="T11">
                    <a:pos x="T2" y="T3"/>
                  </a:cxn>
                  <a:cxn ang="T12">
                    <a:pos x="T4" y="T5"/>
                  </a:cxn>
                  <a:cxn ang="T13">
                    <a:pos x="T6" y="T7"/>
                  </a:cxn>
                  <a:cxn ang="T14">
                    <a:pos x="T8" y="T9"/>
                  </a:cxn>
                </a:cxnLst>
                <a:rect l="T15" t="T16" r="T17" b="T18"/>
                <a:pathLst>
                  <a:path w="2647" h="1236">
                    <a:moveTo>
                      <a:pt x="2647" y="1236"/>
                    </a:moveTo>
                    <a:lnTo>
                      <a:pt x="3" y="1233"/>
                    </a:lnTo>
                    <a:lnTo>
                      <a:pt x="0" y="0"/>
                    </a:lnTo>
                    <a:lnTo>
                      <a:pt x="2646" y="1"/>
                    </a:lnTo>
                    <a:lnTo>
                      <a:pt x="2647" y="1236"/>
                    </a:lnTo>
                    <a:close/>
                  </a:path>
                </a:pathLst>
              </a:custGeom>
              <a:solidFill>
                <a:srgbClr val="CB3547"/>
              </a:solidFill>
              <a:ln w="9525">
                <a:noFill/>
                <a:round/>
                <a:headEnd/>
                <a:tailEnd/>
              </a:ln>
            </p:spPr>
            <p:txBody>
              <a:bodyPr/>
              <a:lstStyle/>
              <a:p>
                <a:endParaRPr lang="en-US"/>
              </a:p>
            </p:txBody>
          </p:sp>
          <p:sp>
            <p:nvSpPr>
              <p:cNvPr id="5381" name="Freeform 886"/>
              <p:cNvSpPr>
                <a:spLocks/>
              </p:cNvSpPr>
              <p:nvPr/>
            </p:nvSpPr>
            <p:spPr bwMode="auto">
              <a:xfrm>
                <a:off x="6384" y="2257"/>
                <a:ext cx="150" cy="8"/>
              </a:xfrm>
              <a:custGeom>
                <a:avLst/>
                <a:gdLst>
                  <a:gd name="T0" fmla="*/ 0 w 2713"/>
                  <a:gd name="T1" fmla="*/ 0 h 141"/>
                  <a:gd name="T2" fmla="*/ 0 w 2713"/>
                  <a:gd name="T3" fmla="*/ 0 h 141"/>
                  <a:gd name="T4" fmla="*/ 0 w 2713"/>
                  <a:gd name="T5" fmla="*/ 0 h 141"/>
                  <a:gd name="T6" fmla="*/ 0 w 2713"/>
                  <a:gd name="T7" fmla="*/ 0 h 141"/>
                  <a:gd name="T8" fmla="*/ 0 w 2713"/>
                  <a:gd name="T9" fmla="*/ 0 h 141"/>
                  <a:gd name="T10" fmla="*/ 0 w 2713"/>
                  <a:gd name="T11" fmla="*/ 0 h 141"/>
                  <a:gd name="T12" fmla="*/ 0 60000 65536"/>
                  <a:gd name="T13" fmla="*/ 0 60000 65536"/>
                  <a:gd name="T14" fmla="*/ 0 60000 65536"/>
                  <a:gd name="T15" fmla="*/ 0 60000 65536"/>
                  <a:gd name="T16" fmla="*/ 0 60000 65536"/>
                  <a:gd name="T17" fmla="*/ 0 60000 65536"/>
                  <a:gd name="T18" fmla="*/ 0 w 2713"/>
                  <a:gd name="T19" fmla="*/ 0 h 141"/>
                  <a:gd name="T20" fmla="*/ 2713 w 271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13" h="141">
                    <a:moveTo>
                      <a:pt x="0" y="69"/>
                    </a:moveTo>
                    <a:lnTo>
                      <a:pt x="69" y="139"/>
                    </a:lnTo>
                    <a:lnTo>
                      <a:pt x="2713" y="141"/>
                    </a:lnTo>
                    <a:lnTo>
                      <a:pt x="2713" y="3"/>
                    </a:lnTo>
                    <a:lnTo>
                      <a:pt x="69" y="0"/>
                    </a:lnTo>
                    <a:lnTo>
                      <a:pt x="0" y="69"/>
                    </a:lnTo>
                    <a:close/>
                  </a:path>
                </a:pathLst>
              </a:custGeom>
              <a:solidFill>
                <a:srgbClr val="E6B5C2"/>
              </a:solidFill>
              <a:ln w="9525">
                <a:noFill/>
                <a:round/>
                <a:headEnd/>
                <a:tailEnd/>
              </a:ln>
            </p:spPr>
            <p:txBody>
              <a:bodyPr/>
              <a:lstStyle/>
              <a:p>
                <a:endParaRPr lang="en-US"/>
              </a:p>
            </p:txBody>
          </p:sp>
          <p:sp>
            <p:nvSpPr>
              <p:cNvPr id="5382" name="Freeform 887"/>
              <p:cNvSpPr>
                <a:spLocks/>
              </p:cNvSpPr>
              <p:nvPr/>
            </p:nvSpPr>
            <p:spPr bwMode="auto">
              <a:xfrm>
                <a:off x="6383" y="2188"/>
                <a:ext cx="8" cy="73"/>
              </a:xfrm>
              <a:custGeom>
                <a:avLst/>
                <a:gdLst>
                  <a:gd name="T0" fmla="*/ 0 w 141"/>
                  <a:gd name="T1" fmla="*/ 0 h 1302"/>
                  <a:gd name="T2" fmla="*/ 0 w 141"/>
                  <a:gd name="T3" fmla="*/ 0 h 1302"/>
                  <a:gd name="T4" fmla="*/ 0 w 141"/>
                  <a:gd name="T5" fmla="*/ 0 h 1302"/>
                  <a:gd name="T6" fmla="*/ 0 w 141"/>
                  <a:gd name="T7" fmla="*/ 0 h 1302"/>
                  <a:gd name="T8" fmla="*/ 0 w 141"/>
                  <a:gd name="T9" fmla="*/ 0 h 1302"/>
                  <a:gd name="T10" fmla="*/ 0 w 141"/>
                  <a:gd name="T11" fmla="*/ 0 h 1302"/>
                  <a:gd name="T12" fmla="*/ 0 60000 65536"/>
                  <a:gd name="T13" fmla="*/ 0 60000 65536"/>
                  <a:gd name="T14" fmla="*/ 0 60000 65536"/>
                  <a:gd name="T15" fmla="*/ 0 60000 65536"/>
                  <a:gd name="T16" fmla="*/ 0 60000 65536"/>
                  <a:gd name="T17" fmla="*/ 0 60000 65536"/>
                  <a:gd name="T18" fmla="*/ 0 w 141"/>
                  <a:gd name="T19" fmla="*/ 0 h 1302"/>
                  <a:gd name="T20" fmla="*/ 141 w 141"/>
                  <a:gd name="T21" fmla="*/ 1302 h 1302"/>
                </a:gdLst>
                <a:ahLst/>
                <a:cxnLst>
                  <a:cxn ang="T12">
                    <a:pos x="T0" y="T1"/>
                  </a:cxn>
                  <a:cxn ang="T13">
                    <a:pos x="T2" y="T3"/>
                  </a:cxn>
                  <a:cxn ang="T14">
                    <a:pos x="T4" y="T5"/>
                  </a:cxn>
                  <a:cxn ang="T15">
                    <a:pos x="T6" y="T7"/>
                  </a:cxn>
                  <a:cxn ang="T16">
                    <a:pos x="T8" y="T9"/>
                  </a:cxn>
                  <a:cxn ang="T17">
                    <a:pos x="T10" y="T11"/>
                  </a:cxn>
                </a:cxnLst>
                <a:rect l="T18" t="T19" r="T20" b="T21"/>
                <a:pathLst>
                  <a:path w="141" h="1302">
                    <a:moveTo>
                      <a:pt x="69" y="0"/>
                    </a:moveTo>
                    <a:lnTo>
                      <a:pt x="0" y="69"/>
                    </a:lnTo>
                    <a:lnTo>
                      <a:pt x="3" y="1302"/>
                    </a:lnTo>
                    <a:lnTo>
                      <a:pt x="141" y="1302"/>
                    </a:lnTo>
                    <a:lnTo>
                      <a:pt x="138" y="69"/>
                    </a:lnTo>
                    <a:lnTo>
                      <a:pt x="69" y="0"/>
                    </a:lnTo>
                    <a:close/>
                  </a:path>
                </a:pathLst>
              </a:custGeom>
              <a:solidFill>
                <a:srgbClr val="E6B5C2"/>
              </a:solidFill>
              <a:ln w="9525">
                <a:noFill/>
                <a:round/>
                <a:headEnd/>
                <a:tailEnd/>
              </a:ln>
            </p:spPr>
            <p:txBody>
              <a:bodyPr/>
              <a:lstStyle/>
              <a:p>
                <a:endParaRPr lang="en-US"/>
              </a:p>
            </p:txBody>
          </p:sp>
          <p:sp>
            <p:nvSpPr>
              <p:cNvPr id="5383" name="Freeform 888"/>
              <p:cNvSpPr>
                <a:spLocks/>
              </p:cNvSpPr>
              <p:nvPr/>
            </p:nvSpPr>
            <p:spPr bwMode="auto">
              <a:xfrm>
                <a:off x="6387" y="2188"/>
                <a:ext cx="151" cy="8"/>
              </a:xfrm>
              <a:custGeom>
                <a:avLst/>
                <a:gdLst>
                  <a:gd name="T0" fmla="*/ 0 w 2715"/>
                  <a:gd name="T1" fmla="*/ 0 h 139"/>
                  <a:gd name="T2" fmla="*/ 0 w 2715"/>
                  <a:gd name="T3" fmla="*/ 0 h 139"/>
                  <a:gd name="T4" fmla="*/ 0 w 2715"/>
                  <a:gd name="T5" fmla="*/ 0 h 139"/>
                  <a:gd name="T6" fmla="*/ 0 w 2715"/>
                  <a:gd name="T7" fmla="*/ 0 h 139"/>
                  <a:gd name="T8" fmla="*/ 0 w 2715"/>
                  <a:gd name="T9" fmla="*/ 0 h 139"/>
                  <a:gd name="T10" fmla="*/ 0 w 2715"/>
                  <a:gd name="T11" fmla="*/ 0 h 139"/>
                  <a:gd name="T12" fmla="*/ 0 60000 65536"/>
                  <a:gd name="T13" fmla="*/ 0 60000 65536"/>
                  <a:gd name="T14" fmla="*/ 0 60000 65536"/>
                  <a:gd name="T15" fmla="*/ 0 60000 65536"/>
                  <a:gd name="T16" fmla="*/ 0 60000 65536"/>
                  <a:gd name="T17" fmla="*/ 0 60000 65536"/>
                  <a:gd name="T18" fmla="*/ 0 w 2715"/>
                  <a:gd name="T19" fmla="*/ 0 h 139"/>
                  <a:gd name="T20" fmla="*/ 2715 w 271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15" h="139">
                    <a:moveTo>
                      <a:pt x="2715" y="70"/>
                    </a:moveTo>
                    <a:lnTo>
                      <a:pt x="2646" y="1"/>
                    </a:lnTo>
                    <a:lnTo>
                      <a:pt x="0" y="0"/>
                    </a:lnTo>
                    <a:lnTo>
                      <a:pt x="0" y="138"/>
                    </a:lnTo>
                    <a:lnTo>
                      <a:pt x="2646" y="139"/>
                    </a:lnTo>
                    <a:lnTo>
                      <a:pt x="2715" y="70"/>
                    </a:lnTo>
                    <a:close/>
                  </a:path>
                </a:pathLst>
              </a:custGeom>
              <a:solidFill>
                <a:srgbClr val="E6B5C2"/>
              </a:solidFill>
              <a:ln w="9525">
                <a:noFill/>
                <a:round/>
                <a:headEnd/>
                <a:tailEnd/>
              </a:ln>
            </p:spPr>
            <p:txBody>
              <a:bodyPr/>
              <a:lstStyle/>
              <a:p>
                <a:endParaRPr lang="en-US"/>
              </a:p>
            </p:txBody>
          </p:sp>
          <p:sp>
            <p:nvSpPr>
              <p:cNvPr id="5384" name="Freeform 889"/>
              <p:cNvSpPr>
                <a:spLocks/>
              </p:cNvSpPr>
              <p:nvPr/>
            </p:nvSpPr>
            <p:spPr bwMode="auto">
              <a:xfrm>
                <a:off x="6530" y="2192"/>
                <a:ext cx="8"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5385" name="Freeform 890"/>
              <p:cNvSpPr>
                <a:spLocks/>
              </p:cNvSpPr>
              <p:nvPr/>
            </p:nvSpPr>
            <p:spPr bwMode="auto">
              <a:xfrm>
                <a:off x="6241" y="2192"/>
                <a:ext cx="146" cy="69"/>
              </a:xfrm>
              <a:custGeom>
                <a:avLst/>
                <a:gdLst>
                  <a:gd name="T0" fmla="*/ 0 w 2639"/>
                  <a:gd name="T1" fmla="*/ 0 h 1237"/>
                  <a:gd name="T2" fmla="*/ 0 w 2639"/>
                  <a:gd name="T3" fmla="*/ 0 h 1237"/>
                  <a:gd name="T4" fmla="*/ 0 w 2639"/>
                  <a:gd name="T5" fmla="*/ 0 h 1237"/>
                  <a:gd name="T6" fmla="*/ 0 w 2639"/>
                  <a:gd name="T7" fmla="*/ 0 h 1237"/>
                  <a:gd name="T8" fmla="*/ 0 w 2639"/>
                  <a:gd name="T9" fmla="*/ 0 h 1237"/>
                  <a:gd name="T10" fmla="*/ 0 60000 65536"/>
                  <a:gd name="T11" fmla="*/ 0 60000 65536"/>
                  <a:gd name="T12" fmla="*/ 0 60000 65536"/>
                  <a:gd name="T13" fmla="*/ 0 60000 65536"/>
                  <a:gd name="T14" fmla="*/ 0 60000 65536"/>
                  <a:gd name="T15" fmla="*/ 0 w 2639"/>
                  <a:gd name="T16" fmla="*/ 0 h 1237"/>
                  <a:gd name="T17" fmla="*/ 2639 w 2639"/>
                  <a:gd name="T18" fmla="*/ 1237 h 1237"/>
                </a:gdLst>
                <a:ahLst/>
                <a:cxnLst>
                  <a:cxn ang="T10">
                    <a:pos x="T0" y="T1"/>
                  </a:cxn>
                  <a:cxn ang="T11">
                    <a:pos x="T2" y="T3"/>
                  </a:cxn>
                  <a:cxn ang="T12">
                    <a:pos x="T4" y="T5"/>
                  </a:cxn>
                  <a:cxn ang="T13">
                    <a:pos x="T6" y="T7"/>
                  </a:cxn>
                  <a:cxn ang="T14">
                    <a:pos x="T8" y="T9"/>
                  </a:cxn>
                </a:cxnLst>
                <a:rect l="T15" t="T16" r="T17" b="T18"/>
                <a:pathLst>
                  <a:path w="2639" h="1237">
                    <a:moveTo>
                      <a:pt x="2639" y="1236"/>
                    </a:moveTo>
                    <a:lnTo>
                      <a:pt x="3" y="1237"/>
                    </a:lnTo>
                    <a:lnTo>
                      <a:pt x="0" y="0"/>
                    </a:lnTo>
                    <a:lnTo>
                      <a:pt x="2638" y="1"/>
                    </a:lnTo>
                    <a:lnTo>
                      <a:pt x="2639" y="1236"/>
                    </a:lnTo>
                    <a:close/>
                  </a:path>
                </a:pathLst>
              </a:custGeom>
              <a:solidFill>
                <a:srgbClr val="CB3547"/>
              </a:solidFill>
              <a:ln w="9525">
                <a:noFill/>
                <a:round/>
                <a:headEnd/>
                <a:tailEnd/>
              </a:ln>
            </p:spPr>
            <p:txBody>
              <a:bodyPr/>
              <a:lstStyle/>
              <a:p>
                <a:endParaRPr lang="en-US"/>
              </a:p>
            </p:txBody>
          </p:sp>
          <p:sp>
            <p:nvSpPr>
              <p:cNvPr id="5386" name="Freeform 891"/>
              <p:cNvSpPr>
                <a:spLocks/>
              </p:cNvSpPr>
              <p:nvPr/>
            </p:nvSpPr>
            <p:spPr bwMode="auto">
              <a:xfrm>
                <a:off x="6237" y="2257"/>
                <a:ext cx="150" cy="8"/>
              </a:xfrm>
              <a:custGeom>
                <a:avLst/>
                <a:gdLst>
                  <a:gd name="T0" fmla="*/ 0 w 2705"/>
                  <a:gd name="T1" fmla="*/ 0 h 139"/>
                  <a:gd name="T2" fmla="*/ 0 w 2705"/>
                  <a:gd name="T3" fmla="*/ 0 h 139"/>
                  <a:gd name="T4" fmla="*/ 0 w 2705"/>
                  <a:gd name="T5" fmla="*/ 0 h 139"/>
                  <a:gd name="T6" fmla="*/ 0 w 2705"/>
                  <a:gd name="T7" fmla="*/ 0 h 139"/>
                  <a:gd name="T8" fmla="*/ 0 w 2705"/>
                  <a:gd name="T9" fmla="*/ 0 h 139"/>
                  <a:gd name="T10" fmla="*/ 0 w 2705"/>
                  <a:gd name="T11" fmla="*/ 0 h 139"/>
                  <a:gd name="T12" fmla="*/ 0 60000 65536"/>
                  <a:gd name="T13" fmla="*/ 0 60000 65536"/>
                  <a:gd name="T14" fmla="*/ 0 60000 65536"/>
                  <a:gd name="T15" fmla="*/ 0 60000 65536"/>
                  <a:gd name="T16" fmla="*/ 0 60000 65536"/>
                  <a:gd name="T17" fmla="*/ 0 60000 65536"/>
                  <a:gd name="T18" fmla="*/ 0 w 2705"/>
                  <a:gd name="T19" fmla="*/ 0 h 139"/>
                  <a:gd name="T20" fmla="*/ 2705 w 270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5" h="139">
                    <a:moveTo>
                      <a:pt x="0" y="70"/>
                    </a:moveTo>
                    <a:lnTo>
                      <a:pt x="69" y="139"/>
                    </a:lnTo>
                    <a:lnTo>
                      <a:pt x="2705" y="138"/>
                    </a:lnTo>
                    <a:lnTo>
                      <a:pt x="2705" y="0"/>
                    </a:lnTo>
                    <a:lnTo>
                      <a:pt x="69" y="1"/>
                    </a:lnTo>
                    <a:lnTo>
                      <a:pt x="0" y="70"/>
                    </a:lnTo>
                    <a:close/>
                  </a:path>
                </a:pathLst>
              </a:custGeom>
              <a:solidFill>
                <a:srgbClr val="E6B5C2"/>
              </a:solidFill>
              <a:ln w="9525">
                <a:noFill/>
                <a:round/>
                <a:headEnd/>
                <a:tailEnd/>
              </a:ln>
            </p:spPr>
            <p:txBody>
              <a:bodyPr/>
              <a:lstStyle/>
              <a:p>
                <a:endParaRPr lang="en-US"/>
              </a:p>
            </p:txBody>
          </p:sp>
          <p:sp>
            <p:nvSpPr>
              <p:cNvPr id="5387" name="Freeform 892"/>
              <p:cNvSpPr>
                <a:spLocks/>
              </p:cNvSpPr>
              <p:nvPr/>
            </p:nvSpPr>
            <p:spPr bwMode="auto">
              <a:xfrm>
                <a:off x="6237" y="2188"/>
                <a:ext cx="8" cy="73"/>
              </a:xfrm>
              <a:custGeom>
                <a:avLst/>
                <a:gdLst>
                  <a:gd name="T0" fmla="*/ 0 w 141"/>
                  <a:gd name="T1" fmla="*/ 0 h 1306"/>
                  <a:gd name="T2" fmla="*/ 0 w 141"/>
                  <a:gd name="T3" fmla="*/ 0 h 1306"/>
                  <a:gd name="T4" fmla="*/ 0 w 141"/>
                  <a:gd name="T5" fmla="*/ 0 h 1306"/>
                  <a:gd name="T6" fmla="*/ 0 w 141"/>
                  <a:gd name="T7" fmla="*/ 0 h 1306"/>
                  <a:gd name="T8" fmla="*/ 0 w 141"/>
                  <a:gd name="T9" fmla="*/ 0 h 1306"/>
                  <a:gd name="T10" fmla="*/ 0 w 141"/>
                  <a:gd name="T11" fmla="*/ 0 h 1306"/>
                  <a:gd name="T12" fmla="*/ 0 60000 65536"/>
                  <a:gd name="T13" fmla="*/ 0 60000 65536"/>
                  <a:gd name="T14" fmla="*/ 0 60000 65536"/>
                  <a:gd name="T15" fmla="*/ 0 60000 65536"/>
                  <a:gd name="T16" fmla="*/ 0 60000 65536"/>
                  <a:gd name="T17" fmla="*/ 0 60000 65536"/>
                  <a:gd name="T18" fmla="*/ 0 w 141"/>
                  <a:gd name="T19" fmla="*/ 0 h 1306"/>
                  <a:gd name="T20" fmla="*/ 141 w 141"/>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1" h="1306">
                    <a:moveTo>
                      <a:pt x="69" y="0"/>
                    </a:moveTo>
                    <a:lnTo>
                      <a:pt x="0" y="69"/>
                    </a:lnTo>
                    <a:lnTo>
                      <a:pt x="3" y="1306"/>
                    </a:lnTo>
                    <a:lnTo>
                      <a:pt x="141" y="1306"/>
                    </a:lnTo>
                    <a:lnTo>
                      <a:pt x="138" y="69"/>
                    </a:lnTo>
                    <a:lnTo>
                      <a:pt x="69" y="0"/>
                    </a:lnTo>
                    <a:close/>
                  </a:path>
                </a:pathLst>
              </a:custGeom>
              <a:solidFill>
                <a:srgbClr val="E6B5C2"/>
              </a:solidFill>
              <a:ln w="9525">
                <a:noFill/>
                <a:round/>
                <a:headEnd/>
                <a:tailEnd/>
              </a:ln>
            </p:spPr>
            <p:txBody>
              <a:bodyPr/>
              <a:lstStyle/>
              <a:p>
                <a:endParaRPr lang="en-US"/>
              </a:p>
            </p:txBody>
          </p:sp>
          <p:sp>
            <p:nvSpPr>
              <p:cNvPr id="5388" name="Freeform 893"/>
              <p:cNvSpPr>
                <a:spLocks/>
              </p:cNvSpPr>
              <p:nvPr/>
            </p:nvSpPr>
            <p:spPr bwMode="auto">
              <a:xfrm>
                <a:off x="6241" y="2188"/>
                <a:ext cx="150" cy="8"/>
              </a:xfrm>
              <a:custGeom>
                <a:avLst/>
                <a:gdLst>
                  <a:gd name="T0" fmla="*/ 0 w 2707"/>
                  <a:gd name="T1" fmla="*/ 0 h 139"/>
                  <a:gd name="T2" fmla="*/ 0 w 2707"/>
                  <a:gd name="T3" fmla="*/ 0 h 139"/>
                  <a:gd name="T4" fmla="*/ 0 w 2707"/>
                  <a:gd name="T5" fmla="*/ 0 h 139"/>
                  <a:gd name="T6" fmla="*/ 0 w 2707"/>
                  <a:gd name="T7" fmla="*/ 0 h 139"/>
                  <a:gd name="T8" fmla="*/ 0 w 2707"/>
                  <a:gd name="T9" fmla="*/ 0 h 139"/>
                  <a:gd name="T10" fmla="*/ 0 w 2707"/>
                  <a:gd name="T11" fmla="*/ 0 h 139"/>
                  <a:gd name="T12" fmla="*/ 0 60000 65536"/>
                  <a:gd name="T13" fmla="*/ 0 60000 65536"/>
                  <a:gd name="T14" fmla="*/ 0 60000 65536"/>
                  <a:gd name="T15" fmla="*/ 0 60000 65536"/>
                  <a:gd name="T16" fmla="*/ 0 60000 65536"/>
                  <a:gd name="T17" fmla="*/ 0 60000 65536"/>
                  <a:gd name="T18" fmla="*/ 0 w 2707"/>
                  <a:gd name="T19" fmla="*/ 0 h 139"/>
                  <a:gd name="T20" fmla="*/ 2707 w 2707"/>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7" h="139">
                    <a:moveTo>
                      <a:pt x="2707" y="70"/>
                    </a:moveTo>
                    <a:lnTo>
                      <a:pt x="2638" y="1"/>
                    </a:lnTo>
                    <a:lnTo>
                      <a:pt x="0" y="0"/>
                    </a:lnTo>
                    <a:lnTo>
                      <a:pt x="0" y="138"/>
                    </a:lnTo>
                    <a:lnTo>
                      <a:pt x="2638" y="139"/>
                    </a:lnTo>
                    <a:lnTo>
                      <a:pt x="2707" y="70"/>
                    </a:lnTo>
                    <a:close/>
                  </a:path>
                </a:pathLst>
              </a:custGeom>
              <a:solidFill>
                <a:srgbClr val="E6B5C2"/>
              </a:solidFill>
              <a:ln w="9525">
                <a:noFill/>
                <a:round/>
                <a:headEnd/>
                <a:tailEnd/>
              </a:ln>
            </p:spPr>
            <p:txBody>
              <a:bodyPr/>
              <a:lstStyle/>
              <a:p>
                <a:endParaRPr lang="en-US"/>
              </a:p>
            </p:txBody>
          </p:sp>
          <p:sp>
            <p:nvSpPr>
              <p:cNvPr id="5389" name="Freeform 894"/>
              <p:cNvSpPr>
                <a:spLocks/>
              </p:cNvSpPr>
              <p:nvPr/>
            </p:nvSpPr>
            <p:spPr bwMode="auto">
              <a:xfrm>
                <a:off x="6384" y="2192"/>
                <a:ext cx="7"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5390" name="Freeform 895"/>
              <p:cNvSpPr>
                <a:spLocks/>
              </p:cNvSpPr>
              <p:nvPr/>
            </p:nvSpPr>
            <p:spPr bwMode="auto">
              <a:xfrm>
                <a:off x="6534" y="2192"/>
                <a:ext cx="146" cy="69"/>
              </a:xfrm>
              <a:custGeom>
                <a:avLst/>
                <a:gdLst>
                  <a:gd name="T0" fmla="*/ 0 w 2626"/>
                  <a:gd name="T1" fmla="*/ 0 h 1245"/>
                  <a:gd name="T2" fmla="*/ 0 w 2626"/>
                  <a:gd name="T3" fmla="*/ 0 h 1245"/>
                  <a:gd name="T4" fmla="*/ 0 w 2626"/>
                  <a:gd name="T5" fmla="*/ 0 h 1245"/>
                  <a:gd name="T6" fmla="*/ 0 w 2626"/>
                  <a:gd name="T7" fmla="*/ 0 h 1245"/>
                  <a:gd name="T8" fmla="*/ 0 w 2626"/>
                  <a:gd name="T9" fmla="*/ 0 h 1245"/>
                  <a:gd name="T10" fmla="*/ 0 60000 65536"/>
                  <a:gd name="T11" fmla="*/ 0 60000 65536"/>
                  <a:gd name="T12" fmla="*/ 0 60000 65536"/>
                  <a:gd name="T13" fmla="*/ 0 60000 65536"/>
                  <a:gd name="T14" fmla="*/ 0 60000 65536"/>
                  <a:gd name="T15" fmla="*/ 0 w 2626"/>
                  <a:gd name="T16" fmla="*/ 0 h 1245"/>
                  <a:gd name="T17" fmla="*/ 2626 w 2626"/>
                  <a:gd name="T18" fmla="*/ 1245 h 1245"/>
                </a:gdLst>
                <a:ahLst/>
                <a:cxnLst>
                  <a:cxn ang="T10">
                    <a:pos x="T0" y="T1"/>
                  </a:cxn>
                  <a:cxn ang="T11">
                    <a:pos x="T2" y="T3"/>
                  </a:cxn>
                  <a:cxn ang="T12">
                    <a:pos x="T4" y="T5"/>
                  </a:cxn>
                  <a:cxn ang="T13">
                    <a:pos x="T6" y="T7"/>
                  </a:cxn>
                  <a:cxn ang="T14">
                    <a:pos x="T8" y="T9"/>
                  </a:cxn>
                </a:cxnLst>
                <a:rect l="T15" t="T16" r="T17" b="T18"/>
                <a:pathLst>
                  <a:path w="2626" h="1245">
                    <a:moveTo>
                      <a:pt x="2626" y="1245"/>
                    </a:moveTo>
                    <a:lnTo>
                      <a:pt x="0" y="1242"/>
                    </a:lnTo>
                    <a:lnTo>
                      <a:pt x="1" y="0"/>
                    </a:lnTo>
                    <a:lnTo>
                      <a:pt x="2625" y="1"/>
                    </a:lnTo>
                    <a:lnTo>
                      <a:pt x="2626" y="1245"/>
                    </a:lnTo>
                    <a:close/>
                  </a:path>
                </a:pathLst>
              </a:custGeom>
              <a:solidFill>
                <a:srgbClr val="CB3547"/>
              </a:solidFill>
              <a:ln w="9525">
                <a:noFill/>
                <a:round/>
                <a:headEnd/>
                <a:tailEnd/>
              </a:ln>
            </p:spPr>
            <p:txBody>
              <a:bodyPr/>
              <a:lstStyle/>
              <a:p>
                <a:endParaRPr lang="en-US"/>
              </a:p>
            </p:txBody>
          </p:sp>
          <p:sp>
            <p:nvSpPr>
              <p:cNvPr id="5391" name="Freeform 896"/>
              <p:cNvSpPr>
                <a:spLocks/>
              </p:cNvSpPr>
              <p:nvPr/>
            </p:nvSpPr>
            <p:spPr bwMode="auto">
              <a:xfrm>
                <a:off x="6530" y="2257"/>
                <a:ext cx="150" cy="8"/>
              </a:xfrm>
              <a:custGeom>
                <a:avLst/>
                <a:gdLst>
                  <a:gd name="T0" fmla="*/ 0 w 2695"/>
                  <a:gd name="T1" fmla="*/ 0 h 141"/>
                  <a:gd name="T2" fmla="*/ 0 w 2695"/>
                  <a:gd name="T3" fmla="*/ 0 h 141"/>
                  <a:gd name="T4" fmla="*/ 0 w 2695"/>
                  <a:gd name="T5" fmla="*/ 0 h 141"/>
                  <a:gd name="T6" fmla="*/ 0 w 2695"/>
                  <a:gd name="T7" fmla="*/ 0 h 141"/>
                  <a:gd name="T8" fmla="*/ 0 w 2695"/>
                  <a:gd name="T9" fmla="*/ 0 h 141"/>
                  <a:gd name="T10" fmla="*/ 0 w 2695"/>
                  <a:gd name="T11" fmla="*/ 0 h 141"/>
                  <a:gd name="T12" fmla="*/ 0 60000 65536"/>
                  <a:gd name="T13" fmla="*/ 0 60000 65536"/>
                  <a:gd name="T14" fmla="*/ 0 60000 65536"/>
                  <a:gd name="T15" fmla="*/ 0 60000 65536"/>
                  <a:gd name="T16" fmla="*/ 0 60000 65536"/>
                  <a:gd name="T17" fmla="*/ 0 60000 65536"/>
                  <a:gd name="T18" fmla="*/ 0 w 2695"/>
                  <a:gd name="T19" fmla="*/ 0 h 141"/>
                  <a:gd name="T20" fmla="*/ 2695 w 269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5" h="141">
                    <a:moveTo>
                      <a:pt x="0" y="69"/>
                    </a:moveTo>
                    <a:lnTo>
                      <a:pt x="69" y="138"/>
                    </a:lnTo>
                    <a:lnTo>
                      <a:pt x="2695" y="141"/>
                    </a:lnTo>
                    <a:lnTo>
                      <a:pt x="2695" y="3"/>
                    </a:lnTo>
                    <a:lnTo>
                      <a:pt x="69" y="0"/>
                    </a:lnTo>
                    <a:lnTo>
                      <a:pt x="0" y="69"/>
                    </a:lnTo>
                    <a:close/>
                  </a:path>
                </a:pathLst>
              </a:custGeom>
              <a:solidFill>
                <a:srgbClr val="E6B5C2"/>
              </a:solidFill>
              <a:ln w="9525">
                <a:noFill/>
                <a:round/>
                <a:headEnd/>
                <a:tailEnd/>
              </a:ln>
            </p:spPr>
            <p:txBody>
              <a:bodyPr/>
              <a:lstStyle/>
              <a:p>
                <a:endParaRPr lang="en-US"/>
              </a:p>
            </p:txBody>
          </p:sp>
          <p:sp>
            <p:nvSpPr>
              <p:cNvPr id="5392" name="Freeform 897"/>
              <p:cNvSpPr>
                <a:spLocks/>
              </p:cNvSpPr>
              <p:nvPr/>
            </p:nvSpPr>
            <p:spPr bwMode="auto">
              <a:xfrm>
                <a:off x="6530" y="2188"/>
                <a:ext cx="8"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5393" name="Freeform 898"/>
              <p:cNvSpPr>
                <a:spLocks/>
              </p:cNvSpPr>
              <p:nvPr/>
            </p:nvSpPr>
            <p:spPr bwMode="auto">
              <a:xfrm>
                <a:off x="6534" y="2188"/>
                <a:ext cx="150" cy="8"/>
              </a:xfrm>
              <a:custGeom>
                <a:avLst/>
                <a:gdLst>
                  <a:gd name="T0" fmla="*/ 0 w 2693"/>
                  <a:gd name="T1" fmla="*/ 0 h 139"/>
                  <a:gd name="T2" fmla="*/ 0 w 2693"/>
                  <a:gd name="T3" fmla="*/ 0 h 139"/>
                  <a:gd name="T4" fmla="*/ 0 w 2693"/>
                  <a:gd name="T5" fmla="*/ 0 h 139"/>
                  <a:gd name="T6" fmla="*/ 0 w 2693"/>
                  <a:gd name="T7" fmla="*/ 0 h 139"/>
                  <a:gd name="T8" fmla="*/ 0 w 2693"/>
                  <a:gd name="T9" fmla="*/ 0 h 139"/>
                  <a:gd name="T10" fmla="*/ 0 w 2693"/>
                  <a:gd name="T11" fmla="*/ 0 h 139"/>
                  <a:gd name="T12" fmla="*/ 0 60000 65536"/>
                  <a:gd name="T13" fmla="*/ 0 60000 65536"/>
                  <a:gd name="T14" fmla="*/ 0 60000 65536"/>
                  <a:gd name="T15" fmla="*/ 0 60000 65536"/>
                  <a:gd name="T16" fmla="*/ 0 60000 65536"/>
                  <a:gd name="T17" fmla="*/ 0 60000 65536"/>
                  <a:gd name="T18" fmla="*/ 0 w 2693"/>
                  <a:gd name="T19" fmla="*/ 0 h 139"/>
                  <a:gd name="T20" fmla="*/ 2693 w 269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3" h="139">
                    <a:moveTo>
                      <a:pt x="2693" y="70"/>
                    </a:moveTo>
                    <a:lnTo>
                      <a:pt x="2624" y="1"/>
                    </a:lnTo>
                    <a:lnTo>
                      <a:pt x="0" y="0"/>
                    </a:lnTo>
                    <a:lnTo>
                      <a:pt x="0" y="138"/>
                    </a:lnTo>
                    <a:lnTo>
                      <a:pt x="2624" y="139"/>
                    </a:lnTo>
                    <a:lnTo>
                      <a:pt x="2693" y="70"/>
                    </a:lnTo>
                    <a:close/>
                  </a:path>
                </a:pathLst>
              </a:custGeom>
              <a:solidFill>
                <a:srgbClr val="E6B5C2"/>
              </a:solidFill>
              <a:ln w="9525">
                <a:noFill/>
                <a:round/>
                <a:headEnd/>
                <a:tailEnd/>
              </a:ln>
            </p:spPr>
            <p:txBody>
              <a:bodyPr/>
              <a:lstStyle/>
              <a:p>
                <a:endParaRPr lang="en-US"/>
              </a:p>
            </p:txBody>
          </p:sp>
          <p:sp>
            <p:nvSpPr>
              <p:cNvPr id="5394" name="Freeform 899"/>
              <p:cNvSpPr>
                <a:spLocks/>
              </p:cNvSpPr>
              <p:nvPr/>
            </p:nvSpPr>
            <p:spPr bwMode="auto">
              <a:xfrm>
                <a:off x="6676" y="2192"/>
                <a:ext cx="8" cy="73"/>
              </a:xfrm>
              <a:custGeom>
                <a:avLst/>
                <a:gdLst>
                  <a:gd name="T0" fmla="*/ 0 w 139"/>
                  <a:gd name="T1" fmla="*/ 0 h 1313"/>
                  <a:gd name="T2" fmla="*/ 0 w 139"/>
                  <a:gd name="T3" fmla="*/ 0 h 1313"/>
                  <a:gd name="T4" fmla="*/ 0 w 139"/>
                  <a:gd name="T5" fmla="*/ 0 h 1313"/>
                  <a:gd name="T6" fmla="*/ 0 w 139"/>
                  <a:gd name="T7" fmla="*/ 0 h 1313"/>
                  <a:gd name="T8" fmla="*/ 0 w 139"/>
                  <a:gd name="T9" fmla="*/ 0 h 1313"/>
                  <a:gd name="T10" fmla="*/ 0 w 139"/>
                  <a:gd name="T11" fmla="*/ 0 h 1313"/>
                  <a:gd name="T12" fmla="*/ 0 60000 65536"/>
                  <a:gd name="T13" fmla="*/ 0 60000 65536"/>
                  <a:gd name="T14" fmla="*/ 0 60000 65536"/>
                  <a:gd name="T15" fmla="*/ 0 60000 65536"/>
                  <a:gd name="T16" fmla="*/ 0 60000 65536"/>
                  <a:gd name="T17" fmla="*/ 0 60000 65536"/>
                  <a:gd name="T18" fmla="*/ 0 w 139"/>
                  <a:gd name="T19" fmla="*/ 0 h 1313"/>
                  <a:gd name="T20" fmla="*/ 139 w 139"/>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39" h="1313">
                    <a:moveTo>
                      <a:pt x="70" y="1313"/>
                    </a:moveTo>
                    <a:lnTo>
                      <a:pt x="139" y="1244"/>
                    </a:lnTo>
                    <a:lnTo>
                      <a:pt x="138" y="0"/>
                    </a:lnTo>
                    <a:lnTo>
                      <a:pt x="0" y="0"/>
                    </a:lnTo>
                    <a:lnTo>
                      <a:pt x="1" y="1244"/>
                    </a:lnTo>
                    <a:lnTo>
                      <a:pt x="70" y="1313"/>
                    </a:lnTo>
                    <a:close/>
                  </a:path>
                </a:pathLst>
              </a:custGeom>
              <a:solidFill>
                <a:srgbClr val="E6B5C2"/>
              </a:solidFill>
              <a:ln w="9525">
                <a:noFill/>
                <a:round/>
                <a:headEnd/>
                <a:tailEnd/>
              </a:ln>
            </p:spPr>
            <p:txBody>
              <a:bodyPr/>
              <a:lstStyle/>
              <a:p>
                <a:endParaRPr lang="en-US"/>
              </a:p>
            </p:txBody>
          </p:sp>
          <p:sp>
            <p:nvSpPr>
              <p:cNvPr id="5395" name="Freeform 900"/>
              <p:cNvSpPr>
                <a:spLocks/>
              </p:cNvSpPr>
              <p:nvPr/>
            </p:nvSpPr>
            <p:spPr bwMode="auto">
              <a:xfrm>
                <a:off x="6533" y="2166"/>
                <a:ext cx="174" cy="27"/>
              </a:xfrm>
              <a:custGeom>
                <a:avLst/>
                <a:gdLst>
                  <a:gd name="T0" fmla="*/ 0 w 3132"/>
                  <a:gd name="T1" fmla="*/ 0 h 473"/>
                  <a:gd name="T2" fmla="*/ 0 w 3132"/>
                  <a:gd name="T3" fmla="*/ 0 h 473"/>
                  <a:gd name="T4" fmla="*/ 0 w 3132"/>
                  <a:gd name="T5" fmla="*/ 0 h 473"/>
                  <a:gd name="T6" fmla="*/ 0 w 3132"/>
                  <a:gd name="T7" fmla="*/ 0 h 473"/>
                  <a:gd name="T8" fmla="*/ 0 w 3132"/>
                  <a:gd name="T9" fmla="*/ 0 h 473"/>
                  <a:gd name="T10" fmla="*/ 0 60000 65536"/>
                  <a:gd name="T11" fmla="*/ 0 60000 65536"/>
                  <a:gd name="T12" fmla="*/ 0 60000 65536"/>
                  <a:gd name="T13" fmla="*/ 0 60000 65536"/>
                  <a:gd name="T14" fmla="*/ 0 60000 65536"/>
                  <a:gd name="T15" fmla="*/ 0 w 3132"/>
                  <a:gd name="T16" fmla="*/ 0 h 473"/>
                  <a:gd name="T17" fmla="*/ 3132 w 3132"/>
                  <a:gd name="T18" fmla="*/ 473 h 473"/>
                </a:gdLst>
                <a:ahLst/>
                <a:cxnLst>
                  <a:cxn ang="T10">
                    <a:pos x="T0" y="T1"/>
                  </a:cxn>
                  <a:cxn ang="T11">
                    <a:pos x="T2" y="T3"/>
                  </a:cxn>
                  <a:cxn ang="T12">
                    <a:pos x="T4" y="T5"/>
                  </a:cxn>
                  <a:cxn ang="T13">
                    <a:pos x="T6" y="T7"/>
                  </a:cxn>
                  <a:cxn ang="T14">
                    <a:pos x="T8" y="T9"/>
                  </a:cxn>
                </a:cxnLst>
                <a:rect l="T15" t="T16" r="T17" b="T18"/>
                <a:pathLst>
                  <a:path w="3132" h="473">
                    <a:moveTo>
                      <a:pt x="0" y="473"/>
                    </a:moveTo>
                    <a:lnTo>
                      <a:pt x="473" y="0"/>
                    </a:lnTo>
                    <a:lnTo>
                      <a:pt x="3132" y="0"/>
                    </a:lnTo>
                    <a:lnTo>
                      <a:pt x="2660" y="471"/>
                    </a:lnTo>
                    <a:lnTo>
                      <a:pt x="0" y="473"/>
                    </a:lnTo>
                    <a:close/>
                  </a:path>
                </a:pathLst>
              </a:custGeom>
              <a:solidFill>
                <a:srgbClr val="E56968"/>
              </a:solidFill>
              <a:ln w="9525">
                <a:noFill/>
                <a:round/>
                <a:headEnd/>
                <a:tailEnd/>
              </a:ln>
            </p:spPr>
            <p:txBody>
              <a:bodyPr/>
              <a:lstStyle/>
              <a:p>
                <a:endParaRPr lang="en-US"/>
              </a:p>
            </p:txBody>
          </p:sp>
          <p:sp>
            <p:nvSpPr>
              <p:cNvPr id="5396" name="Freeform 901"/>
              <p:cNvSpPr>
                <a:spLocks/>
              </p:cNvSpPr>
              <p:nvPr/>
            </p:nvSpPr>
            <p:spPr bwMode="auto">
              <a:xfrm>
                <a:off x="6530" y="2163"/>
                <a:ext cx="32" cy="32"/>
              </a:xfrm>
              <a:custGeom>
                <a:avLst/>
                <a:gdLst>
                  <a:gd name="T0" fmla="*/ 0 w 569"/>
                  <a:gd name="T1" fmla="*/ 0 h 590"/>
                  <a:gd name="T2" fmla="*/ 0 w 569"/>
                  <a:gd name="T3" fmla="*/ 0 h 590"/>
                  <a:gd name="T4" fmla="*/ 0 w 569"/>
                  <a:gd name="T5" fmla="*/ 0 h 590"/>
                  <a:gd name="T6" fmla="*/ 0 w 569"/>
                  <a:gd name="T7" fmla="*/ 0 h 590"/>
                  <a:gd name="T8" fmla="*/ 0 w 569"/>
                  <a:gd name="T9" fmla="*/ 0 h 590"/>
                  <a:gd name="T10" fmla="*/ 0 w 569"/>
                  <a:gd name="T11" fmla="*/ 0 h 590"/>
                  <a:gd name="T12" fmla="*/ 0 60000 65536"/>
                  <a:gd name="T13" fmla="*/ 0 60000 65536"/>
                  <a:gd name="T14" fmla="*/ 0 60000 65536"/>
                  <a:gd name="T15" fmla="*/ 0 60000 65536"/>
                  <a:gd name="T16" fmla="*/ 0 60000 65536"/>
                  <a:gd name="T17" fmla="*/ 0 60000 65536"/>
                  <a:gd name="T18" fmla="*/ 0 w 569"/>
                  <a:gd name="T19" fmla="*/ 0 h 590"/>
                  <a:gd name="T20" fmla="*/ 569 w 569"/>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569" h="590">
                    <a:moveTo>
                      <a:pt x="521" y="0"/>
                    </a:moveTo>
                    <a:lnTo>
                      <a:pt x="472" y="20"/>
                    </a:lnTo>
                    <a:lnTo>
                      <a:pt x="0" y="493"/>
                    </a:lnTo>
                    <a:lnTo>
                      <a:pt x="97" y="590"/>
                    </a:lnTo>
                    <a:lnTo>
                      <a:pt x="569" y="117"/>
                    </a:lnTo>
                    <a:lnTo>
                      <a:pt x="521" y="0"/>
                    </a:lnTo>
                    <a:close/>
                  </a:path>
                </a:pathLst>
              </a:custGeom>
              <a:solidFill>
                <a:srgbClr val="E6B5C2"/>
              </a:solidFill>
              <a:ln w="9525">
                <a:noFill/>
                <a:round/>
                <a:headEnd/>
                <a:tailEnd/>
              </a:ln>
            </p:spPr>
            <p:txBody>
              <a:bodyPr/>
              <a:lstStyle/>
              <a:p>
                <a:endParaRPr lang="en-US"/>
              </a:p>
            </p:txBody>
          </p:sp>
          <p:sp>
            <p:nvSpPr>
              <p:cNvPr id="5397" name="Freeform 902"/>
              <p:cNvSpPr>
                <a:spLocks/>
              </p:cNvSpPr>
              <p:nvPr/>
            </p:nvSpPr>
            <p:spPr bwMode="auto">
              <a:xfrm>
                <a:off x="6559" y="2163"/>
                <a:ext cx="151" cy="7"/>
              </a:xfrm>
              <a:custGeom>
                <a:avLst/>
                <a:gdLst>
                  <a:gd name="T0" fmla="*/ 0 w 2708"/>
                  <a:gd name="T1" fmla="*/ 0 h 138"/>
                  <a:gd name="T2" fmla="*/ 0 w 2708"/>
                  <a:gd name="T3" fmla="*/ 0 h 138"/>
                  <a:gd name="T4" fmla="*/ 0 w 2708"/>
                  <a:gd name="T5" fmla="*/ 0 h 138"/>
                  <a:gd name="T6" fmla="*/ 0 w 2708"/>
                  <a:gd name="T7" fmla="*/ 0 h 138"/>
                  <a:gd name="T8" fmla="*/ 0 w 2708"/>
                  <a:gd name="T9" fmla="*/ 0 h 138"/>
                  <a:gd name="T10" fmla="*/ 0 w 2708"/>
                  <a:gd name="T11" fmla="*/ 0 h 138"/>
                  <a:gd name="T12" fmla="*/ 0 60000 65536"/>
                  <a:gd name="T13" fmla="*/ 0 60000 65536"/>
                  <a:gd name="T14" fmla="*/ 0 60000 65536"/>
                  <a:gd name="T15" fmla="*/ 0 60000 65536"/>
                  <a:gd name="T16" fmla="*/ 0 60000 65536"/>
                  <a:gd name="T17" fmla="*/ 0 60000 65536"/>
                  <a:gd name="T18" fmla="*/ 0 w 2708"/>
                  <a:gd name="T19" fmla="*/ 0 h 138"/>
                  <a:gd name="T20" fmla="*/ 2708 w 270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8" h="138">
                    <a:moveTo>
                      <a:pt x="2708" y="117"/>
                    </a:moveTo>
                    <a:lnTo>
                      <a:pt x="2659" y="0"/>
                    </a:lnTo>
                    <a:lnTo>
                      <a:pt x="0" y="0"/>
                    </a:lnTo>
                    <a:lnTo>
                      <a:pt x="0" y="138"/>
                    </a:lnTo>
                    <a:lnTo>
                      <a:pt x="2659" y="138"/>
                    </a:lnTo>
                    <a:lnTo>
                      <a:pt x="2708" y="117"/>
                    </a:lnTo>
                    <a:close/>
                  </a:path>
                </a:pathLst>
              </a:custGeom>
              <a:solidFill>
                <a:srgbClr val="E6B5C2"/>
              </a:solidFill>
              <a:ln w="9525">
                <a:noFill/>
                <a:round/>
                <a:headEnd/>
                <a:tailEnd/>
              </a:ln>
            </p:spPr>
            <p:txBody>
              <a:bodyPr/>
              <a:lstStyle/>
              <a:p>
                <a:endParaRPr lang="en-US"/>
              </a:p>
            </p:txBody>
          </p:sp>
          <p:sp>
            <p:nvSpPr>
              <p:cNvPr id="5398" name="Freeform 903"/>
              <p:cNvSpPr>
                <a:spLocks/>
              </p:cNvSpPr>
              <p:nvPr/>
            </p:nvSpPr>
            <p:spPr bwMode="auto">
              <a:xfrm>
                <a:off x="6678" y="2164"/>
                <a:ext cx="32" cy="32"/>
              </a:xfrm>
              <a:custGeom>
                <a:avLst/>
                <a:gdLst>
                  <a:gd name="T0" fmla="*/ 0 w 569"/>
                  <a:gd name="T1" fmla="*/ 0 h 589"/>
                  <a:gd name="T2" fmla="*/ 0 w 569"/>
                  <a:gd name="T3" fmla="*/ 0 h 589"/>
                  <a:gd name="T4" fmla="*/ 0 w 569"/>
                  <a:gd name="T5" fmla="*/ 0 h 589"/>
                  <a:gd name="T6" fmla="*/ 0 w 569"/>
                  <a:gd name="T7" fmla="*/ 0 h 589"/>
                  <a:gd name="T8" fmla="*/ 0 w 569"/>
                  <a:gd name="T9" fmla="*/ 0 h 589"/>
                  <a:gd name="T10" fmla="*/ 0 w 569"/>
                  <a:gd name="T11" fmla="*/ 0 h 589"/>
                  <a:gd name="T12" fmla="*/ 0 60000 65536"/>
                  <a:gd name="T13" fmla="*/ 0 60000 65536"/>
                  <a:gd name="T14" fmla="*/ 0 60000 65536"/>
                  <a:gd name="T15" fmla="*/ 0 60000 65536"/>
                  <a:gd name="T16" fmla="*/ 0 60000 65536"/>
                  <a:gd name="T17" fmla="*/ 0 60000 65536"/>
                  <a:gd name="T18" fmla="*/ 0 w 569"/>
                  <a:gd name="T19" fmla="*/ 0 h 589"/>
                  <a:gd name="T20" fmla="*/ 569 w 569"/>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69" h="589">
                    <a:moveTo>
                      <a:pt x="48" y="589"/>
                    </a:moveTo>
                    <a:lnTo>
                      <a:pt x="96" y="569"/>
                    </a:lnTo>
                    <a:lnTo>
                      <a:pt x="569" y="97"/>
                    </a:lnTo>
                    <a:lnTo>
                      <a:pt x="471" y="0"/>
                    </a:lnTo>
                    <a:lnTo>
                      <a:pt x="0" y="471"/>
                    </a:lnTo>
                    <a:lnTo>
                      <a:pt x="48" y="589"/>
                    </a:lnTo>
                    <a:close/>
                  </a:path>
                </a:pathLst>
              </a:custGeom>
              <a:solidFill>
                <a:srgbClr val="E6B5C2"/>
              </a:solidFill>
              <a:ln w="9525">
                <a:noFill/>
                <a:round/>
                <a:headEnd/>
                <a:tailEnd/>
              </a:ln>
            </p:spPr>
            <p:txBody>
              <a:bodyPr/>
              <a:lstStyle/>
              <a:p>
                <a:endParaRPr lang="en-US"/>
              </a:p>
            </p:txBody>
          </p:sp>
          <p:sp>
            <p:nvSpPr>
              <p:cNvPr id="5399" name="Freeform 904"/>
              <p:cNvSpPr>
                <a:spLocks/>
              </p:cNvSpPr>
              <p:nvPr/>
            </p:nvSpPr>
            <p:spPr bwMode="auto">
              <a:xfrm>
                <a:off x="6530" y="2189"/>
                <a:ext cx="151" cy="8"/>
              </a:xfrm>
              <a:custGeom>
                <a:avLst/>
                <a:gdLst>
                  <a:gd name="T0" fmla="*/ 0 w 2708"/>
                  <a:gd name="T1" fmla="*/ 0 h 140"/>
                  <a:gd name="T2" fmla="*/ 0 w 2708"/>
                  <a:gd name="T3" fmla="*/ 0 h 140"/>
                  <a:gd name="T4" fmla="*/ 0 w 2708"/>
                  <a:gd name="T5" fmla="*/ 0 h 140"/>
                  <a:gd name="T6" fmla="*/ 0 w 2708"/>
                  <a:gd name="T7" fmla="*/ 0 h 140"/>
                  <a:gd name="T8" fmla="*/ 0 w 2708"/>
                  <a:gd name="T9" fmla="*/ 0 h 140"/>
                  <a:gd name="T10" fmla="*/ 0 w 2708"/>
                  <a:gd name="T11" fmla="*/ 0 h 140"/>
                  <a:gd name="T12" fmla="*/ 0 60000 65536"/>
                  <a:gd name="T13" fmla="*/ 0 60000 65536"/>
                  <a:gd name="T14" fmla="*/ 0 60000 65536"/>
                  <a:gd name="T15" fmla="*/ 0 60000 65536"/>
                  <a:gd name="T16" fmla="*/ 0 60000 65536"/>
                  <a:gd name="T17" fmla="*/ 0 60000 65536"/>
                  <a:gd name="T18" fmla="*/ 0 w 2708"/>
                  <a:gd name="T19" fmla="*/ 0 h 140"/>
                  <a:gd name="T20" fmla="*/ 2708 w 270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08" h="140">
                    <a:moveTo>
                      <a:pt x="0" y="22"/>
                    </a:moveTo>
                    <a:lnTo>
                      <a:pt x="48" y="140"/>
                    </a:lnTo>
                    <a:lnTo>
                      <a:pt x="2708" y="138"/>
                    </a:lnTo>
                    <a:lnTo>
                      <a:pt x="2708" y="0"/>
                    </a:lnTo>
                    <a:lnTo>
                      <a:pt x="48" y="2"/>
                    </a:lnTo>
                    <a:lnTo>
                      <a:pt x="0" y="22"/>
                    </a:lnTo>
                    <a:close/>
                  </a:path>
                </a:pathLst>
              </a:custGeom>
              <a:solidFill>
                <a:srgbClr val="E6B5C2"/>
              </a:solidFill>
              <a:ln w="9525">
                <a:noFill/>
                <a:round/>
                <a:headEnd/>
                <a:tailEnd/>
              </a:ln>
            </p:spPr>
            <p:txBody>
              <a:bodyPr/>
              <a:lstStyle/>
              <a:p>
                <a:endParaRPr lang="en-US"/>
              </a:p>
            </p:txBody>
          </p:sp>
          <p:sp>
            <p:nvSpPr>
              <p:cNvPr id="5400" name="Freeform 905"/>
              <p:cNvSpPr>
                <a:spLocks/>
              </p:cNvSpPr>
              <p:nvPr/>
            </p:nvSpPr>
            <p:spPr bwMode="auto">
              <a:xfrm>
                <a:off x="6680" y="2166"/>
                <a:ext cx="27" cy="95"/>
              </a:xfrm>
              <a:custGeom>
                <a:avLst/>
                <a:gdLst>
                  <a:gd name="T0" fmla="*/ 0 w 484"/>
                  <a:gd name="T1" fmla="*/ 0 h 1717"/>
                  <a:gd name="T2" fmla="*/ 0 w 484"/>
                  <a:gd name="T3" fmla="*/ 0 h 1717"/>
                  <a:gd name="T4" fmla="*/ 0 w 484"/>
                  <a:gd name="T5" fmla="*/ 0 h 1717"/>
                  <a:gd name="T6" fmla="*/ 0 w 484"/>
                  <a:gd name="T7" fmla="*/ 0 h 1717"/>
                  <a:gd name="T8" fmla="*/ 0 w 484"/>
                  <a:gd name="T9" fmla="*/ 0 h 1717"/>
                  <a:gd name="T10" fmla="*/ 0 60000 65536"/>
                  <a:gd name="T11" fmla="*/ 0 60000 65536"/>
                  <a:gd name="T12" fmla="*/ 0 60000 65536"/>
                  <a:gd name="T13" fmla="*/ 0 60000 65536"/>
                  <a:gd name="T14" fmla="*/ 0 60000 65536"/>
                  <a:gd name="T15" fmla="*/ 0 w 484"/>
                  <a:gd name="T16" fmla="*/ 0 h 1717"/>
                  <a:gd name="T17" fmla="*/ 484 w 484"/>
                  <a:gd name="T18" fmla="*/ 1717 h 1717"/>
                </a:gdLst>
                <a:ahLst/>
                <a:cxnLst>
                  <a:cxn ang="T10">
                    <a:pos x="T0" y="T1"/>
                  </a:cxn>
                  <a:cxn ang="T11">
                    <a:pos x="T2" y="T3"/>
                  </a:cxn>
                  <a:cxn ang="T12">
                    <a:pos x="T4" y="T5"/>
                  </a:cxn>
                  <a:cxn ang="T13">
                    <a:pos x="T6" y="T7"/>
                  </a:cxn>
                  <a:cxn ang="T14">
                    <a:pos x="T8" y="T9"/>
                  </a:cxn>
                </a:cxnLst>
                <a:rect l="T15" t="T16" r="T17" b="T18"/>
                <a:pathLst>
                  <a:path w="484" h="1717">
                    <a:moveTo>
                      <a:pt x="1" y="1717"/>
                    </a:moveTo>
                    <a:lnTo>
                      <a:pt x="483" y="1235"/>
                    </a:lnTo>
                    <a:lnTo>
                      <a:pt x="484" y="0"/>
                    </a:lnTo>
                    <a:lnTo>
                      <a:pt x="0" y="484"/>
                    </a:lnTo>
                    <a:lnTo>
                      <a:pt x="1" y="1717"/>
                    </a:lnTo>
                    <a:close/>
                  </a:path>
                </a:pathLst>
              </a:custGeom>
              <a:solidFill>
                <a:srgbClr val="B53233"/>
              </a:solidFill>
              <a:ln w="9525">
                <a:noFill/>
                <a:round/>
                <a:headEnd/>
                <a:tailEnd/>
              </a:ln>
            </p:spPr>
            <p:txBody>
              <a:bodyPr/>
              <a:lstStyle/>
              <a:p>
                <a:endParaRPr lang="en-US"/>
              </a:p>
            </p:txBody>
          </p:sp>
          <p:sp>
            <p:nvSpPr>
              <p:cNvPr id="5401" name="Freeform 906"/>
              <p:cNvSpPr>
                <a:spLocks/>
              </p:cNvSpPr>
              <p:nvPr/>
            </p:nvSpPr>
            <p:spPr bwMode="auto">
              <a:xfrm>
                <a:off x="6678" y="2232"/>
                <a:ext cx="33" cy="32"/>
              </a:xfrm>
              <a:custGeom>
                <a:avLst/>
                <a:gdLst>
                  <a:gd name="T0" fmla="*/ 0 w 600"/>
                  <a:gd name="T1" fmla="*/ 0 h 582"/>
                  <a:gd name="T2" fmla="*/ 0 w 600"/>
                  <a:gd name="T3" fmla="*/ 0 h 582"/>
                  <a:gd name="T4" fmla="*/ 0 w 600"/>
                  <a:gd name="T5" fmla="*/ 0 h 582"/>
                  <a:gd name="T6" fmla="*/ 0 w 600"/>
                  <a:gd name="T7" fmla="*/ 0 h 582"/>
                  <a:gd name="T8" fmla="*/ 0 w 600"/>
                  <a:gd name="T9" fmla="*/ 0 h 582"/>
                  <a:gd name="T10" fmla="*/ 0 w 600"/>
                  <a:gd name="T11" fmla="*/ 0 h 582"/>
                  <a:gd name="T12" fmla="*/ 0 60000 65536"/>
                  <a:gd name="T13" fmla="*/ 0 60000 65536"/>
                  <a:gd name="T14" fmla="*/ 0 60000 65536"/>
                  <a:gd name="T15" fmla="*/ 0 60000 65536"/>
                  <a:gd name="T16" fmla="*/ 0 60000 65536"/>
                  <a:gd name="T17" fmla="*/ 0 60000 65536"/>
                  <a:gd name="T18" fmla="*/ 0 w 600"/>
                  <a:gd name="T19" fmla="*/ 0 h 582"/>
                  <a:gd name="T20" fmla="*/ 600 w 600"/>
                  <a:gd name="T21" fmla="*/ 582 h 582"/>
                </a:gdLst>
                <a:ahLst/>
                <a:cxnLst>
                  <a:cxn ang="T12">
                    <a:pos x="T0" y="T1"/>
                  </a:cxn>
                  <a:cxn ang="T13">
                    <a:pos x="T2" y="T3"/>
                  </a:cxn>
                  <a:cxn ang="T14">
                    <a:pos x="T4" y="T5"/>
                  </a:cxn>
                  <a:cxn ang="T15">
                    <a:pos x="T6" y="T7"/>
                  </a:cxn>
                  <a:cxn ang="T16">
                    <a:pos x="T8" y="T9"/>
                  </a:cxn>
                  <a:cxn ang="T17">
                    <a:pos x="T10" y="T11"/>
                  </a:cxn>
                </a:cxnLst>
                <a:rect l="T18" t="T19" r="T20" b="T21"/>
                <a:pathLst>
                  <a:path w="600" h="582">
                    <a:moveTo>
                      <a:pt x="600" y="50"/>
                    </a:moveTo>
                    <a:lnTo>
                      <a:pt x="482" y="0"/>
                    </a:lnTo>
                    <a:lnTo>
                      <a:pt x="0" y="484"/>
                    </a:lnTo>
                    <a:lnTo>
                      <a:pt x="98" y="582"/>
                    </a:lnTo>
                    <a:lnTo>
                      <a:pt x="580" y="98"/>
                    </a:lnTo>
                    <a:lnTo>
                      <a:pt x="600" y="50"/>
                    </a:lnTo>
                    <a:close/>
                  </a:path>
                </a:pathLst>
              </a:custGeom>
              <a:solidFill>
                <a:srgbClr val="E6B5C2"/>
              </a:solidFill>
              <a:ln w="9525">
                <a:noFill/>
                <a:round/>
                <a:headEnd/>
                <a:tailEnd/>
              </a:ln>
            </p:spPr>
            <p:txBody>
              <a:bodyPr/>
              <a:lstStyle/>
              <a:p>
                <a:endParaRPr lang="en-US"/>
              </a:p>
            </p:txBody>
          </p:sp>
          <p:sp>
            <p:nvSpPr>
              <p:cNvPr id="5402" name="Freeform 907"/>
              <p:cNvSpPr>
                <a:spLocks/>
              </p:cNvSpPr>
              <p:nvPr/>
            </p:nvSpPr>
            <p:spPr bwMode="auto">
              <a:xfrm>
                <a:off x="6703" y="216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20" y="0"/>
                    </a:moveTo>
                    <a:lnTo>
                      <a:pt x="1" y="48"/>
                    </a:lnTo>
                    <a:lnTo>
                      <a:pt x="0" y="1283"/>
                    </a:lnTo>
                    <a:lnTo>
                      <a:pt x="138" y="1283"/>
                    </a:lnTo>
                    <a:lnTo>
                      <a:pt x="139" y="48"/>
                    </a:lnTo>
                    <a:lnTo>
                      <a:pt x="20" y="0"/>
                    </a:lnTo>
                    <a:close/>
                  </a:path>
                </a:pathLst>
              </a:custGeom>
              <a:solidFill>
                <a:srgbClr val="E6B5C2"/>
              </a:solidFill>
              <a:ln w="9525">
                <a:noFill/>
                <a:round/>
                <a:headEnd/>
                <a:tailEnd/>
              </a:ln>
            </p:spPr>
            <p:txBody>
              <a:bodyPr/>
              <a:lstStyle/>
              <a:p>
                <a:endParaRPr lang="en-US"/>
              </a:p>
            </p:txBody>
          </p:sp>
          <p:sp>
            <p:nvSpPr>
              <p:cNvPr id="5403" name="Freeform 908"/>
              <p:cNvSpPr>
                <a:spLocks/>
              </p:cNvSpPr>
              <p:nvPr/>
            </p:nvSpPr>
            <p:spPr bwMode="auto">
              <a:xfrm>
                <a:off x="6676" y="2163"/>
                <a:ext cx="34" cy="32"/>
              </a:xfrm>
              <a:custGeom>
                <a:avLst/>
                <a:gdLst>
                  <a:gd name="T0" fmla="*/ 0 w 602"/>
                  <a:gd name="T1" fmla="*/ 0 h 581"/>
                  <a:gd name="T2" fmla="*/ 0 w 602"/>
                  <a:gd name="T3" fmla="*/ 0 h 581"/>
                  <a:gd name="T4" fmla="*/ 0 w 602"/>
                  <a:gd name="T5" fmla="*/ 0 h 581"/>
                  <a:gd name="T6" fmla="*/ 0 w 602"/>
                  <a:gd name="T7" fmla="*/ 0 h 581"/>
                  <a:gd name="T8" fmla="*/ 0 w 602"/>
                  <a:gd name="T9" fmla="*/ 0 h 581"/>
                  <a:gd name="T10" fmla="*/ 0 w 602"/>
                  <a:gd name="T11" fmla="*/ 0 h 581"/>
                  <a:gd name="T12" fmla="*/ 0 60000 65536"/>
                  <a:gd name="T13" fmla="*/ 0 60000 65536"/>
                  <a:gd name="T14" fmla="*/ 0 60000 65536"/>
                  <a:gd name="T15" fmla="*/ 0 60000 65536"/>
                  <a:gd name="T16" fmla="*/ 0 60000 65536"/>
                  <a:gd name="T17" fmla="*/ 0 60000 65536"/>
                  <a:gd name="T18" fmla="*/ 0 w 602"/>
                  <a:gd name="T19" fmla="*/ 0 h 581"/>
                  <a:gd name="T20" fmla="*/ 602 w 602"/>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602" h="581">
                    <a:moveTo>
                      <a:pt x="0" y="532"/>
                    </a:moveTo>
                    <a:lnTo>
                      <a:pt x="118" y="581"/>
                    </a:lnTo>
                    <a:lnTo>
                      <a:pt x="602" y="97"/>
                    </a:lnTo>
                    <a:lnTo>
                      <a:pt x="503" y="0"/>
                    </a:lnTo>
                    <a:lnTo>
                      <a:pt x="20" y="483"/>
                    </a:lnTo>
                    <a:lnTo>
                      <a:pt x="0" y="532"/>
                    </a:lnTo>
                    <a:close/>
                  </a:path>
                </a:pathLst>
              </a:custGeom>
              <a:solidFill>
                <a:srgbClr val="E6B5C2"/>
              </a:solidFill>
              <a:ln w="9525">
                <a:noFill/>
                <a:round/>
                <a:headEnd/>
                <a:tailEnd/>
              </a:ln>
            </p:spPr>
            <p:txBody>
              <a:bodyPr/>
              <a:lstStyle/>
              <a:p>
                <a:endParaRPr lang="en-US"/>
              </a:p>
            </p:txBody>
          </p:sp>
          <p:sp>
            <p:nvSpPr>
              <p:cNvPr id="5404" name="Freeform 909"/>
              <p:cNvSpPr>
                <a:spLocks/>
              </p:cNvSpPr>
              <p:nvPr/>
            </p:nvSpPr>
            <p:spPr bwMode="auto">
              <a:xfrm>
                <a:off x="6676" y="219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119" y="1283"/>
                    </a:moveTo>
                    <a:lnTo>
                      <a:pt x="139" y="1233"/>
                    </a:lnTo>
                    <a:lnTo>
                      <a:pt x="138" y="0"/>
                    </a:lnTo>
                    <a:lnTo>
                      <a:pt x="0" y="0"/>
                    </a:lnTo>
                    <a:lnTo>
                      <a:pt x="1" y="1233"/>
                    </a:lnTo>
                    <a:lnTo>
                      <a:pt x="119" y="1283"/>
                    </a:lnTo>
                    <a:close/>
                  </a:path>
                </a:pathLst>
              </a:custGeom>
              <a:solidFill>
                <a:srgbClr val="E6B5C2"/>
              </a:solidFill>
              <a:ln w="9525">
                <a:noFill/>
                <a:round/>
                <a:headEnd/>
                <a:tailEnd/>
              </a:ln>
            </p:spPr>
            <p:txBody>
              <a:bodyPr/>
              <a:lstStyle/>
              <a:p>
                <a:endParaRPr lang="en-US"/>
              </a:p>
            </p:txBody>
          </p:sp>
        </p:grpSp>
        <p:sp>
          <p:nvSpPr>
            <p:cNvPr id="5226" name="Line 910"/>
            <p:cNvSpPr>
              <a:spLocks noChangeShapeType="1"/>
            </p:cNvSpPr>
            <p:nvPr/>
          </p:nvSpPr>
          <p:spPr bwMode="auto">
            <a:xfrm flipH="1" flipV="1">
              <a:off x="4370" y="2138"/>
              <a:ext cx="145" cy="258"/>
            </a:xfrm>
            <a:prstGeom prst="line">
              <a:avLst/>
            </a:prstGeom>
            <a:noFill/>
            <a:ln w="38100" cmpd="dbl">
              <a:solidFill>
                <a:schemeClr val="tx1"/>
              </a:solidFill>
              <a:round/>
              <a:headEnd/>
              <a:tailEnd/>
            </a:ln>
          </p:spPr>
          <p:txBody>
            <a:bodyPr lIns="73025" tIns="36512" rIns="73025" bIns="36512"/>
            <a:lstStyle/>
            <a:p>
              <a:endParaRPr lang="en-US"/>
            </a:p>
          </p:txBody>
        </p:sp>
        <p:sp>
          <p:nvSpPr>
            <p:cNvPr id="5227" name="Line 911"/>
            <p:cNvSpPr>
              <a:spLocks noChangeShapeType="1"/>
            </p:cNvSpPr>
            <p:nvPr/>
          </p:nvSpPr>
          <p:spPr bwMode="auto">
            <a:xfrm flipV="1">
              <a:off x="4548" y="2135"/>
              <a:ext cx="142" cy="270"/>
            </a:xfrm>
            <a:prstGeom prst="line">
              <a:avLst/>
            </a:prstGeom>
            <a:noFill/>
            <a:ln w="38100" cmpd="dbl">
              <a:solidFill>
                <a:schemeClr val="tx1"/>
              </a:solidFill>
              <a:round/>
              <a:headEnd/>
              <a:tailEnd/>
            </a:ln>
          </p:spPr>
          <p:txBody>
            <a:bodyPr lIns="73025" tIns="36512" rIns="73025" bIns="36512"/>
            <a:lstStyle/>
            <a:p>
              <a:endParaRPr lang="en-US"/>
            </a:p>
          </p:txBody>
        </p:sp>
        <p:sp>
          <p:nvSpPr>
            <p:cNvPr id="5228" name="Line 912"/>
            <p:cNvSpPr>
              <a:spLocks noChangeShapeType="1"/>
            </p:cNvSpPr>
            <p:nvPr/>
          </p:nvSpPr>
          <p:spPr bwMode="auto">
            <a:xfrm flipH="1" flipV="1">
              <a:off x="3638" y="2138"/>
              <a:ext cx="154" cy="289"/>
            </a:xfrm>
            <a:prstGeom prst="line">
              <a:avLst/>
            </a:prstGeom>
            <a:noFill/>
            <a:ln w="38100" cmpd="dbl">
              <a:solidFill>
                <a:schemeClr val="tx1"/>
              </a:solidFill>
              <a:round/>
              <a:headEnd/>
              <a:tailEnd/>
            </a:ln>
          </p:spPr>
          <p:txBody>
            <a:bodyPr lIns="73025" tIns="36512" rIns="73025" bIns="36512"/>
            <a:lstStyle/>
            <a:p>
              <a:endParaRPr lang="en-US"/>
            </a:p>
          </p:txBody>
        </p:sp>
        <p:sp>
          <p:nvSpPr>
            <p:cNvPr id="5229" name="Line 913"/>
            <p:cNvSpPr>
              <a:spLocks noChangeShapeType="1"/>
            </p:cNvSpPr>
            <p:nvPr/>
          </p:nvSpPr>
          <p:spPr bwMode="auto">
            <a:xfrm flipV="1">
              <a:off x="3817" y="2139"/>
              <a:ext cx="150" cy="283"/>
            </a:xfrm>
            <a:prstGeom prst="line">
              <a:avLst/>
            </a:prstGeom>
            <a:noFill/>
            <a:ln w="38100" cmpd="dbl">
              <a:solidFill>
                <a:schemeClr val="tx1"/>
              </a:solidFill>
              <a:round/>
              <a:headEnd/>
              <a:tailEnd/>
            </a:ln>
          </p:spPr>
          <p:txBody>
            <a:bodyPr lIns="73025" tIns="36512" rIns="73025" bIns="36512"/>
            <a:lstStyle/>
            <a:p>
              <a:endParaRPr lang="en-US"/>
            </a:p>
          </p:txBody>
        </p:sp>
        <p:pic>
          <p:nvPicPr>
            <p:cNvPr id="5230" name="Picture 74"/>
            <p:cNvPicPr>
              <a:picLocks noChangeArrowheads="1"/>
            </p:cNvPicPr>
            <p:nvPr/>
          </p:nvPicPr>
          <p:blipFill>
            <a:blip r:embed="rId10"/>
            <a:srcRect/>
            <a:stretch>
              <a:fillRect/>
            </a:stretch>
          </p:blipFill>
          <p:spPr bwMode="auto">
            <a:xfrm>
              <a:off x="3667" y="2393"/>
              <a:ext cx="304" cy="113"/>
            </a:xfrm>
            <a:prstGeom prst="rect">
              <a:avLst/>
            </a:prstGeom>
            <a:noFill/>
            <a:ln w="9525">
              <a:noFill/>
              <a:miter lim="800000"/>
              <a:headEnd/>
              <a:tailEnd/>
            </a:ln>
          </p:spPr>
        </p:pic>
        <p:pic>
          <p:nvPicPr>
            <p:cNvPr id="5231" name="Picture 74"/>
            <p:cNvPicPr>
              <a:picLocks noChangeArrowheads="1"/>
            </p:cNvPicPr>
            <p:nvPr/>
          </p:nvPicPr>
          <p:blipFill>
            <a:blip r:embed="rId10"/>
            <a:srcRect/>
            <a:stretch>
              <a:fillRect/>
            </a:stretch>
          </p:blipFill>
          <p:spPr bwMode="auto">
            <a:xfrm>
              <a:off x="4384" y="2391"/>
              <a:ext cx="304" cy="113"/>
            </a:xfrm>
            <a:prstGeom prst="rect">
              <a:avLst/>
            </a:prstGeom>
            <a:noFill/>
            <a:ln w="9525">
              <a:noFill/>
              <a:miter lim="800000"/>
              <a:headEnd/>
              <a:tailEnd/>
            </a:ln>
          </p:spPr>
        </p:pic>
        <p:sp>
          <p:nvSpPr>
            <p:cNvPr id="5232" name="Oval 916"/>
            <p:cNvSpPr>
              <a:spLocks noChangeArrowheads="1"/>
            </p:cNvSpPr>
            <p:nvPr/>
          </p:nvSpPr>
          <p:spPr bwMode="auto">
            <a:xfrm>
              <a:off x="4434" y="2309"/>
              <a:ext cx="188" cy="45"/>
            </a:xfrm>
            <a:prstGeom prst="ellipse">
              <a:avLst/>
            </a:prstGeom>
            <a:noFill/>
            <a:ln w="38100">
              <a:solidFill>
                <a:schemeClr val="tx1"/>
              </a:solidFill>
              <a:round/>
              <a:headEnd/>
              <a:tailEnd/>
            </a:ln>
          </p:spPr>
          <p:txBody>
            <a:bodyPr lIns="82124" tIns="41061" rIns="82124" bIns="41061" anchor="ctr">
              <a:spAutoFit/>
            </a:bodyPr>
            <a:lstStyle/>
            <a:p>
              <a:pPr algn="ctr" eaLnBrk="0" hangingPunct="0">
                <a:lnSpc>
                  <a:spcPct val="90000"/>
                </a:lnSpc>
              </a:pPr>
              <a:endParaRPr lang="en-US"/>
            </a:p>
          </p:txBody>
        </p:sp>
        <p:grpSp>
          <p:nvGrpSpPr>
            <p:cNvPr id="5233" name="Group 917"/>
            <p:cNvGrpSpPr>
              <a:grpSpLocks/>
            </p:cNvGrpSpPr>
            <p:nvPr/>
          </p:nvGrpSpPr>
          <p:grpSpPr bwMode="auto">
            <a:xfrm>
              <a:off x="3679" y="1841"/>
              <a:ext cx="1086" cy="231"/>
              <a:chOff x="2765" y="2523"/>
              <a:chExt cx="1611" cy="726"/>
            </a:xfrm>
          </p:grpSpPr>
          <p:sp>
            <p:nvSpPr>
              <p:cNvPr id="5276" name="Line 918"/>
              <p:cNvSpPr>
                <a:spLocks noChangeShapeType="1"/>
              </p:cNvSpPr>
              <p:nvPr/>
            </p:nvSpPr>
            <p:spPr bwMode="auto">
              <a:xfrm flipV="1">
                <a:off x="2765" y="2523"/>
                <a:ext cx="387" cy="726"/>
              </a:xfrm>
              <a:prstGeom prst="line">
                <a:avLst/>
              </a:prstGeom>
              <a:noFill/>
              <a:ln w="38100" cmpd="dbl">
                <a:solidFill>
                  <a:schemeClr val="tx1"/>
                </a:solidFill>
                <a:round/>
                <a:headEnd/>
                <a:tailEnd/>
              </a:ln>
            </p:spPr>
            <p:txBody>
              <a:bodyPr lIns="73025" tIns="36512" rIns="73025" bIns="36512"/>
              <a:lstStyle/>
              <a:p>
                <a:endParaRPr lang="en-US"/>
              </a:p>
            </p:txBody>
          </p:sp>
          <p:sp>
            <p:nvSpPr>
              <p:cNvPr id="5277" name="Line 919"/>
              <p:cNvSpPr>
                <a:spLocks noChangeShapeType="1"/>
              </p:cNvSpPr>
              <p:nvPr/>
            </p:nvSpPr>
            <p:spPr bwMode="auto">
              <a:xfrm flipV="1">
                <a:off x="2765" y="2523"/>
                <a:ext cx="1181" cy="726"/>
              </a:xfrm>
              <a:prstGeom prst="line">
                <a:avLst/>
              </a:prstGeom>
              <a:noFill/>
              <a:ln w="38100" cmpd="dbl">
                <a:solidFill>
                  <a:schemeClr val="tx1"/>
                </a:solidFill>
                <a:round/>
                <a:headEnd/>
                <a:tailEnd/>
              </a:ln>
            </p:spPr>
            <p:txBody>
              <a:bodyPr lIns="73025" tIns="36512" rIns="73025" bIns="36512"/>
              <a:lstStyle/>
              <a:p>
                <a:endParaRPr lang="en-US"/>
              </a:p>
            </p:txBody>
          </p:sp>
          <p:sp>
            <p:nvSpPr>
              <p:cNvPr id="5278" name="Line 920"/>
              <p:cNvSpPr>
                <a:spLocks noChangeShapeType="1"/>
              </p:cNvSpPr>
              <p:nvPr/>
            </p:nvSpPr>
            <p:spPr bwMode="auto">
              <a:xfrm flipH="1" flipV="1">
                <a:off x="3152" y="2523"/>
                <a:ext cx="158" cy="726"/>
              </a:xfrm>
              <a:prstGeom prst="line">
                <a:avLst/>
              </a:prstGeom>
              <a:noFill/>
              <a:ln w="38100" cmpd="dbl">
                <a:solidFill>
                  <a:schemeClr val="tx1"/>
                </a:solidFill>
                <a:round/>
                <a:headEnd/>
                <a:tailEnd/>
              </a:ln>
            </p:spPr>
            <p:txBody>
              <a:bodyPr lIns="73025" tIns="36512" rIns="73025" bIns="36512"/>
              <a:lstStyle/>
              <a:p>
                <a:endParaRPr lang="en-US"/>
              </a:p>
            </p:txBody>
          </p:sp>
          <p:sp>
            <p:nvSpPr>
              <p:cNvPr id="5279" name="Line 921"/>
              <p:cNvSpPr>
                <a:spLocks noChangeShapeType="1"/>
              </p:cNvSpPr>
              <p:nvPr/>
            </p:nvSpPr>
            <p:spPr bwMode="auto">
              <a:xfrm flipV="1">
                <a:off x="3310" y="2523"/>
                <a:ext cx="636" cy="726"/>
              </a:xfrm>
              <a:prstGeom prst="line">
                <a:avLst/>
              </a:prstGeom>
              <a:noFill/>
              <a:ln w="38100" cmpd="dbl">
                <a:solidFill>
                  <a:schemeClr val="tx1"/>
                </a:solidFill>
                <a:round/>
                <a:headEnd/>
                <a:tailEnd/>
              </a:ln>
            </p:spPr>
            <p:txBody>
              <a:bodyPr lIns="73025" tIns="36512" rIns="73025" bIns="36512"/>
              <a:lstStyle/>
              <a:p>
                <a:endParaRPr lang="en-US"/>
              </a:p>
            </p:txBody>
          </p:sp>
          <p:sp>
            <p:nvSpPr>
              <p:cNvPr id="5280" name="Line 922"/>
              <p:cNvSpPr>
                <a:spLocks noChangeShapeType="1"/>
              </p:cNvSpPr>
              <p:nvPr/>
            </p:nvSpPr>
            <p:spPr bwMode="auto">
              <a:xfrm flipH="1" flipV="1">
                <a:off x="3152" y="2523"/>
                <a:ext cx="725" cy="726"/>
              </a:xfrm>
              <a:prstGeom prst="line">
                <a:avLst/>
              </a:prstGeom>
              <a:noFill/>
              <a:ln w="38100" cmpd="dbl">
                <a:solidFill>
                  <a:schemeClr val="tx1"/>
                </a:solidFill>
                <a:round/>
                <a:headEnd/>
                <a:tailEnd/>
              </a:ln>
            </p:spPr>
            <p:txBody>
              <a:bodyPr lIns="73025" tIns="36512" rIns="73025" bIns="36512"/>
              <a:lstStyle/>
              <a:p>
                <a:endParaRPr lang="en-US"/>
              </a:p>
            </p:txBody>
          </p:sp>
          <p:sp>
            <p:nvSpPr>
              <p:cNvPr id="5281" name="Line 923"/>
              <p:cNvSpPr>
                <a:spLocks noChangeShapeType="1"/>
              </p:cNvSpPr>
              <p:nvPr/>
            </p:nvSpPr>
            <p:spPr bwMode="auto">
              <a:xfrm flipV="1">
                <a:off x="3854" y="2523"/>
                <a:ext cx="92" cy="703"/>
              </a:xfrm>
              <a:prstGeom prst="line">
                <a:avLst/>
              </a:prstGeom>
              <a:noFill/>
              <a:ln w="38100" cmpd="dbl">
                <a:solidFill>
                  <a:schemeClr val="tx1"/>
                </a:solidFill>
                <a:round/>
                <a:headEnd/>
                <a:tailEnd/>
              </a:ln>
            </p:spPr>
            <p:txBody>
              <a:bodyPr lIns="73025" tIns="36512" rIns="73025" bIns="36512"/>
              <a:lstStyle/>
              <a:p>
                <a:endParaRPr lang="en-US"/>
              </a:p>
            </p:txBody>
          </p:sp>
          <p:sp>
            <p:nvSpPr>
              <p:cNvPr id="5282" name="Line 924"/>
              <p:cNvSpPr>
                <a:spLocks noChangeShapeType="1"/>
              </p:cNvSpPr>
              <p:nvPr/>
            </p:nvSpPr>
            <p:spPr bwMode="auto">
              <a:xfrm flipH="1" flipV="1">
                <a:off x="3197" y="2523"/>
                <a:ext cx="1179" cy="726"/>
              </a:xfrm>
              <a:prstGeom prst="line">
                <a:avLst/>
              </a:prstGeom>
              <a:noFill/>
              <a:ln w="38100" cmpd="dbl">
                <a:solidFill>
                  <a:schemeClr val="tx1"/>
                </a:solidFill>
                <a:round/>
                <a:headEnd/>
                <a:tailEnd/>
              </a:ln>
            </p:spPr>
            <p:txBody>
              <a:bodyPr lIns="73025" tIns="36512" rIns="73025" bIns="36512"/>
              <a:lstStyle/>
              <a:p>
                <a:endParaRPr lang="en-US"/>
              </a:p>
            </p:txBody>
          </p:sp>
          <p:sp>
            <p:nvSpPr>
              <p:cNvPr id="5283" name="Line 925"/>
              <p:cNvSpPr>
                <a:spLocks noChangeShapeType="1"/>
              </p:cNvSpPr>
              <p:nvPr/>
            </p:nvSpPr>
            <p:spPr bwMode="auto">
              <a:xfrm flipH="1" flipV="1">
                <a:off x="3946" y="2523"/>
                <a:ext cx="430" cy="726"/>
              </a:xfrm>
              <a:prstGeom prst="line">
                <a:avLst/>
              </a:prstGeom>
              <a:noFill/>
              <a:ln w="38100" cmpd="dbl">
                <a:solidFill>
                  <a:schemeClr val="tx1"/>
                </a:solidFill>
                <a:round/>
                <a:headEnd/>
                <a:tailEnd/>
              </a:ln>
            </p:spPr>
            <p:txBody>
              <a:bodyPr lIns="73025" tIns="36512" rIns="73025" bIns="36512"/>
              <a:lstStyle/>
              <a:p>
                <a:endParaRPr lang="en-US"/>
              </a:p>
            </p:txBody>
          </p:sp>
        </p:grpSp>
        <p:grpSp>
          <p:nvGrpSpPr>
            <p:cNvPr id="5234" name="Group 926"/>
            <p:cNvGrpSpPr>
              <a:grpSpLocks/>
            </p:cNvGrpSpPr>
            <p:nvPr/>
          </p:nvGrpSpPr>
          <p:grpSpPr bwMode="auto">
            <a:xfrm>
              <a:off x="3515" y="2035"/>
              <a:ext cx="319" cy="115"/>
              <a:chOff x="4037" y="1378"/>
              <a:chExt cx="324" cy="215"/>
            </a:xfrm>
          </p:grpSpPr>
          <p:pic>
            <p:nvPicPr>
              <p:cNvPr id="5267"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268" name="Group 928"/>
              <p:cNvGrpSpPr>
                <a:grpSpLocks/>
              </p:cNvGrpSpPr>
              <p:nvPr/>
            </p:nvGrpSpPr>
            <p:grpSpPr bwMode="auto">
              <a:xfrm>
                <a:off x="4059" y="1502"/>
                <a:ext cx="182" cy="52"/>
                <a:chOff x="3248" y="4059"/>
                <a:chExt cx="378" cy="97"/>
              </a:xfrm>
            </p:grpSpPr>
            <p:sp>
              <p:nvSpPr>
                <p:cNvPr id="5269" name="Freeform 929"/>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3175">
                  <a:solidFill>
                    <a:schemeClr val="bg1"/>
                  </a:solidFill>
                  <a:round/>
                  <a:headEnd/>
                  <a:tailEnd/>
                </a:ln>
              </p:spPr>
              <p:txBody>
                <a:bodyPr/>
                <a:lstStyle/>
                <a:p>
                  <a:endParaRPr lang="en-US"/>
                </a:p>
              </p:txBody>
            </p:sp>
            <p:sp>
              <p:nvSpPr>
                <p:cNvPr id="5270" name="Freeform 930"/>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3175">
                  <a:solidFill>
                    <a:schemeClr val="bg1"/>
                  </a:solidFill>
                  <a:round/>
                  <a:headEnd/>
                  <a:tailEnd/>
                </a:ln>
              </p:spPr>
              <p:txBody>
                <a:bodyPr/>
                <a:lstStyle/>
                <a:p>
                  <a:endParaRPr lang="en-US"/>
                </a:p>
              </p:txBody>
            </p:sp>
            <p:sp>
              <p:nvSpPr>
                <p:cNvPr id="5271" name="Freeform 931"/>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3175">
                  <a:solidFill>
                    <a:schemeClr val="bg1"/>
                  </a:solidFill>
                  <a:round/>
                  <a:headEnd/>
                  <a:tailEnd/>
                </a:ln>
              </p:spPr>
              <p:txBody>
                <a:bodyPr/>
                <a:lstStyle/>
                <a:p>
                  <a:endParaRPr lang="en-US"/>
                </a:p>
              </p:txBody>
            </p:sp>
            <p:sp>
              <p:nvSpPr>
                <p:cNvPr id="5272" name="Freeform 932"/>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3175">
                  <a:solidFill>
                    <a:schemeClr val="bg1"/>
                  </a:solidFill>
                  <a:round/>
                  <a:headEnd/>
                  <a:tailEnd/>
                </a:ln>
              </p:spPr>
              <p:txBody>
                <a:bodyPr/>
                <a:lstStyle/>
                <a:p>
                  <a:endParaRPr lang="en-US"/>
                </a:p>
              </p:txBody>
            </p:sp>
            <p:sp>
              <p:nvSpPr>
                <p:cNvPr id="5273" name="Oval 933"/>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274" name="Oval 934"/>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275" name="Oval 935"/>
                <p:cNvSpPr>
                  <a:spLocks noChangeAspect="1" noChangeArrowheads="1"/>
                </p:cNvSpPr>
                <p:nvPr/>
              </p:nvSpPr>
              <p:spPr bwMode="auto">
                <a:xfrm>
                  <a:off x="3385" y="4082"/>
                  <a:ext cx="101" cy="51"/>
                </a:xfrm>
                <a:prstGeom prst="ellipse">
                  <a:avLst/>
                </a:prstGeom>
                <a:gradFill rotWithShape="1">
                  <a:gsLst>
                    <a:gs pos="0">
                      <a:srgbClr val="001847"/>
                    </a:gs>
                    <a:gs pos="100000">
                      <a:srgbClr val="003399"/>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600">
                    <a:solidFill>
                      <a:schemeClr val="bg1"/>
                    </a:solidFill>
                  </a:endParaRPr>
                </a:p>
              </p:txBody>
            </p:sp>
          </p:grpSp>
        </p:grpSp>
        <p:grpSp>
          <p:nvGrpSpPr>
            <p:cNvPr id="5235" name="Group 936"/>
            <p:cNvGrpSpPr>
              <a:grpSpLocks/>
            </p:cNvGrpSpPr>
            <p:nvPr/>
          </p:nvGrpSpPr>
          <p:grpSpPr bwMode="auto">
            <a:xfrm>
              <a:off x="3851" y="2035"/>
              <a:ext cx="320" cy="115"/>
              <a:chOff x="4037" y="1378"/>
              <a:chExt cx="324" cy="215"/>
            </a:xfrm>
          </p:grpSpPr>
          <p:pic>
            <p:nvPicPr>
              <p:cNvPr id="5258"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259" name="Group 938"/>
              <p:cNvGrpSpPr>
                <a:grpSpLocks/>
              </p:cNvGrpSpPr>
              <p:nvPr/>
            </p:nvGrpSpPr>
            <p:grpSpPr bwMode="auto">
              <a:xfrm>
                <a:off x="4059" y="1502"/>
                <a:ext cx="182" cy="52"/>
                <a:chOff x="3248" y="4059"/>
                <a:chExt cx="378" cy="97"/>
              </a:xfrm>
            </p:grpSpPr>
            <p:sp>
              <p:nvSpPr>
                <p:cNvPr id="5260" name="Freeform 939"/>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alpha val="50195"/>
                  </a:srgbClr>
                </a:solidFill>
                <a:ln w="3175">
                  <a:solidFill>
                    <a:schemeClr val="bg1"/>
                  </a:solidFill>
                  <a:round/>
                  <a:headEnd/>
                  <a:tailEnd/>
                </a:ln>
              </p:spPr>
              <p:txBody>
                <a:bodyPr/>
                <a:lstStyle/>
                <a:p>
                  <a:endParaRPr lang="en-US"/>
                </a:p>
              </p:txBody>
            </p:sp>
            <p:sp>
              <p:nvSpPr>
                <p:cNvPr id="5261" name="Freeform 940"/>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alpha val="50195"/>
                  </a:srgbClr>
                </a:solidFill>
                <a:ln w="3175">
                  <a:solidFill>
                    <a:schemeClr val="bg1"/>
                  </a:solidFill>
                  <a:round/>
                  <a:headEnd/>
                  <a:tailEnd/>
                </a:ln>
              </p:spPr>
              <p:txBody>
                <a:bodyPr/>
                <a:lstStyle/>
                <a:p>
                  <a:endParaRPr lang="en-US"/>
                </a:p>
              </p:txBody>
            </p:sp>
            <p:sp>
              <p:nvSpPr>
                <p:cNvPr id="5262" name="Freeform 941"/>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alpha val="50195"/>
                  </a:srgbClr>
                </a:solidFill>
                <a:ln w="3175">
                  <a:solidFill>
                    <a:schemeClr val="bg1"/>
                  </a:solidFill>
                  <a:round/>
                  <a:headEnd/>
                  <a:tailEnd/>
                </a:ln>
              </p:spPr>
              <p:txBody>
                <a:bodyPr/>
                <a:lstStyle/>
                <a:p>
                  <a:endParaRPr lang="en-US"/>
                </a:p>
              </p:txBody>
            </p:sp>
            <p:sp>
              <p:nvSpPr>
                <p:cNvPr id="5263" name="Freeform 942"/>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alpha val="50195"/>
                  </a:srgbClr>
                </a:solidFill>
                <a:ln w="3175">
                  <a:solidFill>
                    <a:schemeClr val="bg1"/>
                  </a:solidFill>
                  <a:round/>
                  <a:headEnd/>
                  <a:tailEnd/>
                </a:ln>
              </p:spPr>
              <p:txBody>
                <a:bodyPr/>
                <a:lstStyle/>
                <a:p>
                  <a:endParaRPr lang="en-US"/>
                </a:p>
              </p:txBody>
            </p:sp>
            <p:sp>
              <p:nvSpPr>
                <p:cNvPr id="5264" name="Oval 943"/>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265" name="Oval 944"/>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266" name="Oval 945"/>
                <p:cNvSpPr>
                  <a:spLocks noChangeAspect="1" noChangeArrowheads="1"/>
                </p:cNvSpPr>
                <p:nvPr/>
              </p:nvSpPr>
              <p:spPr bwMode="auto">
                <a:xfrm>
                  <a:off x="3385" y="4082"/>
                  <a:ext cx="101" cy="51"/>
                </a:xfrm>
                <a:prstGeom prst="ellipse">
                  <a:avLst/>
                </a:prstGeom>
                <a:gradFill rotWithShape="1">
                  <a:gsLst>
                    <a:gs pos="0">
                      <a:srgbClr val="001847"/>
                    </a:gs>
                    <a:gs pos="100000">
                      <a:srgbClr val="003399">
                        <a:alpha val="50000"/>
                      </a:srgbClr>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600">
                    <a:solidFill>
                      <a:schemeClr val="bg1"/>
                    </a:solidFill>
                  </a:endParaRPr>
                </a:p>
              </p:txBody>
            </p:sp>
          </p:grpSp>
        </p:grpSp>
        <p:grpSp>
          <p:nvGrpSpPr>
            <p:cNvPr id="5236" name="Group 946"/>
            <p:cNvGrpSpPr>
              <a:grpSpLocks/>
            </p:cNvGrpSpPr>
            <p:nvPr/>
          </p:nvGrpSpPr>
          <p:grpSpPr bwMode="auto">
            <a:xfrm>
              <a:off x="4244" y="2035"/>
              <a:ext cx="320" cy="115"/>
              <a:chOff x="4037" y="1378"/>
              <a:chExt cx="324" cy="215"/>
            </a:xfrm>
          </p:grpSpPr>
          <p:pic>
            <p:nvPicPr>
              <p:cNvPr id="5249"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250" name="Group 948"/>
              <p:cNvGrpSpPr>
                <a:grpSpLocks/>
              </p:cNvGrpSpPr>
              <p:nvPr/>
            </p:nvGrpSpPr>
            <p:grpSpPr bwMode="auto">
              <a:xfrm>
                <a:off x="4059" y="1502"/>
                <a:ext cx="182" cy="52"/>
                <a:chOff x="3248" y="4059"/>
                <a:chExt cx="378" cy="97"/>
              </a:xfrm>
            </p:grpSpPr>
            <p:sp>
              <p:nvSpPr>
                <p:cNvPr id="5251" name="Freeform 949"/>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3175">
                  <a:solidFill>
                    <a:schemeClr val="bg1"/>
                  </a:solidFill>
                  <a:round/>
                  <a:headEnd/>
                  <a:tailEnd/>
                </a:ln>
              </p:spPr>
              <p:txBody>
                <a:bodyPr/>
                <a:lstStyle/>
                <a:p>
                  <a:endParaRPr lang="en-US"/>
                </a:p>
              </p:txBody>
            </p:sp>
            <p:sp>
              <p:nvSpPr>
                <p:cNvPr id="5252" name="Freeform 950"/>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3175">
                  <a:solidFill>
                    <a:schemeClr val="bg1"/>
                  </a:solidFill>
                  <a:round/>
                  <a:headEnd/>
                  <a:tailEnd/>
                </a:ln>
              </p:spPr>
              <p:txBody>
                <a:bodyPr/>
                <a:lstStyle/>
                <a:p>
                  <a:endParaRPr lang="en-US"/>
                </a:p>
              </p:txBody>
            </p:sp>
            <p:sp>
              <p:nvSpPr>
                <p:cNvPr id="5253" name="Freeform 951"/>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3175">
                  <a:solidFill>
                    <a:schemeClr val="bg1"/>
                  </a:solidFill>
                  <a:round/>
                  <a:headEnd/>
                  <a:tailEnd/>
                </a:ln>
              </p:spPr>
              <p:txBody>
                <a:bodyPr/>
                <a:lstStyle/>
                <a:p>
                  <a:endParaRPr lang="en-US"/>
                </a:p>
              </p:txBody>
            </p:sp>
            <p:sp>
              <p:nvSpPr>
                <p:cNvPr id="5254" name="Freeform 952"/>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3175">
                  <a:solidFill>
                    <a:schemeClr val="bg1"/>
                  </a:solidFill>
                  <a:round/>
                  <a:headEnd/>
                  <a:tailEnd/>
                </a:ln>
              </p:spPr>
              <p:txBody>
                <a:bodyPr/>
                <a:lstStyle/>
                <a:p>
                  <a:endParaRPr lang="en-US"/>
                </a:p>
              </p:txBody>
            </p:sp>
            <p:sp>
              <p:nvSpPr>
                <p:cNvPr id="5255" name="Oval 953"/>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256" name="Oval 954"/>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257" name="Oval 955"/>
                <p:cNvSpPr>
                  <a:spLocks noChangeAspect="1" noChangeArrowheads="1"/>
                </p:cNvSpPr>
                <p:nvPr/>
              </p:nvSpPr>
              <p:spPr bwMode="auto">
                <a:xfrm>
                  <a:off x="3385" y="4082"/>
                  <a:ext cx="101" cy="51"/>
                </a:xfrm>
                <a:prstGeom prst="ellipse">
                  <a:avLst/>
                </a:prstGeom>
                <a:gradFill rotWithShape="1">
                  <a:gsLst>
                    <a:gs pos="0">
                      <a:srgbClr val="001847"/>
                    </a:gs>
                    <a:gs pos="100000">
                      <a:srgbClr val="003399"/>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600">
                    <a:solidFill>
                      <a:schemeClr val="bg1"/>
                    </a:solidFill>
                  </a:endParaRPr>
                </a:p>
              </p:txBody>
            </p:sp>
          </p:grpSp>
        </p:grpSp>
        <p:grpSp>
          <p:nvGrpSpPr>
            <p:cNvPr id="5237" name="Group 956"/>
            <p:cNvGrpSpPr>
              <a:grpSpLocks/>
            </p:cNvGrpSpPr>
            <p:nvPr/>
          </p:nvGrpSpPr>
          <p:grpSpPr bwMode="auto">
            <a:xfrm>
              <a:off x="4581" y="2035"/>
              <a:ext cx="319" cy="115"/>
              <a:chOff x="4037" y="1378"/>
              <a:chExt cx="324" cy="215"/>
            </a:xfrm>
          </p:grpSpPr>
          <p:pic>
            <p:nvPicPr>
              <p:cNvPr id="5240" name="Picture 100" descr="cataly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7" y="1378"/>
                <a:ext cx="324" cy="215"/>
              </a:xfrm>
              <a:prstGeom prst="rect">
                <a:avLst/>
              </a:prstGeom>
              <a:noFill/>
              <a:ln w="9525">
                <a:noFill/>
                <a:miter lim="800000"/>
                <a:headEnd/>
                <a:tailEnd/>
              </a:ln>
            </p:spPr>
          </p:pic>
          <p:grpSp>
            <p:nvGrpSpPr>
              <p:cNvPr id="5241" name="Group 958"/>
              <p:cNvGrpSpPr>
                <a:grpSpLocks/>
              </p:cNvGrpSpPr>
              <p:nvPr/>
            </p:nvGrpSpPr>
            <p:grpSpPr bwMode="auto">
              <a:xfrm>
                <a:off x="4059" y="1502"/>
                <a:ext cx="182" cy="52"/>
                <a:chOff x="3248" y="4059"/>
                <a:chExt cx="378" cy="97"/>
              </a:xfrm>
            </p:grpSpPr>
            <p:sp>
              <p:nvSpPr>
                <p:cNvPr id="5242" name="Freeform 959"/>
                <p:cNvSpPr>
                  <a:spLocks noChangeAspect="1"/>
                </p:cNvSpPr>
                <p:nvPr/>
              </p:nvSpPr>
              <p:spPr bwMode="auto">
                <a:xfrm>
                  <a:off x="3248" y="4099"/>
                  <a:ext cx="149" cy="17"/>
                </a:xfrm>
                <a:custGeom>
                  <a:avLst/>
                  <a:gdLst>
                    <a:gd name="T0" fmla="*/ 3 w 193"/>
                    <a:gd name="T1" fmla="*/ 0 h 86"/>
                    <a:gd name="T2" fmla="*/ 2 w 193"/>
                    <a:gd name="T3" fmla="*/ 0 h 86"/>
                    <a:gd name="T4" fmla="*/ 2 w 193"/>
                    <a:gd name="T5" fmla="*/ 0 h 86"/>
                    <a:gd name="T6" fmla="*/ 0 w 193"/>
                    <a:gd name="T7" fmla="*/ 0 h 86"/>
                    <a:gd name="T8" fmla="*/ 2 w 193"/>
                    <a:gd name="T9" fmla="*/ 0 h 86"/>
                    <a:gd name="T10" fmla="*/ 2 w 193"/>
                    <a:gd name="T11" fmla="*/ 0 h 86"/>
                    <a:gd name="T12" fmla="*/ 3 w 193"/>
                    <a:gd name="T13" fmla="*/ 0 h 86"/>
                    <a:gd name="T14" fmla="*/ 3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3175">
                  <a:solidFill>
                    <a:schemeClr val="bg1"/>
                  </a:solidFill>
                  <a:round/>
                  <a:headEnd/>
                  <a:tailEnd/>
                </a:ln>
              </p:spPr>
              <p:txBody>
                <a:bodyPr/>
                <a:lstStyle/>
                <a:p>
                  <a:endParaRPr lang="en-US"/>
                </a:p>
              </p:txBody>
            </p:sp>
            <p:sp>
              <p:nvSpPr>
                <p:cNvPr id="5243" name="Freeform 960"/>
                <p:cNvSpPr>
                  <a:spLocks noChangeAspect="1"/>
                </p:cNvSpPr>
                <p:nvPr/>
              </p:nvSpPr>
              <p:spPr bwMode="auto">
                <a:xfrm>
                  <a:off x="3416" y="4059"/>
                  <a:ext cx="42" cy="38"/>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3175">
                  <a:solidFill>
                    <a:schemeClr val="bg1"/>
                  </a:solidFill>
                  <a:round/>
                  <a:headEnd/>
                  <a:tailEnd/>
                </a:ln>
              </p:spPr>
              <p:txBody>
                <a:bodyPr/>
                <a:lstStyle/>
                <a:p>
                  <a:endParaRPr lang="en-US"/>
                </a:p>
              </p:txBody>
            </p:sp>
            <p:sp>
              <p:nvSpPr>
                <p:cNvPr id="5244" name="Freeform 961"/>
                <p:cNvSpPr>
                  <a:spLocks noChangeAspect="1"/>
                </p:cNvSpPr>
                <p:nvPr/>
              </p:nvSpPr>
              <p:spPr bwMode="auto">
                <a:xfrm>
                  <a:off x="3477" y="4099"/>
                  <a:ext cx="149" cy="17"/>
                </a:xfrm>
                <a:custGeom>
                  <a:avLst/>
                  <a:gdLst>
                    <a:gd name="T0" fmla="*/ 0 w 193"/>
                    <a:gd name="T1" fmla="*/ 0 h 86"/>
                    <a:gd name="T2" fmla="*/ 2 w 193"/>
                    <a:gd name="T3" fmla="*/ 0 h 86"/>
                    <a:gd name="T4" fmla="*/ 2 w 193"/>
                    <a:gd name="T5" fmla="*/ 0 h 86"/>
                    <a:gd name="T6" fmla="*/ 3 w 193"/>
                    <a:gd name="T7" fmla="*/ 0 h 86"/>
                    <a:gd name="T8" fmla="*/ 2 w 193"/>
                    <a:gd name="T9" fmla="*/ 0 h 86"/>
                    <a:gd name="T10" fmla="*/ 2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3175">
                  <a:solidFill>
                    <a:schemeClr val="bg1"/>
                  </a:solidFill>
                  <a:round/>
                  <a:headEnd/>
                  <a:tailEnd/>
                </a:ln>
              </p:spPr>
              <p:txBody>
                <a:bodyPr/>
                <a:lstStyle/>
                <a:p>
                  <a:endParaRPr lang="en-US"/>
                </a:p>
              </p:txBody>
            </p:sp>
            <p:sp>
              <p:nvSpPr>
                <p:cNvPr id="5245" name="Freeform 962"/>
                <p:cNvSpPr>
                  <a:spLocks noChangeAspect="1"/>
                </p:cNvSpPr>
                <p:nvPr/>
              </p:nvSpPr>
              <p:spPr bwMode="auto">
                <a:xfrm>
                  <a:off x="3416" y="4118"/>
                  <a:ext cx="44" cy="38"/>
                </a:xfrm>
                <a:custGeom>
                  <a:avLst/>
                  <a:gdLst>
                    <a:gd name="T0" fmla="*/ 1 w 86"/>
                    <a:gd name="T1" fmla="*/ 0 h 193"/>
                    <a:gd name="T2" fmla="*/ 1 w 86"/>
                    <a:gd name="T3" fmla="*/ 0 h 193"/>
                    <a:gd name="T4" fmla="*/ 0 w 86"/>
                    <a:gd name="T5" fmla="*/ 0 h 193"/>
                    <a:gd name="T6" fmla="*/ 1 w 86"/>
                    <a:gd name="T7" fmla="*/ 0 h 193"/>
                    <a:gd name="T8" fmla="*/ 1 w 86"/>
                    <a:gd name="T9" fmla="*/ 0 h 193"/>
                    <a:gd name="T10" fmla="*/ 1 w 86"/>
                    <a:gd name="T11" fmla="*/ 0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3175">
                  <a:solidFill>
                    <a:schemeClr val="bg1"/>
                  </a:solidFill>
                  <a:round/>
                  <a:headEnd/>
                  <a:tailEnd/>
                </a:ln>
              </p:spPr>
              <p:txBody>
                <a:bodyPr/>
                <a:lstStyle/>
                <a:p>
                  <a:endParaRPr lang="en-US"/>
                </a:p>
              </p:txBody>
            </p:sp>
            <p:sp>
              <p:nvSpPr>
                <p:cNvPr id="5246" name="Oval 963"/>
                <p:cNvSpPr>
                  <a:spLocks noChangeArrowheads="1"/>
                </p:cNvSpPr>
                <p:nvPr/>
              </p:nvSpPr>
              <p:spPr bwMode="auto">
                <a:xfrm rot="3969529" flipV="1">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247" name="Oval 964"/>
                <p:cNvSpPr>
                  <a:spLocks noChangeArrowheads="1"/>
                </p:cNvSpPr>
                <p:nvPr/>
              </p:nvSpPr>
              <p:spPr bwMode="auto">
                <a:xfrm rot="-3969529">
                  <a:off x="3422" y="4008"/>
                  <a:ext cx="29" cy="202"/>
                </a:xfrm>
                <a:prstGeom prst="ellipse">
                  <a:avLst/>
                </a:prstGeom>
                <a:noFill/>
                <a:ln w="6350">
                  <a:solidFill>
                    <a:schemeClr val="bg1"/>
                  </a:solidFill>
                  <a:round/>
                  <a:headEnd/>
                  <a:tailEnd/>
                </a:ln>
              </p:spPr>
              <p:txBody>
                <a:bodyPr wrap="none" anchor="ctr"/>
                <a:lstStyle/>
                <a:p>
                  <a:pPr algn="ctr" eaLnBrk="0" hangingPunct="0">
                    <a:lnSpc>
                      <a:spcPct val="90000"/>
                    </a:lnSpc>
                  </a:pPr>
                  <a:endParaRPr lang="en-US"/>
                </a:p>
              </p:txBody>
            </p:sp>
            <p:sp>
              <p:nvSpPr>
                <p:cNvPr id="5248" name="Oval 965"/>
                <p:cNvSpPr>
                  <a:spLocks noChangeAspect="1" noChangeArrowheads="1"/>
                </p:cNvSpPr>
                <p:nvPr/>
              </p:nvSpPr>
              <p:spPr bwMode="auto">
                <a:xfrm>
                  <a:off x="3385" y="4082"/>
                  <a:ext cx="101" cy="51"/>
                </a:xfrm>
                <a:prstGeom prst="ellipse">
                  <a:avLst/>
                </a:prstGeom>
                <a:gradFill rotWithShape="1">
                  <a:gsLst>
                    <a:gs pos="0">
                      <a:srgbClr val="001847"/>
                    </a:gs>
                    <a:gs pos="100000">
                      <a:srgbClr val="003399"/>
                    </a:gs>
                  </a:gsLst>
                  <a:path path="shape">
                    <a:fillToRect l="50000" t="50000" r="50000" b="50000"/>
                  </a:path>
                </a:gradFill>
                <a:ln w="9525">
                  <a:solidFill>
                    <a:srgbClr val="003399"/>
                  </a:solidFill>
                  <a:round/>
                  <a:headEnd/>
                  <a:tailEnd/>
                </a:ln>
              </p:spPr>
              <p:txBody>
                <a:bodyPr lIns="0" tIns="0" rIns="0" bIns="0" anchor="ctr" anchorCtr="1"/>
                <a:lstStyle/>
                <a:p>
                  <a:pPr algn="ctr" eaLnBrk="0" hangingPunct="0"/>
                  <a:endParaRPr lang="en-US" sz="600">
                    <a:solidFill>
                      <a:schemeClr val="bg1"/>
                    </a:solidFill>
                  </a:endParaRPr>
                </a:p>
              </p:txBody>
            </p:sp>
          </p:grpSp>
        </p:grpSp>
        <p:pic>
          <p:nvPicPr>
            <p:cNvPr id="5238" name="Picture 966" descr="DC3 Icon"/>
            <p:cNvPicPr>
              <a:picLocks noChangeAspect="1" noChangeArrowheads="1"/>
            </p:cNvPicPr>
            <p:nvPr/>
          </p:nvPicPr>
          <p:blipFill>
            <a:blip r:embed="rId11"/>
            <a:srcRect/>
            <a:stretch>
              <a:fillRect/>
            </a:stretch>
          </p:blipFill>
          <p:spPr bwMode="auto">
            <a:xfrm>
              <a:off x="4372" y="1643"/>
              <a:ext cx="184" cy="231"/>
            </a:xfrm>
            <a:prstGeom prst="rect">
              <a:avLst/>
            </a:prstGeom>
            <a:noFill/>
            <a:ln w="9525">
              <a:noFill/>
              <a:miter lim="800000"/>
              <a:headEnd/>
              <a:tailEnd/>
            </a:ln>
          </p:spPr>
        </p:pic>
        <p:pic>
          <p:nvPicPr>
            <p:cNvPr id="5239" name="Picture 967" descr="DC3 Icon"/>
            <p:cNvPicPr>
              <a:picLocks noChangeAspect="1" noChangeArrowheads="1"/>
            </p:cNvPicPr>
            <p:nvPr/>
          </p:nvPicPr>
          <p:blipFill>
            <a:blip r:embed="rId11"/>
            <a:srcRect/>
            <a:stretch>
              <a:fillRect/>
            </a:stretch>
          </p:blipFill>
          <p:spPr bwMode="auto">
            <a:xfrm>
              <a:off x="3867" y="1642"/>
              <a:ext cx="184" cy="231"/>
            </a:xfrm>
            <a:prstGeom prst="rect">
              <a:avLst/>
            </a:prstGeom>
            <a:noFill/>
            <a:ln w="9525">
              <a:noFill/>
              <a:miter lim="800000"/>
              <a:headEnd/>
              <a:tailEnd/>
            </a:ln>
          </p:spPr>
        </p:pic>
      </p:grpSp>
      <p:sp>
        <p:nvSpPr>
          <p:cNvPr id="5180" name="AutoShape 968"/>
          <p:cNvSpPr>
            <a:spLocks noChangeArrowheads="1"/>
          </p:cNvSpPr>
          <p:nvPr/>
        </p:nvSpPr>
        <p:spPr bwMode="auto">
          <a:xfrm>
            <a:off x="6694488" y="3854450"/>
            <a:ext cx="1033462" cy="144463"/>
          </a:xfrm>
          <a:prstGeom prst="roundRect">
            <a:avLst>
              <a:gd name="adj" fmla="val 16667"/>
            </a:avLst>
          </a:prstGeom>
          <a:solidFill>
            <a:srgbClr val="FF9900">
              <a:alpha val="30196"/>
            </a:srgbClr>
          </a:solidFill>
          <a:ln w="38100">
            <a:solidFill>
              <a:schemeClr val="folHlink"/>
            </a:solidFill>
            <a:prstDash val="sysDot"/>
            <a:round/>
            <a:headEnd/>
            <a:tailEnd/>
          </a:ln>
        </p:spPr>
        <p:txBody>
          <a:bodyPr wrap="none" lIns="82124" tIns="41061" rIns="82124" bIns="41061" anchor="ctr"/>
          <a:lstStyle/>
          <a:p>
            <a:pPr algn="ctr" eaLnBrk="0" hangingPunct="0">
              <a:lnSpc>
                <a:spcPct val="90000"/>
              </a:lnSpc>
            </a:pPr>
            <a:endParaRPr lang="en-US"/>
          </a:p>
        </p:txBody>
      </p:sp>
      <p:sp>
        <p:nvSpPr>
          <p:cNvPr id="5181" name="Text Box 969"/>
          <p:cNvSpPr txBox="1">
            <a:spLocks noChangeArrowheads="1"/>
          </p:cNvSpPr>
          <p:nvPr/>
        </p:nvSpPr>
        <p:spPr bwMode="auto">
          <a:xfrm>
            <a:off x="7378700" y="4005263"/>
            <a:ext cx="415925" cy="230187"/>
          </a:xfrm>
          <a:prstGeom prst="rect">
            <a:avLst/>
          </a:prstGeom>
          <a:noFill/>
          <a:ln w="9525">
            <a:noFill/>
            <a:miter lim="800000"/>
            <a:headEnd/>
            <a:tailEnd/>
          </a:ln>
        </p:spPr>
        <p:txBody>
          <a:bodyPr wrap="none" lIns="82124" tIns="41061" rIns="82124" bIns="41061">
            <a:spAutoFit/>
          </a:bodyPr>
          <a:lstStyle/>
          <a:p>
            <a:pPr algn="ctr" defTabSz="814388" eaLnBrk="0" hangingPunct="0">
              <a:lnSpc>
                <a:spcPct val="90000"/>
              </a:lnSpc>
            </a:pPr>
            <a:r>
              <a:rPr lang="en-US" sz="1000">
                <a:solidFill>
                  <a:srgbClr val="000000"/>
                </a:solidFill>
              </a:rPr>
              <a:t>vPC</a:t>
            </a:r>
          </a:p>
        </p:txBody>
      </p:sp>
      <p:sp>
        <p:nvSpPr>
          <p:cNvPr id="5182" name="AutoShape 970"/>
          <p:cNvSpPr>
            <a:spLocks noChangeArrowheads="1"/>
          </p:cNvSpPr>
          <p:nvPr/>
        </p:nvSpPr>
        <p:spPr bwMode="auto">
          <a:xfrm rot="-5400000">
            <a:off x="4083844" y="-1461293"/>
            <a:ext cx="187325" cy="6789737"/>
          </a:xfrm>
          <a:prstGeom prst="can">
            <a:avLst>
              <a:gd name="adj" fmla="val 30708"/>
            </a:avLst>
          </a:prstGeom>
          <a:gradFill rotWithShape="1">
            <a:gsLst>
              <a:gs pos="0">
                <a:srgbClr val="6C6C6C"/>
              </a:gs>
              <a:gs pos="50000">
                <a:srgbClr val="EAEAEA"/>
              </a:gs>
              <a:gs pos="100000">
                <a:srgbClr val="6C6C6C"/>
              </a:gs>
            </a:gsLst>
            <a:lin ang="0" scaled="1"/>
          </a:gradFill>
          <a:ln w="9525">
            <a:noFill/>
            <a:round/>
            <a:headEnd/>
            <a:tailEnd/>
          </a:ln>
        </p:spPr>
        <p:txBody>
          <a:bodyPr lIns="82124" tIns="41061" rIns="82124" bIns="41061" anchor="ctr">
            <a:spAutoFit/>
          </a:bodyPr>
          <a:lstStyle/>
          <a:p>
            <a:pPr algn="ctr" eaLnBrk="0" hangingPunct="0">
              <a:lnSpc>
                <a:spcPct val="90000"/>
              </a:lnSpc>
            </a:pPr>
            <a:endParaRPr lang="en-US"/>
          </a:p>
        </p:txBody>
      </p:sp>
      <p:sp>
        <p:nvSpPr>
          <p:cNvPr id="5183" name="AutoShape 971"/>
          <p:cNvSpPr>
            <a:spLocks noChangeArrowheads="1"/>
          </p:cNvSpPr>
          <p:nvPr/>
        </p:nvSpPr>
        <p:spPr bwMode="auto">
          <a:xfrm rot="10800000">
            <a:off x="7037388" y="1960563"/>
            <a:ext cx="125412" cy="1209675"/>
          </a:xfrm>
          <a:prstGeom prst="can">
            <a:avLst>
              <a:gd name="adj" fmla="val 82925"/>
            </a:avLst>
          </a:prstGeom>
          <a:gradFill rotWithShape="1">
            <a:gsLst>
              <a:gs pos="0">
                <a:srgbClr val="6C6C6C"/>
              </a:gs>
              <a:gs pos="50000">
                <a:srgbClr val="EAEAEA"/>
              </a:gs>
              <a:gs pos="100000">
                <a:srgbClr val="6C6C6C"/>
              </a:gs>
            </a:gsLst>
            <a:lin ang="0" scaled="1"/>
          </a:gradFill>
          <a:ln w="9525">
            <a:noFill/>
            <a:round/>
            <a:headEnd/>
            <a:tailEnd/>
          </a:ln>
        </p:spPr>
        <p:txBody>
          <a:bodyPr lIns="82124" tIns="41061" rIns="82124" bIns="41061" anchor="ctr">
            <a:spAutoFit/>
          </a:bodyPr>
          <a:lstStyle/>
          <a:p>
            <a:pPr algn="ctr" eaLnBrk="0" hangingPunct="0">
              <a:lnSpc>
                <a:spcPct val="90000"/>
              </a:lnSpc>
            </a:pPr>
            <a:endParaRPr lang="en-US"/>
          </a:p>
        </p:txBody>
      </p:sp>
      <p:sp>
        <p:nvSpPr>
          <p:cNvPr id="5184" name="AutoShape 972"/>
          <p:cNvSpPr>
            <a:spLocks noChangeArrowheads="1"/>
          </p:cNvSpPr>
          <p:nvPr/>
        </p:nvSpPr>
        <p:spPr bwMode="auto">
          <a:xfrm rot="10800000">
            <a:off x="6226175" y="1965325"/>
            <a:ext cx="125413" cy="1209675"/>
          </a:xfrm>
          <a:prstGeom prst="can">
            <a:avLst>
              <a:gd name="adj" fmla="val 82925"/>
            </a:avLst>
          </a:prstGeom>
          <a:gradFill rotWithShape="1">
            <a:gsLst>
              <a:gs pos="0">
                <a:srgbClr val="6C6C6C"/>
              </a:gs>
              <a:gs pos="50000">
                <a:srgbClr val="EAEAEA"/>
              </a:gs>
              <a:gs pos="100000">
                <a:srgbClr val="6C6C6C"/>
              </a:gs>
            </a:gsLst>
            <a:lin ang="0" scaled="1"/>
          </a:gradFill>
          <a:ln w="9525">
            <a:noFill/>
            <a:round/>
            <a:headEnd/>
            <a:tailEnd/>
          </a:ln>
        </p:spPr>
        <p:txBody>
          <a:bodyPr lIns="82124" tIns="41061" rIns="82124" bIns="41061" anchor="ctr">
            <a:spAutoFit/>
          </a:bodyPr>
          <a:lstStyle/>
          <a:p>
            <a:pPr algn="ctr" eaLnBrk="0" hangingPunct="0">
              <a:lnSpc>
                <a:spcPct val="90000"/>
              </a:lnSpc>
            </a:pPr>
            <a:endParaRPr lang="en-US"/>
          </a:p>
        </p:txBody>
      </p:sp>
      <p:sp>
        <p:nvSpPr>
          <p:cNvPr id="5185" name="AutoShape 973"/>
          <p:cNvSpPr>
            <a:spLocks noChangeArrowheads="1"/>
          </p:cNvSpPr>
          <p:nvPr/>
        </p:nvSpPr>
        <p:spPr bwMode="auto">
          <a:xfrm rot="10800000">
            <a:off x="4506913" y="1925638"/>
            <a:ext cx="125412" cy="1209675"/>
          </a:xfrm>
          <a:prstGeom prst="can">
            <a:avLst>
              <a:gd name="adj" fmla="val 82925"/>
            </a:avLst>
          </a:prstGeom>
          <a:gradFill rotWithShape="1">
            <a:gsLst>
              <a:gs pos="0">
                <a:srgbClr val="6C6C6C"/>
              </a:gs>
              <a:gs pos="50000">
                <a:srgbClr val="EAEAEA"/>
              </a:gs>
              <a:gs pos="100000">
                <a:srgbClr val="6C6C6C"/>
              </a:gs>
            </a:gsLst>
            <a:lin ang="0" scaled="1"/>
          </a:gradFill>
          <a:ln w="9525">
            <a:noFill/>
            <a:round/>
            <a:headEnd/>
            <a:tailEnd/>
          </a:ln>
        </p:spPr>
        <p:txBody>
          <a:bodyPr lIns="82124" tIns="41061" rIns="82124" bIns="41061" anchor="ctr">
            <a:spAutoFit/>
          </a:bodyPr>
          <a:lstStyle/>
          <a:p>
            <a:pPr algn="ctr" eaLnBrk="0" hangingPunct="0">
              <a:lnSpc>
                <a:spcPct val="90000"/>
              </a:lnSpc>
            </a:pPr>
            <a:endParaRPr lang="en-US"/>
          </a:p>
        </p:txBody>
      </p:sp>
      <p:sp>
        <p:nvSpPr>
          <p:cNvPr id="5186" name="AutoShape 974"/>
          <p:cNvSpPr>
            <a:spLocks noChangeArrowheads="1"/>
          </p:cNvSpPr>
          <p:nvPr/>
        </p:nvSpPr>
        <p:spPr bwMode="auto">
          <a:xfrm rot="10800000">
            <a:off x="3695700" y="1930400"/>
            <a:ext cx="125413" cy="1209675"/>
          </a:xfrm>
          <a:prstGeom prst="can">
            <a:avLst>
              <a:gd name="adj" fmla="val 82925"/>
            </a:avLst>
          </a:prstGeom>
          <a:gradFill rotWithShape="1">
            <a:gsLst>
              <a:gs pos="0">
                <a:srgbClr val="6C6C6C"/>
              </a:gs>
              <a:gs pos="50000">
                <a:srgbClr val="EAEAEA"/>
              </a:gs>
              <a:gs pos="100000">
                <a:srgbClr val="6C6C6C"/>
              </a:gs>
            </a:gsLst>
            <a:lin ang="0" scaled="1"/>
          </a:gradFill>
          <a:ln w="9525">
            <a:noFill/>
            <a:round/>
            <a:headEnd/>
            <a:tailEnd/>
          </a:ln>
        </p:spPr>
        <p:txBody>
          <a:bodyPr lIns="82124" tIns="41061" rIns="82124" bIns="41061" anchor="ctr">
            <a:spAutoFit/>
          </a:bodyPr>
          <a:lstStyle/>
          <a:p>
            <a:pPr algn="ctr" eaLnBrk="0" hangingPunct="0">
              <a:lnSpc>
                <a:spcPct val="90000"/>
              </a:lnSpc>
            </a:pPr>
            <a:endParaRPr lang="en-US"/>
          </a:p>
        </p:txBody>
      </p:sp>
      <p:sp>
        <p:nvSpPr>
          <p:cNvPr id="5187" name="AutoShape 975"/>
          <p:cNvSpPr>
            <a:spLocks noChangeArrowheads="1"/>
          </p:cNvSpPr>
          <p:nvPr/>
        </p:nvSpPr>
        <p:spPr bwMode="auto">
          <a:xfrm rot="10800000">
            <a:off x="1831975" y="1936750"/>
            <a:ext cx="125413" cy="1209675"/>
          </a:xfrm>
          <a:prstGeom prst="can">
            <a:avLst>
              <a:gd name="adj" fmla="val 82925"/>
            </a:avLst>
          </a:prstGeom>
          <a:gradFill rotWithShape="1">
            <a:gsLst>
              <a:gs pos="0">
                <a:srgbClr val="6C6C6C"/>
              </a:gs>
              <a:gs pos="50000">
                <a:srgbClr val="EAEAEA"/>
              </a:gs>
              <a:gs pos="100000">
                <a:srgbClr val="6C6C6C"/>
              </a:gs>
            </a:gsLst>
            <a:lin ang="0" scaled="1"/>
          </a:gradFill>
          <a:ln w="9525">
            <a:noFill/>
            <a:round/>
            <a:headEnd/>
            <a:tailEnd/>
          </a:ln>
        </p:spPr>
        <p:txBody>
          <a:bodyPr lIns="82124" tIns="41061" rIns="82124" bIns="41061" anchor="ctr">
            <a:spAutoFit/>
          </a:bodyPr>
          <a:lstStyle/>
          <a:p>
            <a:pPr algn="ctr" eaLnBrk="0" hangingPunct="0">
              <a:lnSpc>
                <a:spcPct val="90000"/>
              </a:lnSpc>
            </a:pPr>
            <a:endParaRPr lang="en-US"/>
          </a:p>
        </p:txBody>
      </p:sp>
      <p:sp>
        <p:nvSpPr>
          <p:cNvPr id="5188" name="AutoShape 976"/>
          <p:cNvSpPr>
            <a:spLocks noChangeArrowheads="1"/>
          </p:cNvSpPr>
          <p:nvPr/>
        </p:nvSpPr>
        <p:spPr bwMode="auto">
          <a:xfrm rot="10800000">
            <a:off x="1020763" y="1941513"/>
            <a:ext cx="125412" cy="1209675"/>
          </a:xfrm>
          <a:prstGeom prst="can">
            <a:avLst>
              <a:gd name="adj" fmla="val 82925"/>
            </a:avLst>
          </a:prstGeom>
          <a:gradFill rotWithShape="1">
            <a:gsLst>
              <a:gs pos="0">
                <a:srgbClr val="6C6C6C"/>
              </a:gs>
              <a:gs pos="50000">
                <a:srgbClr val="EAEAEA"/>
              </a:gs>
              <a:gs pos="100000">
                <a:srgbClr val="6C6C6C"/>
              </a:gs>
            </a:gsLst>
            <a:lin ang="0" scaled="1"/>
          </a:gradFill>
          <a:ln w="9525">
            <a:noFill/>
            <a:round/>
            <a:headEnd/>
            <a:tailEnd/>
          </a:ln>
        </p:spPr>
        <p:txBody>
          <a:bodyPr lIns="82124" tIns="41061" rIns="82124" bIns="41061" anchor="ctr">
            <a:spAutoFit/>
          </a:bodyPr>
          <a:lstStyle/>
          <a:p>
            <a:pPr algn="ctr" eaLnBrk="0" hangingPunct="0">
              <a:lnSpc>
                <a:spcPct val="90000"/>
              </a:lnSpc>
            </a:pPr>
            <a:endParaRPr lang="en-US"/>
          </a:p>
        </p:txBody>
      </p:sp>
      <p:grpSp>
        <p:nvGrpSpPr>
          <p:cNvPr id="5189" name="Group 977"/>
          <p:cNvGrpSpPr>
            <a:grpSpLocks/>
          </p:cNvGrpSpPr>
          <p:nvPr/>
        </p:nvGrpSpPr>
        <p:grpSpPr bwMode="auto">
          <a:xfrm>
            <a:off x="7488238" y="1611313"/>
            <a:ext cx="654050" cy="644525"/>
            <a:chOff x="1285" y="2086"/>
            <a:chExt cx="2123" cy="2095"/>
          </a:xfrm>
        </p:grpSpPr>
        <p:sp>
          <p:nvSpPr>
            <p:cNvPr id="5211" name="AutoShape 978"/>
            <p:cNvSpPr>
              <a:spLocks noChangeArrowheads="1"/>
            </p:cNvSpPr>
            <p:nvPr/>
          </p:nvSpPr>
          <p:spPr bwMode="auto">
            <a:xfrm>
              <a:off x="1341" y="2607"/>
              <a:ext cx="372" cy="966"/>
            </a:xfrm>
            <a:prstGeom prst="can">
              <a:avLst>
                <a:gd name="adj" fmla="val 52416"/>
              </a:avLst>
            </a:prstGeom>
            <a:gradFill rotWithShape="1">
              <a:gsLst>
                <a:gs pos="0">
                  <a:srgbClr val="6C6C6C"/>
                </a:gs>
                <a:gs pos="50000">
                  <a:srgbClr val="EAEAEA"/>
                </a:gs>
                <a:gs pos="100000">
                  <a:srgbClr val="6C6C6C"/>
                </a:gs>
              </a:gsLst>
              <a:lin ang="0" scaled="1"/>
            </a:gradFill>
            <a:ln w="12700">
              <a:noFill/>
              <a:round/>
              <a:headEnd/>
              <a:tailEnd/>
            </a:ln>
          </p:spPr>
          <p:txBody>
            <a:bodyPr wrap="none" anchor="ctr"/>
            <a:lstStyle/>
            <a:p>
              <a:pPr algn="ctr" eaLnBrk="0" hangingPunct="0">
                <a:lnSpc>
                  <a:spcPct val="90000"/>
                </a:lnSpc>
              </a:pPr>
              <a:endParaRPr lang="en-US"/>
            </a:p>
          </p:txBody>
        </p:sp>
        <p:sp>
          <p:nvSpPr>
            <p:cNvPr id="5212" name="AutoShape 979"/>
            <p:cNvSpPr>
              <a:spLocks noChangeArrowheads="1"/>
            </p:cNvSpPr>
            <p:nvPr/>
          </p:nvSpPr>
          <p:spPr bwMode="auto">
            <a:xfrm rot="2738828">
              <a:off x="1582" y="2037"/>
              <a:ext cx="372" cy="966"/>
            </a:xfrm>
            <a:prstGeom prst="can">
              <a:avLst>
                <a:gd name="adj" fmla="val 52416"/>
              </a:avLst>
            </a:prstGeom>
            <a:gradFill rotWithShape="1">
              <a:gsLst>
                <a:gs pos="0">
                  <a:srgbClr val="6C6C6C"/>
                </a:gs>
                <a:gs pos="50000">
                  <a:srgbClr val="EAEAEA"/>
                </a:gs>
                <a:gs pos="100000">
                  <a:srgbClr val="6C6C6C"/>
                </a:gs>
              </a:gsLst>
              <a:lin ang="0" scaled="1"/>
            </a:gradFill>
            <a:ln w="12700">
              <a:noFill/>
              <a:round/>
              <a:headEnd/>
              <a:tailEnd/>
            </a:ln>
          </p:spPr>
          <p:txBody>
            <a:bodyPr wrap="none" anchor="ctr"/>
            <a:lstStyle/>
            <a:p>
              <a:pPr algn="ctr" eaLnBrk="0" hangingPunct="0">
                <a:lnSpc>
                  <a:spcPct val="90000"/>
                </a:lnSpc>
              </a:pPr>
              <a:endParaRPr lang="en-US"/>
            </a:p>
          </p:txBody>
        </p:sp>
        <p:sp>
          <p:nvSpPr>
            <p:cNvPr id="5213" name="AutoShape 980"/>
            <p:cNvSpPr>
              <a:spLocks noChangeArrowheads="1"/>
            </p:cNvSpPr>
            <p:nvPr/>
          </p:nvSpPr>
          <p:spPr bwMode="auto">
            <a:xfrm rot="7912942">
              <a:off x="1585" y="3205"/>
              <a:ext cx="372" cy="966"/>
            </a:xfrm>
            <a:prstGeom prst="can">
              <a:avLst>
                <a:gd name="adj" fmla="val 52416"/>
              </a:avLst>
            </a:prstGeom>
            <a:gradFill rotWithShape="1">
              <a:gsLst>
                <a:gs pos="0">
                  <a:srgbClr val="6C6C6C"/>
                </a:gs>
                <a:gs pos="50000">
                  <a:srgbClr val="EAEAEA"/>
                </a:gs>
                <a:gs pos="100000">
                  <a:srgbClr val="6C6C6C"/>
                </a:gs>
              </a:gsLst>
              <a:lin ang="0" scaled="1"/>
            </a:gradFill>
            <a:ln w="12700">
              <a:noFill/>
              <a:round/>
              <a:headEnd/>
              <a:tailEnd/>
            </a:ln>
          </p:spPr>
          <p:txBody>
            <a:bodyPr wrap="none" anchor="ctr"/>
            <a:lstStyle/>
            <a:p>
              <a:pPr algn="ctr" eaLnBrk="0" hangingPunct="0">
                <a:lnSpc>
                  <a:spcPct val="90000"/>
                </a:lnSpc>
              </a:pPr>
              <a:endParaRPr lang="en-US"/>
            </a:p>
          </p:txBody>
        </p:sp>
        <p:sp>
          <p:nvSpPr>
            <p:cNvPr id="5214" name="AutoShape 981"/>
            <p:cNvSpPr>
              <a:spLocks noChangeArrowheads="1"/>
            </p:cNvSpPr>
            <p:nvPr/>
          </p:nvSpPr>
          <p:spPr bwMode="auto">
            <a:xfrm rot="5400000">
              <a:off x="2192" y="3448"/>
              <a:ext cx="372" cy="966"/>
            </a:xfrm>
            <a:prstGeom prst="can">
              <a:avLst>
                <a:gd name="adj" fmla="val 52416"/>
              </a:avLst>
            </a:prstGeom>
            <a:gradFill rotWithShape="1">
              <a:gsLst>
                <a:gs pos="0">
                  <a:srgbClr val="6C6C6C"/>
                </a:gs>
                <a:gs pos="50000">
                  <a:srgbClr val="EAEAEA"/>
                </a:gs>
                <a:gs pos="100000">
                  <a:srgbClr val="6C6C6C"/>
                </a:gs>
              </a:gsLst>
              <a:lin ang="0" scaled="1"/>
            </a:gradFill>
            <a:ln w="12700">
              <a:noFill/>
              <a:round/>
              <a:headEnd/>
              <a:tailEnd/>
            </a:ln>
          </p:spPr>
          <p:txBody>
            <a:bodyPr wrap="none" anchor="ctr"/>
            <a:lstStyle/>
            <a:p>
              <a:pPr algn="ctr" eaLnBrk="0" hangingPunct="0">
                <a:lnSpc>
                  <a:spcPct val="90000"/>
                </a:lnSpc>
              </a:pPr>
              <a:endParaRPr lang="en-US"/>
            </a:p>
          </p:txBody>
        </p:sp>
        <p:sp>
          <p:nvSpPr>
            <p:cNvPr id="5215" name="AutoShape 982"/>
            <p:cNvSpPr>
              <a:spLocks noChangeArrowheads="1"/>
            </p:cNvSpPr>
            <p:nvPr/>
          </p:nvSpPr>
          <p:spPr bwMode="auto">
            <a:xfrm rot="2681860">
              <a:off x="2770" y="3215"/>
              <a:ext cx="372" cy="966"/>
            </a:xfrm>
            <a:prstGeom prst="can">
              <a:avLst>
                <a:gd name="adj" fmla="val 52416"/>
              </a:avLst>
            </a:prstGeom>
            <a:gradFill rotWithShape="1">
              <a:gsLst>
                <a:gs pos="0">
                  <a:srgbClr val="6C6C6C"/>
                </a:gs>
                <a:gs pos="50000">
                  <a:srgbClr val="EAEAEA"/>
                </a:gs>
                <a:gs pos="100000">
                  <a:srgbClr val="6C6C6C"/>
                </a:gs>
              </a:gsLst>
              <a:lin ang="0" scaled="1"/>
            </a:gradFill>
            <a:ln w="12700">
              <a:noFill/>
              <a:round/>
              <a:headEnd/>
              <a:tailEnd/>
            </a:ln>
          </p:spPr>
          <p:txBody>
            <a:bodyPr wrap="none" anchor="ctr"/>
            <a:lstStyle/>
            <a:p>
              <a:pPr algn="ctr" eaLnBrk="0" hangingPunct="0">
                <a:lnSpc>
                  <a:spcPct val="90000"/>
                </a:lnSpc>
              </a:pPr>
              <a:endParaRPr lang="en-US"/>
            </a:p>
          </p:txBody>
        </p:sp>
        <p:sp>
          <p:nvSpPr>
            <p:cNvPr id="5216" name="AutoShape 983"/>
            <p:cNvSpPr>
              <a:spLocks noChangeArrowheads="1"/>
            </p:cNvSpPr>
            <p:nvPr/>
          </p:nvSpPr>
          <p:spPr bwMode="auto">
            <a:xfrm>
              <a:off x="3011" y="2639"/>
              <a:ext cx="372" cy="966"/>
            </a:xfrm>
            <a:prstGeom prst="can">
              <a:avLst>
                <a:gd name="adj" fmla="val 52416"/>
              </a:avLst>
            </a:prstGeom>
            <a:gradFill rotWithShape="1">
              <a:gsLst>
                <a:gs pos="0">
                  <a:srgbClr val="6C6C6C"/>
                </a:gs>
                <a:gs pos="50000">
                  <a:srgbClr val="EAEAEA"/>
                </a:gs>
                <a:gs pos="100000">
                  <a:srgbClr val="6C6C6C"/>
                </a:gs>
              </a:gsLst>
              <a:lin ang="0" scaled="1"/>
            </a:gradFill>
            <a:ln w="12700">
              <a:noFill/>
              <a:round/>
              <a:headEnd/>
              <a:tailEnd/>
            </a:ln>
          </p:spPr>
          <p:txBody>
            <a:bodyPr wrap="none" anchor="ctr"/>
            <a:lstStyle/>
            <a:p>
              <a:pPr algn="ctr" eaLnBrk="0" hangingPunct="0">
                <a:lnSpc>
                  <a:spcPct val="90000"/>
                </a:lnSpc>
              </a:pPr>
              <a:endParaRPr lang="en-US"/>
            </a:p>
          </p:txBody>
        </p:sp>
        <p:sp>
          <p:nvSpPr>
            <p:cNvPr id="5217" name="AutoShape 984"/>
            <p:cNvSpPr>
              <a:spLocks noChangeArrowheads="1"/>
            </p:cNvSpPr>
            <p:nvPr/>
          </p:nvSpPr>
          <p:spPr bwMode="auto">
            <a:xfrm rot="5400000">
              <a:off x="2153" y="1789"/>
              <a:ext cx="372" cy="966"/>
            </a:xfrm>
            <a:prstGeom prst="can">
              <a:avLst>
                <a:gd name="adj" fmla="val 52416"/>
              </a:avLst>
            </a:prstGeom>
            <a:gradFill rotWithShape="1">
              <a:gsLst>
                <a:gs pos="0">
                  <a:srgbClr val="6C6C6C"/>
                </a:gs>
                <a:gs pos="50000">
                  <a:srgbClr val="EAEAEA"/>
                </a:gs>
                <a:gs pos="100000">
                  <a:srgbClr val="6C6C6C"/>
                </a:gs>
              </a:gsLst>
              <a:lin ang="0" scaled="1"/>
            </a:gradFill>
            <a:ln w="12700">
              <a:noFill/>
              <a:round/>
              <a:headEnd/>
              <a:tailEnd/>
            </a:ln>
          </p:spPr>
          <p:txBody>
            <a:bodyPr wrap="none" anchor="ctr"/>
            <a:lstStyle/>
            <a:p>
              <a:pPr algn="ctr" eaLnBrk="0" hangingPunct="0">
                <a:lnSpc>
                  <a:spcPct val="90000"/>
                </a:lnSpc>
              </a:pPr>
              <a:endParaRPr lang="en-US"/>
            </a:p>
          </p:txBody>
        </p:sp>
        <p:sp>
          <p:nvSpPr>
            <p:cNvPr id="5218" name="AutoShape 985"/>
            <p:cNvSpPr>
              <a:spLocks noChangeArrowheads="1"/>
            </p:cNvSpPr>
            <p:nvPr/>
          </p:nvSpPr>
          <p:spPr bwMode="auto">
            <a:xfrm rot="8026851">
              <a:off x="2739" y="2020"/>
              <a:ext cx="372" cy="966"/>
            </a:xfrm>
            <a:prstGeom prst="can">
              <a:avLst>
                <a:gd name="adj" fmla="val 52416"/>
              </a:avLst>
            </a:prstGeom>
            <a:gradFill rotWithShape="1">
              <a:gsLst>
                <a:gs pos="0">
                  <a:srgbClr val="6C6C6C"/>
                </a:gs>
                <a:gs pos="50000">
                  <a:srgbClr val="EAEAEA"/>
                </a:gs>
                <a:gs pos="100000">
                  <a:srgbClr val="6C6C6C"/>
                </a:gs>
              </a:gsLst>
              <a:lin ang="0" scaled="1"/>
            </a:gradFill>
            <a:ln w="12700">
              <a:noFill/>
              <a:round/>
              <a:headEnd/>
              <a:tailEnd/>
            </a:ln>
          </p:spPr>
          <p:txBody>
            <a:bodyPr wrap="none" anchor="ctr"/>
            <a:lstStyle/>
            <a:p>
              <a:pPr algn="ctr" eaLnBrk="0" hangingPunct="0">
                <a:lnSpc>
                  <a:spcPct val="90000"/>
                </a:lnSpc>
              </a:pPr>
              <a:endParaRPr lang="en-US"/>
            </a:p>
          </p:txBody>
        </p:sp>
      </p:grpSp>
      <p:sp>
        <p:nvSpPr>
          <p:cNvPr id="5190" name="Text Box 986"/>
          <p:cNvSpPr txBox="1">
            <a:spLocks noChangeArrowheads="1"/>
          </p:cNvSpPr>
          <p:nvPr/>
        </p:nvSpPr>
        <p:spPr bwMode="auto">
          <a:xfrm>
            <a:off x="1114425" y="4876800"/>
            <a:ext cx="749300" cy="331788"/>
          </a:xfrm>
          <a:prstGeom prst="rect">
            <a:avLst/>
          </a:prstGeom>
          <a:noFill/>
          <a:ln w="9525">
            <a:noFill/>
            <a:miter lim="800000"/>
            <a:headEnd/>
            <a:tailEnd/>
          </a:ln>
        </p:spPr>
        <p:txBody>
          <a:bodyPr wrap="none" lIns="82124" tIns="41061" rIns="82124" bIns="41061">
            <a:spAutoFit/>
          </a:bodyPr>
          <a:lstStyle/>
          <a:p>
            <a:pPr algn="ctr" defTabSz="814388" eaLnBrk="0" hangingPunct="0">
              <a:lnSpc>
                <a:spcPct val="90000"/>
              </a:lnSpc>
            </a:pPr>
            <a:r>
              <a:rPr lang="en-US" sz="1800" b="1"/>
              <a:t>STP+</a:t>
            </a:r>
          </a:p>
        </p:txBody>
      </p:sp>
      <p:sp>
        <p:nvSpPr>
          <p:cNvPr id="5191" name="Text Box 987"/>
          <p:cNvSpPr txBox="1">
            <a:spLocks noChangeArrowheads="1"/>
          </p:cNvSpPr>
          <p:nvPr/>
        </p:nvSpPr>
        <p:spPr bwMode="auto">
          <a:xfrm>
            <a:off x="3643313" y="4895850"/>
            <a:ext cx="614693" cy="332223"/>
          </a:xfrm>
          <a:prstGeom prst="rect">
            <a:avLst/>
          </a:prstGeom>
          <a:noFill/>
          <a:ln w="9525">
            <a:noFill/>
            <a:miter lim="800000"/>
            <a:headEnd/>
            <a:tailEnd/>
          </a:ln>
        </p:spPr>
        <p:txBody>
          <a:bodyPr wrap="none" lIns="82124" tIns="41061" rIns="82124" bIns="41061">
            <a:spAutoFit/>
          </a:bodyPr>
          <a:lstStyle/>
          <a:p>
            <a:pPr algn="ctr" defTabSz="814388" eaLnBrk="0" hangingPunct="0">
              <a:lnSpc>
                <a:spcPct val="90000"/>
              </a:lnSpc>
            </a:pPr>
            <a:r>
              <a:rPr lang="en-US" sz="1800" b="1" dirty="0" smtClean="0"/>
              <a:t>vPC</a:t>
            </a:r>
            <a:endParaRPr lang="en-US" sz="1800" b="1" dirty="0"/>
          </a:p>
        </p:txBody>
      </p:sp>
      <p:sp>
        <p:nvSpPr>
          <p:cNvPr id="5193" name="Text Box 989"/>
          <p:cNvSpPr txBox="1">
            <a:spLocks noChangeArrowheads="1"/>
          </p:cNvSpPr>
          <p:nvPr/>
        </p:nvSpPr>
        <p:spPr bwMode="auto">
          <a:xfrm>
            <a:off x="6157913" y="4876800"/>
            <a:ext cx="1473200" cy="331788"/>
          </a:xfrm>
          <a:prstGeom prst="rect">
            <a:avLst/>
          </a:prstGeom>
          <a:noFill/>
          <a:ln w="9525">
            <a:noFill/>
            <a:miter lim="800000"/>
            <a:headEnd/>
            <a:tailEnd/>
          </a:ln>
        </p:spPr>
        <p:txBody>
          <a:bodyPr wrap="none" lIns="82124" tIns="41061" rIns="82124" bIns="41061">
            <a:spAutoFit/>
          </a:bodyPr>
          <a:lstStyle/>
          <a:p>
            <a:pPr algn="ctr" defTabSz="814388" eaLnBrk="0" hangingPunct="0">
              <a:lnSpc>
                <a:spcPct val="90000"/>
              </a:lnSpc>
            </a:pPr>
            <a:r>
              <a:rPr lang="en-US" sz="1800" b="1"/>
              <a:t>Cisco L2MP</a:t>
            </a:r>
          </a:p>
        </p:txBody>
      </p:sp>
      <p:sp>
        <p:nvSpPr>
          <p:cNvPr id="5194" name="Text Box 990"/>
          <p:cNvSpPr txBox="1">
            <a:spLocks noChangeArrowheads="1"/>
          </p:cNvSpPr>
          <p:nvPr/>
        </p:nvSpPr>
        <p:spPr bwMode="auto">
          <a:xfrm>
            <a:off x="381000" y="5219700"/>
            <a:ext cx="2216150" cy="776288"/>
          </a:xfrm>
          <a:prstGeom prst="rect">
            <a:avLst/>
          </a:prstGeom>
          <a:noFill/>
          <a:ln w="9525">
            <a:noFill/>
            <a:miter lim="800000"/>
            <a:headEnd/>
            <a:tailEnd/>
          </a:ln>
        </p:spPr>
        <p:txBody>
          <a:bodyPr lIns="82124" tIns="41061" rIns="82124" bIns="41061">
            <a:spAutoFit/>
          </a:bodyPr>
          <a:lstStyle/>
          <a:p>
            <a:pPr algn="ctr" defTabSz="814388" eaLnBrk="0" hangingPunct="0">
              <a:lnSpc>
                <a:spcPct val="150000"/>
              </a:lnSpc>
            </a:pPr>
            <a:r>
              <a:rPr lang="en-US" sz="1600" b="1"/>
              <a:t>STP Enhancements</a:t>
            </a:r>
          </a:p>
          <a:p>
            <a:pPr algn="ctr" defTabSz="814388" eaLnBrk="0" hangingPunct="0">
              <a:lnSpc>
                <a:spcPct val="150000"/>
              </a:lnSpc>
            </a:pPr>
            <a:r>
              <a:rPr lang="en-US" sz="1600" b="1"/>
              <a:t>Bridge Assurance</a:t>
            </a:r>
          </a:p>
        </p:txBody>
      </p:sp>
      <p:sp>
        <p:nvSpPr>
          <p:cNvPr id="5195" name="Text Box 991"/>
          <p:cNvSpPr txBox="1">
            <a:spLocks noChangeArrowheads="1"/>
          </p:cNvSpPr>
          <p:nvPr/>
        </p:nvSpPr>
        <p:spPr bwMode="auto">
          <a:xfrm>
            <a:off x="2819400" y="5238750"/>
            <a:ext cx="2774950" cy="1190625"/>
          </a:xfrm>
          <a:prstGeom prst="rect">
            <a:avLst/>
          </a:prstGeom>
          <a:noFill/>
          <a:ln w="9525">
            <a:noFill/>
            <a:miter lim="800000"/>
            <a:headEnd/>
            <a:tailEnd/>
          </a:ln>
        </p:spPr>
        <p:txBody>
          <a:bodyPr lIns="82124" tIns="41061" rIns="82124" bIns="41061">
            <a:spAutoFit/>
          </a:bodyPr>
          <a:lstStyle/>
          <a:p>
            <a:pPr algn="ctr" defTabSz="814388" eaLnBrk="0" hangingPunct="0">
              <a:lnSpc>
                <a:spcPct val="150000"/>
              </a:lnSpc>
            </a:pPr>
            <a:r>
              <a:rPr lang="en-US" sz="1600" b="1"/>
              <a:t>NIC Teaming</a:t>
            </a:r>
          </a:p>
          <a:p>
            <a:pPr algn="ctr" defTabSz="814388" eaLnBrk="0" hangingPunct="0">
              <a:lnSpc>
                <a:spcPct val="150000"/>
              </a:lnSpc>
            </a:pPr>
            <a:r>
              <a:rPr lang="en-US" sz="1600" b="1"/>
              <a:t>Simplified loop-free trees</a:t>
            </a:r>
          </a:p>
          <a:p>
            <a:pPr algn="ctr" defTabSz="814388" eaLnBrk="0" hangingPunct="0">
              <a:lnSpc>
                <a:spcPct val="150000"/>
              </a:lnSpc>
            </a:pPr>
            <a:r>
              <a:rPr lang="en-US" sz="1600" b="1"/>
              <a:t>2x Multi-pathing</a:t>
            </a:r>
          </a:p>
        </p:txBody>
      </p:sp>
      <p:sp>
        <p:nvSpPr>
          <p:cNvPr id="5196" name="Text Box 992"/>
          <p:cNvSpPr txBox="1">
            <a:spLocks noChangeArrowheads="1"/>
          </p:cNvSpPr>
          <p:nvPr/>
        </p:nvSpPr>
        <p:spPr bwMode="auto">
          <a:xfrm>
            <a:off x="4370388" y="1150938"/>
            <a:ext cx="3805237" cy="525462"/>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en-US" sz="1600" dirty="0"/>
              <a:t>Inter-POD Connectivity across </a:t>
            </a:r>
            <a:r>
              <a:rPr lang="en-US" sz="1600" dirty="0" err="1"/>
              <a:t>L3</a:t>
            </a:r>
            <a:endParaRPr lang="en-US" sz="1600" dirty="0"/>
          </a:p>
          <a:p>
            <a:pPr algn="ctr" defTabSz="814388" eaLnBrk="0" hangingPunct="0">
              <a:lnSpc>
                <a:spcPct val="90000"/>
              </a:lnSpc>
            </a:pPr>
            <a:r>
              <a:rPr lang="en-US" sz="1600" dirty="0" smtClean="0"/>
              <a:t>(Failure </a:t>
            </a:r>
            <a:r>
              <a:rPr lang="en-US" sz="1600" dirty="0"/>
              <a:t>Boundary </a:t>
            </a:r>
            <a:r>
              <a:rPr lang="en-US" sz="1600" dirty="0" smtClean="0"/>
              <a:t>Preservation)</a:t>
            </a:r>
            <a:endParaRPr lang="en-US" sz="1600" dirty="0"/>
          </a:p>
        </p:txBody>
      </p:sp>
      <p:sp>
        <p:nvSpPr>
          <p:cNvPr id="5197" name="Text Box 993"/>
          <p:cNvSpPr txBox="1">
            <a:spLocks noChangeArrowheads="1"/>
          </p:cNvSpPr>
          <p:nvPr/>
        </p:nvSpPr>
        <p:spPr bwMode="auto">
          <a:xfrm>
            <a:off x="5638800" y="5210175"/>
            <a:ext cx="2447925" cy="1514475"/>
          </a:xfrm>
          <a:prstGeom prst="rect">
            <a:avLst/>
          </a:prstGeom>
          <a:noFill/>
          <a:ln w="9525">
            <a:noFill/>
            <a:miter lim="800000"/>
            <a:headEnd/>
            <a:tailEnd/>
          </a:ln>
        </p:spPr>
        <p:txBody>
          <a:bodyPr lIns="82124" tIns="41061" rIns="82124" bIns="41061">
            <a:spAutoFit/>
          </a:bodyPr>
          <a:lstStyle/>
          <a:p>
            <a:pPr algn="ctr" defTabSz="814388" eaLnBrk="0" hangingPunct="0">
              <a:lnSpc>
                <a:spcPct val="150000"/>
              </a:lnSpc>
            </a:pPr>
            <a:r>
              <a:rPr lang="en-US" sz="1600" b="1"/>
              <a:t>16x ECMP</a:t>
            </a:r>
          </a:p>
          <a:p>
            <a:pPr algn="ctr" defTabSz="814388" eaLnBrk="0" hangingPunct="0">
              <a:lnSpc>
                <a:spcPct val="150000"/>
              </a:lnSpc>
            </a:pPr>
            <a:r>
              <a:rPr lang="en-US" sz="1600" b="1"/>
              <a:t>Low Latency / Lossless</a:t>
            </a:r>
          </a:p>
          <a:p>
            <a:pPr algn="ctr" defTabSz="814388" eaLnBrk="0" hangingPunct="0">
              <a:lnSpc>
                <a:spcPct val="150000"/>
              </a:lnSpc>
            </a:pPr>
            <a:r>
              <a:rPr lang="en-US" sz="1600" b="1"/>
              <a:t>MAC Scaling</a:t>
            </a:r>
          </a:p>
          <a:p>
            <a:pPr algn="ctr" defTabSz="814388" eaLnBrk="0" hangingPunct="0">
              <a:lnSpc>
                <a:spcPct val="150000"/>
              </a:lnSpc>
            </a:pPr>
            <a:r>
              <a:rPr lang="en-US" sz="1600" b="1"/>
              <a:t>Operational Flexibility</a:t>
            </a:r>
          </a:p>
        </p:txBody>
      </p:sp>
      <p:grpSp>
        <p:nvGrpSpPr>
          <p:cNvPr id="5198" name="Group 603"/>
          <p:cNvGrpSpPr>
            <a:grpSpLocks/>
          </p:cNvGrpSpPr>
          <p:nvPr/>
        </p:nvGrpSpPr>
        <p:grpSpPr bwMode="auto">
          <a:xfrm>
            <a:off x="5761038" y="3378200"/>
            <a:ext cx="1770062" cy="536575"/>
            <a:chOff x="4320" y="2352"/>
            <a:chExt cx="432" cy="360"/>
          </a:xfrm>
        </p:grpSpPr>
        <p:pic>
          <p:nvPicPr>
            <p:cNvPr id="5209" name="Picture 604" descr="nuova_cloud copy"/>
            <p:cNvPicPr>
              <a:picLocks noChangeAspect="1" noChangeArrowheads="1"/>
            </p:cNvPicPr>
            <p:nvPr/>
          </p:nvPicPr>
          <p:blipFill>
            <a:blip r:embed="rId12"/>
            <a:srcRect/>
            <a:stretch>
              <a:fillRect/>
            </a:stretch>
          </p:blipFill>
          <p:spPr bwMode="auto">
            <a:xfrm>
              <a:off x="4320" y="2352"/>
              <a:ext cx="432" cy="360"/>
            </a:xfrm>
            <a:prstGeom prst="rect">
              <a:avLst/>
            </a:prstGeom>
            <a:noFill/>
            <a:ln w="9525">
              <a:noFill/>
              <a:miter lim="800000"/>
              <a:headEnd/>
              <a:tailEnd/>
            </a:ln>
          </p:spPr>
        </p:pic>
        <p:sp>
          <p:nvSpPr>
            <p:cNvPr id="5210" name="Text Box 605"/>
            <p:cNvSpPr txBox="1">
              <a:spLocks noChangeArrowheads="1"/>
            </p:cNvSpPr>
            <p:nvPr/>
          </p:nvSpPr>
          <p:spPr bwMode="auto">
            <a:xfrm>
              <a:off x="4458" y="2386"/>
              <a:ext cx="145" cy="181"/>
            </a:xfrm>
            <a:prstGeom prst="rect">
              <a:avLst/>
            </a:prstGeom>
            <a:noFill/>
            <a:ln w="12700">
              <a:noFill/>
              <a:miter lim="800000"/>
              <a:headEnd/>
              <a:tailEnd/>
            </a:ln>
          </p:spPr>
          <p:txBody>
            <a:bodyPr wrap="none">
              <a:spAutoFit/>
            </a:bodyPr>
            <a:lstStyle/>
            <a:p>
              <a:pPr algn="ctr" eaLnBrk="0" hangingPunct="0">
                <a:lnSpc>
                  <a:spcPct val="90000"/>
                </a:lnSpc>
              </a:pPr>
              <a:r>
                <a:rPr lang="en-US" sz="1200">
                  <a:solidFill>
                    <a:srgbClr val="000000"/>
                  </a:solidFill>
                </a:rPr>
                <a:t>L2MP</a:t>
              </a:r>
            </a:p>
          </p:txBody>
        </p:sp>
      </p:grpSp>
      <p:sp>
        <p:nvSpPr>
          <p:cNvPr id="5199" name="Line 997"/>
          <p:cNvSpPr>
            <a:spLocks noChangeShapeType="1"/>
          </p:cNvSpPr>
          <p:nvPr/>
        </p:nvSpPr>
        <p:spPr bwMode="auto">
          <a:xfrm>
            <a:off x="585788" y="3305175"/>
            <a:ext cx="7388225" cy="0"/>
          </a:xfrm>
          <a:prstGeom prst="line">
            <a:avLst/>
          </a:prstGeom>
          <a:noFill/>
          <a:ln w="38100">
            <a:solidFill>
              <a:srgbClr val="FF6600"/>
            </a:solidFill>
            <a:prstDash val="dash"/>
            <a:round/>
            <a:headEnd/>
            <a:tailEnd/>
          </a:ln>
        </p:spPr>
        <p:txBody>
          <a:bodyPr wrap="none" lIns="82124" tIns="41061" rIns="82124" bIns="41061" anchor="ctr">
            <a:spAutoFit/>
          </a:bodyPr>
          <a:lstStyle/>
          <a:p>
            <a:endParaRPr lang="en-US"/>
          </a:p>
        </p:txBody>
      </p:sp>
      <p:sp>
        <p:nvSpPr>
          <p:cNvPr id="5200" name="AutoShape 998"/>
          <p:cNvSpPr>
            <a:spLocks noChangeArrowheads="1"/>
          </p:cNvSpPr>
          <p:nvPr/>
        </p:nvSpPr>
        <p:spPr bwMode="auto">
          <a:xfrm>
            <a:off x="8010525" y="1804988"/>
            <a:ext cx="981075" cy="549275"/>
          </a:xfrm>
          <a:prstGeom prst="wedgeRoundRectCallout">
            <a:avLst>
              <a:gd name="adj1" fmla="val -78713"/>
              <a:gd name="adj2" fmla="val 217343"/>
              <a:gd name="adj3" fmla="val 16667"/>
            </a:avLst>
          </a:prstGeom>
          <a:solidFill>
            <a:srgbClr val="FF0000">
              <a:alpha val="50195"/>
            </a:srgbClr>
          </a:solidFill>
          <a:ln w="9525">
            <a:solidFill>
              <a:srgbClr val="FF6600"/>
            </a:solidFill>
            <a:miter lim="800000"/>
            <a:headEnd/>
            <a:tailEnd/>
          </a:ln>
        </p:spPr>
        <p:txBody>
          <a:bodyPr lIns="82124" tIns="41061" rIns="82124" bIns="41061" anchor="ctr"/>
          <a:lstStyle/>
          <a:p>
            <a:pPr algn="ctr" defTabSz="814388" eaLnBrk="0" hangingPunct="0">
              <a:lnSpc>
                <a:spcPct val="90000"/>
              </a:lnSpc>
            </a:pPr>
            <a:r>
              <a:rPr lang="en-US" sz="1400"/>
              <a:t>Failure Boundary</a:t>
            </a:r>
          </a:p>
        </p:txBody>
      </p:sp>
      <p:pic>
        <p:nvPicPr>
          <p:cNvPr id="5202" name="Picture 59"/>
          <p:cNvPicPr>
            <a:picLocks noChangeAspect="1" noChangeArrowheads="1"/>
          </p:cNvPicPr>
          <p:nvPr/>
        </p:nvPicPr>
        <p:blipFill>
          <a:blip r:embed="rId13"/>
          <a:srcRect/>
          <a:stretch>
            <a:fillRect/>
          </a:stretch>
        </p:blipFill>
        <p:spPr bwMode="auto">
          <a:xfrm>
            <a:off x="1681163" y="4343400"/>
            <a:ext cx="452437" cy="182563"/>
          </a:xfrm>
          <a:prstGeom prst="rect">
            <a:avLst/>
          </a:prstGeom>
          <a:noFill/>
          <a:ln w="9525">
            <a:noFill/>
            <a:miter lim="800000"/>
            <a:headEnd/>
            <a:tailEnd/>
          </a:ln>
        </p:spPr>
      </p:pic>
      <p:pic>
        <p:nvPicPr>
          <p:cNvPr id="5203" name="Picture 72"/>
          <p:cNvPicPr>
            <a:picLocks noChangeAspect="1" noChangeArrowheads="1"/>
          </p:cNvPicPr>
          <p:nvPr/>
        </p:nvPicPr>
        <p:blipFill>
          <a:blip r:embed="rId13"/>
          <a:srcRect/>
          <a:stretch>
            <a:fillRect/>
          </a:stretch>
        </p:blipFill>
        <p:spPr bwMode="auto">
          <a:xfrm>
            <a:off x="609600" y="4343400"/>
            <a:ext cx="452438" cy="182563"/>
          </a:xfrm>
          <a:prstGeom prst="rect">
            <a:avLst/>
          </a:prstGeom>
          <a:noFill/>
          <a:ln w="9525">
            <a:noFill/>
            <a:miter lim="800000"/>
            <a:headEnd/>
            <a:tailEnd/>
          </a:ln>
        </p:spPr>
      </p:pic>
      <p:pic>
        <p:nvPicPr>
          <p:cNvPr id="5204" name="Picture 59"/>
          <p:cNvPicPr>
            <a:picLocks noChangeAspect="1" noChangeArrowheads="1"/>
          </p:cNvPicPr>
          <p:nvPr/>
        </p:nvPicPr>
        <p:blipFill>
          <a:blip r:embed="rId13"/>
          <a:srcRect/>
          <a:stretch>
            <a:fillRect/>
          </a:stretch>
        </p:blipFill>
        <p:spPr bwMode="auto">
          <a:xfrm>
            <a:off x="4348163" y="4343400"/>
            <a:ext cx="452437" cy="182563"/>
          </a:xfrm>
          <a:prstGeom prst="rect">
            <a:avLst/>
          </a:prstGeom>
          <a:noFill/>
          <a:ln w="9525">
            <a:noFill/>
            <a:miter lim="800000"/>
            <a:headEnd/>
            <a:tailEnd/>
          </a:ln>
        </p:spPr>
      </p:pic>
      <p:pic>
        <p:nvPicPr>
          <p:cNvPr id="5205" name="Picture 72"/>
          <p:cNvPicPr>
            <a:picLocks noChangeAspect="1" noChangeArrowheads="1"/>
          </p:cNvPicPr>
          <p:nvPr/>
        </p:nvPicPr>
        <p:blipFill>
          <a:blip r:embed="rId13"/>
          <a:srcRect/>
          <a:stretch>
            <a:fillRect/>
          </a:stretch>
        </p:blipFill>
        <p:spPr bwMode="auto">
          <a:xfrm>
            <a:off x="3276600" y="4343400"/>
            <a:ext cx="452438" cy="182563"/>
          </a:xfrm>
          <a:prstGeom prst="rect">
            <a:avLst/>
          </a:prstGeom>
          <a:noFill/>
          <a:ln w="9525">
            <a:noFill/>
            <a:miter lim="800000"/>
            <a:headEnd/>
            <a:tailEnd/>
          </a:ln>
        </p:spPr>
      </p:pic>
      <p:pic>
        <p:nvPicPr>
          <p:cNvPr id="5206" name="Picture 59"/>
          <p:cNvPicPr>
            <a:picLocks noChangeAspect="1" noChangeArrowheads="1"/>
          </p:cNvPicPr>
          <p:nvPr/>
        </p:nvPicPr>
        <p:blipFill>
          <a:blip r:embed="rId13"/>
          <a:srcRect/>
          <a:stretch>
            <a:fillRect/>
          </a:stretch>
        </p:blipFill>
        <p:spPr bwMode="auto">
          <a:xfrm>
            <a:off x="6938963" y="4343400"/>
            <a:ext cx="452437" cy="182563"/>
          </a:xfrm>
          <a:prstGeom prst="rect">
            <a:avLst/>
          </a:prstGeom>
          <a:noFill/>
          <a:ln w="9525">
            <a:noFill/>
            <a:miter lim="800000"/>
            <a:headEnd/>
            <a:tailEnd/>
          </a:ln>
        </p:spPr>
      </p:pic>
      <p:pic>
        <p:nvPicPr>
          <p:cNvPr id="5207" name="Picture 72"/>
          <p:cNvPicPr>
            <a:picLocks noChangeAspect="1" noChangeArrowheads="1"/>
          </p:cNvPicPr>
          <p:nvPr/>
        </p:nvPicPr>
        <p:blipFill>
          <a:blip r:embed="rId13"/>
          <a:srcRect/>
          <a:stretch>
            <a:fillRect/>
          </a:stretch>
        </p:blipFill>
        <p:spPr bwMode="auto">
          <a:xfrm>
            <a:off x="5791200" y="4343400"/>
            <a:ext cx="452438" cy="182563"/>
          </a:xfrm>
          <a:prstGeom prst="rect">
            <a:avLst/>
          </a:prstGeom>
          <a:noFill/>
          <a:ln w="9525">
            <a:noFill/>
            <a:miter lim="800000"/>
            <a:headEnd/>
            <a:tailEnd/>
          </a:ln>
        </p:spPr>
      </p:pic>
      <p:sp>
        <p:nvSpPr>
          <p:cNvPr id="5208" name="Title 1004"/>
          <p:cNvSpPr>
            <a:spLocks noGrp="1"/>
          </p:cNvSpPr>
          <p:nvPr>
            <p:ph type="title"/>
          </p:nvPr>
        </p:nvSpPr>
        <p:spPr/>
        <p:txBody>
          <a:bodyPr/>
          <a:lstStyle/>
          <a:p>
            <a:r>
              <a:rPr lang="en-US" smtClean="0">
                <a:solidFill>
                  <a:srgbClr val="0183B7"/>
                </a:solidFill>
                <a:ea typeface="MS PGothic" pitchFamily="34" charset="-128"/>
              </a:rPr>
              <a:t>Feature Overview &amp; Terminology</a:t>
            </a:r>
            <a:br>
              <a:rPr lang="en-US" smtClean="0">
                <a:solidFill>
                  <a:srgbClr val="0183B7"/>
                </a:solidFill>
                <a:ea typeface="MS PGothic" pitchFamily="34" charset="-128"/>
              </a:rPr>
            </a:br>
            <a:r>
              <a:rPr lang="en-US" sz="2400" smtClean="0">
                <a:solidFill>
                  <a:srgbClr val="000000"/>
                </a:solidFill>
                <a:ea typeface="MS PGothic" pitchFamily="34" charset="-128"/>
              </a:rPr>
              <a:t>Intelligent L2 Domains POD Evolution</a:t>
            </a:r>
            <a:endParaRPr lang="en-US" smtClean="0"/>
          </a:p>
        </p:txBody>
      </p:sp>
      <p:cxnSp>
        <p:nvCxnSpPr>
          <p:cNvPr id="1006" name="Straight Connector 1005"/>
          <p:cNvCxnSpPr>
            <a:stCxn id="5196" idx="2"/>
          </p:cNvCxnSpPr>
          <p:nvPr/>
        </p:nvCxnSpPr>
        <p:spPr bwMode="auto">
          <a:xfrm rot="16200000" flipH="1">
            <a:off x="6946503" y="1002903"/>
            <a:ext cx="228600" cy="1575593"/>
          </a:xfrm>
          <a:prstGeom prst="line">
            <a:avLst/>
          </a:prstGeom>
          <a:solidFill>
            <a:schemeClr val="accent1"/>
          </a:solidFill>
          <a:ln w="19050" cap="flat" cmpd="sng" algn="ctr">
            <a:solidFill>
              <a:schemeClr val="tx2"/>
            </a:solidFill>
            <a:prstDash val="dash"/>
            <a:round/>
            <a:headEnd type="none" w="med" len="med"/>
            <a:tailEnd type="oval" w="med" len="med"/>
          </a:ln>
          <a:effectLst/>
        </p:spPr>
      </p:cxn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36538" y="304800"/>
            <a:ext cx="8145462" cy="838200"/>
          </a:xfrm>
        </p:spPr>
        <p:txBody>
          <a:bodyPr/>
          <a:lstStyle/>
          <a:p>
            <a:pPr eaLnBrk="1" hangingPunct="1"/>
            <a:r>
              <a:rPr lang="en-US" smtClean="0"/>
              <a:t>Spanning Tree Recommendations</a:t>
            </a:r>
            <a:br>
              <a:rPr lang="en-US" smtClean="0"/>
            </a:br>
            <a:r>
              <a:rPr lang="en-US" sz="2400" smtClean="0">
                <a:solidFill>
                  <a:schemeClr val="tx1"/>
                </a:solidFill>
              </a:rPr>
              <a:t>Overview – STP Interoperability</a:t>
            </a:r>
          </a:p>
        </p:txBody>
      </p:sp>
      <p:sp>
        <p:nvSpPr>
          <p:cNvPr id="3" name="Content Placeholder 2"/>
          <p:cNvSpPr>
            <a:spLocks noGrp="1"/>
          </p:cNvSpPr>
          <p:nvPr>
            <p:ph idx="1"/>
          </p:nvPr>
        </p:nvSpPr>
        <p:spPr>
          <a:xfrm>
            <a:off x="76200" y="1295400"/>
            <a:ext cx="6172200" cy="5334000"/>
          </a:xfrm>
        </p:spPr>
        <p:txBody>
          <a:bodyPr>
            <a:normAutofit fontScale="77500" lnSpcReduction="20000"/>
          </a:bodyPr>
          <a:lstStyle/>
          <a:p>
            <a:pPr eaLnBrk="1" hangingPunct="1">
              <a:defRPr/>
            </a:pPr>
            <a:r>
              <a:rPr lang="en-US" b="1" dirty="0" smtClean="0"/>
              <a:t>STP Uses:</a:t>
            </a:r>
            <a:endParaRPr lang="en-US" b="1" dirty="0"/>
          </a:p>
          <a:p>
            <a:pPr marL="628650" lvl="1" indent="-171450" eaLnBrk="1" hangingPunct="1">
              <a:buFont typeface="Arial" pitchFamily="34" charset="0"/>
              <a:buChar char="•"/>
              <a:defRPr/>
            </a:pPr>
            <a:r>
              <a:rPr lang="en-US" dirty="0"/>
              <a:t>Loop detection (failsafe to vPC)</a:t>
            </a:r>
          </a:p>
          <a:p>
            <a:pPr marL="628650" lvl="1" indent="-171450" eaLnBrk="1" hangingPunct="1">
              <a:buFont typeface="Arial" pitchFamily="34" charset="0"/>
              <a:buChar char="•"/>
              <a:defRPr/>
            </a:pPr>
            <a:r>
              <a:rPr lang="en-US" dirty="0"/>
              <a:t>Non-vPC attached </a:t>
            </a:r>
            <a:r>
              <a:rPr lang="en-US" dirty="0" smtClean="0"/>
              <a:t>device</a:t>
            </a:r>
            <a:endParaRPr lang="en-US" dirty="0"/>
          </a:p>
          <a:p>
            <a:pPr marL="628650" lvl="1" indent="-171450" eaLnBrk="1" hangingPunct="1">
              <a:buFont typeface="Arial" pitchFamily="34" charset="0"/>
              <a:buChar char="•"/>
              <a:defRPr/>
            </a:pPr>
            <a:r>
              <a:rPr lang="en-US" dirty="0"/>
              <a:t>Loop management </a:t>
            </a:r>
            <a:r>
              <a:rPr lang="en-US" dirty="0" smtClean="0"/>
              <a:t>on </a:t>
            </a:r>
            <a:r>
              <a:rPr lang="en-US" dirty="0"/>
              <a:t>vPC addition/removal</a:t>
            </a:r>
          </a:p>
          <a:p>
            <a:pPr eaLnBrk="1" hangingPunct="1">
              <a:defRPr/>
            </a:pPr>
            <a:r>
              <a:rPr lang="en-US" b="1" dirty="0" smtClean="0"/>
              <a:t>Requirements:</a:t>
            </a:r>
          </a:p>
          <a:p>
            <a:pPr marL="628650" lvl="1" indent="-171450" eaLnBrk="1" hangingPunct="1">
              <a:buFont typeface="Arial" pitchFamily="34" charset="0"/>
              <a:buChar char="•"/>
              <a:defRPr/>
            </a:pPr>
            <a:r>
              <a:rPr lang="en-US" dirty="0" smtClean="0"/>
              <a:t>Needs to remain enabled, but doesn’t dictate vPC member port state</a:t>
            </a:r>
          </a:p>
          <a:p>
            <a:pPr marL="628650" lvl="1" indent="-171450" eaLnBrk="1" hangingPunct="1">
              <a:buFont typeface="Arial" pitchFamily="34" charset="0"/>
              <a:buChar char="•"/>
              <a:defRPr/>
            </a:pPr>
            <a:r>
              <a:rPr lang="en-US" dirty="0" smtClean="0"/>
              <a:t>Logical ports still count, need to be aware of number of </a:t>
            </a:r>
            <a:r>
              <a:rPr lang="en-US" dirty="0" err="1" smtClean="0"/>
              <a:t>VLANs</a:t>
            </a:r>
            <a:r>
              <a:rPr lang="en-US" dirty="0" smtClean="0"/>
              <a:t>/port-channels deployed!</a:t>
            </a:r>
          </a:p>
          <a:p>
            <a:pPr eaLnBrk="1" hangingPunct="1">
              <a:defRPr/>
            </a:pPr>
            <a:r>
              <a:rPr lang="en-US" b="1" dirty="0" smtClean="0"/>
              <a:t>Best Practices:</a:t>
            </a:r>
          </a:p>
          <a:p>
            <a:pPr marL="628650" lvl="1" indent="-171450" eaLnBrk="1" hangingPunct="1">
              <a:buFont typeface="Arial" pitchFamily="34" charset="0"/>
              <a:buChar char="•"/>
              <a:defRPr/>
            </a:pPr>
            <a:r>
              <a:rPr lang="en-US" dirty="0" smtClean="0"/>
              <a:t>Not recommended to enable Bridge Assurance feature on vPC channels (i.e. no STP “network” port type). Tracked by </a:t>
            </a:r>
            <a:r>
              <a:rPr lang="en-US" dirty="0" err="1" smtClean="0"/>
              <a:t>CSCsz76892</a:t>
            </a:r>
            <a:r>
              <a:rPr lang="en-US" dirty="0" smtClean="0"/>
              <a:t>.</a:t>
            </a:r>
          </a:p>
          <a:p>
            <a:pPr marL="628650" lvl="1" indent="-171450" eaLnBrk="1" hangingPunct="1">
              <a:buFont typeface="Arial" pitchFamily="34" charset="0"/>
              <a:buChar char="•"/>
              <a:defRPr/>
            </a:pPr>
            <a:r>
              <a:rPr lang="en-US" dirty="0" smtClean="0"/>
              <a:t>Make sure </a:t>
            </a:r>
            <a:r>
              <a:rPr lang="en-US" b="1" dirty="0" smtClean="0"/>
              <a:t>all switches</a:t>
            </a:r>
            <a:r>
              <a:rPr lang="en-US" dirty="0" smtClean="0"/>
              <a:t> in you layer 2 domain are running with Rapid-</a:t>
            </a:r>
            <a:r>
              <a:rPr lang="en-US" dirty="0" err="1" smtClean="0"/>
              <a:t>PVST</a:t>
            </a:r>
            <a:r>
              <a:rPr lang="en-US" dirty="0" smtClean="0"/>
              <a:t> or MST (</a:t>
            </a:r>
            <a:r>
              <a:rPr lang="en-US" dirty="0" err="1" smtClean="0"/>
              <a:t>IOS</a:t>
            </a:r>
            <a:r>
              <a:rPr lang="en-US" dirty="0" smtClean="0"/>
              <a:t> default is non-rapid </a:t>
            </a:r>
            <a:r>
              <a:rPr lang="en-US" dirty="0" err="1" smtClean="0"/>
              <a:t>PVST</a:t>
            </a:r>
            <a:r>
              <a:rPr lang="en-US" dirty="0" smtClean="0"/>
              <a:t>+), to avoid </a:t>
            </a:r>
            <a:r>
              <a:rPr lang="en-US" b="1" dirty="0" smtClean="0"/>
              <a:t>slow STP convergence </a:t>
            </a:r>
            <a:r>
              <a:rPr lang="en-US" dirty="0" smtClean="0"/>
              <a:t>(30+ </a:t>
            </a:r>
            <a:r>
              <a:rPr lang="en-US" dirty="0" err="1" smtClean="0"/>
              <a:t>secs</a:t>
            </a:r>
            <a:r>
              <a:rPr lang="en-US" dirty="0" smtClean="0"/>
              <a:t>)</a:t>
            </a:r>
          </a:p>
          <a:p>
            <a:pPr marL="628650" lvl="1" indent="-171450" eaLnBrk="1" hangingPunct="1">
              <a:buFont typeface="Arial" pitchFamily="34" charset="0"/>
              <a:buChar char="•"/>
              <a:defRPr/>
            </a:pPr>
            <a:r>
              <a:rPr lang="en-US" dirty="0" smtClean="0"/>
              <a:t>Remember to configure </a:t>
            </a:r>
            <a:r>
              <a:rPr lang="en-US" dirty="0" err="1" smtClean="0"/>
              <a:t>portfast</a:t>
            </a:r>
            <a:r>
              <a:rPr lang="en-US" dirty="0" smtClean="0"/>
              <a:t> (edge port-type) on host facing interfaces to avoid </a:t>
            </a:r>
            <a:r>
              <a:rPr lang="en-US" b="1" dirty="0" smtClean="0"/>
              <a:t>slow STP convergence </a:t>
            </a:r>
            <a:r>
              <a:rPr lang="en-US" dirty="0" smtClean="0"/>
              <a:t>(30+ </a:t>
            </a:r>
            <a:r>
              <a:rPr lang="en-US" dirty="0" err="1" smtClean="0"/>
              <a:t>secs</a:t>
            </a:r>
            <a:r>
              <a:rPr lang="en-US" dirty="0" smtClean="0"/>
              <a:t>)</a:t>
            </a:r>
          </a:p>
          <a:p>
            <a:pPr marL="628650" lvl="1" indent="-171450" eaLnBrk="1" hangingPunct="1">
              <a:buFont typeface="Arial" pitchFamily="34" charset="0"/>
              <a:buChar char="•"/>
              <a:defRPr/>
            </a:pPr>
            <a:endParaRPr lang="en-US" dirty="0" smtClean="0"/>
          </a:p>
        </p:txBody>
      </p:sp>
      <p:sp>
        <p:nvSpPr>
          <p:cNvPr id="33796" name="Rectangle 26"/>
          <p:cNvSpPr>
            <a:spLocks noChangeArrowheads="1"/>
          </p:cNvSpPr>
          <p:nvPr/>
        </p:nvSpPr>
        <p:spPr bwMode="auto">
          <a:xfrm>
            <a:off x="6477000" y="18288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33797" name="Line 28"/>
          <p:cNvSpPr>
            <a:spLocks noChangeShapeType="1"/>
          </p:cNvSpPr>
          <p:nvPr/>
        </p:nvSpPr>
        <p:spPr bwMode="auto">
          <a:xfrm flipH="1">
            <a:off x="7080250" y="22860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3798" name="Line 23"/>
          <p:cNvSpPr>
            <a:spLocks noChangeShapeType="1"/>
          </p:cNvSpPr>
          <p:nvPr/>
        </p:nvSpPr>
        <p:spPr bwMode="auto">
          <a:xfrm>
            <a:off x="8153400" y="25908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3799" name="Line 36"/>
          <p:cNvSpPr>
            <a:spLocks noChangeShapeType="1"/>
          </p:cNvSpPr>
          <p:nvPr/>
        </p:nvSpPr>
        <p:spPr bwMode="auto">
          <a:xfrm flipH="1" flipV="1">
            <a:off x="6858000" y="25146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3800" name="Line 32"/>
          <p:cNvSpPr>
            <a:spLocks noChangeShapeType="1"/>
          </p:cNvSpPr>
          <p:nvPr/>
        </p:nvSpPr>
        <p:spPr bwMode="auto">
          <a:xfrm flipH="1">
            <a:off x="6781800" y="25908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3801" name="Line 36"/>
          <p:cNvSpPr>
            <a:spLocks noChangeShapeType="1"/>
          </p:cNvSpPr>
          <p:nvPr/>
        </p:nvSpPr>
        <p:spPr bwMode="auto">
          <a:xfrm flipH="1">
            <a:off x="6858000" y="25908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3802" name="Line 30"/>
          <p:cNvSpPr>
            <a:spLocks noChangeShapeType="1"/>
          </p:cNvSpPr>
          <p:nvPr/>
        </p:nvSpPr>
        <p:spPr bwMode="auto">
          <a:xfrm flipH="1">
            <a:off x="7086600" y="21336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33803" name="Oval 108"/>
          <p:cNvSpPr>
            <a:spLocks noChangeArrowheads="1"/>
          </p:cNvSpPr>
          <p:nvPr/>
        </p:nvSpPr>
        <p:spPr bwMode="auto">
          <a:xfrm>
            <a:off x="6708775" y="33035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33804" name="Line 28"/>
          <p:cNvSpPr>
            <a:spLocks noChangeShapeType="1"/>
          </p:cNvSpPr>
          <p:nvPr/>
        </p:nvSpPr>
        <p:spPr bwMode="auto">
          <a:xfrm flipH="1">
            <a:off x="7086600" y="23622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3805" name="Oval 108"/>
          <p:cNvSpPr>
            <a:spLocks noChangeArrowheads="1"/>
          </p:cNvSpPr>
          <p:nvPr/>
        </p:nvSpPr>
        <p:spPr bwMode="auto">
          <a:xfrm>
            <a:off x="7543800" y="22098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33806" name="Oval 108"/>
          <p:cNvSpPr>
            <a:spLocks noChangeArrowheads="1"/>
          </p:cNvSpPr>
          <p:nvPr/>
        </p:nvSpPr>
        <p:spPr bwMode="auto">
          <a:xfrm>
            <a:off x="7924800" y="33020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33807" name="Picture 124" descr="DC3 Icon"/>
          <p:cNvPicPr>
            <a:picLocks noChangeAspect="1" noChangeArrowheads="1"/>
          </p:cNvPicPr>
          <p:nvPr/>
        </p:nvPicPr>
        <p:blipFill>
          <a:blip r:embed="rId3"/>
          <a:srcRect/>
          <a:stretch>
            <a:fillRect/>
          </a:stretch>
        </p:blipFill>
        <p:spPr bwMode="auto">
          <a:xfrm>
            <a:off x="6546850" y="1905000"/>
            <a:ext cx="603250" cy="796925"/>
          </a:xfrm>
          <a:prstGeom prst="rect">
            <a:avLst/>
          </a:prstGeom>
          <a:noFill/>
          <a:ln w="9525">
            <a:noFill/>
            <a:miter lim="800000"/>
            <a:headEnd/>
            <a:tailEnd/>
          </a:ln>
        </p:spPr>
      </p:pic>
      <p:pic>
        <p:nvPicPr>
          <p:cNvPr id="33808" name="Picture 124" descr="DC3 Icon"/>
          <p:cNvPicPr>
            <a:picLocks noChangeAspect="1" noChangeArrowheads="1"/>
          </p:cNvPicPr>
          <p:nvPr/>
        </p:nvPicPr>
        <p:blipFill>
          <a:blip r:embed="rId3"/>
          <a:srcRect/>
          <a:stretch>
            <a:fillRect/>
          </a:stretch>
        </p:blipFill>
        <p:spPr bwMode="auto">
          <a:xfrm>
            <a:off x="8001000" y="1905000"/>
            <a:ext cx="603250" cy="796925"/>
          </a:xfrm>
          <a:prstGeom prst="rect">
            <a:avLst/>
          </a:prstGeom>
          <a:noFill/>
          <a:ln w="9525">
            <a:noFill/>
            <a:miter lim="800000"/>
            <a:headEnd/>
            <a:tailEnd/>
          </a:ln>
        </p:spPr>
      </p:pic>
      <p:sp>
        <p:nvSpPr>
          <p:cNvPr id="33809" name="Line 36"/>
          <p:cNvSpPr>
            <a:spLocks noChangeShapeType="1"/>
          </p:cNvSpPr>
          <p:nvPr/>
        </p:nvSpPr>
        <p:spPr bwMode="auto">
          <a:xfrm flipH="1">
            <a:off x="7620000" y="2590800"/>
            <a:ext cx="533400" cy="1524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3810" name="Line 36"/>
          <p:cNvSpPr>
            <a:spLocks noChangeShapeType="1"/>
          </p:cNvSpPr>
          <p:nvPr/>
        </p:nvSpPr>
        <p:spPr bwMode="auto">
          <a:xfrm>
            <a:off x="6934200" y="2590800"/>
            <a:ext cx="685800" cy="15240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33811"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15200" y="3962400"/>
            <a:ext cx="660400" cy="301625"/>
          </a:xfrm>
          <a:prstGeom prst="rect">
            <a:avLst/>
          </a:prstGeom>
          <a:noFill/>
          <a:ln w="9525">
            <a:noFill/>
            <a:miter lim="800000"/>
            <a:headEnd/>
            <a:tailEnd/>
          </a:ln>
        </p:spPr>
      </p:pic>
      <p:grpSp>
        <p:nvGrpSpPr>
          <p:cNvPr id="33812" name="Group 41"/>
          <p:cNvGrpSpPr>
            <a:grpSpLocks/>
          </p:cNvGrpSpPr>
          <p:nvPr/>
        </p:nvGrpSpPr>
        <p:grpSpPr bwMode="auto">
          <a:xfrm>
            <a:off x="7467600" y="3810000"/>
            <a:ext cx="152400" cy="152400"/>
            <a:chOff x="7696200" y="4495800"/>
            <a:chExt cx="152400" cy="152400"/>
          </a:xfrm>
        </p:grpSpPr>
        <p:sp>
          <p:nvSpPr>
            <p:cNvPr id="43"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44"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sp>
        <p:nvSpPr>
          <p:cNvPr id="33813" name="Line 36"/>
          <p:cNvSpPr>
            <a:spLocks noChangeShapeType="1"/>
          </p:cNvSpPr>
          <p:nvPr/>
        </p:nvSpPr>
        <p:spPr bwMode="auto">
          <a:xfrm flipH="1">
            <a:off x="7010400" y="3657600"/>
            <a:ext cx="914400" cy="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33814"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72250" y="3457575"/>
            <a:ext cx="660400" cy="301625"/>
          </a:xfrm>
          <a:prstGeom prst="rect">
            <a:avLst/>
          </a:prstGeom>
          <a:noFill/>
          <a:ln w="9525">
            <a:noFill/>
            <a:miter lim="800000"/>
            <a:headEnd/>
            <a:tailEnd/>
          </a:ln>
        </p:spPr>
      </p:pic>
      <p:pic>
        <p:nvPicPr>
          <p:cNvPr id="33815"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918450" y="3457575"/>
            <a:ext cx="660400" cy="301625"/>
          </a:xfrm>
          <a:prstGeom prst="rect">
            <a:avLst/>
          </a:prstGeom>
          <a:noFill/>
          <a:ln w="9525">
            <a:noFill/>
            <a:miter lim="800000"/>
            <a:headEnd/>
            <a:tailEnd/>
          </a:ln>
        </p:spPr>
      </p:pic>
      <p:grpSp>
        <p:nvGrpSpPr>
          <p:cNvPr id="33816" name="Group 40"/>
          <p:cNvGrpSpPr>
            <a:grpSpLocks/>
          </p:cNvGrpSpPr>
          <p:nvPr/>
        </p:nvGrpSpPr>
        <p:grpSpPr bwMode="auto">
          <a:xfrm>
            <a:off x="7162800" y="3581400"/>
            <a:ext cx="152400" cy="152400"/>
            <a:chOff x="7696200" y="4495800"/>
            <a:chExt cx="152400" cy="152400"/>
          </a:xfrm>
        </p:grpSpPr>
        <p:sp>
          <p:nvSpPr>
            <p:cNvPr id="39" name="Line 36"/>
            <p:cNvSpPr>
              <a:spLocks noChangeShapeType="1"/>
            </p:cNvSpPr>
            <p:nvPr/>
          </p:nvSpPr>
          <p:spPr bwMode="auto">
            <a:xfrm flipH="1">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40" name="Line 36"/>
            <p:cNvSpPr>
              <a:spLocks noChangeShapeType="1"/>
            </p:cNvSpPr>
            <p:nvPr/>
          </p:nvSpPr>
          <p:spPr bwMode="auto">
            <a:xfrm>
              <a:off x="7696200" y="4495800"/>
              <a:ext cx="152400" cy="152400"/>
            </a:xfrm>
            <a:prstGeom prst="line">
              <a:avLst/>
            </a:prstGeom>
            <a:noFill/>
            <a:ln w="63500">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grpSp>
      <p:sp>
        <p:nvSpPr>
          <p:cNvPr id="33817" name="AutoShape 104"/>
          <p:cNvSpPr>
            <a:spLocks noChangeArrowheads="1"/>
          </p:cNvSpPr>
          <p:nvPr/>
        </p:nvSpPr>
        <p:spPr bwMode="auto">
          <a:xfrm>
            <a:off x="6324600" y="4724400"/>
            <a:ext cx="381000" cy="457200"/>
          </a:xfrm>
          <a:prstGeom prst="wedgeRoundRectCallout">
            <a:avLst>
              <a:gd name="adj1" fmla="val 202102"/>
              <a:gd name="adj2" fmla="val -276310"/>
              <a:gd name="adj3" fmla="val 16667"/>
            </a:avLst>
          </a:prstGeom>
          <a:solidFill>
            <a:schemeClr val="accent1"/>
          </a:solidFill>
          <a:ln w="9525">
            <a:solidFill>
              <a:schemeClr val="tx1"/>
            </a:solidFill>
            <a:miter lim="800000"/>
            <a:headEnd/>
            <a:tailEnd/>
          </a:ln>
        </p:spPr>
        <p:txBody>
          <a:bodyPr lIns="0" tIns="0" rIns="0" bIns="0"/>
          <a:lstStyle/>
          <a:p>
            <a:pPr algn="ctr"/>
            <a:r>
              <a:rPr lang="en-US" sz="1200"/>
              <a:t>vPC</a:t>
            </a:r>
          </a:p>
        </p:txBody>
      </p:sp>
      <p:sp>
        <p:nvSpPr>
          <p:cNvPr id="33818" name="AutoShape 104"/>
          <p:cNvSpPr>
            <a:spLocks noChangeArrowheads="1"/>
          </p:cNvSpPr>
          <p:nvPr/>
        </p:nvSpPr>
        <p:spPr bwMode="auto">
          <a:xfrm>
            <a:off x="6324600" y="4648200"/>
            <a:ext cx="533400" cy="609600"/>
          </a:xfrm>
          <a:prstGeom prst="wedgeRoundRectCallout">
            <a:avLst>
              <a:gd name="adj1" fmla="val 173468"/>
              <a:gd name="adj2" fmla="val -174963"/>
              <a:gd name="adj3" fmla="val 16667"/>
            </a:avLst>
          </a:prstGeom>
          <a:solidFill>
            <a:schemeClr val="accent1"/>
          </a:solidFill>
          <a:ln w="9525">
            <a:solidFill>
              <a:schemeClr val="tx1"/>
            </a:solidFill>
            <a:miter lim="800000"/>
            <a:headEnd/>
            <a:tailEnd/>
          </a:ln>
        </p:spPr>
        <p:txBody>
          <a:bodyPr lIns="0" tIns="0" rIns="0" bIns="0"/>
          <a:lstStyle/>
          <a:p>
            <a:pPr algn="ctr"/>
            <a:r>
              <a:rPr lang="en-US" sz="1200"/>
              <a:t>vPC</a:t>
            </a:r>
          </a:p>
        </p:txBody>
      </p:sp>
      <p:sp>
        <p:nvSpPr>
          <p:cNvPr id="33819" name="AutoShape 104"/>
          <p:cNvSpPr>
            <a:spLocks noChangeArrowheads="1"/>
          </p:cNvSpPr>
          <p:nvPr/>
        </p:nvSpPr>
        <p:spPr bwMode="auto">
          <a:xfrm>
            <a:off x="6248400" y="4648200"/>
            <a:ext cx="2667000" cy="1143000"/>
          </a:xfrm>
          <a:prstGeom prst="wedgeRoundRectCallout">
            <a:avLst>
              <a:gd name="adj1" fmla="val 49806"/>
              <a:gd name="adj2" fmla="val -24449"/>
              <a:gd name="adj3" fmla="val 16667"/>
            </a:avLst>
          </a:prstGeom>
          <a:solidFill>
            <a:schemeClr val="accent1"/>
          </a:solidFill>
          <a:ln w="9525">
            <a:solidFill>
              <a:schemeClr val="tx1"/>
            </a:solidFill>
            <a:miter lim="800000"/>
            <a:headEnd/>
            <a:tailEnd/>
          </a:ln>
        </p:spPr>
        <p:txBody>
          <a:bodyPr lIns="0" tIns="0" rIns="0" bIns="0"/>
          <a:lstStyle/>
          <a:p>
            <a:pPr algn="ctr"/>
            <a:r>
              <a:rPr lang="en-US" sz="1600" b="1">
                <a:solidFill>
                  <a:schemeClr val="bg1"/>
                </a:solidFill>
              </a:rPr>
              <a:t>STP is running to manage loops outside of vPC’s direct domain, or before initial vPC configuration</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p:txBody>
          <a:bodyPr wrap="none" lIns="0" rIns="0"/>
          <a:lstStyle/>
          <a:p>
            <a:pPr eaLnBrk="1" hangingPunct="1"/>
            <a:r>
              <a:rPr lang="en-US" smtClean="0"/>
              <a:t>Spanning Tree Recommendations</a:t>
            </a:r>
            <a:br>
              <a:rPr lang="en-US" smtClean="0"/>
            </a:br>
            <a:r>
              <a:rPr lang="en-US" sz="2400" smtClean="0">
                <a:solidFill>
                  <a:schemeClr val="tx1"/>
                </a:solidFill>
                <a:ea typeface="MS PGothic" pitchFamily="34" charset="-128"/>
              </a:rPr>
              <a:t>Port Configuration Overview</a:t>
            </a:r>
          </a:p>
        </p:txBody>
      </p:sp>
      <p:sp>
        <p:nvSpPr>
          <p:cNvPr id="34819" name="AutoShape 2"/>
          <p:cNvSpPr>
            <a:spLocks noChangeAspect="1" noChangeArrowheads="1"/>
          </p:cNvSpPr>
          <p:nvPr/>
        </p:nvSpPr>
        <p:spPr bwMode="auto">
          <a:xfrm>
            <a:off x="622300" y="914400"/>
            <a:ext cx="9332913" cy="5319713"/>
          </a:xfrm>
          <a:prstGeom prst="rect">
            <a:avLst/>
          </a:prstGeom>
          <a:noFill/>
          <a:ln w="9525">
            <a:noFill/>
            <a:miter lim="800000"/>
            <a:headEnd/>
            <a:tailEnd/>
          </a:ln>
        </p:spPr>
        <p:txBody>
          <a:bodyPr/>
          <a:lstStyle/>
          <a:p>
            <a:endParaRPr lang="en-US"/>
          </a:p>
        </p:txBody>
      </p:sp>
      <p:sp>
        <p:nvSpPr>
          <p:cNvPr id="34820" name="Rectangle 3"/>
          <p:cNvSpPr>
            <a:spLocks noChangeArrowheads="1"/>
          </p:cNvSpPr>
          <p:nvPr/>
        </p:nvSpPr>
        <p:spPr bwMode="auto">
          <a:xfrm>
            <a:off x="533400" y="3316288"/>
            <a:ext cx="6554788" cy="2833687"/>
          </a:xfrm>
          <a:prstGeom prst="rect">
            <a:avLst/>
          </a:prstGeom>
          <a:solidFill>
            <a:schemeClr val="accent1">
              <a:alpha val="10196"/>
            </a:schemeClr>
          </a:solidFill>
          <a:ln w="9525">
            <a:no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34821" name="Rectangle 4"/>
          <p:cNvSpPr>
            <a:spLocks noChangeArrowheads="1"/>
          </p:cNvSpPr>
          <p:nvPr/>
        </p:nvSpPr>
        <p:spPr bwMode="auto">
          <a:xfrm>
            <a:off x="533400" y="3827463"/>
            <a:ext cx="6554788" cy="2322512"/>
          </a:xfrm>
          <a:prstGeom prst="rect">
            <a:avLst/>
          </a:prstGeom>
          <a:solidFill>
            <a:schemeClr val="accent1">
              <a:alpha val="10196"/>
            </a:schemeClr>
          </a:solidFill>
          <a:ln w="9525">
            <a:noFill/>
            <a:round/>
            <a:headEnd/>
            <a:tailEnd/>
          </a:ln>
        </p:spPr>
        <p:txBody>
          <a:bodyPr wrap="none" lIns="82124" tIns="41061" rIns="82124" bIns="41061" anchor="ctr">
            <a:spAutoFit/>
          </a:bodyPr>
          <a:lstStyle/>
          <a:p>
            <a:pPr algn="ctr" defTabSz="814388" eaLnBrk="0" hangingPunct="0">
              <a:lnSpc>
                <a:spcPct val="90000"/>
              </a:lnSpc>
            </a:pPr>
            <a:endParaRPr lang="en-US"/>
          </a:p>
        </p:txBody>
      </p:sp>
      <p:sp>
        <p:nvSpPr>
          <p:cNvPr id="34822" name="Rectangle 5"/>
          <p:cNvSpPr>
            <a:spLocks noChangeArrowheads="1"/>
          </p:cNvSpPr>
          <p:nvPr/>
        </p:nvSpPr>
        <p:spPr bwMode="auto">
          <a:xfrm>
            <a:off x="533400" y="5592763"/>
            <a:ext cx="6554788" cy="557212"/>
          </a:xfrm>
          <a:prstGeom prst="rect">
            <a:avLst/>
          </a:prstGeom>
          <a:solidFill>
            <a:schemeClr val="accent1">
              <a:alpha val="10196"/>
            </a:schemeClr>
          </a:solidFill>
          <a:ln w="9525">
            <a:noFill/>
            <a:round/>
            <a:headEnd/>
            <a:tailEnd/>
          </a:ln>
        </p:spPr>
        <p:txBody>
          <a:bodyPr lIns="82124" tIns="41061" rIns="82124" bIns="41061" anchor="ctr">
            <a:spAutoFit/>
          </a:bodyPr>
          <a:lstStyle/>
          <a:p>
            <a:pPr algn="ctr" defTabSz="814388" eaLnBrk="0" hangingPunct="0">
              <a:lnSpc>
                <a:spcPct val="90000"/>
              </a:lnSpc>
            </a:pPr>
            <a:endParaRPr lang="en-US"/>
          </a:p>
        </p:txBody>
      </p:sp>
      <p:grpSp>
        <p:nvGrpSpPr>
          <p:cNvPr id="34823" name="Group 6"/>
          <p:cNvGrpSpPr>
            <a:grpSpLocks/>
          </p:cNvGrpSpPr>
          <p:nvPr/>
        </p:nvGrpSpPr>
        <p:grpSpPr bwMode="auto">
          <a:xfrm>
            <a:off x="1157288" y="5313363"/>
            <a:ext cx="544512" cy="1163637"/>
            <a:chOff x="1943068" y="4268799"/>
            <a:chExt cx="446088" cy="914267"/>
          </a:xfrm>
        </p:grpSpPr>
        <p:cxnSp>
          <p:nvCxnSpPr>
            <p:cNvPr id="35023" name="Straight Connector 80"/>
            <p:cNvCxnSpPr>
              <a:cxnSpLocks noChangeShapeType="1"/>
            </p:cNvCxnSpPr>
            <p:nvPr/>
          </p:nvCxnSpPr>
          <p:spPr bwMode="auto">
            <a:xfrm rot="16200000" flipV="1">
              <a:off x="1720638" y="4637278"/>
              <a:ext cx="749621" cy="12664"/>
            </a:xfrm>
            <a:prstGeom prst="line">
              <a:avLst/>
            </a:prstGeom>
            <a:noFill/>
            <a:ln w="19050">
              <a:solidFill>
                <a:schemeClr val="tx1"/>
              </a:solidFill>
              <a:round/>
              <a:headEnd/>
              <a:tailEnd/>
            </a:ln>
          </p:spPr>
        </p:cxnSp>
        <p:grpSp>
          <p:nvGrpSpPr>
            <p:cNvPr id="35024" name="Group 37"/>
            <p:cNvGrpSpPr>
              <a:grpSpLocks/>
            </p:cNvGrpSpPr>
            <p:nvPr/>
          </p:nvGrpSpPr>
          <p:grpSpPr bwMode="auto">
            <a:xfrm>
              <a:off x="1943068" y="4706959"/>
              <a:ext cx="446088" cy="476107"/>
              <a:chOff x="2184" y="3120"/>
              <a:chExt cx="336" cy="682"/>
            </a:xfrm>
          </p:grpSpPr>
          <p:grpSp>
            <p:nvGrpSpPr>
              <p:cNvPr id="35025" name="Group 38"/>
              <p:cNvGrpSpPr>
                <a:grpSpLocks/>
              </p:cNvGrpSpPr>
              <p:nvPr/>
            </p:nvGrpSpPr>
            <p:grpSpPr bwMode="auto">
              <a:xfrm>
                <a:off x="2232" y="3120"/>
                <a:ext cx="192" cy="298"/>
                <a:chOff x="4469" y="1580"/>
                <a:chExt cx="318" cy="489"/>
              </a:xfrm>
            </p:grpSpPr>
            <p:pic>
              <p:nvPicPr>
                <p:cNvPr id="35035" name="Picture 39"/>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36" name="Picture 40"/>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5026" name="Group 41"/>
              <p:cNvGrpSpPr>
                <a:grpSpLocks/>
              </p:cNvGrpSpPr>
              <p:nvPr/>
            </p:nvGrpSpPr>
            <p:grpSpPr bwMode="auto">
              <a:xfrm>
                <a:off x="2184" y="3254"/>
                <a:ext cx="192" cy="298"/>
                <a:chOff x="4469" y="1580"/>
                <a:chExt cx="318" cy="489"/>
              </a:xfrm>
            </p:grpSpPr>
            <p:pic>
              <p:nvPicPr>
                <p:cNvPr id="35033" name="Picture 42"/>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34" name="Picture 43"/>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5027" name="Group 44"/>
              <p:cNvGrpSpPr>
                <a:grpSpLocks/>
              </p:cNvGrpSpPr>
              <p:nvPr/>
            </p:nvGrpSpPr>
            <p:grpSpPr bwMode="auto">
              <a:xfrm>
                <a:off x="2328" y="3398"/>
                <a:ext cx="192" cy="298"/>
                <a:chOff x="4469" y="1580"/>
                <a:chExt cx="318" cy="489"/>
              </a:xfrm>
            </p:grpSpPr>
            <p:pic>
              <p:nvPicPr>
                <p:cNvPr id="35031" name="Picture 45"/>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32" name="Picture 46"/>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5028" name="Group 47"/>
              <p:cNvGrpSpPr>
                <a:grpSpLocks/>
              </p:cNvGrpSpPr>
              <p:nvPr/>
            </p:nvGrpSpPr>
            <p:grpSpPr bwMode="auto">
              <a:xfrm>
                <a:off x="2184" y="3504"/>
                <a:ext cx="192" cy="298"/>
                <a:chOff x="4469" y="1580"/>
                <a:chExt cx="318" cy="489"/>
              </a:xfrm>
            </p:grpSpPr>
            <p:pic>
              <p:nvPicPr>
                <p:cNvPr id="35029" name="Picture 48"/>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30" name="Picture 49"/>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grpSp>
      <p:grpSp>
        <p:nvGrpSpPr>
          <p:cNvPr id="34824" name="Group 21"/>
          <p:cNvGrpSpPr>
            <a:grpSpLocks/>
          </p:cNvGrpSpPr>
          <p:nvPr/>
        </p:nvGrpSpPr>
        <p:grpSpPr bwMode="auto">
          <a:xfrm>
            <a:off x="2093913" y="5313363"/>
            <a:ext cx="544512" cy="1163637"/>
            <a:chOff x="1943069" y="4268799"/>
            <a:chExt cx="446088" cy="914267"/>
          </a:xfrm>
        </p:grpSpPr>
        <p:cxnSp>
          <p:nvCxnSpPr>
            <p:cNvPr id="35009" name="Straight Connector 80"/>
            <p:cNvCxnSpPr>
              <a:cxnSpLocks noChangeShapeType="1"/>
            </p:cNvCxnSpPr>
            <p:nvPr/>
          </p:nvCxnSpPr>
          <p:spPr bwMode="auto">
            <a:xfrm rot="16200000" flipV="1">
              <a:off x="1720638" y="4637278"/>
              <a:ext cx="749621" cy="12664"/>
            </a:xfrm>
            <a:prstGeom prst="line">
              <a:avLst/>
            </a:prstGeom>
            <a:noFill/>
            <a:ln w="19050">
              <a:solidFill>
                <a:schemeClr val="tx1"/>
              </a:solidFill>
              <a:round/>
              <a:headEnd/>
              <a:tailEnd/>
            </a:ln>
          </p:spPr>
        </p:cxnSp>
        <p:grpSp>
          <p:nvGrpSpPr>
            <p:cNvPr id="35010" name="Group 37"/>
            <p:cNvGrpSpPr>
              <a:grpSpLocks/>
            </p:cNvGrpSpPr>
            <p:nvPr/>
          </p:nvGrpSpPr>
          <p:grpSpPr bwMode="auto">
            <a:xfrm>
              <a:off x="1943069" y="4706959"/>
              <a:ext cx="446088" cy="476107"/>
              <a:chOff x="2184" y="3120"/>
              <a:chExt cx="336" cy="682"/>
            </a:xfrm>
          </p:grpSpPr>
          <p:grpSp>
            <p:nvGrpSpPr>
              <p:cNvPr id="35011" name="Group 38"/>
              <p:cNvGrpSpPr>
                <a:grpSpLocks/>
              </p:cNvGrpSpPr>
              <p:nvPr/>
            </p:nvGrpSpPr>
            <p:grpSpPr bwMode="auto">
              <a:xfrm>
                <a:off x="2232" y="3120"/>
                <a:ext cx="192" cy="298"/>
                <a:chOff x="4469" y="1580"/>
                <a:chExt cx="318" cy="489"/>
              </a:xfrm>
            </p:grpSpPr>
            <p:pic>
              <p:nvPicPr>
                <p:cNvPr id="35021" name="Picture 39"/>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22" name="Picture 40"/>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5012" name="Group 41"/>
              <p:cNvGrpSpPr>
                <a:grpSpLocks/>
              </p:cNvGrpSpPr>
              <p:nvPr/>
            </p:nvGrpSpPr>
            <p:grpSpPr bwMode="auto">
              <a:xfrm>
                <a:off x="2184" y="3254"/>
                <a:ext cx="192" cy="298"/>
                <a:chOff x="4469" y="1580"/>
                <a:chExt cx="318" cy="489"/>
              </a:xfrm>
            </p:grpSpPr>
            <p:pic>
              <p:nvPicPr>
                <p:cNvPr id="35019" name="Picture 42"/>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20" name="Picture 43"/>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5013" name="Group 44"/>
              <p:cNvGrpSpPr>
                <a:grpSpLocks/>
              </p:cNvGrpSpPr>
              <p:nvPr/>
            </p:nvGrpSpPr>
            <p:grpSpPr bwMode="auto">
              <a:xfrm>
                <a:off x="2328" y="3398"/>
                <a:ext cx="192" cy="298"/>
                <a:chOff x="4469" y="1580"/>
                <a:chExt cx="318" cy="489"/>
              </a:xfrm>
            </p:grpSpPr>
            <p:pic>
              <p:nvPicPr>
                <p:cNvPr id="35017" name="Picture 45"/>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18" name="Picture 46"/>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5014" name="Group 47"/>
              <p:cNvGrpSpPr>
                <a:grpSpLocks/>
              </p:cNvGrpSpPr>
              <p:nvPr/>
            </p:nvGrpSpPr>
            <p:grpSpPr bwMode="auto">
              <a:xfrm>
                <a:off x="2184" y="3504"/>
                <a:ext cx="192" cy="298"/>
                <a:chOff x="4469" y="1580"/>
                <a:chExt cx="318" cy="489"/>
              </a:xfrm>
            </p:grpSpPr>
            <p:pic>
              <p:nvPicPr>
                <p:cNvPr id="35015" name="Picture 48"/>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16" name="Picture 49"/>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grpSp>
      <p:cxnSp>
        <p:nvCxnSpPr>
          <p:cNvPr id="34825" name="Straight Connector 80"/>
          <p:cNvCxnSpPr>
            <a:cxnSpLocks noChangeShapeType="1"/>
          </p:cNvCxnSpPr>
          <p:nvPr/>
        </p:nvCxnSpPr>
        <p:spPr bwMode="auto">
          <a:xfrm rot="16200000" flipV="1">
            <a:off x="3007519" y="5782469"/>
            <a:ext cx="954087" cy="15875"/>
          </a:xfrm>
          <a:prstGeom prst="line">
            <a:avLst/>
          </a:prstGeom>
          <a:noFill/>
          <a:ln w="19050">
            <a:solidFill>
              <a:schemeClr val="tx1"/>
            </a:solidFill>
            <a:round/>
            <a:headEnd/>
            <a:tailEnd/>
          </a:ln>
        </p:spPr>
      </p:cxnSp>
      <p:grpSp>
        <p:nvGrpSpPr>
          <p:cNvPr id="34826" name="Group 37"/>
          <p:cNvGrpSpPr>
            <a:grpSpLocks/>
          </p:cNvGrpSpPr>
          <p:nvPr/>
        </p:nvGrpSpPr>
        <p:grpSpPr bwMode="auto">
          <a:xfrm>
            <a:off x="3297238" y="5870575"/>
            <a:ext cx="546100" cy="606425"/>
            <a:chOff x="2184" y="3120"/>
            <a:chExt cx="336" cy="682"/>
          </a:xfrm>
        </p:grpSpPr>
        <p:grpSp>
          <p:nvGrpSpPr>
            <p:cNvPr id="34997" name="Group 38"/>
            <p:cNvGrpSpPr>
              <a:grpSpLocks/>
            </p:cNvGrpSpPr>
            <p:nvPr/>
          </p:nvGrpSpPr>
          <p:grpSpPr bwMode="auto">
            <a:xfrm>
              <a:off x="2232" y="3120"/>
              <a:ext cx="192" cy="298"/>
              <a:chOff x="4469" y="1580"/>
              <a:chExt cx="318" cy="489"/>
            </a:xfrm>
          </p:grpSpPr>
          <p:pic>
            <p:nvPicPr>
              <p:cNvPr id="35007" name="Picture 39"/>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08" name="Picture 40"/>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4998" name="Group 41"/>
            <p:cNvGrpSpPr>
              <a:grpSpLocks/>
            </p:cNvGrpSpPr>
            <p:nvPr/>
          </p:nvGrpSpPr>
          <p:grpSpPr bwMode="auto">
            <a:xfrm>
              <a:off x="2184" y="3254"/>
              <a:ext cx="192" cy="298"/>
              <a:chOff x="4469" y="1580"/>
              <a:chExt cx="318" cy="489"/>
            </a:xfrm>
          </p:grpSpPr>
          <p:pic>
            <p:nvPicPr>
              <p:cNvPr id="35005" name="Picture 42"/>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06" name="Picture 43"/>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4999" name="Group 44"/>
            <p:cNvGrpSpPr>
              <a:grpSpLocks/>
            </p:cNvGrpSpPr>
            <p:nvPr/>
          </p:nvGrpSpPr>
          <p:grpSpPr bwMode="auto">
            <a:xfrm>
              <a:off x="2328" y="3398"/>
              <a:ext cx="192" cy="298"/>
              <a:chOff x="4469" y="1580"/>
              <a:chExt cx="318" cy="489"/>
            </a:xfrm>
          </p:grpSpPr>
          <p:pic>
            <p:nvPicPr>
              <p:cNvPr id="35003" name="Picture 45"/>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04" name="Picture 46"/>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5000" name="Group 47"/>
            <p:cNvGrpSpPr>
              <a:grpSpLocks/>
            </p:cNvGrpSpPr>
            <p:nvPr/>
          </p:nvGrpSpPr>
          <p:grpSpPr bwMode="auto">
            <a:xfrm>
              <a:off x="2184" y="3504"/>
              <a:ext cx="192" cy="298"/>
              <a:chOff x="4469" y="1580"/>
              <a:chExt cx="318" cy="489"/>
            </a:xfrm>
          </p:grpSpPr>
          <p:pic>
            <p:nvPicPr>
              <p:cNvPr id="35001" name="Picture 48"/>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5002" name="Picture 49"/>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grpSp>
        <p:nvGrpSpPr>
          <p:cNvPr id="34827" name="Group 51"/>
          <p:cNvGrpSpPr>
            <a:grpSpLocks/>
          </p:cNvGrpSpPr>
          <p:nvPr/>
        </p:nvGrpSpPr>
        <p:grpSpPr bwMode="auto">
          <a:xfrm>
            <a:off x="4502150" y="5313363"/>
            <a:ext cx="544513" cy="1163637"/>
            <a:chOff x="1943071" y="4268799"/>
            <a:chExt cx="446088" cy="914267"/>
          </a:xfrm>
        </p:grpSpPr>
        <p:cxnSp>
          <p:nvCxnSpPr>
            <p:cNvPr id="34983" name="Straight Connector 80"/>
            <p:cNvCxnSpPr>
              <a:cxnSpLocks noChangeShapeType="1"/>
            </p:cNvCxnSpPr>
            <p:nvPr/>
          </p:nvCxnSpPr>
          <p:spPr bwMode="auto">
            <a:xfrm rot="16200000" flipV="1">
              <a:off x="1720638" y="4637278"/>
              <a:ext cx="749621" cy="12664"/>
            </a:xfrm>
            <a:prstGeom prst="line">
              <a:avLst/>
            </a:prstGeom>
            <a:noFill/>
            <a:ln w="19050">
              <a:solidFill>
                <a:schemeClr val="tx1"/>
              </a:solidFill>
              <a:round/>
              <a:headEnd/>
              <a:tailEnd/>
            </a:ln>
          </p:spPr>
        </p:cxnSp>
        <p:grpSp>
          <p:nvGrpSpPr>
            <p:cNvPr id="34984" name="Group 37"/>
            <p:cNvGrpSpPr>
              <a:grpSpLocks/>
            </p:cNvGrpSpPr>
            <p:nvPr/>
          </p:nvGrpSpPr>
          <p:grpSpPr bwMode="auto">
            <a:xfrm>
              <a:off x="1943071" y="4706959"/>
              <a:ext cx="446088" cy="476107"/>
              <a:chOff x="2184" y="3120"/>
              <a:chExt cx="336" cy="682"/>
            </a:xfrm>
          </p:grpSpPr>
          <p:grpSp>
            <p:nvGrpSpPr>
              <p:cNvPr id="34985" name="Group 38"/>
              <p:cNvGrpSpPr>
                <a:grpSpLocks/>
              </p:cNvGrpSpPr>
              <p:nvPr/>
            </p:nvGrpSpPr>
            <p:grpSpPr bwMode="auto">
              <a:xfrm>
                <a:off x="2232" y="3120"/>
                <a:ext cx="192" cy="298"/>
                <a:chOff x="4469" y="1580"/>
                <a:chExt cx="318" cy="489"/>
              </a:xfrm>
            </p:grpSpPr>
            <p:pic>
              <p:nvPicPr>
                <p:cNvPr id="34995" name="Picture 39"/>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4996" name="Picture 40"/>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4986" name="Group 41"/>
              <p:cNvGrpSpPr>
                <a:grpSpLocks/>
              </p:cNvGrpSpPr>
              <p:nvPr/>
            </p:nvGrpSpPr>
            <p:grpSpPr bwMode="auto">
              <a:xfrm>
                <a:off x="2184" y="3254"/>
                <a:ext cx="192" cy="298"/>
                <a:chOff x="4469" y="1580"/>
                <a:chExt cx="318" cy="489"/>
              </a:xfrm>
            </p:grpSpPr>
            <p:pic>
              <p:nvPicPr>
                <p:cNvPr id="34993" name="Picture 42"/>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4994" name="Picture 43"/>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4987" name="Group 44"/>
              <p:cNvGrpSpPr>
                <a:grpSpLocks/>
              </p:cNvGrpSpPr>
              <p:nvPr/>
            </p:nvGrpSpPr>
            <p:grpSpPr bwMode="auto">
              <a:xfrm>
                <a:off x="2328" y="3398"/>
                <a:ext cx="192" cy="298"/>
                <a:chOff x="4469" y="1580"/>
                <a:chExt cx="318" cy="489"/>
              </a:xfrm>
            </p:grpSpPr>
            <p:pic>
              <p:nvPicPr>
                <p:cNvPr id="34991" name="Picture 45"/>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4992" name="Picture 46"/>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4988" name="Group 47"/>
              <p:cNvGrpSpPr>
                <a:grpSpLocks/>
              </p:cNvGrpSpPr>
              <p:nvPr/>
            </p:nvGrpSpPr>
            <p:grpSpPr bwMode="auto">
              <a:xfrm>
                <a:off x="2184" y="3504"/>
                <a:ext cx="192" cy="298"/>
                <a:chOff x="4469" y="1580"/>
                <a:chExt cx="318" cy="489"/>
              </a:xfrm>
            </p:grpSpPr>
            <p:pic>
              <p:nvPicPr>
                <p:cNvPr id="34989" name="Picture 48"/>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4990" name="Picture 49"/>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grpSp>
      <p:grpSp>
        <p:nvGrpSpPr>
          <p:cNvPr id="34828" name="Group 66"/>
          <p:cNvGrpSpPr>
            <a:grpSpLocks/>
          </p:cNvGrpSpPr>
          <p:nvPr/>
        </p:nvGrpSpPr>
        <p:grpSpPr bwMode="auto">
          <a:xfrm>
            <a:off x="5616575" y="5313363"/>
            <a:ext cx="544513" cy="1163637"/>
            <a:chOff x="1943072" y="4268799"/>
            <a:chExt cx="446088" cy="914267"/>
          </a:xfrm>
        </p:grpSpPr>
        <p:cxnSp>
          <p:nvCxnSpPr>
            <p:cNvPr id="34969" name="Straight Connector 80"/>
            <p:cNvCxnSpPr>
              <a:cxnSpLocks noChangeShapeType="1"/>
            </p:cNvCxnSpPr>
            <p:nvPr/>
          </p:nvCxnSpPr>
          <p:spPr bwMode="auto">
            <a:xfrm rot="16200000" flipV="1">
              <a:off x="1720638" y="4637278"/>
              <a:ext cx="749621" cy="12664"/>
            </a:xfrm>
            <a:prstGeom prst="line">
              <a:avLst/>
            </a:prstGeom>
            <a:noFill/>
            <a:ln w="19050">
              <a:solidFill>
                <a:schemeClr val="tx1"/>
              </a:solidFill>
              <a:round/>
              <a:headEnd/>
              <a:tailEnd/>
            </a:ln>
          </p:spPr>
        </p:cxnSp>
        <p:grpSp>
          <p:nvGrpSpPr>
            <p:cNvPr id="34970" name="Group 37"/>
            <p:cNvGrpSpPr>
              <a:grpSpLocks/>
            </p:cNvGrpSpPr>
            <p:nvPr/>
          </p:nvGrpSpPr>
          <p:grpSpPr bwMode="auto">
            <a:xfrm>
              <a:off x="1943072" y="4706959"/>
              <a:ext cx="446088" cy="476107"/>
              <a:chOff x="2184" y="3120"/>
              <a:chExt cx="336" cy="682"/>
            </a:xfrm>
          </p:grpSpPr>
          <p:grpSp>
            <p:nvGrpSpPr>
              <p:cNvPr id="34971" name="Group 38"/>
              <p:cNvGrpSpPr>
                <a:grpSpLocks/>
              </p:cNvGrpSpPr>
              <p:nvPr/>
            </p:nvGrpSpPr>
            <p:grpSpPr bwMode="auto">
              <a:xfrm>
                <a:off x="2232" y="3120"/>
                <a:ext cx="192" cy="298"/>
                <a:chOff x="4469" y="1580"/>
                <a:chExt cx="318" cy="489"/>
              </a:xfrm>
            </p:grpSpPr>
            <p:pic>
              <p:nvPicPr>
                <p:cNvPr id="34981" name="Picture 39"/>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4982" name="Picture 40"/>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4972" name="Group 41"/>
              <p:cNvGrpSpPr>
                <a:grpSpLocks/>
              </p:cNvGrpSpPr>
              <p:nvPr/>
            </p:nvGrpSpPr>
            <p:grpSpPr bwMode="auto">
              <a:xfrm>
                <a:off x="2184" y="3254"/>
                <a:ext cx="192" cy="298"/>
                <a:chOff x="4469" y="1580"/>
                <a:chExt cx="318" cy="489"/>
              </a:xfrm>
            </p:grpSpPr>
            <p:pic>
              <p:nvPicPr>
                <p:cNvPr id="34979" name="Picture 42"/>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4980" name="Picture 43"/>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4973" name="Group 44"/>
              <p:cNvGrpSpPr>
                <a:grpSpLocks/>
              </p:cNvGrpSpPr>
              <p:nvPr/>
            </p:nvGrpSpPr>
            <p:grpSpPr bwMode="auto">
              <a:xfrm>
                <a:off x="2328" y="3398"/>
                <a:ext cx="192" cy="298"/>
                <a:chOff x="4469" y="1580"/>
                <a:chExt cx="318" cy="489"/>
              </a:xfrm>
            </p:grpSpPr>
            <p:pic>
              <p:nvPicPr>
                <p:cNvPr id="34977" name="Picture 45"/>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4978" name="Picture 46"/>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nvGrpSpPr>
              <p:cNvPr id="34974" name="Group 47"/>
              <p:cNvGrpSpPr>
                <a:grpSpLocks/>
              </p:cNvGrpSpPr>
              <p:nvPr/>
            </p:nvGrpSpPr>
            <p:grpSpPr bwMode="auto">
              <a:xfrm>
                <a:off x="2184" y="3504"/>
                <a:ext cx="192" cy="298"/>
                <a:chOff x="4469" y="1580"/>
                <a:chExt cx="318" cy="489"/>
              </a:xfrm>
            </p:grpSpPr>
            <p:pic>
              <p:nvPicPr>
                <p:cNvPr id="34975" name="Picture 48"/>
                <p:cNvPicPr>
                  <a:picLocks noChangeArrowheads="1"/>
                </p:cNvPicPr>
                <p:nvPr/>
              </p:nvPicPr>
              <p:blipFill>
                <a:blip r:embed="rId3"/>
                <a:srcRect/>
                <a:stretch>
                  <a:fillRect/>
                </a:stretch>
              </p:blipFill>
              <p:spPr bwMode="auto">
                <a:xfrm>
                  <a:off x="4469" y="1580"/>
                  <a:ext cx="240" cy="387"/>
                </a:xfrm>
                <a:prstGeom prst="rect">
                  <a:avLst/>
                </a:prstGeom>
                <a:noFill/>
                <a:ln w="9525">
                  <a:noFill/>
                  <a:miter lim="800000"/>
                  <a:headEnd/>
                  <a:tailEnd/>
                </a:ln>
              </p:spPr>
            </p:pic>
            <p:pic>
              <p:nvPicPr>
                <p:cNvPr id="34976" name="Picture 49"/>
                <p:cNvPicPr>
                  <a:picLocks noChangeArrowheads="1"/>
                </p:cNvPicPr>
                <p:nvPr/>
              </p:nvPicPr>
              <p:blipFill>
                <a:blip r:embed="rId3"/>
                <a:srcRect/>
                <a:stretch>
                  <a:fillRect/>
                </a:stretch>
              </p:blipFill>
              <p:spPr bwMode="auto">
                <a:xfrm>
                  <a:off x="4547" y="1682"/>
                  <a:ext cx="240" cy="387"/>
                </a:xfrm>
                <a:prstGeom prst="rect">
                  <a:avLst/>
                </a:prstGeom>
                <a:noFill/>
                <a:ln w="9525">
                  <a:noFill/>
                  <a:miter lim="800000"/>
                  <a:headEnd/>
                  <a:tailEnd/>
                </a:ln>
              </p:spPr>
            </p:pic>
          </p:grpSp>
        </p:grpSp>
      </p:grpSp>
      <p:cxnSp>
        <p:nvCxnSpPr>
          <p:cNvPr id="34829" name="Straight Connector 44"/>
          <p:cNvCxnSpPr>
            <a:cxnSpLocks noChangeShapeType="1"/>
          </p:cNvCxnSpPr>
          <p:nvPr/>
        </p:nvCxnSpPr>
        <p:spPr bwMode="auto">
          <a:xfrm>
            <a:off x="533400" y="2525713"/>
            <a:ext cx="5351463" cy="3175"/>
          </a:xfrm>
          <a:prstGeom prst="line">
            <a:avLst/>
          </a:prstGeom>
          <a:noFill/>
          <a:ln w="12700">
            <a:solidFill>
              <a:schemeClr val="tx1"/>
            </a:solidFill>
            <a:prstDash val="dash"/>
            <a:round/>
            <a:headEnd/>
            <a:tailEnd/>
          </a:ln>
        </p:spPr>
      </p:cxnSp>
      <p:cxnSp>
        <p:nvCxnSpPr>
          <p:cNvPr id="34830" name="Straight Connector 74"/>
          <p:cNvCxnSpPr>
            <a:cxnSpLocks noChangeShapeType="1"/>
          </p:cNvCxnSpPr>
          <p:nvPr/>
        </p:nvCxnSpPr>
        <p:spPr bwMode="auto">
          <a:xfrm>
            <a:off x="1674813" y="5178425"/>
            <a:ext cx="279400" cy="1588"/>
          </a:xfrm>
          <a:prstGeom prst="line">
            <a:avLst/>
          </a:prstGeom>
          <a:noFill/>
          <a:ln w="12700">
            <a:solidFill>
              <a:schemeClr val="tx1"/>
            </a:solidFill>
            <a:round/>
            <a:headEnd/>
            <a:tailEnd/>
          </a:ln>
        </p:spPr>
      </p:cxnSp>
      <p:cxnSp>
        <p:nvCxnSpPr>
          <p:cNvPr id="34831" name="Straight Connector 80"/>
          <p:cNvCxnSpPr>
            <a:cxnSpLocks noChangeShapeType="1"/>
          </p:cNvCxnSpPr>
          <p:nvPr/>
        </p:nvCxnSpPr>
        <p:spPr bwMode="auto">
          <a:xfrm rot="16200000" flipV="1">
            <a:off x="4987926" y="3695700"/>
            <a:ext cx="1560512" cy="1303337"/>
          </a:xfrm>
          <a:prstGeom prst="line">
            <a:avLst/>
          </a:prstGeom>
          <a:noFill/>
          <a:ln w="19050">
            <a:solidFill>
              <a:schemeClr val="tx1"/>
            </a:solidFill>
            <a:round/>
            <a:headEnd/>
            <a:tailEnd/>
          </a:ln>
        </p:spPr>
      </p:cxnSp>
      <p:cxnSp>
        <p:nvCxnSpPr>
          <p:cNvPr id="34832" name="Straight Connector 80"/>
          <p:cNvCxnSpPr>
            <a:cxnSpLocks noChangeShapeType="1"/>
          </p:cNvCxnSpPr>
          <p:nvPr/>
        </p:nvCxnSpPr>
        <p:spPr bwMode="auto">
          <a:xfrm rot="10800000">
            <a:off x="3906838" y="3598863"/>
            <a:ext cx="2378075" cy="1417637"/>
          </a:xfrm>
          <a:prstGeom prst="line">
            <a:avLst/>
          </a:prstGeom>
          <a:noFill/>
          <a:ln w="19050">
            <a:solidFill>
              <a:schemeClr val="tx1"/>
            </a:solidFill>
            <a:round/>
            <a:headEnd/>
            <a:tailEnd/>
          </a:ln>
        </p:spPr>
      </p:cxnSp>
      <p:cxnSp>
        <p:nvCxnSpPr>
          <p:cNvPr id="34833" name="Straight Connector 80"/>
          <p:cNvCxnSpPr>
            <a:cxnSpLocks noChangeShapeType="1"/>
          </p:cNvCxnSpPr>
          <p:nvPr/>
        </p:nvCxnSpPr>
        <p:spPr bwMode="auto">
          <a:xfrm rot="5400000" flipH="1" flipV="1">
            <a:off x="4379913" y="3987800"/>
            <a:ext cx="1157287" cy="315913"/>
          </a:xfrm>
          <a:prstGeom prst="line">
            <a:avLst/>
          </a:prstGeom>
          <a:noFill/>
          <a:ln w="19050">
            <a:solidFill>
              <a:schemeClr val="tx1"/>
            </a:solidFill>
            <a:round/>
            <a:headEnd/>
            <a:tailEnd/>
          </a:ln>
        </p:spPr>
      </p:cxnSp>
      <p:cxnSp>
        <p:nvCxnSpPr>
          <p:cNvPr id="34834" name="Straight Connector 80"/>
          <p:cNvCxnSpPr>
            <a:cxnSpLocks noChangeShapeType="1"/>
          </p:cNvCxnSpPr>
          <p:nvPr/>
        </p:nvCxnSpPr>
        <p:spPr bwMode="auto">
          <a:xfrm rot="16200000" flipV="1">
            <a:off x="2882107" y="4275931"/>
            <a:ext cx="1473200" cy="17463"/>
          </a:xfrm>
          <a:prstGeom prst="line">
            <a:avLst/>
          </a:prstGeom>
          <a:noFill/>
          <a:ln w="19050">
            <a:solidFill>
              <a:schemeClr val="tx1"/>
            </a:solidFill>
            <a:round/>
            <a:headEnd/>
            <a:tailEnd/>
          </a:ln>
        </p:spPr>
      </p:cxnSp>
      <p:cxnSp>
        <p:nvCxnSpPr>
          <p:cNvPr id="34835" name="Straight Connector 80"/>
          <p:cNvCxnSpPr>
            <a:cxnSpLocks noChangeShapeType="1"/>
          </p:cNvCxnSpPr>
          <p:nvPr/>
        </p:nvCxnSpPr>
        <p:spPr bwMode="auto">
          <a:xfrm rot="5400000" flipH="1" flipV="1">
            <a:off x="3621087" y="3690938"/>
            <a:ext cx="1357313" cy="1303338"/>
          </a:xfrm>
          <a:prstGeom prst="line">
            <a:avLst/>
          </a:prstGeom>
          <a:noFill/>
          <a:ln w="19050">
            <a:solidFill>
              <a:schemeClr val="tx1"/>
            </a:solidFill>
            <a:round/>
            <a:headEnd/>
            <a:tailEnd/>
          </a:ln>
        </p:spPr>
      </p:cxnSp>
      <p:cxnSp>
        <p:nvCxnSpPr>
          <p:cNvPr id="34836" name="Straight Connector 80"/>
          <p:cNvCxnSpPr>
            <a:cxnSpLocks noChangeShapeType="1"/>
          </p:cNvCxnSpPr>
          <p:nvPr/>
        </p:nvCxnSpPr>
        <p:spPr bwMode="auto">
          <a:xfrm rot="10800000">
            <a:off x="3625850" y="3470275"/>
            <a:ext cx="1174750" cy="1101725"/>
          </a:xfrm>
          <a:prstGeom prst="line">
            <a:avLst/>
          </a:prstGeom>
          <a:noFill/>
          <a:ln w="19050">
            <a:solidFill>
              <a:schemeClr val="tx1"/>
            </a:solidFill>
            <a:round/>
            <a:headEnd/>
            <a:tailEnd/>
          </a:ln>
        </p:spPr>
      </p:cxnSp>
      <p:cxnSp>
        <p:nvCxnSpPr>
          <p:cNvPr id="34837" name="Straight Connector 61"/>
          <p:cNvCxnSpPr>
            <a:cxnSpLocks noChangeShapeType="1"/>
          </p:cNvCxnSpPr>
          <p:nvPr/>
        </p:nvCxnSpPr>
        <p:spPr bwMode="auto">
          <a:xfrm>
            <a:off x="3603625" y="3294063"/>
            <a:ext cx="1582738" cy="1587"/>
          </a:xfrm>
          <a:prstGeom prst="line">
            <a:avLst/>
          </a:prstGeom>
          <a:noFill/>
          <a:ln w="19050">
            <a:solidFill>
              <a:schemeClr val="tx1"/>
            </a:solidFill>
            <a:round/>
            <a:headEnd/>
            <a:tailEnd/>
          </a:ln>
        </p:spPr>
      </p:cxnSp>
      <p:cxnSp>
        <p:nvCxnSpPr>
          <p:cNvPr id="34838" name="Straight Connector 50"/>
          <p:cNvCxnSpPr>
            <a:cxnSpLocks noChangeShapeType="1"/>
          </p:cNvCxnSpPr>
          <p:nvPr/>
        </p:nvCxnSpPr>
        <p:spPr bwMode="auto">
          <a:xfrm>
            <a:off x="3627438" y="3341688"/>
            <a:ext cx="1582737" cy="3175"/>
          </a:xfrm>
          <a:prstGeom prst="line">
            <a:avLst/>
          </a:prstGeom>
          <a:noFill/>
          <a:ln w="19050">
            <a:solidFill>
              <a:schemeClr val="tx1"/>
            </a:solidFill>
            <a:round/>
            <a:headEnd/>
            <a:tailEnd/>
          </a:ln>
        </p:spPr>
      </p:cxnSp>
      <p:sp>
        <p:nvSpPr>
          <p:cNvPr id="34839" name="Oval 63"/>
          <p:cNvSpPr>
            <a:spLocks noChangeArrowheads="1"/>
          </p:cNvSpPr>
          <p:nvPr/>
        </p:nvSpPr>
        <p:spPr bwMode="auto">
          <a:xfrm>
            <a:off x="4278313" y="3235325"/>
            <a:ext cx="93662" cy="173038"/>
          </a:xfrm>
          <a:prstGeom prst="ellipse">
            <a:avLst/>
          </a:prstGeom>
          <a:noFill/>
          <a:ln w="19050">
            <a:solidFill>
              <a:schemeClr val="tx1"/>
            </a:solidFill>
            <a:round/>
            <a:headEnd/>
            <a:tailEnd/>
          </a:ln>
        </p:spPr>
        <p:txBody>
          <a:bodyPr lIns="82124" tIns="41061" rIns="82124" bIns="41061" anchor="ctr">
            <a:spAutoFit/>
          </a:bodyPr>
          <a:lstStyle/>
          <a:p>
            <a:pPr defTabSz="814388"/>
            <a:endParaRPr lang="en-US"/>
          </a:p>
        </p:txBody>
      </p:sp>
      <p:cxnSp>
        <p:nvCxnSpPr>
          <p:cNvPr id="34840" name="Straight Connector 74"/>
          <p:cNvCxnSpPr>
            <a:cxnSpLocks noChangeShapeType="1"/>
          </p:cNvCxnSpPr>
          <p:nvPr/>
        </p:nvCxnSpPr>
        <p:spPr bwMode="auto">
          <a:xfrm rot="5400000" flipH="1" flipV="1">
            <a:off x="2276475" y="3643313"/>
            <a:ext cx="1519238" cy="1236662"/>
          </a:xfrm>
          <a:prstGeom prst="line">
            <a:avLst/>
          </a:prstGeom>
          <a:noFill/>
          <a:ln w="19050">
            <a:solidFill>
              <a:schemeClr val="tx1"/>
            </a:solidFill>
            <a:round/>
            <a:headEnd/>
            <a:tailEnd/>
          </a:ln>
        </p:spPr>
      </p:cxnSp>
      <p:cxnSp>
        <p:nvCxnSpPr>
          <p:cNvPr id="34841" name="Straight Connector 80"/>
          <p:cNvCxnSpPr>
            <a:cxnSpLocks noChangeShapeType="1"/>
          </p:cNvCxnSpPr>
          <p:nvPr/>
        </p:nvCxnSpPr>
        <p:spPr bwMode="auto">
          <a:xfrm flipV="1">
            <a:off x="2362200" y="3567113"/>
            <a:ext cx="2754313" cy="1462087"/>
          </a:xfrm>
          <a:prstGeom prst="line">
            <a:avLst/>
          </a:prstGeom>
          <a:noFill/>
          <a:ln w="19050">
            <a:solidFill>
              <a:schemeClr val="tx1"/>
            </a:solidFill>
            <a:round/>
            <a:headEnd/>
            <a:tailEnd/>
          </a:ln>
        </p:spPr>
      </p:cxnSp>
      <p:pic>
        <p:nvPicPr>
          <p:cNvPr id="34842" name="Picture 136" descr="NUOVA PH1"/>
          <p:cNvPicPr>
            <a:picLocks noChangeAspect="1" noChangeArrowheads="1"/>
          </p:cNvPicPr>
          <p:nvPr/>
        </p:nvPicPr>
        <p:blipFill>
          <a:blip r:embed="rId4"/>
          <a:srcRect/>
          <a:stretch>
            <a:fillRect/>
          </a:stretch>
        </p:blipFill>
        <p:spPr bwMode="auto">
          <a:xfrm>
            <a:off x="1916113" y="4919663"/>
            <a:ext cx="1027112" cy="582612"/>
          </a:xfrm>
          <a:prstGeom prst="rect">
            <a:avLst/>
          </a:prstGeom>
          <a:noFill/>
          <a:ln w="9525">
            <a:noFill/>
            <a:miter lim="800000"/>
            <a:headEnd/>
            <a:tailEnd/>
          </a:ln>
        </p:spPr>
      </p:pic>
      <p:sp>
        <p:nvSpPr>
          <p:cNvPr id="38939" name="Rectangle 11"/>
          <p:cNvSpPr>
            <a:spLocks noChangeArrowheads="1"/>
          </p:cNvSpPr>
          <p:nvPr/>
        </p:nvSpPr>
        <p:spPr bwMode="auto">
          <a:xfrm>
            <a:off x="533400" y="3084513"/>
            <a:ext cx="1860550" cy="484187"/>
          </a:xfrm>
          <a:prstGeom prst="rect">
            <a:avLst/>
          </a:prstGeom>
          <a:noFill/>
          <a:ln w="9525">
            <a:noFill/>
            <a:miter lim="800000"/>
            <a:headEnd/>
            <a:tailEnd/>
          </a:ln>
        </p:spPr>
        <p:txBody>
          <a:bodyPr wrap="none" lIns="19050" tIns="26988" rIns="19050" bIns="26988"/>
          <a:lstStyle/>
          <a:p>
            <a:pPr>
              <a:tabLst>
                <a:tab pos="457200" algn="l"/>
                <a:tab pos="914400" algn="l"/>
                <a:tab pos="1371600" algn="l"/>
              </a:tabLst>
              <a:defRPr/>
            </a:pPr>
            <a:r>
              <a:rPr lang="en-US" sz="1200" b="1">
                <a:latin typeface="+mj-lt"/>
              </a:rPr>
              <a:t>Aggregation</a:t>
            </a:r>
          </a:p>
        </p:txBody>
      </p:sp>
      <p:sp>
        <p:nvSpPr>
          <p:cNvPr id="38940" name="Rectangle 11"/>
          <p:cNvSpPr>
            <a:spLocks noChangeArrowheads="1"/>
          </p:cNvSpPr>
          <p:nvPr/>
        </p:nvSpPr>
        <p:spPr bwMode="auto">
          <a:xfrm>
            <a:off x="533400" y="4524375"/>
            <a:ext cx="1025525" cy="484188"/>
          </a:xfrm>
          <a:prstGeom prst="rect">
            <a:avLst/>
          </a:prstGeom>
          <a:noFill/>
          <a:ln w="9525">
            <a:noFill/>
            <a:miter lim="800000"/>
            <a:headEnd/>
            <a:tailEnd/>
          </a:ln>
        </p:spPr>
        <p:txBody>
          <a:bodyPr wrap="none" lIns="19050" tIns="26988" rIns="19050" bIns="26988"/>
          <a:lstStyle/>
          <a:p>
            <a:pPr>
              <a:tabLst>
                <a:tab pos="457200" algn="l"/>
                <a:tab pos="914400" algn="l"/>
                <a:tab pos="1371600" algn="l"/>
              </a:tabLst>
              <a:defRPr/>
            </a:pPr>
            <a:r>
              <a:rPr lang="en-US" sz="1200" b="1">
                <a:latin typeface="+mj-lt"/>
              </a:rPr>
              <a:t>Access</a:t>
            </a:r>
          </a:p>
        </p:txBody>
      </p:sp>
      <p:grpSp>
        <p:nvGrpSpPr>
          <p:cNvPr id="34845" name="Group 97"/>
          <p:cNvGrpSpPr>
            <a:grpSpLocks/>
          </p:cNvGrpSpPr>
          <p:nvPr/>
        </p:nvGrpSpPr>
        <p:grpSpPr bwMode="auto">
          <a:xfrm>
            <a:off x="1023938" y="5081588"/>
            <a:ext cx="682625" cy="317500"/>
            <a:chOff x="2819400" y="5715000"/>
            <a:chExt cx="558800" cy="249238"/>
          </a:xfrm>
        </p:grpSpPr>
        <p:sp>
          <p:nvSpPr>
            <p:cNvPr id="34923" name="Freeform 62"/>
            <p:cNvSpPr>
              <a:spLocks/>
            </p:cNvSpPr>
            <p:nvPr/>
          </p:nvSpPr>
          <p:spPr bwMode="auto">
            <a:xfrm>
              <a:off x="3247022" y="5715000"/>
              <a:ext cx="131178" cy="249238"/>
            </a:xfrm>
            <a:custGeom>
              <a:avLst/>
              <a:gdLst>
                <a:gd name="T0" fmla="*/ 0 w 127"/>
                <a:gd name="T1" fmla="*/ 2147483647 h 232"/>
                <a:gd name="T2" fmla="*/ 2147483647 w 127"/>
                <a:gd name="T3" fmla="*/ 0 h 232"/>
                <a:gd name="T4" fmla="*/ 2147483647 w 127"/>
                <a:gd name="T5" fmla="*/ 2147483647 h 232"/>
                <a:gd name="T6" fmla="*/ 0 w 127"/>
                <a:gd name="T7" fmla="*/ 2147483647 h 232"/>
                <a:gd name="T8" fmla="*/ 0 w 127"/>
                <a:gd name="T9" fmla="*/ 2147483647 h 232"/>
                <a:gd name="T10" fmla="*/ 0 w 127"/>
                <a:gd name="T11" fmla="*/ 2147483647 h 232"/>
                <a:gd name="T12" fmla="*/ 0 60000 65536"/>
                <a:gd name="T13" fmla="*/ 0 60000 65536"/>
                <a:gd name="T14" fmla="*/ 0 60000 65536"/>
                <a:gd name="T15" fmla="*/ 0 60000 65536"/>
                <a:gd name="T16" fmla="*/ 0 60000 65536"/>
                <a:gd name="T17" fmla="*/ 0 60000 65536"/>
                <a:gd name="T18" fmla="*/ 0 w 127"/>
                <a:gd name="T19" fmla="*/ 0 h 232"/>
                <a:gd name="T20" fmla="*/ 127 w 127"/>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27" h="232">
                  <a:moveTo>
                    <a:pt x="0" y="125"/>
                  </a:moveTo>
                  <a:lnTo>
                    <a:pt x="127" y="0"/>
                  </a:lnTo>
                  <a:lnTo>
                    <a:pt x="127" y="106"/>
                  </a:lnTo>
                  <a:lnTo>
                    <a:pt x="0" y="232"/>
                  </a:lnTo>
                  <a:lnTo>
                    <a:pt x="0" y="125"/>
                  </a:lnTo>
                  <a:close/>
                </a:path>
              </a:pathLst>
            </a:custGeom>
            <a:solidFill>
              <a:srgbClr val="015B80"/>
            </a:solidFill>
            <a:ln w="9525">
              <a:noFill/>
              <a:round/>
              <a:headEnd/>
              <a:tailEnd/>
            </a:ln>
          </p:spPr>
          <p:txBody>
            <a:bodyPr/>
            <a:lstStyle/>
            <a:p>
              <a:endParaRPr lang="en-US"/>
            </a:p>
          </p:txBody>
        </p:sp>
        <p:sp>
          <p:nvSpPr>
            <p:cNvPr id="34924" name="Freeform 63"/>
            <p:cNvSpPr>
              <a:spLocks/>
            </p:cNvSpPr>
            <p:nvPr/>
          </p:nvSpPr>
          <p:spPr bwMode="auto">
            <a:xfrm>
              <a:off x="3247022" y="5715000"/>
              <a:ext cx="131178" cy="249238"/>
            </a:xfrm>
            <a:custGeom>
              <a:avLst/>
              <a:gdLst>
                <a:gd name="T0" fmla="*/ 0 w 127"/>
                <a:gd name="T1" fmla="*/ 2147483647 h 232"/>
                <a:gd name="T2" fmla="*/ 2147483647 w 127"/>
                <a:gd name="T3" fmla="*/ 0 h 232"/>
                <a:gd name="T4" fmla="*/ 2147483647 w 127"/>
                <a:gd name="T5" fmla="*/ 2147483647 h 232"/>
                <a:gd name="T6" fmla="*/ 0 w 127"/>
                <a:gd name="T7" fmla="*/ 2147483647 h 232"/>
                <a:gd name="T8" fmla="*/ 0 w 127"/>
                <a:gd name="T9" fmla="*/ 2147483647 h 232"/>
                <a:gd name="T10" fmla="*/ 0 w 127"/>
                <a:gd name="T11" fmla="*/ 2147483647 h 232"/>
                <a:gd name="T12" fmla="*/ 0 60000 65536"/>
                <a:gd name="T13" fmla="*/ 0 60000 65536"/>
                <a:gd name="T14" fmla="*/ 0 60000 65536"/>
                <a:gd name="T15" fmla="*/ 0 60000 65536"/>
                <a:gd name="T16" fmla="*/ 0 60000 65536"/>
                <a:gd name="T17" fmla="*/ 0 60000 65536"/>
                <a:gd name="T18" fmla="*/ 0 w 127"/>
                <a:gd name="T19" fmla="*/ 0 h 232"/>
                <a:gd name="T20" fmla="*/ 127 w 127"/>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27" h="232">
                  <a:moveTo>
                    <a:pt x="0" y="125"/>
                  </a:moveTo>
                  <a:lnTo>
                    <a:pt x="127" y="0"/>
                  </a:lnTo>
                  <a:lnTo>
                    <a:pt x="127" y="106"/>
                  </a:lnTo>
                  <a:lnTo>
                    <a:pt x="0" y="232"/>
                  </a:lnTo>
                  <a:lnTo>
                    <a:pt x="0" y="125"/>
                  </a:lnTo>
                  <a:close/>
                </a:path>
              </a:pathLst>
            </a:custGeom>
            <a:solidFill>
              <a:srgbClr val="434367"/>
            </a:solidFill>
            <a:ln w="6350" cap="sq">
              <a:noFill/>
              <a:miter lim="800000"/>
              <a:headEnd/>
              <a:tailEnd/>
            </a:ln>
          </p:spPr>
          <p:txBody>
            <a:bodyPr/>
            <a:lstStyle/>
            <a:p>
              <a:endParaRPr lang="en-US"/>
            </a:p>
          </p:txBody>
        </p:sp>
        <p:sp>
          <p:nvSpPr>
            <p:cNvPr id="34925" name="Freeform 60"/>
            <p:cNvSpPr>
              <a:spLocks/>
            </p:cNvSpPr>
            <p:nvPr/>
          </p:nvSpPr>
          <p:spPr bwMode="auto">
            <a:xfrm>
              <a:off x="2819400" y="5868130"/>
              <a:ext cx="427622" cy="96108"/>
            </a:xfrm>
            <a:custGeom>
              <a:avLst/>
              <a:gdLst>
                <a:gd name="T0" fmla="*/ 0 w 414"/>
                <a:gd name="T1" fmla="*/ 0 h 107"/>
                <a:gd name="T2" fmla="*/ 0 w 414"/>
                <a:gd name="T3" fmla="*/ 2147483647 h 107"/>
                <a:gd name="T4" fmla="*/ 2147483647 w 414"/>
                <a:gd name="T5" fmla="*/ 2147483647 h 107"/>
                <a:gd name="T6" fmla="*/ 2147483647 w 414"/>
                <a:gd name="T7" fmla="*/ 0 h 107"/>
                <a:gd name="T8" fmla="*/ 0 w 414"/>
                <a:gd name="T9" fmla="*/ 0 h 107"/>
                <a:gd name="T10" fmla="*/ 0 w 414"/>
                <a:gd name="T11" fmla="*/ 0 h 107"/>
                <a:gd name="T12" fmla="*/ 0 60000 65536"/>
                <a:gd name="T13" fmla="*/ 0 60000 65536"/>
                <a:gd name="T14" fmla="*/ 0 60000 65536"/>
                <a:gd name="T15" fmla="*/ 0 60000 65536"/>
                <a:gd name="T16" fmla="*/ 0 60000 65536"/>
                <a:gd name="T17" fmla="*/ 0 60000 65536"/>
                <a:gd name="T18" fmla="*/ 0 w 414"/>
                <a:gd name="T19" fmla="*/ 0 h 107"/>
                <a:gd name="T20" fmla="*/ 414 w 4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414" h="107">
                  <a:moveTo>
                    <a:pt x="0" y="0"/>
                  </a:moveTo>
                  <a:lnTo>
                    <a:pt x="0" y="107"/>
                  </a:lnTo>
                  <a:lnTo>
                    <a:pt x="414" y="107"/>
                  </a:lnTo>
                  <a:lnTo>
                    <a:pt x="414" y="0"/>
                  </a:lnTo>
                  <a:lnTo>
                    <a:pt x="0" y="0"/>
                  </a:lnTo>
                  <a:close/>
                </a:path>
              </a:pathLst>
            </a:custGeom>
            <a:solidFill>
              <a:srgbClr val="1096D4"/>
            </a:solidFill>
            <a:ln w="9525">
              <a:noFill/>
              <a:round/>
              <a:headEnd/>
              <a:tailEnd/>
            </a:ln>
          </p:spPr>
          <p:txBody>
            <a:bodyPr/>
            <a:lstStyle/>
            <a:p>
              <a:endParaRPr lang="en-US"/>
            </a:p>
          </p:txBody>
        </p:sp>
        <p:sp>
          <p:nvSpPr>
            <p:cNvPr id="34926" name="Freeform 61"/>
            <p:cNvSpPr>
              <a:spLocks/>
            </p:cNvSpPr>
            <p:nvPr/>
          </p:nvSpPr>
          <p:spPr bwMode="auto">
            <a:xfrm>
              <a:off x="2819400" y="5868130"/>
              <a:ext cx="427622" cy="96108"/>
            </a:xfrm>
            <a:custGeom>
              <a:avLst/>
              <a:gdLst>
                <a:gd name="T0" fmla="*/ 0 w 414"/>
                <a:gd name="T1" fmla="*/ 0 h 107"/>
                <a:gd name="T2" fmla="*/ 0 w 414"/>
                <a:gd name="T3" fmla="*/ 2147483647 h 107"/>
                <a:gd name="T4" fmla="*/ 2147483647 w 414"/>
                <a:gd name="T5" fmla="*/ 2147483647 h 107"/>
                <a:gd name="T6" fmla="*/ 2147483647 w 414"/>
                <a:gd name="T7" fmla="*/ 0 h 107"/>
                <a:gd name="T8" fmla="*/ 0 w 414"/>
                <a:gd name="T9" fmla="*/ 0 h 107"/>
                <a:gd name="T10" fmla="*/ 0 w 414"/>
                <a:gd name="T11" fmla="*/ 0 h 107"/>
                <a:gd name="T12" fmla="*/ 0 60000 65536"/>
                <a:gd name="T13" fmla="*/ 0 60000 65536"/>
                <a:gd name="T14" fmla="*/ 0 60000 65536"/>
                <a:gd name="T15" fmla="*/ 0 60000 65536"/>
                <a:gd name="T16" fmla="*/ 0 60000 65536"/>
                <a:gd name="T17" fmla="*/ 0 60000 65536"/>
                <a:gd name="T18" fmla="*/ 0 w 414"/>
                <a:gd name="T19" fmla="*/ 0 h 107"/>
                <a:gd name="T20" fmla="*/ 414 w 4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414" h="107">
                  <a:moveTo>
                    <a:pt x="0" y="0"/>
                  </a:moveTo>
                  <a:lnTo>
                    <a:pt x="0" y="107"/>
                  </a:lnTo>
                  <a:lnTo>
                    <a:pt x="414" y="107"/>
                  </a:lnTo>
                  <a:lnTo>
                    <a:pt x="414" y="0"/>
                  </a:lnTo>
                  <a:lnTo>
                    <a:pt x="0" y="0"/>
                  </a:lnTo>
                  <a:close/>
                </a:path>
              </a:pathLst>
            </a:custGeom>
            <a:solidFill>
              <a:srgbClr val="666699"/>
            </a:solidFill>
            <a:ln w="6350" cap="sq">
              <a:noFill/>
              <a:miter lim="800000"/>
              <a:headEnd/>
              <a:tailEnd/>
            </a:ln>
          </p:spPr>
          <p:txBody>
            <a:bodyPr/>
            <a:lstStyle/>
            <a:p>
              <a:endParaRPr lang="en-US"/>
            </a:p>
          </p:txBody>
        </p:sp>
        <p:sp>
          <p:nvSpPr>
            <p:cNvPr id="34927" name="Freeform 64"/>
            <p:cNvSpPr>
              <a:spLocks/>
            </p:cNvSpPr>
            <p:nvPr/>
          </p:nvSpPr>
          <p:spPr bwMode="auto">
            <a:xfrm>
              <a:off x="2819400" y="5715000"/>
              <a:ext cx="558800" cy="153129"/>
            </a:xfrm>
            <a:custGeom>
              <a:avLst/>
              <a:gdLst>
                <a:gd name="T0" fmla="*/ 2147483647 w 541"/>
                <a:gd name="T1" fmla="*/ 2147483647 h 125"/>
                <a:gd name="T2" fmla="*/ 2147483647 w 541"/>
                <a:gd name="T3" fmla="*/ 0 h 125"/>
                <a:gd name="T4" fmla="*/ 2147483647 w 541"/>
                <a:gd name="T5" fmla="*/ 0 h 125"/>
                <a:gd name="T6" fmla="*/ 0 w 541"/>
                <a:gd name="T7" fmla="*/ 2147483647 h 125"/>
                <a:gd name="T8" fmla="*/ 2147483647 w 541"/>
                <a:gd name="T9" fmla="*/ 2147483647 h 125"/>
                <a:gd name="T10" fmla="*/ 2147483647 w 541"/>
                <a:gd name="T11" fmla="*/ 2147483647 h 125"/>
                <a:gd name="T12" fmla="*/ 0 60000 65536"/>
                <a:gd name="T13" fmla="*/ 0 60000 65536"/>
                <a:gd name="T14" fmla="*/ 0 60000 65536"/>
                <a:gd name="T15" fmla="*/ 0 60000 65536"/>
                <a:gd name="T16" fmla="*/ 0 60000 65536"/>
                <a:gd name="T17" fmla="*/ 0 60000 65536"/>
                <a:gd name="T18" fmla="*/ 0 w 541"/>
                <a:gd name="T19" fmla="*/ 0 h 125"/>
                <a:gd name="T20" fmla="*/ 541 w 541"/>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41" h="125">
                  <a:moveTo>
                    <a:pt x="414" y="125"/>
                  </a:moveTo>
                  <a:lnTo>
                    <a:pt x="541" y="0"/>
                  </a:lnTo>
                  <a:lnTo>
                    <a:pt x="128" y="0"/>
                  </a:lnTo>
                  <a:lnTo>
                    <a:pt x="0" y="125"/>
                  </a:lnTo>
                  <a:lnTo>
                    <a:pt x="414" y="125"/>
                  </a:lnTo>
                  <a:close/>
                </a:path>
              </a:pathLst>
            </a:custGeom>
            <a:solidFill>
              <a:srgbClr val="46AFE3"/>
            </a:solidFill>
            <a:ln w="9525">
              <a:noFill/>
              <a:round/>
              <a:headEnd/>
              <a:tailEnd/>
            </a:ln>
          </p:spPr>
          <p:txBody>
            <a:bodyPr/>
            <a:lstStyle/>
            <a:p>
              <a:endParaRPr lang="en-US"/>
            </a:p>
          </p:txBody>
        </p:sp>
        <p:sp>
          <p:nvSpPr>
            <p:cNvPr id="34928" name="Freeform 65"/>
            <p:cNvSpPr>
              <a:spLocks/>
            </p:cNvSpPr>
            <p:nvPr/>
          </p:nvSpPr>
          <p:spPr bwMode="auto">
            <a:xfrm>
              <a:off x="2819400" y="5715000"/>
              <a:ext cx="558800" cy="153129"/>
            </a:xfrm>
            <a:custGeom>
              <a:avLst/>
              <a:gdLst>
                <a:gd name="T0" fmla="*/ 2147483647 w 541"/>
                <a:gd name="T1" fmla="*/ 2147483647 h 125"/>
                <a:gd name="T2" fmla="*/ 2147483647 w 541"/>
                <a:gd name="T3" fmla="*/ 0 h 125"/>
                <a:gd name="T4" fmla="*/ 2147483647 w 541"/>
                <a:gd name="T5" fmla="*/ 0 h 125"/>
                <a:gd name="T6" fmla="*/ 0 w 541"/>
                <a:gd name="T7" fmla="*/ 2147483647 h 125"/>
                <a:gd name="T8" fmla="*/ 2147483647 w 541"/>
                <a:gd name="T9" fmla="*/ 2147483647 h 125"/>
                <a:gd name="T10" fmla="*/ 2147483647 w 541"/>
                <a:gd name="T11" fmla="*/ 2147483647 h 125"/>
                <a:gd name="T12" fmla="*/ 0 60000 65536"/>
                <a:gd name="T13" fmla="*/ 0 60000 65536"/>
                <a:gd name="T14" fmla="*/ 0 60000 65536"/>
                <a:gd name="T15" fmla="*/ 0 60000 65536"/>
                <a:gd name="T16" fmla="*/ 0 60000 65536"/>
                <a:gd name="T17" fmla="*/ 0 60000 65536"/>
                <a:gd name="T18" fmla="*/ 0 w 541"/>
                <a:gd name="T19" fmla="*/ 0 h 125"/>
                <a:gd name="T20" fmla="*/ 541 w 541"/>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41" h="125">
                  <a:moveTo>
                    <a:pt x="414" y="125"/>
                  </a:moveTo>
                  <a:lnTo>
                    <a:pt x="541" y="0"/>
                  </a:lnTo>
                  <a:lnTo>
                    <a:pt x="128" y="0"/>
                  </a:lnTo>
                  <a:lnTo>
                    <a:pt x="0" y="125"/>
                  </a:lnTo>
                  <a:lnTo>
                    <a:pt x="414" y="125"/>
                  </a:lnTo>
                  <a:close/>
                </a:path>
              </a:pathLst>
            </a:custGeom>
            <a:gradFill rotWithShape="1">
              <a:gsLst>
                <a:gs pos="0">
                  <a:srgbClr val="666699"/>
                </a:gs>
                <a:gs pos="32001">
                  <a:srgbClr val="666699"/>
                </a:gs>
                <a:gs pos="99001">
                  <a:srgbClr val="9090DC"/>
                </a:gs>
                <a:gs pos="100000">
                  <a:srgbClr val="FFFFFF"/>
                </a:gs>
              </a:gsLst>
              <a:lin ang="5400000"/>
            </a:gradFill>
            <a:ln w="6350" cap="sq">
              <a:noFill/>
              <a:miter lim="800000"/>
              <a:headEnd/>
              <a:tailEnd/>
            </a:ln>
          </p:spPr>
          <p:txBody>
            <a:bodyPr/>
            <a:lstStyle/>
            <a:p>
              <a:endParaRPr lang="en-US"/>
            </a:p>
          </p:txBody>
        </p:sp>
        <p:grpSp>
          <p:nvGrpSpPr>
            <p:cNvPr id="34929" name="Group 264"/>
            <p:cNvGrpSpPr>
              <a:grpSpLocks/>
            </p:cNvGrpSpPr>
            <p:nvPr/>
          </p:nvGrpSpPr>
          <p:grpSpPr bwMode="auto">
            <a:xfrm>
              <a:off x="2897910" y="5876980"/>
              <a:ext cx="270621" cy="82639"/>
              <a:chOff x="4137031" y="6365866"/>
              <a:chExt cx="427098" cy="149361"/>
            </a:xfrm>
          </p:grpSpPr>
          <p:sp>
            <p:nvSpPr>
              <p:cNvPr id="34962" name="Freeform 82"/>
              <p:cNvSpPr>
                <a:spLocks/>
              </p:cNvSpPr>
              <p:nvPr/>
            </p:nvSpPr>
            <p:spPr bwMode="auto">
              <a:xfrm>
                <a:off x="4137031" y="6427559"/>
                <a:ext cx="141823" cy="25976"/>
              </a:xfrm>
              <a:custGeom>
                <a:avLst/>
                <a:gdLst>
                  <a:gd name="T0" fmla="*/ 2147483647 w 87"/>
                  <a:gd name="T1" fmla="*/ 2147483647 h 16"/>
                  <a:gd name="T2" fmla="*/ 2147483647 w 87"/>
                  <a:gd name="T3" fmla="*/ 2147483647 h 16"/>
                  <a:gd name="T4" fmla="*/ 2147483647 w 87"/>
                  <a:gd name="T5" fmla="*/ 0 h 16"/>
                  <a:gd name="T6" fmla="*/ 0 w 87"/>
                  <a:gd name="T7" fmla="*/ 2147483647 h 16"/>
                  <a:gd name="T8" fmla="*/ 2147483647 w 87"/>
                  <a:gd name="T9" fmla="*/ 2147483647 h 16"/>
                  <a:gd name="T10" fmla="*/ 2147483647 w 87"/>
                  <a:gd name="T11" fmla="*/ 2147483647 h 16"/>
                  <a:gd name="T12" fmla="*/ 2147483647 w 87"/>
                  <a:gd name="T13" fmla="*/ 2147483647 h 16"/>
                  <a:gd name="T14" fmla="*/ 2147483647 w 8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6"/>
                  <a:gd name="T26" fmla="*/ 87 w 8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6">
                    <a:moveTo>
                      <a:pt x="87" y="7"/>
                    </a:moveTo>
                    <a:lnTo>
                      <a:pt x="23" y="7"/>
                    </a:lnTo>
                    <a:lnTo>
                      <a:pt x="23" y="0"/>
                    </a:lnTo>
                    <a:lnTo>
                      <a:pt x="0" y="9"/>
                    </a:lnTo>
                    <a:lnTo>
                      <a:pt x="23" y="16"/>
                    </a:lnTo>
                    <a:lnTo>
                      <a:pt x="23" y="11"/>
                    </a:lnTo>
                    <a:lnTo>
                      <a:pt x="87" y="11"/>
                    </a:lnTo>
                    <a:lnTo>
                      <a:pt x="87" y="7"/>
                    </a:lnTo>
                    <a:close/>
                  </a:path>
                </a:pathLst>
              </a:custGeom>
              <a:solidFill>
                <a:srgbClr val="FFFFFF"/>
              </a:solidFill>
              <a:ln w="9525">
                <a:noFill/>
                <a:round/>
                <a:headEnd/>
                <a:tailEnd/>
              </a:ln>
            </p:spPr>
            <p:txBody>
              <a:bodyPr/>
              <a:lstStyle/>
              <a:p>
                <a:endParaRPr lang="en-US"/>
              </a:p>
            </p:txBody>
          </p:sp>
          <p:sp>
            <p:nvSpPr>
              <p:cNvPr id="34963" name="Freeform 83"/>
              <p:cNvSpPr>
                <a:spLocks/>
              </p:cNvSpPr>
              <p:nvPr/>
            </p:nvSpPr>
            <p:spPr bwMode="auto">
              <a:xfrm>
                <a:off x="4309826" y="6464899"/>
                <a:ext cx="81507" cy="50328"/>
              </a:xfrm>
              <a:custGeom>
                <a:avLst/>
                <a:gdLst>
                  <a:gd name="T0" fmla="*/ 2147483647 w 50"/>
                  <a:gd name="T1" fmla="*/ 0 h 31"/>
                  <a:gd name="T2" fmla="*/ 2147483647 w 50"/>
                  <a:gd name="T3" fmla="*/ 2147483647 h 31"/>
                  <a:gd name="T4" fmla="*/ 0 w 50"/>
                  <a:gd name="T5" fmla="*/ 2147483647 h 31"/>
                  <a:gd name="T6" fmla="*/ 2147483647 w 50"/>
                  <a:gd name="T7" fmla="*/ 2147483647 h 31"/>
                  <a:gd name="T8" fmla="*/ 2147483647 w 50"/>
                  <a:gd name="T9" fmla="*/ 2147483647 h 31"/>
                  <a:gd name="T10" fmla="*/ 2147483647 w 50"/>
                  <a:gd name="T11" fmla="*/ 2147483647 h 31"/>
                  <a:gd name="T12" fmla="*/ 2147483647 w 50"/>
                  <a:gd name="T13" fmla="*/ 0 h 31"/>
                  <a:gd name="T14" fmla="*/ 2147483647 w 50"/>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31"/>
                  <a:gd name="T26" fmla="*/ 50 w 50"/>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31">
                    <a:moveTo>
                      <a:pt x="17" y="0"/>
                    </a:moveTo>
                    <a:lnTo>
                      <a:pt x="17" y="24"/>
                    </a:lnTo>
                    <a:lnTo>
                      <a:pt x="0" y="24"/>
                    </a:lnTo>
                    <a:lnTo>
                      <a:pt x="24" y="31"/>
                    </a:lnTo>
                    <a:lnTo>
                      <a:pt x="50" y="24"/>
                    </a:lnTo>
                    <a:lnTo>
                      <a:pt x="33" y="24"/>
                    </a:lnTo>
                    <a:lnTo>
                      <a:pt x="33" y="0"/>
                    </a:lnTo>
                    <a:lnTo>
                      <a:pt x="17" y="0"/>
                    </a:lnTo>
                    <a:close/>
                  </a:path>
                </a:pathLst>
              </a:custGeom>
              <a:solidFill>
                <a:srgbClr val="FFFFFF"/>
              </a:solidFill>
              <a:ln w="9525">
                <a:noFill/>
                <a:round/>
                <a:headEnd/>
                <a:tailEnd/>
              </a:ln>
            </p:spPr>
            <p:txBody>
              <a:bodyPr/>
              <a:lstStyle/>
              <a:p>
                <a:endParaRPr lang="en-US"/>
              </a:p>
            </p:txBody>
          </p:sp>
          <p:sp>
            <p:nvSpPr>
              <p:cNvPr id="34964" name="Freeform 84"/>
              <p:cNvSpPr>
                <a:spLocks/>
              </p:cNvSpPr>
              <p:nvPr/>
            </p:nvSpPr>
            <p:spPr bwMode="auto">
              <a:xfrm>
                <a:off x="4309826" y="6365866"/>
                <a:ext cx="81507" cy="53575"/>
              </a:xfrm>
              <a:custGeom>
                <a:avLst/>
                <a:gdLst>
                  <a:gd name="T0" fmla="*/ 2147483647 w 50"/>
                  <a:gd name="T1" fmla="*/ 2147483647 h 33"/>
                  <a:gd name="T2" fmla="*/ 2147483647 w 50"/>
                  <a:gd name="T3" fmla="*/ 2147483647 h 33"/>
                  <a:gd name="T4" fmla="*/ 0 w 50"/>
                  <a:gd name="T5" fmla="*/ 2147483647 h 33"/>
                  <a:gd name="T6" fmla="*/ 2147483647 w 50"/>
                  <a:gd name="T7" fmla="*/ 0 h 33"/>
                  <a:gd name="T8" fmla="*/ 2147483647 w 50"/>
                  <a:gd name="T9" fmla="*/ 2147483647 h 33"/>
                  <a:gd name="T10" fmla="*/ 2147483647 w 50"/>
                  <a:gd name="T11" fmla="*/ 2147483647 h 33"/>
                  <a:gd name="T12" fmla="*/ 2147483647 w 50"/>
                  <a:gd name="T13" fmla="*/ 2147483647 h 33"/>
                  <a:gd name="T14" fmla="*/ 2147483647 w 50"/>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33"/>
                  <a:gd name="T26" fmla="*/ 50 w 50"/>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33">
                    <a:moveTo>
                      <a:pt x="17" y="33"/>
                    </a:moveTo>
                    <a:lnTo>
                      <a:pt x="17" y="9"/>
                    </a:lnTo>
                    <a:lnTo>
                      <a:pt x="0" y="9"/>
                    </a:lnTo>
                    <a:lnTo>
                      <a:pt x="24" y="0"/>
                    </a:lnTo>
                    <a:lnTo>
                      <a:pt x="50" y="9"/>
                    </a:lnTo>
                    <a:lnTo>
                      <a:pt x="33" y="9"/>
                    </a:lnTo>
                    <a:lnTo>
                      <a:pt x="33" y="33"/>
                    </a:lnTo>
                    <a:lnTo>
                      <a:pt x="17" y="33"/>
                    </a:lnTo>
                    <a:close/>
                  </a:path>
                </a:pathLst>
              </a:custGeom>
              <a:solidFill>
                <a:srgbClr val="FFFFFF"/>
              </a:solidFill>
              <a:ln w="9525">
                <a:noFill/>
                <a:round/>
                <a:headEnd/>
                <a:tailEnd/>
              </a:ln>
            </p:spPr>
            <p:txBody>
              <a:bodyPr/>
              <a:lstStyle/>
              <a:p>
                <a:endParaRPr lang="en-US"/>
              </a:p>
            </p:txBody>
          </p:sp>
          <p:sp>
            <p:nvSpPr>
              <p:cNvPr id="34965" name="Freeform 85"/>
              <p:cNvSpPr>
                <a:spLocks/>
              </p:cNvSpPr>
              <p:nvPr/>
            </p:nvSpPr>
            <p:spPr bwMode="auto">
              <a:xfrm>
                <a:off x="4422306" y="6427559"/>
                <a:ext cx="141823" cy="25976"/>
              </a:xfrm>
              <a:custGeom>
                <a:avLst/>
                <a:gdLst>
                  <a:gd name="T0" fmla="*/ 0 w 87"/>
                  <a:gd name="T1" fmla="*/ 2147483647 h 16"/>
                  <a:gd name="T2" fmla="*/ 2147483647 w 87"/>
                  <a:gd name="T3" fmla="*/ 2147483647 h 16"/>
                  <a:gd name="T4" fmla="*/ 2147483647 w 87"/>
                  <a:gd name="T5" fmla="*/ 2147483647 h 16"/>
                  <a:gd name="T6" fmla="*/ 2147483647 w 87"/>
                  <a:gd name="T7" fmla="*/ 2147483647 h 16"/>
                  <a:gd name="T8" fmla="*/ 2147483647 w 87"/>
                  <a:gd name="T9" fmla="*/ 0 h 16"/>
                  <a:gd name="T10" fmla="*/ 2147483647 w 87"/>
                  <a:gd name="T11" fmla="*/ 2147483647 h 16"/>
                  <a:gd name="T12" fmla="*/ 0 w 87"/>
                  <a:gd name="T13" fmla="*/ 2147483647 h 16"/>
                  <a:gd name="T14" fmla="*/ 0 w 8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6"/>
                  <a:gd name="T26" fmla="*/ 87 w 8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6">
                    <a:moveTo>
                      <a:pt x="0" y="11"/>
                    </a:moveTo>
                    <a:lnTo>
                      <a:pt x="63" y="11"/>
                    </a:lnTo>
                    <a:lnTo>
                      <a:pt x="63" y="16"/>
                    </a:lnTo>
                    <a:lnTo>
                      <a:pt x="87" y="9"/>
                    </a:lnTo>
                    <a:lnTo>
                      <a:pt x="63" y="0"/>
                    </a:lnTo>
                    <a:lnTo>
                      <a:pt x="63" y="7"/>
                    </a:lnTo>
                    <a:lnTo>
                      <a:pt x="0" y="7"/>
                    </a:lnTo>
                    <a:lnTo>
                      <a:pt x="0" y="11"/>
                    </a:lnTo>
                    <a:close/>
                  </a:path>
                </a:pathLst>
              </a:custGeom>
              <a:solidFill>
                <a:srgbClr val="FFFFFF"/>
              </a:solidFill>
              <a:ln w="9525">
                <a:noFill/>
                <a:round/>
                <a:headEnd/>
                <a:tailEnd/>
              </a:ln>
            </p:spPr>
            <p:txBody>
              <a:bodyPr/>
              <a:lstStyle/>
              <a:p>
                <a:endParaRPr lang="en-US"/>
              </a:p>
            </p:txBody>
          </p:sp>
          <p:sp>
            <p:nvSpPr>
              <p:cNvPr id="34966" name="Freeform 86"/>
              <p:cNvSpPr>
                <a:spLocks/>
              </p:cNvSpPr>
              <p:nvPr/>
            </p:nvSpPr>
            <p:spPr bwMode="auto">
              <a:xfrm>
                <a:off x="4171264" y="6377230"/>
                <a:ext cx="361892" cy="129880"/>
              </a:xfrm>
              <a:custGeom>
                <a:avLst/>
                <a:gdLst>
                  <a:gd name="T0" fmla="*/ 2147483647 w 94"/>
                  <a:gd name="T1" fmla="*/ 2147483647 h 34"/>
                  <a:gd name="T2" fmla="*/ 2147483647 w 94"/>
                  <a:gd name="T3" fmla="*/ 2147483647 h 34"/>
                  <a:gd name="T4" fmla="*/ 2147483647 w 94"/>
                  <a:gd name="T5" fmla="*/ 2147483647 h 34"/>
                  <a:gd name="T6" fmla="*/ 2147483647 w 94"/>
                  <a:gd name="T7" fmla="*/ 2147483647 h 34"/>
                  <a:gd name="T8" fmla="*/ 2147483647 w 94"/>
                  <a:gd name="T9" fmla="*/ 2147483647 h 34"/>
                  <a:gd name="T10" fmla="*/ 0 60000 65536"/>
                  <a:gd name="T11" fmla="*/ 0 60000 65536"/>
                  <a:gd name="T12" fmla="*/ 0 60000 65536"/>
                  <a:gd name="T13" fmla="*/ 0 60000 65536"/>
                  <a:gd name="T14" fmla="*/ 0 60000 65536"/>
                  <a:gd name="T15" fmla="*/ 0 w 94"/>
                  <a:gd name="T16" fmla="*/ 0 h 34"/>
                  <a:gd name="T17" fmla="*/ 94 w 94"/>
                  <a:gd name="T18" fmla="*/ 34 h 34"/>
                </a:gdLst>
                <a:ahLst/>
                <a:cxnLst>
                  <a:cxn ang="T10">
                    <a:pos x="T0" y="T1"/>
                  </a:cxn>
                  <a:cxn ang="T11">
                    <a:pos x="T2" y="T3"/>
                  </a:cxn>
                  <a:cxn ang="T12">
                    <a:pos x="T4" y="T5"/>
                  </a:cxn>
                  <a:cxn ang="T13">
                    <a:pos x="T6" y="T7"/>
                  </a:cxn>
                  <a:cxn ang="T14">
                    <a:pos x="T8" y="T9"/>
                  </a:cxn>
                </a:cxnLst>
                <a:rect l="T15" t="T16" r="T17" b="T18"/>
                <a:pathLst>
                  <a:path w="94" h="34">
                    <a:moveTo>
                      <a:pt x="89" y="32"/>
                    </a:moveTo>
                    <a:cubicBezTo>
                      <a:pt x="84" y="34"/>
                      <a:pt x="61" y="29"/>
                      <a:pt x="38" y="20"/>
                    </a:cubicBezTo>
                    <a:cubicBezTo>
                      <a:pt x="15" y="12"/>
                      <a:pt x="0" y="4"/>
                      <a:pt x="5" y="2"/>
                    </a:cubicBezTo>
                    <a:cubicBezTo>
                      <a:pt x="10" y="0"/>
                      <a:pt x="33" y="5"/>
                      <a:pt x="56" y="14"/>
                    </a:cubicBezTo>
                    <a:cubicBezTo>
                      <a:pt x="80" y="22"/>
                      <a:pt x="94" y="30"/>
                      <a:pt x="89" y="32"/>
                    </a:cubicBezTo>
                    <a:close/>
                  </a:path>
                </a:pathLst>
              </a:custGeom>
              <a:noFill/>
              <a:ln w="6350">
                <a:solidFill>
                  <a:srgbClr val="FFFFFF"/>
                </a:solidFill>
                <a:miter lim="800000"/>
                <a:headEnd/>
                <a:tailEnd/>
              </a:ln>
            </p:spPr>
            <p:txBody>
              <a:bodyPr/>
              <a:lstStyle/>
              <a:p>
                <a:endParaRPr lang="en-US"/>
              </a:p>
            </p:txBody>
          </p:sp>
          <p:sp>
            <p:nvSpPr>
              <p:cNvPr id="34967" name="Freeform 87"/>
              <p:cNvSpPr>
                <a:spLocks/>
              </p:cNvSpPr>
              <p:nvPr/>
            </p:nvSpPr>
            <p:spPr bwMode="auto">
              <a:xfrm>
                <a:off x="4168004" y="6377230"/>
                <a:ext cx="361892" cy="129880"/>
              </a:xfrm>
              <a:custGeom>
                <a:avLst/>
                <a:gdLst>
                  <a:gd name="T0" fmla="*/ 2147483647 w 94"/>
                  <a:gd name="T1" fmla="*/ 2147483647 h 34"/>
                  <a:gd name="T2" fmla="*/ 2147483647 w 94"/>
                  <a:gd name="T3" fmla="*/ 2147483647 h 34"/>
                  <a:gd name="T4" fmla="*/ 2147483647 w 94"/>
                  <a:gd name="T5" fmla="*/ 2147483647 h 34"/>
                  <a:gd name="T6" fmla="*/ 2147483647 w 94"/>
                  <a:gd name="T7" fmla="*/ 2147483647 h 34"/>
                  <a:gd name="T8" fmla="*/ 2147483647 w 94"/>
                  <a:gd name="T9" fmla="*/ 2147483647 h 34"/>
                  <a:gd name="T10" fmla="*/ 0 60000 65536"/>
                  <a:gd name="T11" fmla="*/ 0 60000 65536"/>
                  <a:gd name="T12" fmla="*/ 0 60000 65536"/>
                  <a:gd name="T13" fmla="*/ 0 60000 65536"/>
                  <a:gd name="T14" fmla="*/ 0 60000 65536"/>
                  <a:gd name="T15" fmla="*/ 0 w 94"/>
                  <a:gd name="T16" fmla="*/ 0 h 34"/>
                  <a:gd name="T17" fmla="*/ 94 w 94"/>
                  <a:gd name="T18" fmla="*/ 34 h 34"/>
                </a:gdLst>
                <a:ahLst/>
                <a:cxnLst>
                  <a:cxn ang="T10">
                    <a:pos x="T0" y="T1"/>
                  </a:cxn>
                  <a:cxn ang="T11">
                    <a:pos x="T2" y="T3"/>
                  </a:cxn>
                  <a:cxn ang="T12">
                    <a:pos x="T4" y="T5"/>
                  </a:cxn>
                  <a:cxn ang="T13">
                    <a:pos x="T6" y="T7"/>
                  </a:cxn>
                  <a:cxn ang="T14">
                    <a:pos x="T8" y="T9"/>
                  </a:cxn>
                </a:cxnLst>
                <a:rect l="T15" t="T16" r="T17" b="T18"/>
                <a:pathLst>
                  <a:path w="94" h="34">
                    <a:moveTo>
                      <a:pt x="89" y="2"/>
                    </a:moveTo>
                    <a:cubicBezTo>
                      <a:pt x="94" y="4"/>
                      <a:pt x="80" y="12"/>
                      <a:pt x="57" y="20"/>
                    </a:cubicBezTo>
                    <a:cubicBezTo>
                      <a:pt x="33" y="29"/>
                      <a:pt x="10" y="34"/>
                      <a:pt x="5" y="32"/>
                    </a:cubicBezTo>
                    <a:cubicBezTo>
                      <a:pt x="0" y="30"/>
                      <a:pt x="14" y="22"/>
                      <a:pt x="37" y="14"/>
                    </a:cubicBezTo>
                    <a:cubicBezTo>
                      <a:pt x="61" y="5"/>
                      <a:pt x="84" y="0"/>
                      <a:pt x="89" y="2"/>
                    </a:cubicBezTo>
                    <a:close/>
                  </a:path>
                </a:pathLst>
              </a:custGeom>
              <a:noFill/>
              <a:ln w="6350">
                <a:solidFill>
                  <a:srgbClr val="FFFFFF"/>
                </a:solidFill>
                <a:miter lim="800000"/>
                <a:headEnd/>
                <a:tailEnd/>
              </a:ln>
            </p:spPr>
            <p:txBody>
              <a:bodyPr/>
              <a:lstStyle/>
              <a:p>
                <a:endParaRPr lang="en-US"/>
              </a:p>
            </p:txBody>
          </p:sp>
          <p:sp>
            <p:nvSpPr>
              <p:cNvPr id="34968" name="Freeform 88"/>
              <p:cNvSpPr>
                <a:spLocks/>
              </p:cNvSpPr>
              <p:nvPr/>
            </p:nvSpPr>
            <p:spPr bwMode="auto">
              <a:xfrm>
                <a:off x="4264182" y="6411324"/>
                <a:ext cx="169535" cy="58446"/>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2147483647 h 15"/>
                  <a:gd name="T10" fmla="*/ 0 60000 65536"/>
                  <a:gd name="T11" fmla="*/ 0 60000 65536"/>
                  <a:gd name="T12" fmla="*/ 0 60000 65536"/>
                  <a:gd name="T13" fmla="*/ 0 60000 65536"/>
                  <a:gd name="T14" fmla="*/ 0 60000 65536"/>
                  <a:gd name="T15" fmla="*/ 0 w 44"/>
                  <a:gd name="T16" fmla="*/ 0 h 15"/>
                  <a:gd name="T17" fmla="*/ 44 w 44"/>
                  <a:gd name="T18" fmla="*/ 15 h 15"/>
                </a:gdLst>
                <a:ahLst/>
                <a:cxnLst>
                  <a:cxn ang="T10">
                    <a:pos x="T0" y="T1"/>
                  </a:cxn>
                  <a:cxn ang="T11">
                    <a:pos x="T2" y="T3"/>
                  </a:cxn>
                  <a:cxn ang="T12">
                    <a:pos x="T4" y="T5"/>
                  </a:cxn>
                  <a:cxn ang="T13">
                    <a:pos x="T6" y="T7"/>
                  </a:cxn>
                  <a:cxn ang="T14">
                    <a:pos x="T8" y="T9"/>
                  </a:cxn>
                </a:cxnLst>
                <a:rect l="T15" t="T16" r="T17" b="T18"/>
                <a:pathLst>
                  <a:path w="44" h="15">
                    <a:moveTo>
                      <a:pt x="33" y="13"/>
                    </a:moveTo>
                    <a:cubicBezTo>
                      <a:pt x="42" y="11"/>
                      <a:pt x="44" y="7"/>
                      <a:pt x="38" y="4"/>
                    </a:cubicBezTo>
                    <a:cubicBezTo>
                      <a:pt x="32" y="1"/>
                      <a:pt x="20" y="0"/>
                      <a:pt x="11" y="2"/>
                    </a:cubicBezTo>
                    <a:cubicBezTo>
                      <a:pt x="2" y="4"/>
                      <a:pt x="0" y="8"/>
                      <a:pt x="6" y="12"/>
                    </a:cubicBezTo>
                    <a:cubicBezTo>
                      <a:pt x="12" y="15"/>
                      <a:pt x="25" y="15"/>
                      <a:pt x="33" y="13"/>
                    </a:cubicBezTo>
                    <a:close/>
                  </a:path>
                </a:pathLst>
              </a:custGeom>
              <a:gradFill rotWithShape="1">
                <a:gsLst>
                  <a:gs pos="0">
                    <a:srgbClr val="808080"/>
                  </a:gs>
                  <a:gs pos="100000">
                    <a:srgbClr val="3B3B3B"/>
                  </a:gs>
                </a:gsLst>
                <a:path path="rect">
                  <a:fillToRect l="50000" t="50000" r="50000" b="50000"/>
                </a:path>
              </a:gradFill>
              <a:ln w="9525">
                <a:noFill/>
                <a:round/>
                <a:headEnd/>
                <a:tailEnd/>
              </a:ln>
            </p:spPr>
            <p:txBody>
              <a:bodyPr/>
              <a:lstStyle/>
              <a:p>
                <a:endParaRPr lang="en-US"/>
              </a:p>
            </p:txBody>
          </p:sp>
        </p:grpSp>
        <p:grpSp>
          <p:nvGrpSpPr>
            <p:cNvPr id="34930" name="Group 262"/>
            <p:cNvGrpSpPr>
              <a:grpSpLocks/>
            </p:cNvGrpSpPr>
            <p:nvPr/>
          </p:nvGrpSpPr>
          <p:grpSpPr bwMode="auto">
            <a:xfrm>
              <a:off x="2906569" y="5724499"/>
              <a:ext cx="381215" cy="133177"/>
              <a:chOff x="7180382" y="1375614"/>
              <a:chExt cx="1462206" cy="429373"/>
            </a:xfrm>
          </p:grpSpPr>
          <p:sp>
            <p:nvSpPr>
              <p:cNvPr id="34931" name="Line 37"/>
              <p:cNvSpPr>
                <a:spLocks noChangeShapeType="1"/>
              </p:cNvSpPr>
              <p:nvPr/>
            </p:nvSpPr>
            <p:spPr bwMode="auto">
              <a:xfrm>
                <a:off x="7421631" y="1463130"/>
                <a:ext cx="1220957" cy="1367"/>
              </a:xfrm>
              <a:prstGeom prst="line">
                <a:avLst/>
              </a:prstGeom>
              <a:noFill/>
              <a:ln w="11">
                <a:solidFill>
                  <a:srgbClr val="000000"/>
                </a:solidFill>
                <a:round/>
                <a:headEnd/>
                <a:tailEnd/>
              </a:ln>
            </p:spPr>
            <p:txBody>
              <a:bodyPr/>
              <a:lstStyle/>
              <a:p>
                <a:endParaRPr lang="en-US"/>
              </a:p>
            </p:txBody>
          </p:sp>
          <p:sp>
            <p:nvSpPr>
              <p:cNvPr id="34932" name="Line 38"/>
              <p:cNvSpPr>
                <a:spLocks noChangeShapeType="1"/>
              </p:cNvSpPr>
              <p:nvPr/>
            </p:nvSpPr>
            <p:spPr bwMode="auto">
              <a:xfrm>
                <a:off x="7321409" y="1598506"/>
                <a:ext cx="1228425" cy="1367"/>
              </a:xfrm>
              <a:prstGeom prst="line">
                <a:avLst/>
              </a:prstGeom>
              <a:noFill/>
              <a:ln w="11">
                <a:solidFill>
                  <a:srgbClr val="000000"/>
                </a:solidFill>
                <a:round/>
                <a:headEnd/>
                <a:tailEnd/>
              </a:ln>
            </p:spPr>
            <p:txBody>
              <a:bodyPr/>
              <a:lstStyle/>
              <a:p>
                <a:endParaRPr lang="en-US"/>
              </a:p>
            </p:txBody>
          </p:sp>
          <p:sp>
            <p:nvSpPr>
              <p:cNvPr id="34933" name="Line 39"/>
              <p:cNvSpPr>
                <a:spLocks noChangeShapeType="1"/>
              </p:cNvSpPr>
              <p:nvPr/>
            </p:nvSpPr>
            <p:spPr bwMode="auto">
              <a:xfrm>
                <a:off x="7195317" y="1728412"/>
                <a:ext cx="1220957" cy="1367"/>
              </a:xfrm>
              <a:prstGeom prst="line">
                <a:avLst/>
              </a:prstGeom>
              <a:noFill/>
              <a:ln w="11">
                <a:solidFill>
                  <a:srgbClr val="000000"/>
                </a:solidFill>
                <a:round/>
                <a:headEnd/>
                <a:tailEnd/>
              </a:ln>
            </p:spPr>
            <p:txBody>
              <a:bodyPr/>
              <a:lstStyle/>
              <a:p>
                <a:endParaRPr lang="en-US"/>
              </a:p>
            </p:txBody>
          </p:sp>
          <p:sp>
            <p:nvSpPr>
              <p:cNvPr id="34934" name="Line 40"/>
              <p:cNvSpPr>
                <a:spLocks noChangeShapeType="1"/>
              </p:cNvSpPr>
              <p:nvPr/>
            </p:nvSpPr>
            <p:spPr bwMode="auto">
              <a:xfrm flipV="1">
                <a:off x="7283874" y="1381084"/>
                <a:ext cx="438642" cy="423903"/>
              </a:xfrm>
              <a:prstGeom prst="line">
                <a:avLst/>
              </a:prstGeom>
              <a:noFill/>
              <a:ln w="11">
                <a:solidFill>
                  <a:srgbClr val="000000"/>
                </a:solidFill>
                <a:round/>
                <a:headEnd/>
                <a:tailEnd/>
              </a:ln>
            </p:spPr>
            <p:txBody>
              <a:bodyPr/>
              <a:lstStyle/>
              <a:p>
                <a:endParaRPr lang="en-US"/>
              </a:p>
            </p:txBody>
          </p:sp>
          <p:sp>
            <p:nvSpPr>
              <p:cNvPr id="34935" name="Freeform 43"/>
              <p:cNvSpPr>
                <a:spLocks/>
              </p:cNvSpPr>
              <p:nvPr/>
            </p:nvSpPr>
            <p:spPr bwMode="auto">
              <a:xfrm>
                <a:off x="7536920" y="143714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endParaRPr lang="en-US"/>
              </a:p>
            </p:txBody>
          </p:sp>
          <p:sp>
            <p:nvSpPr>
              <p:cNvPr id="34936" name="Freeform 44"/>
              <p:cNvSpPr>
                <a:spLocks/>
              </p:cNvSpPr>
              <p:nvPr/>
            </p:nvSpPr>
            <p:spPr bwMode="auto">
              <a:xfrm>
                <a:off x="7989817" y="1436466"/>
                <a:ext cx="190425" cy="47860"/>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2147483647 w 51"/>
                  <a:gd name="T21" fmla="*/ 2147483647 h 35"/>
                  <a:gd name="T22" fmla="*/ 2147483647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0 w 51"/>
                  <a:gd name="T37" fmla="*/ 2147483647 h 35"/>
                  <a:gd name="T38" fmla="*/ 0 w 51"/>
                  <a:gd name="T39" fmla="*/ 2147483647 h 35"/>
                  <a:gd name="T40" fmla="*/ 2147483647 w 51"/>
                  <a:gd name="T41" fmla="*/ 2147483647 h 35"/>
                  <a:gd name="T42" fmla="*/ 2147483647 w 51"/>
                  <a:gd name="T43" fmla="*/ 2147483647 h 35"/>
                  <a:gd name="T44" fmla="*/ 2147483647 w 51"/>
                  <a:gd name="T45" fmla="*/ 2147483647 h 35"/>
                  <a:gd name="T46" fmla="*/ 2147483647 w 51"/>
                  <a:gd name="T47" fmla="*/ 2147483647 h 35"/>
                  <a:gd name="T48" fmla="*/ 2147483647 w 51"/>
                  <a:gd name="T49" fmla="*/ 2147483647 h 35"/>
                  <a:gd name="T50" fmla="*/ 2147483647 w 51"/>
                  <a:gd name="T51" fmla="*/ 2147483647 h 35"/>
                  <a:gd name="T52" fmla="*/ 2147483647 w 51"/>
                  <a:gd name="T53" fmla="*/ 2147483647 h 35"/>
                  <a:gd name="T54" fmla="*/ 2147483647 w 51"/>
                  <a:gd name="T55" fmla="*/ 0 h 35"/>
                  <a:gd name="T56" fmla="*/ 2147483647 w 51"/>
                  <a:gd name="T57" fmla="*/ 0 h 35"/>
                  <a:gd name="T58" fmla="*/ 2147483647 w 51"/>
                  <a:gd name="T59" fmla="*/ 2147483647 h 35"/>
                  <a:gd name="T60" fmla="*/ 2147483647 w 51"/>
                  <a:gd name="T61" fmla="*/ 2147483647 h 35"/>
                  <a:gd name="T62" fmla="*/ 2147483647 w 51"/>
                  <a:gd name="T63" fmla="*/ 2147483647 h 35"/>
                  <a:gd name="T64" fmla="*/ 2147483647 w 51"/>
                  <a:gd name="T65" fmla="*/ 2147483647 h 35"/>
                  <a:gd name="T66" fmla="*/ 2147483647 w 51"/>
                  <a:gd name="T67" fmla="*/ 2147483647 h 35"/>
                  <a:gd name="T68" fmla="*/ 2147483647 w 51"/>
                  <a:gd name="T69" fmla="*/ 2147483647 h 35"/>
                  <a:gd name="T70" fmla="*/ 2147483647 w 51"/>
                  <a:gd name="T71" fmla="*/ 2147483647 h 35"/>
                  <a:gd name="T72" fmla="*/ 2147483647 w 51"/>
                  <a:gd name="T73" fmla="*/ 2147483647 h 35"/>
                  <a:gd name="T74" fmla="*/ 2147483647 w 51"/>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endParaRPr lang="en-US"/>
              </a:p>
            </p:txBody>
          </p:sp>
          <p:sp>
            <p:nvSpPr>
              <p:cNvPr id="34937" name="Freeform 45"/>
              <p:cNvSpPr>
                <a:spLocks/>
              </p:cNvSpPr>
              <p:nvPr/>
            </p:nvSpPr>
            <p:spPr bwMode="auto">
              <a:xfrm>
                <a:off x="8385601" y="143714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endParaRPr lang="en-US"/>
              </a:p>
            </p:txBody>
          </p:sp>
          <p:sp>
            <p:nvSpPr>
              <p:cNvPr id="34938" name="Freeform 46"/>
              <p:cNvSpPr>
                <a:spLocks/>
              </p:cNvSpPr>
              <p:nvPr/>
            </p:nvSpPr>
            <p:spPr bwMode="auto">
              <a:xfrm>
                <a:off x="7409231" y="157662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endParaRPr lang="en-US"/>
              </a:p>
            </p:txBody>
          </p:sp>
          <p:sp>
            <p:nvSpPr>
              <p:cNvPr id="34939" name="Freeform 47"/>
              <p:cNvSpPr>
                <a:spLocks/>
              </p:cNvSpPr>
              <p:nvPr/>
            </p:nvSpPr>
            <p:spPr bwMode="auto">
              <a:xfrm>
                <a:off x="7831668" y="158072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endParaRPr lang="en-US"/>
              </a:p>
            </p:txBody>
          </p:sp>
          <p:sp>
            <p:nvSpPr>
              <p:cNvPr id="34940" name="Freeform 48"/>
              <p:cNvSpPr>
                <a:spLocks/>
              </p:cNvSpPr>
              <p:nvPr/>
            </p:nvSpPr>
            <p:spPr bwMode="auto">
              <a:xfrm>
                <a:off x="8254106" y="1573892"/>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endParaRPr lang="en-US"/>
              </a:p>
            </p:txBody>
          </p:sp>
          <p:sp>
            <p:nvSpPr>
              <p:cNvPr id="34941" name="Freeform 49"/>
              <p:cNvSpPr>
                <a:spLocks/>
              </p:cNvSpPr>
              <p:nvPr/>
            </p:nvSpPr>
            <p:spPr bwMode="auto">
              <a:xfrm>
                <a:off x="7330820" y="170789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endParaRPr lang="en-US"/>
              </a:p>
            </p:txBody>
          </p:sp>
          <p:sp>
            <p:nvSpPr>
              <p:cNvPr id="34942" name="Freeform 50"/>
              <p:cNvSpPr>
                <a:spLocks/>
              </p:cNvSpPr>
              <p:nvPr/>
            </p:nvSpPr>
            <p:spPr bwMode="auto">
              <a:xfrm>
                <a:off x="7726603" y="170926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endParaRPr lang="en-US"/>
              </a:p>
            </p:txBody>
          </p:sp>
          <p:sp>
            <p:nvSpPr>
              <p:cNvPr id="34943" name="Freeform 51"/>
              <p:cNvSpPr>
                <a:spLocks/>
              </p:cNvSpPr>
              <p:nvPr/>
            </p:nvSpPr>
            <p:spPr bwMode="auto">
              <a:xfrm>
                <a:off x="8122387" y="170926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endParaRPr lang="en-US"/>
              </a:p>
            </p:txBody>
          </p:sp>
          <p:sp>
            <p:nvSpPr>
              <p:cNvPr id="34944" name="Line 52"/>
              <p:cNvSpPr>
                <a:spLocks noChangeShapeType="1"/>
              </p:cNvSpPr>
              <p:nvPr/>
            </p:nvSpPr>
            <p:spPr bwMode="auto">
              <a:xfrm>
                <a:off x="7413840" y="1455279"/>
                <a:ext cx="1220957" cy="1367"/>
              </a:xfrm>
              <a:prstGeom prst="line">
                <a:avLst/>
              </a:prstGeom>
              <a:noFill/>
              <a:ln w="11">
                <a:solidFill>
                  <a:srgbClr val="FFFFFF"/>
                </a:solidFill>
                <a:round/>
                <a:headEnd/>
                <a:tailEnd/>
              </a:ln>
            </p:spPr>
            <p:txBody>
              <a:bodyPr/>
              <a:lstStyle/>
              <a:p>
                <a:endParaRPr lang="en-US"/>
              </a:p>
            </p:txBody>
          </p:sp>
          <p:sp>
            <p:nvSpPr>
              <p:cNvPr id="34945" name="Line 53"/>
              <p:cNvSpPr>
                <a:spLocks noChangeShapeType="1"/>
              </p:cNvSpPr>
              <p:nvPr/>
            </p:nvSpPr>
            <p:spPr bwMode="auto">
              <a:xfrm>
                <a:off x="7306474" y="1593036"/>
                <a:ext cx="1228425" cy="1367"/>
              </a:xfrm>
              <a:prstGeom prst="line">
                <a:avLst/>
              </a:prstGeom>
              <a:noFill/>
              <a:ln w="11">
                <a:solidFill>
                  <a:srgbClr val="FFFFFF"/>
                </a:solidFill>
                <a:round/>
                <a:headEnd/>
                <a:tailEnd/>
              </a:ln>
            </p:spPr>
            <p:txBody>
              <a:bodyPr/>
              <a:lstStyle/>
              <a:p>
                <a:endParaRPr lang="en-US"/>
              </a:p>
            </p:txBody>
          </p:sp>
          <p:sp>
            <p:nvSpPr>
              <p:cNvPr id="34946" name="Line 54"/>
              <p:cNvSpPr>
                <a:spLocks noChangeShapeType="1"/>
              </p:cNvSpPr>
              <p:nvPr/>
            </p:nvSpPr>
            <p:spPr bwMode="auto">
              <a:xfrm>
                <a:off x="7180382" y="1722941"/>
                <a:ext cx="1220957" cy="1367"/>
              </a:xfrm>
              <a:prstGeom prst="line">
                <a:avLst/>
              </a:prstGeom>
              <a:noFill/>
              <a:ln w="11">
                <a:solidFill>
                  <a:srgbClr val="FFFFFF"/>
                </a:solidFill>
                <a:round/>
                <a:headEnd/>
                <a:tailEnd/>
              </a:ln>
            </p:spPr>
            <p:txBody>
              <a:bodyPr/>
              <a:lstStyle/>
              <a:p>
                <a:endParaRPr lang="en-US"/>
              </a:p>
            </p:txBody>
          </p:sp>
          <p:sp>
            <p:nvSpPr>
              <p:cNvPr id="34947" name="Line 55"/>
              <p:cNvSpPr>
                <a:spLocks noChangeShapeType="1"/>
              </p:cNvSpPr>
              <p:nvPr/>
            </p:nvSpPr>
            <p:spPr bwMode="auto">
              <a:xfrm flipV="1">
                <a:off x="7268939" y="1375614"/>
                <a:ext cx="438642" cy="423903"/>
              </a:xfrm>
              <a:prstGeom prst="line">
                <a:avLst/>
              </a:prstGeom>
              <a:noFill/>
              <a:ln w="11">
                <a:solidFill>
                  <a:srgbClr val="FFFFFF"/>
                </a:solidFill>
                <a:round/>
                <a:headEnd/>
                <a:tailEnd/>
              </a:ln>
            </p:spPr>
            <p:txBody>
              <a:bodyPr/>
              <a:lstStyle/>
              <a:p>
                <a:endParaRPr lang="en-US"/>
              </a:p>
            </p:txBody>
          </p:sp>
          <p:sp>
            <p:nvSpPr>
              <p:cNvPr id="34948" name="Line 40"/>
              <p:cNvSpPr>
                <a:spLocks noChangeShapeType="1"/>
              </p:cNvSpPr>
              <p:nvPr/>
            </p:nvSpPr>
            <p:spPr bwMode="auto">
              <a:xfrm flipV="1">
                <a:off x="7725562" y="1381084"/>
                <a:ext cx="438642" cy="423903"/>
              </a:xfrm>
              <a:prstGeom prst="line">
                <a:avLst/>
              </a:prstGeom>
              <a:noFill/>
              <a:ln w="11">
                <a:solidFill>
                  <a:srgbClr val="000000"/>
                </a:solidFill>
                <a:round/>
                <a:headEnd/>
                <a:tailEnd/>
              </a:ln>
            </p:spPr>
            <p:txBody>
              <a:bodyPr/>
              <a:lstStyle/>
              <a:p>
                <a:endParaRPr lang="en-US"/>
              </a:p>
            </p:txBody>
          </p:sp>
          <p:sp>
            <p:nvSpPr>
              <p:cNvPr id="34949" name="Line 55"/>
              <p:cNvSpPr>
                <a:spLocks noChangeShapeType="1"/>
              </p:cNvSpPr>
              <p:nvPr/>
            </p:nvSpPr>
            <p:spPr bwMode="auto">
              <a:xfrm flipV="1">
                <a:off x="7710626" y="1375614"/>
                <a:ext cx="438642" cy="423903"/>
              </a:xfrm>
              <a:prstGeom prst="line">
                <a:avLst/>
              </a:prstGeom>
              <a:noFill/>
              <a:ln w="11">
                <a:solidFill>
                  <a:srgbClr val="FFFFFF"/>
                </a:solidFill>
                <a:round/>
                <a:headEnd/>
                <a:tailEnd/>
              </a:ln>
            </p:spPr>
            <p:txBody>
              <a:bodyPr/>
              <a:lstStyle/>
              <a:p>
                <a:endParaRPr lang="en-US"/>
              </a:p>
            </p:txBody>
          </p:sp>
          <p:sp>
            <p:nvSpPr>
              <p:cNvPr id="34950" name="Line 40"/>
              <p:cNvSpPr>
                <a:spLocks noChangeShapeType="1"/>
              </p:cNvSpPr>
              <p:nvPr/>
            </p:nvSpPr>
            <p:spPr bwMode="auto">
              <a:xfrm flipV="1">
                <a:off x="8125367" y="1381084"/>
                <a:ext cx="438642" cy="423903"/>
              </a:xfrm>
              <a:prstGeom prst="line">
                <a:avLst/>
              </a:prstGeom>
              <a:noFill/>
              <a:ln w="11">
                <a:solidFill>
                  <a:srgbClr val="000000"/>
                </a:solidFill>
                <a:round/>
                <a:headEnd/>
                <a:tailEnd/>
              </a:ln>
            </p:spPr>
            <p:txBody>
              <a:bodyPr/>
              <a:lstStyle/>
              <a:p>
                <a:endParaRPr lang="en-US"/>
              </a:p>
            </p:txBody>
          </p:sp>
          <p:sp>
            <p:nvSpPr>
              <p:cNvPr id="34951" name="Line 55"/>
              <p:cNvSpPr>
                <a:spLocks noChangeShapeType="1"/>
              </p:cNvSpPr>
              <p:nvPr/>
            </p:nvSpPr>
            <p:spPr bwMode="auto">
              <a:xfrm flipV="1">
                <a:off x="8110431" y="1375614"/>
                <a:ext cx="438642" cy="423903"/>
              </a:xfrm>
              <a:prstGeom prst="line">
                <a:avLst/>
              </a:prstGeom>
              <a:noFill/>
              <a:ln w="11">
                <a:solidFill>
                  <a:srgbClr val="FFFFFF"/>
                </a:solidFill>
                <a:round/>
                <a:headEnd/>
                <a:tailEnd/>
              </a:ln>
            </p:spPr>
            <p:txBody>
              <a:bodyPr/>
              <a:lstStyle/>
              <a:p>
                <a:endParaRPr lang="en-US"/>
              </a:p>
            </p:txBody>
          </p:sp>
          <p:grpSp>
            <p:nvGrpSpPr>
              <p:cNvPr id="34952" name="Group 261"/>
              <p:cNvGrpSpPr>
                <a:grpSpLocks/>
              </p:cNvGrpSpPr>
              <p:nvPr/>
            </p:nvGrpSpPr>
            <p:grpSpPr bwMode="auto">
              <a:xfrm>
                <a:off x="7315885" y="1426210"/>
                <a:ext cx="1245206" cy="324081"/>
                <a:chOff x="7315885" y="1426210"/>
                <a:chExt cx="1245206" cy="324081"/>
              </a:xfrm>
            </p:grpSpPr>
            <p:sp>
              <p:nvSpPr>
                <p:cNvPr id="34953" name="Freeform 58"/>
                <p:cNvSpPr>
                  <a:spLocks/>
                </p:cNvSpPr>
                <p:nvPr/>
              </p:nvSpPr>
              <p:spPr bwMode="auto">
                <a:xfrm>
                  <a:off x="7521985" y="1426210"/>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endParaRPr lang="en-US"/>
                </a:p>
              </p:txBody>
            </p:sp>
            <p:sp>
              <p:nvSpPr>
                <p:cNvPr id="34954" name="Freeform 59"/>
                <p:cNvSpPr>
                  <a:spLocks/>
                </p:cNvSpPr>
                <p:nvPr/>
              </p:nvSpPr>
              <p:spPr bwMode="auto">
                <a:xfrm>
                  <a:off x="7974882" y="1426210"/>
                  <a:ext cx="190425" cy="47860"/>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2147483647 w 51"/>
                    <a:gd name="T21" fmla="*/ 2147483647 h 35"/>
                    <a:gd name="T22" fmla="*/ 2147483647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0 w 51"/>
                    <a:gd name="T37" fmla="*/ 2147483647 h 35"/>
                    <a:gd name="T38" fmla="*/ 0 w 51"/>
                    <a:gd name="T39" fmla="*/ 2147483647 h 35"/>
                    <a:gd name="T40" fmla="*/ 2147483647 w 51"/>
                    <a:gd name="T41" fmla="*/ 2147483647 h 35"/>
                    <a:gd name="T42" fmla="*/ 2147483647 w 51"/>
                    <a:gd name="T43" fmla="*/ 2147483647 h 35"/>
                    <a:gd name="T44" fmla="*/ 2147483647 w 51"/>
                    <a:gd name="T45" fmla="*/ 2147483647 h 35"/>
                    <a:gd name="T46" fmla="*/ 2147483647 w 51"/>
                    <a:gd name="T47" fmla="*/ 2147483647 h 35"/>
                    <a:gd name="T48" fmla="*/ 2147483647 w 51"/>
                    <a:gd name="T49" fmla="*/ 2147483647 h 35"/>
                    <a:gd name="T50" fmla="*/ 2147483647 w 51"/>
                    <a:gd name="T51" fmla="*/ 2147483647 h 35"/>
                    <a:gd name="T52" fmla="*/ 2147483647 w 51"/>
                    <a:gd name="T53" fmla="*/ 2147483647 h 35"/>
                    <a:gd name="T54" fmla="*/ 2147483647 w 51"/>
                    <a:gd name="T55" fmla="*/ 0 h 35"/>
                    <a:gd name="T56" fmla="*/ 2147483647 w 51"/>
                    <a:gd name="T57" fmla="*/ 0 h 35"/>
                    <a:gd name="T58" fmla="*/ 2147483647 w 51"/>
                    <a:gd name="T59" fmla="*/ 2147483647 h 35"/>
                    <a:gd name="T60" fmla="*/ 2147483647 w 51"/>
                    <a:gd name="T61" fmla="*/ 2147483647 h 35"/>
                    <a:gd name="T62" fmla="*/ 2147483647 w 51"/>
                    <a:gd name="T63" fmla="*/ 2147483647 h 35"/>
                    <a:gd name="T64" fmla="*/ 2147483647 w 51"/>
                    <a:gd name="T65" fmla="*/ 2147483647 h 35"/>
                    <a:gd name="T66" fmla="*/ 2147483647 w 51"/>
                    <a:gd name="T67" fmla="*/ 2147483647 h 35"/>
                    <a:gd name="T68" fmla="*/ 2147483647 w 51"/>
                    <a:gd name="T69" fmla="*/ 2147483647 h 35"/>
                    <a:gd name="T70" fmla="*/ 2147483647 w 51"/>
                    <a:gd name="T71" fmla="*/ 2147483647 h 35"/>
                    <a:gd name="T72" fmla="*/ 2147483647 w 51"/>
                    <a:gd name="T73" fmla="*/ 2147483647 h 35"/>
                    <a:gd name="T74" fmla="*/ 2147483647 w 51"/>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endParaRPr lang="en-US"/>
                </a:p>
              </p:txBody>
            </p:sp>
            <p:sp>
              <p:nvSpPr>
                <p:cNvPr id="34955" name="Freeform 60"/>
                <p:cNvSpPr>
                  <a:spLocks/>
                </p:cNvSpPr>
                <p:nvPr/>
              </p:nvSpPr>
              <p:spPr bwMode="auto">
                <a:xfrm>
                  <a:off x="8370666" y="1426210"/>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endParaRPr lang="en-US"/>
                </a:p>
              </p:txBody>
            </p:sp>
            <p:sp>
              <p:nvSpPr>
                <p:cNvPr id="34956" name="Freeform 61"/>
                <p:cNvSpPr>
                  <a:spLocks/>
                </p:cNvSpPr>
                <p:nvPr/>
              </p:nvSpPr>
              <p:spPr bwMode="auto">
                <a:xfrm>
                  <a:off x="7394296" y="1571156"/>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endParaRPr lang="en-US"/>
                </a:p>
              </p:txBody>
            </p:sp>
            <p:sp>
              <p:nvSpPr>
                <p:cNvPr id="34957" name="Freeform 62"/>
                <p:cNvSpPr>
                  <a:spLocks/>
                </p:cNvSpPr>
                <p:nvPr/>
              </p:nvSpPr>
              <p:spPr bwMode="auto">
                <a:xfrm>
                  <a:off x="7816733" y="157525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endParaRPr lang="en-US"/>
                </a:p>
              </p:txBody>
            </p:sp>
            <p:sp>
              <p:nvSpPr>
                <p:cNvPr id="34958" name="Freeform 63"/>
                <p:cNvSpPr>
                  <a:spLocks/>
                </p:cNvSpPr>
                <p:nvPr/>
              </p:nvSpPr>
              <p:spPr bwMode="auto">
                <a:xfrm>
                  <a:off x="8239169" y="1568422"/>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endParaRPr lang="en-US"/>
                </a:p>
              </p:txBody>
            </p:sp>
            <p:sp>
              <p:nvSpPr>
                <p:cNvPr id="34959" name="Freeform 64"/>
                <p:cNvSpPr>
                  <a:spLocks/>
                </p:cNvSpPr>
                <p:nvPr/>
              </p:nvSpPr>
              <p:spPr bwMode="auto">
                <a:xfrm>
                  <a:off x="7315885" y="1702431"/>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endParaRPr lang="en-US"/>
                </a:p>
              </p:txBody>
            </p:sp>
            <p:sp>
              <p:nvSpPr>
                <p:cNvPr id="34960" name="Freeform 65"/>
                <p:cNvSpPr>
                  <a:spLocks/>
                </p:cNvSpPr>
                <p:nvPr/>
              </p:nvSpPr>
              <p:spPr bwMode="auto">
                <a:xfrm>
                  <a:off x="7711668" y="170379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endParaRPr lang="en-US"/>
                </a:p>
              </p:txBody>
            </p:sp>
            <p:sp>
              <p:nvSpPr>
                <p:cNvPr id="34961" name="Freeform 66"/>
                <p:cNvSpPr>
                  <a:spLocks/>
                </p:cNvSpPr>
                <p:nvPr/>
              </p:nvSpPr>
              <p:spPr bwMode="auto">
                <a:xfrm>
                  <a:off x="8107452" y="170379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endParaRPr lang="en-US"/>
                </a:p>
              </p:txBody>
            </p:sp>
          </p:grpSp>
        </p:grpSp>
      </p:grpSp>
      <p:cxnSp>
        <p:nvCxnSpPr>
          <p:cNvPr id="34846" name="Straight Connector 44"/>
          <p:cNvCxnSpPr>
            <a:cxnSpLocks noChangeShapeType="1"/>
          </p:cNvCxnSpPr>
          <p:nvPr/>
        </p:nvCxnSpPr>
        <p:spPr bwMode="auto">
          <a:xfrm rot="5400000" flipH="1" flipV="1">
            <a:off x="4586288" y="2452688"/>
            <a:ext cx="871537" cy="1587"/>
          </a:xfrm>
          <a:prstGeom prst="line">
            <a:avLst/>
          </a:prstGeom>
          <a:noFill/>
          <a:ln w="19050">
            <a:solidFill>
              <a:schemeClr val="tx1"/>
            </a:solidFill>
            <a:round/>
            <a:headEnd/>
            <a:tailEnd/>
          </a:ln>
        </p:spPr>
      </p:cxnSp>
      <p:cxnSp>
        <p:nvCxnSpPr>
          <p:cNvPr id="34847" name="Straight Connector 44"/>
          <p:cNvCxnSpPr>
            <a:cxnSpLocks noChangeShapeType="1"/>
          </p:cNvCxnSpPr>
          <p:nvPr/>
        </p:nvCxnSpPr>
        <p:spPr bwMode="auto">
          <a:xfrm rot="5400000" flipH="1" flipV="1">
            <a:off x="3190875" y="2452688"/>
            <a:ext cx="871537" cy="1588"/>
          </a:xfrm>
          <a:prstGeom prst="line">
            <a:avLst/>
          </a:prstGeom>
          <a:noFill/>
          <a:ln w="19050">
            <a:solidFill>
              <a:schemeClr val="tx1"/>
            </a:solidFill>
            <a:round/>
            <a:headEnd/>
            <a:tailEnd/>
          </a:ln>
        </p:spPr>
      </p:cxnSp>
      <p:cxnSp>
        <p:nvCxnSpPr>
          <p:cNvPr id="34848" name="Straight Connector 44"/>
          <p:cNvCxnSpPr>
            <a:cxnSpLocks noChangeShapeType="1"/>
          </p:cNvCxnSpPr>
          <p:nvPr/>
        </p:nvCxnSpPr>
        <p:spPr bwMode="auto">
          <a:xfrm rot="5400000" flipH="1" flipV="1">
            <a:off x="3887788" y="2035175"/>
            <a:ext cx="968375" cy="930275"/>
          </a:xfrm>
          <a:prstGeom prst="line">
            <a:avLst/>
          </a:prstGeom>
          <a:noFill/>
          <a:ln w="19050">
            <a:solidFill>
              <a:schemeClr val="tx1"/>
            </a:solidFill>
            <a:round/>
            <a:headEnd/>
            <a:tailEnd/>
          </a:ln>
        </p:spPr>
      </p:cxnSp>
      <p:cxnSp>
        <p:nvCxnSpPr>
          <p:cNvPr id="34849" name="Straight Connector 44"/>
          <p:cNvCxnSpPr>
            <a:cxnSpLocks noChangeShapeType="1"/>
          </p:cNvCxnSpPr>
          <p:nvPr/>
        </p:nvCxnSpPr>
        <p:spPr bwMode="auto">
          <a:xfrm rot="10800000">
            <a:off x="3533775" y="2016125"/>
            <a:ext cx="1303338" cy="968375"/>
          </a:xfrm>
          <a:prstGeom prst="line">
            <a:avLst/>
          </a:prstGeom>
          <a:noFill/>
          <a:ln w="19050">
            <a:solidFill>
              <a:schemeClr val="tx1"/>
            </a:solidFill>
            <a:round/>
            <a:headEnd/>
            <a:tailEnd/>
          </a:ln>
        </p:spPr>
      </p:cxnSp>
      <p:cxnSp>
        <p:nvCxnSpPr>
          <p:cNvPr id="34850" name="Straight Connector 42"/>
          <p:cNvCxnSpPr>
            <a:cxnSpLocks noChangeShapeType="1"/>
          </p:cNvCxnSpPr>
          <p:nvPr/>
        </p:nvCxnSpPr>
        <p:spPr bwMode="auto">
          <a:xfrm>
            <a:off x="3533775" y="1530350"/>
            <a:ext cx="1582738" cy="3175"/>
          </a:xfrm>
          <a:prstGeom prst="line">
            <a:avLst/>
          </a:prstGeom>
          <a:noFill/>
          <a:ln w="19050">
            <a:solidFill>
              <a:schemeClr val="tx1"/>
            </a:solidFill>
            <a:round/>
            <a:headEnd/>
            <a:tailEnd/>
          </a:ln>
        </p:spPr>
      </p:cxnSp>
      <p:sp>
        <p:nvSpPr>
          <p:cNvPr id="38947" name="Rectangle 11"/>
          <p:cNvSpPr>
            <a:spLocks noChangeArrowheads="1"/>
          </p:cNvSpPr>
          <p:nvPr/>
        </p:nvSpPr>
        <p:spPr bwMode="auto">
          <a:xfrm>
            <a:off x="533400" y="1782763"/>
            <a:ext cx="2039938" cy="485775"/>
          </a:xfrm>
          <a:prstGeom prst="rect">
            <a:avLst/>
          </a:prstGeom>
          <a:noFill/>
          <a:ln w="9525">
            <a:noFill/>
            <a:miter lim="800000"/>
            <a:headEnd/>
            <a:tailEnd/>
          </a:ln>
        </p:spPr>
        <p:txBody>
          <a:bodyPr wrap="none" lIns="19050" tIns="26988" rIns="19050" bIns="26988"/>
          <a:lstStyle/>
          <a:p>
            <a:pPr>
              <a:tabLst>
                <a:tab pos="457200" algn="l"/>
                <a:tab pos="914400" algn="l"/>
                <a:tab pos="1371600" algn="l"/>
              </a:tabLst>
              <a:defRPr/>
            </a:pPr>
            <a:r>
              <a:rPr lang="en-US" sz="1200" b="1" dirty="0">
                <a:latin typeface="+mj-lt"/>
              </a:rPr>
              <a:t>Data Center Core</a:t>
            </a:r>
          </a:p>
        </p:txBody>
      </p:sp>
      <p:pic>
        <p:nvPicPr>
          <p:cNvPr id="34852" name="Picture 338" descr="DC3 Icon"/>
          <p:cNvPicPr>
            <a:picLocks noChangeAspect="1" noChangeArrowheads="1"/>
          </p:cNvPicPr>
          <p:nvPr/>
        </p:nvPicPr>
        <p:blipFill>
          <a:blip r:embed="rId5"/>
          <a:srcRect/>
          <a:stretch>
            <a:fillRect/>
          </a:stretch>
        </p:blipFill>
        <p:spPr bwMode="auto">
          <a:xfrm>
            <a:off x="3348038" y="1143000"/>
            <a:ext cx="744537" cy="1022350"/>
          </a:xfrm>
          <a:prstGeom prst="rect">
            <a:avLst/>
          </a:prstGeom>
          <a:noFill/>
          <a:ln w="9525">
            <a:noFill/>
            <a:miter lim="800000"/>
            <a:headEnd/>
            <a:tailEnd/>
          </a:ln>
        </p:spPr>
      </p:pic>
      <p:pic>
        <p:nvPicPr>
          <p:cNvPr id="34853" name="Picture 338" descr="DC3 Icon"/>
          <p:cNvPicPr>
            <a:picLocks noChangeAspect="1" noChangeArrowheads="1"/>
          </p:cNvPicPr>
          <p:nvPr/>
        </p:nvPicPr>
        <p:blipFill>
          <a:blip r:embed="rId5"/>
          <a:srcRect/>
          <a:stretch>
            <a:fillRect/>
          </a:stretch>
        </p:blipFill>
        <p:spPr bwMode="auto">
          <a:xfrm>
            <a:off x="4651375" y="1143000"/>
            <a:ext cx="744538" cy="1022350"/>
          </a:xfrm>
          <a:prstGeom prst="rect">
            <a:avLst/>
          </a:prstGeom>
          <a:noFill/>
          <a:ln w="9525">
            <a:noFill/>
            <a:miter lim="800000"/>
            <a:headEnd/>
            <a:tailEnd/>
          </a:ln>
        </p:spPr>
      </p:pic>
      <p:pic>
        <p:nvPicPr>
          <p:cNvPr id="34854" name="Picture 338" descr="DC3 Icon"/>
          <p:cNvPicPr>
            <a:picLocks noChangeAspect="1" noChangeArrowheads="1"/>
          </p:cNvPicPr>
          <p:nvPr/>
        </p:nvPicPr>
        <p:blipFill>
          <a:blip r:embed="rId5"/>
          <a:srcRect/>
          <a:stretch>
            <a:fillRect/>
          </a:stretch>
        </p:blipFill>
        <p:spPr bwMode="auto">
          <a:xfrm>
            <a:off x="3348038" y="2790825"/>
            <a:ext cx="744537" cy="1022350"/>
          </a:xfrm>
          <a:prstGeom prst="rect">
            <a:avLst/>
          </a:prstGeom>
          <a:noFill/>
          <a:ln w="9525">
            <a:noFill/>
            <a:miter lim="800000"/>
            <a:headEnd/>
            <a:tailEnd/>
          </a:ln>
        </p:spPr>
      </p:pic>
      <p:pic>
        <p:nvPicPr>
          <p:cNvPr id="34855" name="Picture 338" descr="DC3 Icon"/>
          <p:cNvPicPr>
            <a:picLocks noChangeAspect="1" noChangeArrowheads="1"/>
          </p:cNvPicPr>
          <p:nvPr/>
        </p:nvPicPr>
        <p:blipFill>
          <a:blip r:embed="rId5"/>
          <a:srcRect/>
          <a:stretch>
            <a:fillRect/>
          </a:stretch>
        </p:blipFill>
        <p:spPr bwMode="auto">
          <a:xfrm>
            <a:off x="4651375" y="2790825"/>
            <a:ext cx="744538" cy="1022350"/>
          </a:xfrm>
          <a:prstGeom prst="rect">
            <a:avLst/>
          </a:prstGeom>
          <a:noFill/>
          <a:ln w="9525">
            <a:noFill/>
            <a:miter lim="800000"/>
            <a:headEnd/>
            <a:tailEnd/>
          </a:ln>
        </p:spPr>
      </p:pic>
      <p:pic>
        <p:nvPicPr>
          <p:cNvPr id="34856" name="Picture 338" descr="DC3 Icon"/>
          <p:cNvPicPr>
            <a:picLocks noChangeAspect="1" noChangeArrowheads="1"/>
          </p:cNvPicPr>
          <p:nvPr/>
        </p:nvPicPr>
        <p:blipFill>
          <a:blip r:embed="rId5"/>
          <a:srcRect/>
          <a:stretch>
            <a:fillRect/>
          </a:stretch>
        </p:blipFill>
        <p:spPr bwMode="auto">
          <a:xfrm>
            <a:off x="4502150" y="4476750"/>
            <a:ext cx="744538" cy="1022350"/>
          </a:xfrm>
          <a:prstGeom prst="rect">
            <a:avLst/>
          </a:prstGeom>
          <a:noFill/>
          <a:ln w="9525">
            <a:noFill/>
            <a:miter lim="800000"/>
            <a:headEnd/>
            <a:tailEnd/>
          </a:ln>
        </p:spPr>
      </p:pic>
      <p:grpSp>
        <p:nvGrpSpPr>
          <p:cNvPr id="34857" name="Group 219"/>
          <p:cNvGrpSpPr>
            <a:grpSpLocks/>
          </p:cNvGrpSpPr>
          <p:nvPr/>
        </p:nvGrpSpPr>
        <p:grpSpPr bwMode="auto">
          <a:xfrm>
            <a:off x="6872288" y="838200"/>
            <a:ext cx="1966912" cy="1347788"/>
            <a:chOff x="6872288" y="838200"/>
            <a:chExt cx="1966912" cy="1347787"/>
          </a:xfrm>
        </p:grpSpPr>
        <p:sp>
          <p:nvSpPr>
            <p:cNvPr id="56" name="Oval 55"/>
            <p:cNvSpPr/>
            <p:nvPr/>
          </p:nvSpPr>
          <p:spPr bwMode="auto">
            <a:xfrm flipH="1">
              <a:off x="6886575" y="1535112"/>
              <a:ext cx="177800" cy="185737"/>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B</a:t>
              </a:r>
            </a:p>
          </p:txBody>
        </p:sp>
        <p:sp>
          <p:nvSpPr>
            <p:cNvPr id="57" name="Oval 56"/>
            <p:cNvSpPr/>
            <p:nvPr/>
          </p:nvSpPr>
          <p:spPr bwMode="auto">
            <a:xfrm flipH="1">
              <a:off x="6886575" y="2000249"/>
              <a:ext cx="177800" cy="185738"/>
            </a:xfrm>
            <a:prstGeom prst="ellipse">
              <a:avLst/>
            </a:prstGeom>
            <a:solidFill>
              <a:srgbClr val="7030A0"/>
            </a:solidFill>
            <a:ln w="9525" cap="flat" cmpd="sng" algn="ctr">
              <a:noFill/>
              <a:prstDash val="solid"/>
              <a:round/>
              <a:headEnd type="none" w="med" len="med"/>
              <a:tailEnd type="none" w="med" len="med"/>
            </a:ln>
            <a:effectLst>
              <a:outerShdw blurRad="63500" sx="116000" sy="116000" algn="ctr" rotWithShape="0">
                <a:srgbClr val="7030A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L</a:t>
              </a:r>
            </a:p>
          </p:txBody>
        </p:sp>
        <p:sp>
          <p:nvSpPr>
            <p:cNvPr id="58" name="Oval 57"/>
            <p:cNvSpPr/>
            <p:nvPr/>
          </p:nvSpPr>
          <p:spPr bwMode="auto">
            <a:xfrm flipH="1">
              <a:off x="6886575" y="1766887"/>
              <a:ext cx="177800" cy="185737"/>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R</a:t>
              </a:r>
            </a:p>
          </p:txBody>
        </p:sp>
        <p:sp>
          <p:nvSpPr>
            <p:cNvPr id="59" name="Oval 58"/>
            <p:cNvSpPr/>
            <p:nvPr/>
          </p:nvSpPr>
          <p:spPr bwMode="auto">
            <a:xfrm flipH="1">
              <a:off x="6886575" y="8382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N</a:t>
              </a:r>
            </a:p>
          </p:txBody>
        </p:sp>
        <p:sp>
          <p:nvSpPr>
            <p:cNvPr id="60" name="Oval 59"/>
            <p:cNvSpPr/>
            <p:nvPr/>
          </p:nvSpPr>
          <p:spPr bwMode="auto">
            <a:xfrm flipH="1">
              <a:off x="6886575" y="1071563"/>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E</a:t>
              </a:r>
            </a:p>
          </p:txBody>
        </p:sp>
        <p:sp>
          <p:nvSpPr>
            <p:cNvPr id="34916" name="TextBox 161"/>
            <p:cNvSpPr txBox="1">
              <a:spLocks noChangeArrowheads="1"/>
            </p:cNvSpPr>
            <p:nvPr/>
          </p:nvSpPr>
          <p:spPr bwMode="auto">
            <a:xfrm>
              <a:off x="6886575" y="1535112"/>
              <a:ext cx="1649412" cy="185738"/>
            </a:xfrm>
            <a:prstGeom prst="rect">
              <a:avLst/>
            </a:prstGeom>
            <a:noFill/>
            <a:ln w="9525">
              <a:noFill/>
              <a:miter lim="800000"/>
              <a:headEnd/>
              <a:tailEnd/>
            </a:ln>
          </p:spPr>
          <p:txBody>
            <a:bodyPr lIns="274320" tIns="0" rIns="0" bIns="0"/>
            <a:lstStyle/>
            <a:p>
              <a:r>
                <a:rPr lang="en-US" sz="1000"/>
                <a:t>BPDUguard</a:t>
              </a:r>
            </a:p>
          </p:txBody>
        </p:sp>
        <p:sp>
          <p:nvSpPr>
            <p:cNvPr id="34917" name="TextBox 162"/>
            <p:cNvSpPr txBox="1">
              <a:spLocks noChangeArrowheads="1"/>
            </p:cNvSpPr>
            <p:nvPr/>
          </p:nvSpPr>
          <p:spPr bwMode="auto">
            <a:xfrm>
              <a:off x="6886575" y="2000250"/>
              <a:ext cx="1649412" cy="185737"/>
            </a:xfrm>
            <a:prstGeom prst="rect">
              <a:avLst/>
            </a:prstGeom>
            <a:noFill/>
            <a:ln w="9525">
              <a:noFill/>
              <a:miter lim="800000"/>
              <a:headEnd/>
              <a:tailEnd/>
            </a:ln>
          </p:spPr>
          <p:txBody>
            <a:bodyPr lIns="274320" tIns="0" rIns="0" bIns="0"/>
            <a:lstStyle/>
            <a:p>
              <a:r>
                <a:rPr lang="en-US" sz="1000"/>
                <a:t>Loopguard</a:t>
              </a:r>
            </a:p>
          </p:txBody>
        </p:sp>
        <p:sp>
          <p:nvSpPr>
            <p:cNvPr id="34918" name="TextBox 163"/>
            <p:cNvSpPr txBox="1">
              <a:spLocks noChangeArrowheads="1"/>
            </p:cNvSpPr>
            <p:nvPr/>
          </p:nvSpPr>
          <p:spPr bwMode="auto">
            <a:xfrm>
              <a:off x="6886575" y="1766887"/>
              <a:ext cx="1649412" cy="185738"/>
            </a:xfrm>
            <a:prstGeom prst="rect">
              <a:avLst/>
            </a:prstGeom>
            <a:noFill/>
            <a:ln w="9525">
              <a:noFill/>
              <a:miter lim="800000"/>
              <a:headEnd/>
              <a:tailEnd/>
            </a:ln>
          </p:spPr>
          <p:txBody>
            <a:bodyPr lIns="274320" tIns="0" rIns="0" bIns="0"/>
            <a:lstStyle/>
            <a:p>
              <a:r>
                <a:rPr lang="en-US" sz="1000"/>
                <a:t>Rootguard</a:t>
              </a:r>
            </a:p>
          </p:txBody>
        </p:sp>
        <p:sp>
          <p:nvSpPr>
            <p:cNvPr id="34919" name="TextBox 164"/>
            <p:cNvSpPr txBox="1">
              <a:spLocks noChangeArrowheads="1"/>
            </p:cNvSpPr>
            <p:nvPr/>
          </p:nvSpPr>
          <p:spPr bwMode="auto">
            <a:xfrm>
              <a:off x="6886575" y="838200"/>
              <a:ext cx="1649412" cy="185737"/>
            </a:xfrm>
            <a:prstGeom prst="rect">
              <a:avLst/>
            </a:prstGeom>
            <a:noFill/>
            <a:ln w="9525">
              <a:noFill/>
              <a:miter lim="800000"/>
              <a:headEnd/>
              <a:tailEnd/>
            </a:ln>
          </p:spPr>
          <p:txBody>
            <a:bodyPr lIns="274320" tIns="0" rIns="0" bIns="0"/>
            <a:lstStyle/>
            <a:p>
              <a:r>
                <a:rPr lang="en-US" sz="1000"/>
                <a:t>Network port</a:t>
              </a:r>
            </a:p>
          </p:txBody>
        </p:sp>
        <p:sp>
          <p:nvSpPr>
            <p:cNvPr id="34920" name="TextBox 165"/>
            <p:cNvSpPr txBox="1">
              <a:spLocks noChangeArrowheads="1"/>
            </p:cNvSpPr>
            <p:nvPr/>
          </p:nvSpPr>
          <p:spPr bwMode="auto">
            <a:xfrm>
              <a:off x="6872288" y="1077912"/>
              <a:ext cx="1966912" cy="179388"/>
            </a:xfrm>
            <a:prstGeom prst="rect">
              <a:avLst/>
            </a:prstGeom>
            <a:noFill/>
            <a:ln w="9525">
              <a:noFill/>
              <a:miter lim="800000"/>
              <a:headEnd/>
              <a:tailEnd/>
            </a:ln>
          </p:spPr>
          <p:txBody>
            <a:bodyPr lIns="274320" tIns="0" rIns="0" bIns="0"/>
            <a:lstStyle/>
            <a:p>
              <a:r>
                <a:rPr lang="en-US" sz="1000"/>
                <a:t>Edge or portfast port type</a:t>
              </a:r>
            </a:p>
          </p:txBody>
        </p:sp>
        <p:sp>
          <p:nvSpPr>
            <p:cNvPr id="66" name="Oval 65"/>
            <p:cNvSpPr/>
            <p:nvPr/>
          </p:nvSpPr>
          <p:spPr bwMode="auto">
            <a:xfrm flipH="1">
              <a:off x="6886575" y="1303338"/>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a:t>
              </a:r>
            </a:p>
          </p:txBody>
        </p:sp>
        <p:sp>
          <p:nvSpPr>
            <p:cNvPr id="34922" name="TextBox 167"/>
            <p:cNvSpPr txBox="1">
              <a:spLocks noChangeArrowheads="1"/>
            </p:cNvSpPr>
            <p:nvPr/>
          </p:nvSpPr>
          <p:spPr bwMode="auto">
            <a:xfrm>
              <a:off x="6886575" y="1303337"/>
              <a:ext cx="1649412" cy="185738"/>
            </a:xfrm>
            <a:prstGeom prst="rect">
              <a:avLst/>
            </a:prstGeom>
            <a:noFill/>
            <a:ln w="9525">
              <a:noFill/>
              <a:miter lim="800000"/>
              <a:headEnd/>
              <a:tailEnd/>
            </a:ln>
          </p:spPr>
          <p:txBody>
            <a:bodyPr lIns="274320" tIns="0" rIns="0" bIns="0"/>
            <a:lstStyle/>
            <a:p>
              <a:r>
                <a:rPr lang="en-US" sz="1000"/>
                <a:t>Normal port type</a:t>
              </a:r>
            </a:p>
          </p:txBody>
        </p:sp>
      </p:grpSp>
      <p:cxnSp>
        <p:nvCxnSpPr>
          <p:cNvPr id="34858" name="Straight Connector 44"/>
          <p:cNvCxnSpPr>
            <a:cxnSpLocks noChangeShapeType="1"/>
          </p:cNvCxnSpPr>
          <p:nvPr/>
        </p:nvCxnSpPr>
        <p:spPr bwMode="auto">
          <a:xfrm>
            <a:off x="533400" y="4244975"/>
            <a:ext cx="5395913" cy="1588"/>
          </a:xfrm>
          <a:prstGeom prst="line">
            <a:avLst/>
          </a:prstGeom>
          <a:noFill/>
          <a:ln w="12700">
            <a:solidFill>
              <a:schemeClr val="tx1"/>
            </a:solidFill>
            <a:prstDash val="dash"/>
            <a:round/>
            <a:headEnd/>
            <a:tailEnd/>
          </a:ln>
        </p:spPr>
      </p:cxnSp>
      <p:cxnSp>
        <p:nvCxnSpPr>
          <p:cNvPr id="34859" name="Straight Connector 169"/>
          <p:cNvCxnSpPr>
            <a:cxnSpLocks noChangeShapeType="1"/>
          </p:cNvCxnSpPr>
          <p:nvPr/>
        </p:nvCxnSpPr>
        <p:spPr bwMode="auto">
          <a:xfrm>
            <a:off x="5973763" y="3316288"/>
            <a:ext cx="1114425" cy="1587"/>
          </a:xfrm>
          <a:prstGeom prst="line">
            <a:avLst/>
          </a:prstGeom>
          <a:noFill/>
          <a:ln w="28575" cap="rnd">
            <a:solidFill>
              <a:schemeClr val="tx2"/>
            </a:solidFill>
            <a:round/>
            <a:headEnd type="oval" w="med" len="med"/>
            <a:tailEnd type="oval" w="med" len="med"/>
          </a:ln>
        </p:spPr>
      </p:cxnSp>
      <p:sp>
        <p:nvSpPr>
          <p:cNvPr id="70" name="Oval 69"/>
          <p:cNvSpPr/>
          <p:nvPr/>
        </p:nvSpPr>
        <p:spPr bwMode="auto">
          <a:xfrm flipH="1">
            <a:off x="5705475" y="5545138"/>
            <a:ext cx="179388" cy="187325"/>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B</a:t>
            </a:r>
          </a:p>
        </p:txBody>
      </p:sp>
      <p:sp>
        <p:nvSpPr>
          <p:cNvPr id="71" name="Oval 70"/>
          <p:cNvSpPr/>
          <p:nvPr/>
        </p:nvSpPr>
        <p:spPr bwMode="auto">
          <a:xfrm flipH="1">
            <a:off x="5259388" y="3781425"/>
            <a:ext cx="179387"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R</a:t>
            </a:r>
          </a:p>
        </p:txBody>
      </p:sp>
      <p:sp>
        <p:nvSpPr>
          <p:cNvPr id="72" name="Oval 71"/>
          <p:cNvSpPr/>
          <p:nvPr/>
        </p:nvSpPr>
        <p:spPr bwMode="auto">
          <a:xfrm flipH="1">
            <a:off x="4992688" y="3781425"/>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R</a:t>
            </a:r>
          </a:p>
        </p:txBody>
      </p:sp>
      <p:sp>
        <p:nvSpPr>
          <p:cNvPr id="73" name="Oval 72"/>
          <p:cNvSpPr/>
          <p:nvPr/>
        </p:nvSpPr>
        <p:spPr bwMode="auto">
          <a:xfrm flipH="1">
            <a:off x="3922713" y="3222625"/>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N</a:t>
            </a:r>
          </a:p>
        </p:txBody>
      </p:sp>
      <p:sp>
        <p:nvSpPr>
          <p:cNvPr id="74" name="Oval 73"/>
          <p:cNvSpPr/>
          <p:nvPr/>
        </p:nvSpPr>
        <p:spPr bwMode="auto">
          <a:xfrm flipH="1">
            <a:off x="4591050" y="3222625"/>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N</a:t>
            </a:r>
          </a:p>
        </p:txBody>
      </p:sp>
      <p:sp>
        <p:nvSpPr>
          <p:cNvPr id="75" name="Oval 74"/>
          <p:cNvSpPr/>
          <p:nvPr/>
        </p:nvSpPr>
        <p:spPr bwMode="auto">
          <a:xfrm flipH="1">
            <a:off x="3343275" y="3641725"/>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76" name="Oval 75"/>
          <p:cNvSpPr/>
          <p:nvPr/>
        </p:nvSpPr>
        <p:spPr bwMode="auto">
          <a:xfrm flipH="1">
            <a:off x="3521075" y="3641725"/>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77" name="Oval 76"/>
          <p:cNvSpPr/>
          <p:nvPr/>
        </p:nvSpPr>
        <p:spPr bwMode="auto">
          <a:xfrm flipH="1">
            <a:off x="3698875" y="3641725"/>
            <a:ext cx="179388"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81" name="Oval 80"/>
          <p:cNvSpPr/>
          <p:nvPr/>
        </p:nvSpPr>
        <p:spPr bwMode="auto">
          <a:xfrm flipH="1">
            <a:off x="2514600" y="48006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82" name="Oval 81"/>
          <p:cNvSpPr/>
          <p:nvPr/>
        </p:nvSpPr>
        <p:spPr bwMode="auto">
          <a:xfrm flipH="1">
            <a:off x="4724400" y="44196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84" name="Oval 83"/>
          <p:cNvSpPr/>
          <p:nvPr/>
        </p:nvSpPr>
        <p:spPr bwMode="auto">
          <a:xfrm flipH="1">
            <a:off x="4635500" y="3641725"/>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85" name="Oval 84"/>
          <p:cNvSpPr/>
          <p:nvPr/>
        </p:nvSpPr>
        <p:spPr bwMode="auto">
          <a:xfrm flipH="1">
            <a:off x="4813300" y="3641725"/>
            <a:ext cx="179388"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86" name="Oval 85"/>
          <p:cNvSpPr/>
          <p:nvPr/>
        </p:nvSpPr>
        <p:spPr bwMode="auto">
          <a:xfrm flipH="1">
            <a:off x="4992688" y="3641725"/>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87" name="Oval 86"/>
          <p:cNvSpPr/>
          <p:nvPr/>
        </p:nvSpPr>
        <p:spPr bwMode="auto">
          <a:xfrm flipH="1">
            <a:off x="4768850" y="3781425"/>
            <a:ext cx="179388"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R</a:t>
            </a:r>
          </a:p>
        </p:txBody>
      </p:sp>
      <p:sp>
        <p:nvSpPr>
          <p:cNvPr id="88" name="Oval 87"/>
          <p:cNvSpPr/>
          <p:nvPr/>
        </p:nvSpPr>
        <p:spPr bwMode="auto">
          <a:xfrm flipH="1">
            <a:off x="4546600" y="3781425"/>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R</a:t>
            </a:r>
          </a:p>
        </p:txBody>
      </p:sp>
      <p:sp>
        <p:nvSpPr>
          <p:cNvPr id="89" name="Oval 88"/>
          <p:cNvSpPr/>
          <p:nvPr/>
        </p:nvSpPr>
        <p:spPr bwMode="auto">
          <a:xfrm flipH="1">
            <a:off x="4056063" y="3781425"/>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R</a:t>
            </a:r>
          </a:p>
        </p:txBody>
      </p:sp>
      <p:sp>
        <p:nvSpPr>
          <p:cNvPr id="90" name="Oval 89"/>
          <p:cNvSpPr/>
          <p:nvPr/>
        </p:nvSpPr>
        <p:spPr bwMode="auto">
          <a:xfrm flipH="1">
            <a:off x="3787775" y="3781425"/>
            <a:ext cx="179388"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R</a:t>
            </a:r>
          </a:p>
        </p:txBody>
      </p:sp>
      <p:sp>
        <p:nvSpPr>
          <p:cNvPr id="91" name="Oval 90"/>
          <p:cNvSpPr/>
          <p:nvPr/>
        </p:nvSpPr>
        <p:spPr bwMode="auto">
          <a:xfrm flipH="1">
            <a:off x="3521075" y="3781425"/>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R</a:t>
            </a:r>
          </a:p>
        </p:txBody>
      </p:sp>
      <p:sp>
        <p:nvSpPr>
          <p:cNvPr id="92" name="Oval 91"/>
          <p:cNvSpPr/>
          <p:nvPr/>
        </p:nvSpPr>
        <p:spPr bwMode="auto">
          <a:xfrm flipH="1">
            <a:off x="3297238" y="3781425"/>
            <a:ext cx="179387"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R</a:t>
            </a:r>
          </a:p>
        </p:txBody>
      </p:sp>
      <p:sp>
        <p:nvSpPr>
          <p:cNvPr id="93" name="Oval 92"/>
          <p:cNvSpPr/>
          <p:nvPr/>
        </p:nvSpPr>
        <p:spPr bwMode="auto">
          <a:xfrm flipH="1">
            <a:off x="5170488" y="3641725"/>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a:t>
            </a:r>
          </a:p>
        </p:txBody>
      </p:sp>
      <p:sp>
        <p:nvSpPr>
          <p:cNvPr id="94" name="Oval 93"/>
          <p:cNvSpPr/>
          <p:nvPr/>
        </p:nvSpPr>
        <p:spPr bwMode="auto">
          <a:xfrm flipH="1">
            <a:off x="3922713" y="3641725"/>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a:t>
            </a:r>
          </a:p>
        </p:txBody>
      </p:sp>
      <p:sp>
        <p:nvSpPr>
          <p:cNvPr id="95" name="Oval 94"/>
          <p:cNvSpPr/>
          <p:nvPr/>
        </p:nvSpPr>
        <p:spPr bwMode="auto">
          <a:xfrm flipH="1">
            <a:off x="4591050" y="5545138"/>
            <a:ext cx="177800" cy="187325"/>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B</a:t>
            </a:r>
          </a:p>
        </p:txBody>
      </p:sp>
      <p:sp>
        <p:nvSpPr>
          <p:cNvPr id="96" name="Oval 95"/>
          <p:cNvSpPr/>
          <p:nvPr/>
        </p:nvSpPr>
        <p:spPr bwMode="auto">
          <a:xfrm flipH="1">
            <a:off x="4591050" y="53594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E</a:t>
            </a:r>
          </a:p>
        </p:txBody>
      </p:sp>
      <p:sp>
        <p:nvSpPr>
          <p:cNvPr id="97" name="Oval 96"/>
          <p:cNvSpPr/>
          <p:nvPr/>
        </p:nvSpPr>
        <p:spPr bwMode="auto">
          <a:xfrm flipH="1">
            <a:off x="3387725" y="5545138"/>
            <a:ext cx="177800" cy="187325"/>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B</a:t>
            </a:r>
          </a:p>
        </p:txBody>
      </p:sp>
      <p:sp>
        <p:nvSpPr>
          <p:cNvPr id="98" name="Oval 97"/>
          <p:cNvSpPr/>
          <p:nvPr/>
        </p:nvSpPr>
        <p:spPr bwMode="auto">
          <a:xfrm flipH="1">
            <a:off x="1246188" y="5554663"/>
            <a:ext cx="179387" cy="185737"/>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B</a:t>
            </a:r>
          </a:p>
        </p:txBody>
      </p:sp>
      <p:sp>
        <p:nvSpPr>
          <p:cNvPr id="99" name="Oval 98"/>
          <p:cNvSpPr/>
          <p:nvPr/>
        </p:nvSpPr>
        <p:spPr bwMode="auto">
          <a:xfrm flipH="1">
            <a:off x="1246188" y="5368925"/>
            <a:ext cx="179387"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E</a:t>
            </a:r>
          </a:p>
        </p:txBody>
      </p:sp>
      <p:sp>
        <p:nvSpPr>
          <p:cNvPr id="100" name="Oval 99"/>
          <p:cNvSpPr/>
          <p:nvPr/>
        </p:nvSpPr>
        <p:spPr bwMode="auto">
          <a:xfrm flipH="1">
            <a:off x="2190750" y="5545138"/>
            <a:ext cx="177800" cy="187325"/>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B</a:t>
            </a:r>
          </a:p>
        </p:txBody>
      </p:sp>
      <p:sp>
        <p:nvSpPr>
          <p:cNvPr id="101" name="Oval 100"/>
          <p:cNvSpPr/>
          <p:nvPr/>
        </p:nvSpPr>
        <p:spPr bwMode="auto">
          <a:xfrm flipH="1">
            <a:off x="2190750" y="53594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E</a:t>
            </a:r>
          </a:p>
        </p:txBody>
      </p:sp>
      <p:cxnSp>
        <p:nvCxnSpPr>
          <p:cNvPr id="34888" name="Straight Connector 203"/>
          <p:cNvCxnSpPr>
            <a:cxnSpLocks noChangeShapeType="1"/>
          </p:cNvCxnSpPr>
          <p:nvPr/>
        </p:nvCxnSpPr>
        <p:spPr bwMode="auto">
          <a:xfrm>
            <a:off x="5973763" y="3827463"/>
            <a:ext cx="1114425" cy="1587"/>
          </a:xfrm>
          <a:prstGeom prst="line">
            <a:avLst/>
          </a:prstGeom>
          <a:noFill/>
          <a:ln w="28575" cap="rnd">
            <a:solidFill>
              <a:schemeClr val="tx2"/>
            </a:solidFill>
            <a:round/>
            <a:headEnd type="oval" w="med" len="med"/>
            <a:tailEnd type="oval" w="med" len="med"/>
          </a:ln>
        </p:spPr>
      </p:cxnSp>
      <p:cxnSp>
        <p:nvCxnSpPr>
          <p:cNvPr id="34889" name="Straight Connector 204"/>
          <p:cNvCxnSpPr>
            <a:cxnSpLocks noChangeShapeType="1"/>
          </p:cNvCxnSpPr>
          <p:nvPr/>
        </p:nvCxnSpPr>
        <p:spPr bwMode="auto">
          <a:xfrm>
            <a:off x="6062663" y="5592763"/>
            <a:ext cx="1025525" cy="1587"/>
          </a:xfrm>
          <a:prstGeom prst="line">
            <a:avLst/>
          </a:prstGeom>
          <a:noFill/>
          <a:ln w="28575" cap="rnd">
            <a:solidFill>
              <a:schemeClr val="tx2"/>
            </a:solidFill>
            <a:round/>
            <a:headEnd type="oval" w="med" len="med"/>
            <a:tailEnd type="oval" w="med" len="med"/>
          </a:ln>
        </p:spPr>
      </p:cxnSp>
      <p:sp>
        <p:nvSpPr>
          <p:cNvPr id="34890" name="Rectangle 11"/>
          <p:cNvSpPr>
            <a:spLocks noChangeArrowheads="1"/>
          </p:cNvSpPr>
          <p:nvPr/>
        </p:nvSpPr>
        <p:spPr bwMode="auto">
          <a:xfrm>
            <a:off x="6354763" y="2944813"/>
            <a:ext cx="1862137" cy="484187"/>
          </a:xfrm>
          <a:prstGeom prst="rect">
            <a:avLst/>
          </a:prstGeom>
          <a:noFill/>
          <a:ln w="9525">
            <a:noFill/>
            <a:miter lim="800000"/>
            <a:headEnd/>
            <a:tailEnd/>
          </a:ln>
        </p:spPr>
        <p:txBody>
          <a:bodyPr wrap="none" lIns="19050" tIns="26988" rIns="19050" bIns="26988"/>
          <a:lstStyle/>
          <a:p>
            <a:pPr>
              <a:tabLst>
                <a:tab pos="457200" algn="l"/>
                <a:tab pos="914400" algn="l"/>
                <a:tab pos="1371600" algn="l"/>
              </a:tabLst>
            </a:pPr>
            <a:r>
              <a:rPr lang="en-US" sz="1200" i="1"/>
              <a:t>Layer 3</a:t>
            </a:r>
          </a:p>
        </p:txBody>
      </p:sp>
      <p:sp>
        <p:nvSpPr>
          <p:cNvPr id="34891" name="Rectangle 11"/>
          <p:cNvSpPr>
            <a:spLocks noChangeArrowheads="1"/>
          </p:cNvSpPr>
          <p:nvPr/>
        </p:nvSpPr>
        <p:spPr bwMode="auto">
          <a:xfrm>
            <a:off x="6251575" y="3513138"/>
            <a:ext cx="2406650" cy="485775"/>
          </a:xfrm>
          <a:prstGeom prst="rect">
            <a:avLst/>
          </a:prstGeom>
          <a:noFill/>
          <a:ln w="9525">
            <a:noFill/>
            <a:miter lim="800000"/>
            <a:headEnd/>
            <a:tailEnd/>
          </a:ln>
        </p:spPr>
        <p:txBody>
          <a:bodyPr wrap="none" lIns="19050" tIns="26988" rIns="19050" bIns="26988"/>
          <a:lstStyle/>
          <a:p>
            <a:pPr>
              <a:tabLst>
                <a:tab pos="457200" algn="l"/>
                <a:tab pos="914400" algn="l"/>
                <a:tab pos="1371600" algn="l"/>
              </a:tabLst>
            </a:pPr>
            <a:r>
              <a:rPr lang="en-US" sz="1200" i="1"/>
              <a:t>Layer 2 (STP + Rootguard)</a:t>
            </a:r>
          </a:p>
        </p:txBody>
      </p:sp>
      <p:sp>
        <p:nvSpPr>
          <p:cNvPr id="34892" name="Rectangle 11"/>
          <p:cNvSpPr>
            <a:spLocks noChangeArrowheads="1"/>
          </p:cNvSpPr>
          <p:nvPr/>
        </p:nvSpPr>
        <p:spPr bwMode="auto">
          <a:xfrm>
            <a:off x="6354763" y="5592763"/>
            <a:ext cx="2408237" cy="484187"/>
          </a:xfrm>
          <a:prstGeom prst="rect">
            <a:avLst/>
          </a:prstGeom>
          <a:noFill/>
          <a:ln w="9525">
            <a:noFill/>
            <a:miter lim="800000"/>
            <a:headEnd/>
            <a:tailEnd/>
          </a:ln>
        </p:spPr>
        <p:txBody>
          <a:bodyPr wrap="none" lIns="19050" tIns="26988" rIns="19050" bIns="26988"/>
          <a:lstStyle/>
          <a:p>
            <a:pPr>
              <a:tabLst>
                <a:tab pos="457200" algn="l"/>
                <a:tab pos="914400" algn="l"/>
                <a:tab pos="1371600" algn="l"/>
              </a:tabLst>
            </a:pPr>
            <a:r>
              <a:rPr lang="en-US" sz="1200" i="1"/>
              <a:t>Layer 2 (STP + BPDUguard)</a:t>
            </a:r>
          </a:p>
        </p:txBody>
      </p:sp>
      <p:pic>
        <p:nvPicPr>
          <p:cNvPr id="34893" name="Picture 60"/>
          <p:cNvPicPr>
            <a:picLocks noChangeAspect="1" noChangeArrowheads="1"/>
          </p:cNvPicPr>
          <p:nvPr/>
        </p:nvPicPr>
        <p:blipFill>
          <a:blip r:embed="rId6"/>
          <a:srcRect/>
          <a:stretch>
            <a:fillRect/>
          </a:stretch>
        </p:blipFill>
        <p:spPr bwMode="auto">
          <a:xfrm>
            <a:off x="5654675" y="4987925"/>
            <a:ext cx="898525" cy="400050"/>
          </a:xfrm>
          <a:prstGeom prst="rect">
            <a:avLst/>
          </a:prstGeom>
          <a:noFill/>
          <a:ln w="9525">
            <a:noFill/>
            <a:miter lim="800000"/>
            <a:headEnd/>
            <a:tailEnd/>
          </a:ln>
        </p:spPr>
      </p:pic>
      <p:sp>
        <p:nvSpPr>
          <p:cNvPr id="114" name="Oval 113"/>
          <p:cNvSpPr/>
          <p:nvPr/>
        </p:nvSpPr>
        <p:spPr bwMode="auto">
          <a:xfrm flipH="1">
            <a:off x="6096000" y="4800600"/>
            <a:ext cx="177800" cy="185738"/>
          </a:xfrm>
          <a:prstGeom prst="ellipse">
            <a:avLst/>
          </a:prstGeom>
          <a:solidFill>
            <a:srgbClr val="7030A0"/>
          </a:solidFill>
          <a:ln w="9525" cap="flat" cmpd="sng" algn="ctr">
            <a:noFill/>
            <a:prstDash val="solid"/>
            <a:round/>
            <a:headEnd type="none" w="med" len="med"/>
            <a:tailEnd type="none" w="med" len="med"/>
          </a:ln>
          <a:effectLst>
            <a:outerShdw blurRad="63500" sx="116000" sy="116000" algn="ctr" rotWithShape="0">
              <a:srgbClr val="7030A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L</a:t>
            </a:r>
          </a:p>
        </p:txBody>
      </p:sp>
      <p:sp>
        <p:nvSpPr>
          <p:cNvPr id="115" name="Oval 114"/>
          <p:cNvSpPr/>
          <p:nvPr/>
        </p:nvSpPr>
        <p:spPr bwMode="auto">
          <a:xfrm flipH="1">
            <a:off x="5705475" y="5359400"/>
            <a:ext cx="179388"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E</a:t>
            </a:r>
          </a:p>
        </p:txBody>
      </p:sp>
      <p:sp>
        <p:nvSpPr>
          <p:cNvPr id="116" name="Rectangle 11"/>
          <p:cNvSpPr>
            <a:spLocks noChangeArrowheads="1"/>
          </p:cNvSpPr>
          <p:nvPr/>
        </p:nvSpPr>
        <p:spPr bwMode="auto">
          <a:xfrm>
            <a:off x="5233988" y="3221038"/>
            <a:ext cx="633412" cy="360362"/>
          </a:xfrm>
          <a:prstGeom prst="rect">
            <a:avLst/>
          </a:prstGeom>
          <a:gradFill>
            <a:gsLst>
              <a:gs pos="0">
                <a:schemeClr val="accent6">
                  <a:shade val="51000"/>
                  <a:satMod val="130000"/>
                  <a:alpha val="2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wrap="none" lIns="0" tIns="0" rIns="0" bIns="0" anchor="ctr"/>
          <a:lstStyle/>
          <a:p>
            <a:pPr algn="ctr">
              <a:tabLst>
                <a:tab pos="457200" algn="l"/>
                <a:tab pos="914400" algn="l"/>
                <a:tab pos="1371600" algn="l"/>
              </a:tabLst>
              <a:defRPr/>
            </a:pPr>
            <a:r>
              <a:rPr lang="en-US" sz="900" b="1" dirty="0">
                <a:solidFill>
                  <a:schemeClr val="bg1"/>
                </a:solidFill>
              </a:rPr>
              <a:t>Secondary</a:t>
            </a:r>
            <a:br>
              <a:rPr lang="en-US" sz="900" b="1" dirty="0">
                <a:solidFill>
                  <a:schemeClr val="bg1"/>
                </a:solidFill>
              </a:rPr>
            </a:br>
            <a:r>
              <a:rPr lang="en-US" sz="900" b="1" dirty="0">
                <a:solidFill>
                  <a:schemeClr val="bg1"/>
                </a:solidFill>
              </a:rPr>
              <a:t>Root</a:t>
            </a:r>
          </a:p>
        </p:txBody>
      </p:sp>
      <p:sp>
        <p:nvSpPr>
          <p:cNvPr id="117" name="Rectangle 11"/>
          <p:cNvSpPr>
            <a:spLocks noChangeArrowheads="1"/>
          </p:cNvSpPr>
          <p:nvPr/>
        </p:nvSpPr>
        <p:spPr bwMode="auto">
          <a:xfrm>
            <a:off x="5081588" y="2911475"/>
            <a:ext cx="633412" cy="360363"/>
          </a:xfrm>
          <a:prstGeom prst="rect">
            <a:avLst/>
          </a:prstGeom>
          <a:gradFill>
            <a:gsLst>
              <a:gs pos="0">
                <a:schemeClr val="accent6">
                  <a:shade val="51000"/>
                  <a:satMod val="130000"/>
                  <a:alpha val="2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wrap="none" lIns="0" tIns="0" rIns="0" bIns="0" anchor="ctr"/>
          <a:lstStyle/>
          <a:p>
            <a:pPr algn="ctr">
              <a:tabLst>
                <a:tab pos="457200" algn="l"/>
                <a:tab pos="914400" algn="l"/>
                <a:tab pos="1371600" algn="l"/>
              </a:tabLst>
              <a:defRPr/>
            </a:pPr>
            <a:r>
              <a:rPr lang="en-US" sz="900" b="1" dirty="0">
                <a:solidFill>
                  <a:schemeClr val="bg1"/>
                </a:solidFill>
              </a:rPr>
              <a:t>HSRP</a:t>
            </a:r>
          </a:p>
          <a:p>
            <a:pPr algn="ctr">
              <a:tabLst>
                <a:tab pos="457200" algn="l"/>
                <a:tab pos="914400" algn="l"/>
                <a:tab pos="1371600" algn="l"/>
              </a:tabLst>
              <a:defRPr/>
            </a:pPr>
            <a:r>
              <a:rPr lang="en-US" sz="900" b="1" dirty="0">
                <a:solidFill>
                  <a:schemeClr val="bg1"/>
                </a:solidFill>
              </a:rPr>
              <a:t>STANDBY</a:t>
            </a:r>
          </a:p>
        </p:txBody>
      </p:sp>
      <p:sp>
        <p:nvSpPr>
          <p:cNvPr id="118" name="Rectangle 11"/>
          <p:cNvSpPr>
            <a:spLocks noChangeArrowheads="1"/>
          </p:cNvSpPr>
          <p:nvPr/>
        </p:nvSpPr>
        <p:spPr bwMode="auto">
          <a:xfrm>
            <a:off x="2743200" y="3276600"/>
            <a:ext cx="633413" cy="360363"/>
          </a:xfrm>
          <a:prstGeom prst="rect">
            <a:avLst/>
          </a:prstGeom>
          <a:gradFill>
            <a:gsLst>
              <a:gs pos="0">
                <a:schemeClr val="accent1">
                  <a:shade val="51000"/>
                  <a:satMod val="130000"/>
                  <a:alpha val="20000"/>
                </a:schemeClr>
              </a:gs>
              <a:gs pos="80000">
                <a:schemeClr val="accent1">
                  <a:shade val="93000"/>
                  <a:satMod val="130000"/>
                </a:schemeClr>
              </a:gs>
              <a:gs pos="100000">
                <a:schemeClr val="accent1">
                  <a:shade val="94000"/>
                  <a:satMod val="135000"/>
                </a:schemeClr>
              </a:gs>
            </a:gsLst>
          </a:gradFill>
          <a:ln>
            <a:headEnd/>
            <a:tailEn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tabLst>
                <a:tab pos="457200" algn="l"/>
                <a:tab pos="914400" algn="l"/>
                <a:tab pos="1371600" algn="l"/>
              </a:tabLst>
              <a:defRPr/>
            </a:pPr>
            <a:r>
              <a:rPr lang="en-US" sz="900" b="1" dirty="0">
                <a:solidFill>
                  <a:schemeClr val="bg1"/>
                </a:solidFill>
              </a:rPr>
              <a:t>Primary</a:t>
            </a:r>
          </a:p>
          <a:p>
            <a:pPr algn="ctr">
              <a:tabLst>
                <a:tab pos="457200" algn="l"/>
                <a:tab pos="914400" algn="l"/>
                <a:tab pos="1371600" algn="l"/>
              </a:tabLst>
              <a:defRPr/>
            </a:pPr>
            <a:r>
              <a:rPr lang="en-US" sz="900" b="1" dirty="0">
                <a:solidFill>
                  <a:schemeClr val="bg1"/>
                </a:solidFill>
              </a:rPr>
              <a:t>Root</a:t>
            </a:r>
          </a:p>
        </p:txBody>
      </p:sp>
      <p:sp>
        <p:nvSpPr>
          <p:cNvPr id="119" name="Rectangle 11"/>
          <p:cNvSpPr>
            <a:spLocks noChangeArrowheads="1"/>
          </p:cNvSpPr>
          <p:nvPr/>
        </p:nvSpPr>
        <p:spPr bwMode="auto">
          <a:xfrm>
            <a:off x="2895600" y="2895600"/>
            <a:ext cx="708025" cy="381000"/>
          </a:xfrm>
          <a:prstGeom prst="rect">
            <a:avLst/>
          </a:prstGeom>
          <a:gradFill>
            <a:gsLst>
              <a:gs pos="0">
                <a:schemeClr val="accent1">
                  <a:shade val="51000"/>
                  <a:satMod val="130000"/>
                  <a:alpha val="20000"/>
                </a:schemeClr>
              </a:gs>
              <a:gs pos="80000">
                <a:schemeClr val="accent1">
                  <a:shade val="93000"/>
                  <a:satMod val="130000"/>
                </a:schemeClr>
              </a:gs>
              <a:gs pos="100000">
                <a:schemeClr val="accent1">
                  <a:shade val="94000"/>
                  <a:satMod val="135000"/>
                </a:schemeClr>
              </a:gs>
            </a:gsLst>
          </a:gradFill>
          <a:ln>
            <a:headEnd/>
            <a:tailEn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tabLst>
                <a:tab pos="457200" algn="l"/>
                <a:tab pos="914400" algn="l"/>
                <a:tab pos="1371600" algn="l"/>
              </a:tabLst>
              <a:defRPr/>
            </a:pPr>
            <a:r>
              <a:rPr lang="en-US" sz="900" b="1" dirty="0">
                <a:solidFill>
                  <a:schemeClr val="bg1"/>
                </a:solidFill>
              </a:rPr>
              <a:t>HSRP</a:t>
            </a:r>
          </a:p>
          <a:p>
            <a:pPr algn="ctr">
              <a:tabLst>
                <a:tab pos="457200" algn="l"/>
                <a:tab pos="914400" algn="l"/>
                <a:tab pos="1371600" algn="l"/>
              </a:tabLst>
              <a:defRPr/>
            </a:pPr>
            <a:r>
              <a:rPr lang="en-US" sz="900" b="1" dirty="0">
                <a:solidFill>
                  <a:schemeClr val="bg1"/>
                </a:solidFill>
              </a:rPr>
              <a:t>ACTIVE</a:t>
            </a:r>
          </a:p>
        </p:txBody>
      </p:sp>
      <p:pic>
        <p:nvPicPr>
          <p:cNvPr id="34900" name="Picture 136" descr="NUOVA PH1"/>
          <p:cNvPicPr>
            <a:picLocks noChangeAspect="1" noChangeArrowheads="1"/>
          </p:cNvPicPr>
          <p:nvPr/>
        </p:nvPicPr>
        <p:blipFill>
          <a:blip r:embed="rId4"/>
          <a:srcRect/>
          <a:stretch>
            <a:fillRect/>
          </a:stretch>
        </p:blipFill>
        <p:spPr bwMode="auto">
          <a:xfrm>
            <a:off x="3171825" y="4918075"/>
            <a:ext cx="1027113" cy="581025"/>
          </a:xfrm>
          <a:prstGeom prst="rect">
            <a:avLst/>
          </a:prstGeom>
          <a:noFill/>
          <a:ln w="9525">
            <a:noFill/>
            <a:miter lim="800000"/>
            <a:headEnd/>
            <a:tailEnd/>
          </a:ln>
        </p:spPr>
      </p:pic>
      <p:sp>
        <p:nvSpPr>
          <p:cNvPr id="121" name="Oval 120"/>
          <p:cNvSpPr/>
          <p:nvPr/>
        </p:nvSpPr>
        <p:spPr bwMode="auto">
          <a:xfrm flipH="1">
            <a:off x="3387725" y="53594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E</a:t>
            </a:r>
          </a:p>
        </p:txBody>
      </p:sp>
      <p:sp>
        <p:nvSpPr>
          <p:cNvPr id="34902" name="Oval 237"/>
          <p:cNvSpPr>
            <a:spLocks noChangeArrowheads="1"/>
          </p:cNvSpPr>
          <p:nvPr/>
        </p:nvSpPr>
        <p:spPr bwMode="auto">
          <a:xfrm>
            <a:off x="2613025" y="4529138"/>
            <a:ext cx="779463" cy="119062"/>
          </a:xfrm>
          <a:prstGeom prst="ellipse">
            <a:avLst/>
          </a:prstGeom>
          <a:solidFill>
            <a:schemeClr val="accent1">
              <a:alpha val="50195"/>
            </a:schemeClr>
          </a:solidFill>
          <a:ln w="9525"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34903" name="Oval 238"/>
          <p:cNvSpPr>
            <a:spLocks noChangeArrowheads="1"/>
          </p:cNvSpPr>
          <p:nvPr/>
        </p:nvSpPr>
        <p:spPr bwMode="auto">
          <a:xfrm>
            <a:off x="3392488" y="4614863"/>
            <a:ext cx="779462" cy="109537"/>
          </a:xfrm>
          <a:prstGeom prst="ellipse">
            <a:avLst/>
          </a:prstGeom>
          <a:solidFill>
            <a:schemeClr val="accent1">
              <a:alpha val="50195"/>
            </a:schemeClr>
          </a:solidFill>
          <a:ln w="9525"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34904" name="Oval 239"/>
          <p:cNvSpPr>
            <a:spLocks noChangeArrowheads="1"/>
          </p:cNvSpPr>
          <p:nvPr/>
        </p:nvSpPr>
        <p:spPr bwMode="auto">
          <a:xfrm>
            <a:off x="4400550" y="4291013"/>
            <a:ext cx="692150" cy="128587"/>
          </a:xfrm>
          <a:prstGeom prst="ellipse">
            <a:avLst/>
          </a:prstGeom>
          <a:solidFill>
            <a:schemeClr val="accent1">
              <a:alpha val="50195"/>
            </a:schemeClr>
          </a:solidFill>
          <a:ln w="9525"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34905" name="Oval 241"/>
          <p:cNvSpPr>
            <a:spLocks noChangeArrowheads="1"/>
          </p:cNvSpPr>
          <p:nvPr/>
        </p:nvSpPr>
        <p:spPr bwMode="auto">
          <a:xfrm>
            <a:off x="5470525" y="4614863"/>
            <a:ext cx="866775" cy="109537"/>
          </a:xfrm>
          <a:prstGeom prst="ellipse">
            <a:avLst/>
          </a:prstGeom>
          <a:solidFill>
            <a:schemeClr val="accent1">
              <a:alpha val="50195"/>
            </a:schemeClr>
          </a:solidFill>
          <a:ln w="9525"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78" name="Oval 77"/>
          <p:cNvSpPr/>
          <p:nvPr/>
        </p:nvSpPr>
        <p:spPr bwMode="auto">
          <a:xfrm flipH="1">
            <a:off x="3632200" y="48514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44" name="Rectangle 11"/>
          <p:cNvSpPr>
            <a:spLocks noChangeArrowheads="1"/>
          </p:cNvSpPr>
          <p:nvPr/>
        </p:nvSpPr>
        <p:spPr bwMode="auto">
          <a:xfrm>
            <a:off x="3048000" y="2362200"/>
            <a:ext cx="708025" cy="381000"/>
          </a:xfrm>
          <a:prstGeom prst="rect">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3600000" scaled="0"/>
            <a:tileRect/>
          </a:gradFill>
          <a:ln>
            <a:headEnd/>
            <a:tailEn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tabLst>
                <a:tab pos="457200" algn="l"/>
                <a:tab pos="914400" algn="l"/>
                <a:tab pos="1371600" algn="l"/>
              </a:tabLst>
              <a:defRPr/>
            </a:pPr>
            <a:r>
              <a:rPr lang="en-US" sz="1050" b="1" dirty="0">
                <a:solidFill>
                  <a:schemeClr val="bg1"/>
                </a:solidFill>
              </a:rPr>
              <a:t>Primary</a:t>
            </a:r>
          </a:p>
          <a:p>
            <a:pPr algn="ctr">
              <a:tabLst>
                <a:tab pos="457200" algn="l"/>
                <a:tab pos="914400" algn="l"/>
                <a:tab pos="1371600" algn="l"/>
              </a:tabLst>
              <a:defRPr/>
            </a:pPr>
            <a:r>
              <a:rPr lang="en-US" sz="1050" b="1" dirty="0">
                <a:solidFill>
                  <a:schemeClr val="bg1"/>
                </a:solidFill>
              </a:rPr>
              <a:t>vPC</a:t>
            </a:r>
          </a:p>
        </p:txBody>
      </p:sp>
      <p:sp>
        <p:nvSpPr>
          <p:cNvPr id="245" name="Rectangle 11"/>
          <p:cNvSpPr>
            <a:spLocks noChangeArrowheads="1"/>
          </p:cNvSpPr>
          <p:nvPr/>
        </p:nvSpPr>
        <p:spPr bwMode="auto">
          <a:xfrm>
            <a:off x="4953000" y="2362200"/>
            <a:ext cx="762000" cy="381000"/>
          </a:xfrm>
          <a:prstGeom prst="rect">
            <a:avLst/>
          </a:prstGeom>
          <a:gradFill flip="none" rotWithShape="1">
            <a:lin ang="2700000" scaled="1"/>
            <a:tileRect/>
          </a:gradFill>
          <a:ln>
            <a:headEnd/>
            <a:tailEnd/>
          </a:ln>
        </p:spPr>
        <p:style>
          <a:lnRef idx="1">
            <a:schemeClr val="accent6"/>
          </a:lnRef>
          <a:fillRef idx="3">
            <a:schemeClr val="accent6"/>
          </a:fillRef>
          <a:effectRef idx="2">
            <a:schemeClr val="accent6"/>
          </a:effectRef>
          <a:fontRef idx="minor">
            <a:schemeClr val="lt1"/>
          </a:fontRef>
        </p:style>
        <p:txBody>
          <a:bodyPr wrap="none" lIns="0" tIns="0" rIns="0" bIns="0" anchor="ctr"/>
          <a:lstStyle/>
          <a:p>
            <a:pPr algn="ctr">
              <a:tabLst>
                <a:tab pos="457200" algn="l"/>
                <a:tab pos="914400" algn="l"/>
                <a:tab pos="1371600" algn="l"/>
              </a:tabLst>
              <a:defRPr/>
            </a:pPr>
            <a:r>
              <a:rPr lang="en-US" sz="1050" b="1" dirty="0">
                <a:solidFill>
                  <a:schemeClr val="bg1"/>
                </a:solidFill>
              </a:rPr>
              <a:t>Secondary</a:t>
            </a:r>
          </a:p>
          <a:p>
            <a:pPr algn="ctr">
              <a:tabLst>
                <a:tab pos="457200" algn="l"/>
                <a:tab pos="914400" algn="l"/>
                <a:tab pos="1371600" algn="l"/>
              </a:tabLst>
              <a:defRPr/>
            </a:pPr>
            <a:r>
              <a:rPr lang="en-US" sz="1050" b="1" dirty="0">
                <a:solidFill>
                  <a:schemeClr val="bg1"/>
                </a:solidFill>
              </a:rPr>
              <a:t>vPC</a:t>
            </a:r>
          </a:p>
        </p:txBody>
      </p:sp>
      <p:sp>
        <p:nvSpPr>
          <p:cNvPr id="252" name="Rectangle 251"/>
          <p:cNvSpPr/>
          <p:nvPr/>
        </p:nvSpPr>
        <p:spPr bwMode="auto">
          <a:xfrm>
            <a:off x="2667000" y="2743200"/>
            <a:ext cx="3352800" cy="1295400"/>
          </a:xfrm>
          <a:prstGeom prst="rect">
            <a:avLst/>
          </a:prstGeom>
          <a:solidFill>
            <a:schemeClr val="tx2">
              <a:lumMod val="20000"/>
              <a:lumOff val="80000"/>
              <a:alpha val="20000"/>
            </a:schemeClr>
          </a:solidFill>
          <a:ln w="9525" cap="flat" cmpd="sng" algn="ctr">
            <a:solidFill>
              <a:schemeClr val="accent2">
                <a:lumMod val="60000"/>
                <a:lumOff val="40000"/>
              </a:schemeClr>
            </a:solidFill>
            <a:prstDash val="dash"/>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sp>
        <p:nvSpPr>
          <p:cNvPr id="253" name="Rectangle 11"/>
          <p:cNvSpPr>
            <a:spLocks noChangeArrowheads="1"/>
          </p:cNvSpPr>
          <p:nvPr/>
        </p:nvSpPr>
        <p:spPr bwMode="auto">
          <a:xfrm>
            <a:off x="4016375" y="2743200"/>
            <a:ext cx="708025" cy="381000"/>
          </a:xfrm>
          <a:prstGeom prst="rect">
            <a:avLst/>
          </a:prstGeom>
          <a:noFill/>
          <a:ln>
            <a:noFill/>
            <a:headEnd/>
            <a:tailEn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tabLst>
                <a:tab pos="457200" algn="l"/>
                <a:tab pos="914400" algn="l"/>
                <a:tab pos="1371600" algn="l"/>
              </a:tabLst>
              <a:defRPr/>
            </a:pPr>
            <a:r>
              <a:rPr lang="en-US" sz="1050" b="1" dirty="0">
                <a:solidFill>
                  <a:schemeClr val="tx1"/>
                </a:solidFill>
              </a:rPr>
              <a:t>vPC</a:t>
            </a:r>
          </a:p>
          <a:p>
            <a:pPr algn="ctr">
              <a:tabLst>
                <a:tab pos="457200" algn="l"/>
                <a:tab pos="914400" algn="l"/>
                <a:tab pos="1371600" algn="l"/>
              </a:tabLst>
              <a:defRPr/>
            </a:pPr>
            <a:r>
              <a:rPr lang="en-US" sz="1050" b="1" dirty="0">
                <a:solidFill>
                  <a:schemeClr val="tx1"/>
                </a:solidFill>
              </a:rPr>
              <a:t>Domain</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ea typeface="+mn-ea"/>
                <a:cs typeface="+mn-cs"/>
              </a:rPr>
              <a:t>Attaching to a vPC domain</a:t>
            </a:r>
            <a:endParaRPr lang="en-US" sz="1600" dirty="0"/>
          </a:p>
          <a:p>
            <a:pPr lvl="1">
              <a:buClr>
                <a:schemeClr val="accent1"/>
              </a:buClr>
              <a:buFont typeface="Wingdings" pitchFamily="2" charset="2"/>
              <a:buChar char="ü"/>
              <a:defRPr/>
            </a:pPr>
            <a:r>
              <a:rPr lang="en-US" sz="1600" dirty="0">
                <a:ea typeface="+mn-ea"/>
                <a:cs typeface="+mn-cs"/>
              </a:rPr>
              <a:t>Layer 3 and vPC</a:t>
            </a:r>
            <a:endParaRPr lang="en-US" sz="1600" dirty="0"/>
          </a:p>
          <a:p>
            <a:pPr lvl="1">
              <a:buClr>
                <a:schemeClr val="accent1"/>
              </a:buClr>
              <a:buFont typeface="Wingdings" pitchFamily="2" charset="2"/>
              <a:buChar char="ü"/>
              <a:defRPr/>
            </a:pPr>
            <a:r>
              <a:rPr lang="en-US" sz="1600" dirty="0">
                <a:ea typeface="+mn-ea"/>
                <a:cs typeface="+mn-cs"/>
              </a:rPr>
              <a:t>Spanning Tree Recommendations</a:t>
            </a:r>
            <a:endParaRPr lang="en-US" sz="1600" dirty="0"/>
          </a:p>
          <a:p>
            <a:pPr lvl="1">
              <a:buClr>
                <a:schemeClr val="accent1"/>
              </a:buClr>
              <a:buFont typeface="Wingdings" pitchFamily="2" charset="2"/>
              <a:buChar char="ü"/>
              <a:defRPr/>
            </a:pPr>
            <a:r>
              <a:rPr lang="en-US" sz="1600" dirty="0">
                <a:solidFill>
                  <a:schemeClr val="tx2"/>
                </a:solidFill>
                <a:ea typeface="+mn-ea"/>
                <a:cs typeface="+mn-cs"/>
              </a:rPr>
              <a:t>Data Center Interconnect (&amp; Encryption)</a:t>
            </a:r>
            <a:endParaRPr lang="en-US" sz="1600" dirty="0">
              <a:solidFill>
                <a:schemeClr val="tx2"/>
              </a:solidFill>
            </a:endParaRPr>
          </a:p>
          <a:p>
            <a:pPr lvl="1">
              <a:buClr>
                <a:schemeClr val="accent1"/>
              </a:buClr>
              <a:buFont typeface="Wingdings" pitchFamily="2" charset="2"/>
              <a:buChar char="ü"/>
              <a:defRPr/>
            </a:pPr>
            <a:r>
              <a:rPr lang="en-US" sz="1600" dirty="0">
                <a:ea typeface="+mn-ea"/>
                <a:cs typeface="+mn-cs"/>
              </a:rPr>
              <a:t>HSRP with </a:t>
            </a:r>
            <a:r>
              <a:rPr lang="en-US" sz="1600" dirty="0" smtClean="0">
                <a:ea typeface="+mn-ea"/>
                <a:cs typeface="+mn-cs"/>
              </a:rPr>
              <a:t>vPC</a:t>
            </a:r>
          </a:p>
          <a:p>
            <a:pPr lvl="1">
              <a:buClr>
                <a:schemeClr val="accent1"/>
              </a:buClr>
              <a:buFont typeface="Wingdings" pitchFamily="2" charset="2"/>
              <a:buChar char="ü"/>
              <a:defRPr/>
            </a:pPr>
            <a:r>
              <a:rPr lang="en-US" sz="1600" dirty="0" smtClean="0"/>
              <a:t>vPC and Services</a:t>
            </a:r>
            <a:endParaRPr lang="en-US" sz="1600" dirty="0"/>
          </a:p>
          <a:p>
            <a:pPr lvl="1">
              <a:buClr>
                <a:schemeClr val="accent1"/>
              </a:buClr>
              <a:buFont typeface="Wingdings" pitchFamily="2" charset="2"/>
              <a:buChar char="ü"/>
              <a:defRPr/>
            </a:pPr>
            <a:r>
              <a:rPr lang="en-US" sz="1600" dirty="0">
                <a:ea typeface="+mn-ea"/>
                <a:cs typeface="+mn-cs"/>
              </a:rPr>
              <a:t>vPC latest </a:t>
            </a:r>
            <a:r>
              <a:rPr lang="en-US" sz="1600" dirty="0"/>
              <a:t>e</a:t>
            </a:r>
            <a:r>
              <a:rPr lang="en-US" sz="1600" dirty="0">
                <a:ea typeface="+mn-ea"/>
                <a:cs typeface="+mn-cs"/>
              </a:rPr>
              <a:t>nhancements</a:t>
            </a:r>
            <a:endParaRPr lang="en-US" sz="1600" dirty="0"/>
          </a:p>
          <a:p>
            <a:pPr lvl="1">
              <a:buClr>
                <a:schemeClr val="accent1"/>
              </a:buClr>
              <a:buFont typeface="Wingdings" pitchFamily="2" charset="2"/>
              <a:buChar char="ü"/>
              <a:defRPr/>
            </a:pPr>
            <a:r>
              <a:rPr lang="en-US" sz="1600" dirty="0">
                <a:ea typeface="+mn-ea"/>
                <a:cs typeface="+mn-cs"/>
              </a:rPr>
              <a:t>ISSU</a:t>
            </a:r>
            <a:endParaRPr lang="en-US" sz="1600" dirty="0"/>
          </a:p>
          <a:p>
            <a:pPr>
              <a:defRPr/>
            </a:pPr>
            <a:r>
              <a:rPr lang="en-US" sz="2000" dirty="0"/>
              <a:t>Convergence and Scalability</a:t>
            </a:r>
          </a:p>
          <a:p>
            <a:pPr>
              <a:defRPr/>
            </a:pPr>
            <a:r>
              <a:rPr lang="en-US" sz="2000" dirty="0"/>
              <a:t>vPC Hands-on Lab Information</a:t>
            </a:r>
          </a:p>
          <a:p>
            <a:pPr>
              <a:defRPr/>
            </a:pPr>
            <a:r>
              <a:rPr lang="en-US" sz="2000" dirty="0" smtClean="0"/>
              <a:t>Reference Material</a:t>
            </a:r>
            <a:endParaRPr lang="en-US" sz="2000"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83"/>
          <p:cNvSpPr>
            <a:spLocks noChangeArrowheads="1"/>
          </p:cNvSpPr>
          <p:nvPr/>
        </p:nvSpPr>
        <p:spPr bwMode="auto">
          <a:xfrm>
            <a:off x="5257800" y="1690688"/>
            <a:ext cx="3429000" cy="4953000"/>
          </a:xfrm>
          <a:prstGeom prst="rect">
            <a:avLst/>
          </a:prstGeom>
          <a:solidFill>
            <a:srgbClr val="FFFF00">
              <a:alpha val="10196"/>
            </a:srgbClr>
          </a:solidFill>
          <a:ln w="12700" algn="ctr">
            <a:noFill/>
            <a:prstDash val="dash"/>
            <a:round/>
            <a:headEnd/>
            <a:tailEnd/>
          </a:ln>
        </p:spPr>
        <p:txBody>
          <a:bodyPr lIns="82124" tIns="41061" rIns="82124" bIns="41061" anchor="ctr">
            <a:spAutoFit/>
          </a:bodyPr>
          <a:lstStyle/>
          <a:p>
            <a:pPr algn="ctr" defTabSz="814388" eaLnBrk="0" hangingPunct="0">
              <a:lnSpc>
                <a:spcPct val="90000"/>
              </a:lnSpc>
            </a:pPr>
            <a:endParaRPr lang="en-US"/>
          </a:p>
        </p:txBody>
      </p:sp>
      <p:sp>
        <p:nvSpPr>
          <p:cNvPr id="37891" name="Rectangle 182"/>
          <p:cNvSpPr>
            <a:spLocks noChangeArrowheads="1"/>
          </p:cNvSpPr>
          <p:nvPr/>
        </p:nvSpPr>
        <p:spPr bwMode="auto">
          <a:xfrm>
            <a:off x="228600" y="1676400"/>
            <a:ext cx="3581400" cy="4953000"/>
          </a:xfrm>
          <a:prstGeom prst="rect">
            <a:avLst/>
          </a:prstGeom>
          <a:solidFill>
            <a:srgbClr val="00B050">
              <a:alpha val="5098"/>
            </a:srgbClr>
          </a:solidFill>
          <a:ln w="12700" algn="ctr">
            <a:noFill/>
            <a:prstDash val="dash"/>
            <a:round/>
            <a:headEnd/>
            <a:tailEnd/>
          </a:ln>
        </p:spPr>
        <p:txBody>
          <a:bodyPr lIns="82124" tIns="41061" rIns="82124" bIns="41061" anchor="ctr">
            <a:spAutoFit/>
          </a:bodyPr>
          <a:lstStyle/>
          <a:p>
            <a:pPr algn="ctr" defTabSz="814388" eaLnBrk="0" hangingPunct="0">
              <a:lnSpc>
                <a:spcPct val="90000"/>
              </a:lnSpc>
            </a:pPr>
            <a:endParaRPr lang="en-US"/>
          </a:p>
        </p:txBody>
      </p:sp>
      <p:sp>
        <p:nvSpPr>
          <p:cNvPr id="181" name="Rectangle 180"/>
          <p:cNvSpPr/>
          <p:nvPr/>
        </p:nvSpPr>
        <p:spPr bwMode="auto">
          <a:xfrm>
            <a:off x="6934200" y="5791200"/>
            <a:ext cx="1295400" cy="762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sp>
        <p:nvSpPr>
          <p:cNvPr id="143" name="Rectangle 142"/>
          <p:cNvSpPr/>
          <p:nvPr/>
        </p:nvSpPr>
        <p:spPr bwMode="auto">
          <a:xfrm>
            <a:off x="6705600" y="3643313"/>
            <a:ext cx="1752600" cy="9144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sp>
        <p:nvSpPr>
          <p:cNvPr id="144" name="Rectangle 143"/>
          <p:cNvSpPr/>
          <p:nvPr/>
        </p:nvSpPr>
        <p:spPr bwMode="auto">
          <a:xfrm>
            <a:off x="6705600" y="1981200"/>
            <a:ext cx="1752600" cy="9144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sp>
        <p:nvSpPr>
          <p:cNvPr id="142" name="Rectangle 141"/>
          <p:cNvSpPr/>
          <p:nvPr/>
        </p:nvSpPr>
        <p:spPr bwMode="auto">
          <a:xfrm>
            <a:off x="457200" y="1981200"/>
            <a:ext cx="1752600" cy="9144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sp>
        <p:nvSpPr>
          <p:cNvPr id="141" name="Rectangle 140"/>
          <p:cNvSpPr/>
          <p:nvPr/>
        </p:nvSpPr>
        <p:spPr bwMode="auto">
          <a:xfrm>
            <a:off x="436563" y="3622675"/>
            <a:ext cx="1752600" cy="9144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sp>
        <p:nvSpPr>
          <p:cNvPr id="140" name="Rectangle 139"/>
          <p:cNvSpPr/>
          <p:nvPr/>
        </p:nvSpPr>
        <p:spPr bwMode="auto">
          <a:xfrm>
            <a:off x="7162800" y="5029200"/>
            <a:ext cx="838200" cy="6096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sp>
        <p:nvSpPr>
          <p:cNvPr id="139" name="Rectangle 138"/>
          <p:cNvSpPr/>
          <p:nvPr/>
        </p:nvSpPr>
        <p:spPr bwMode="auto">
          <a:xfrm>
            <a:off x="914400" y="5014913"/>
            <a:ext cx="838200" cy="6096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sp>
        <p:nvSpPr>
          <p:cNvPr id="138" name="Rectangle 137"/>
          <p:cNvSpPr/>
          <p:nvPr/>
        </p:nvSpPr>
        <p:spPr bwMode="auto">
          <a:xfrm>
            <a:off x="685800" y="5791200"/>
            <a:ext cx="1295400" cy="762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cxnSp>
        <p:nvCxnSpPr>
          <p:cNvPr id="37900" name="Straight Connector 110"/>
          <p:cNvCxnSpPr>
            <a:cxnSpLocks noChangeShapeType="1"/>
          </p:cNvCxnSpPr>
          <p:nvPr/>
        </p:nvCxnSpPr>
        <p:spPr bwMode="auto">
          <a:xfrm rot="5400000" flipH="1" flipV="1">
            <a:off x="38894" y="3315494"/>
            <a:ext cx="1447800" cy="1588"/>
          </a:xfrm>
          <a:prstGeom prst="line">
            <a:avLst/>
          </a:prstGeom>
          <a:noFill/>
          <a:ln w="9525" algn="ctr">
            <a:solidFill>
              <a:srgbClr val="C00000"/>
            </a:solidFill>
            <a:round/>
            <a:headEnd/>
            <a:tailEnd/>
          </a:ln>
        </p:spPr>
      </p:cxnSp>
      <p:cxnSp>
        <p:nvCxnSpPr>
          <p:cNvPr id="37901" name="Straight Connector 113"/>
          <p:cNvCxnSpPr>
            <a:cxnSpLocks noChangeShapeType="1"/>
          </p:cNvCxnSpPr>
          <p:nvPr/>
        </p:nvCxnSpPr>
        <p:spPr bwMode="auto">
          <a:xfrm rot="5400000" flipH="1" flipV="1">
            <a:off x="1105694" y="3390106"/>
            <a:ext cx="1447800" cy="1588"/>
          </a:xfrm>
          <a:prstGeom prst="line">
            <a:avLst/>
          </a:prstGeom>
          <a:noFill/>
          <a:ln w="9525" algn="ctr">
            <a:solidFill>
              <a:srgbClr val="C00000"/>
            </a:solidFill>
            <a:round/>
            <a:headEnd/>
            <a:tailEnd/>
          </a:ln>
        </p:spPr>
      </p:cxnSp>
      <p:cxnSp>
        <p:nvCxnSpPr>
          <p:cNvPr id="37902" name="Straight Connector 114"/>
          <p:cNvCxnSpPr>
            <a:cxnSpLocks noChangeShapeType="1"/>
          </p:cNvCxnSpPr>
          <p:nvPr/>
        </p:nvCxnSpPr>
        <p:spPr bwMode="auto">
          <a:xfrm rot="16200000" flipV="1">
            <a:off x="685800" y="2819400"/>
            <a:ext cx="1219200" cy="914400"/>
          </a:xfrm>
          <a:prstGeom prst="line">
            <a:avLst/>
          </a:prstGeom>
          <a:noFill/>
          <a:ln w="9525" algn="ctr">
            <a:solidFill>
              <a:srgbClr val="C00000"/>
            </a:solidFill>
            <a:round/>
            <a:headEnd/>
            <a:tailEnd/>
          </a:ln>
        </p:spPr>
      </p:cxnSp>
      <p:cxnSp>
        <p:nvCxnSpPr>
          <p:cNvPr id="37903" name="Straight Connector 115"/>
          <p:cNvCxnSpPr>
            <a:cxnSpLocks noChangeShapeType="1"/>
          </p:cNvCxnSpPr>
          <p:nvPr/>
        </p:nvCxnSpPr>
        <p:spPr bwMode="auto">
          <a:xfrm rot="5400000" flipH="1" flipV="1">
            <a:off x="762000" y="2819400"/>
            <a:ext cx="1143000" cy="838200"/>
          </a:xfrm>
          <a:prstGeom prst="line">
            <a:avLst/>
          </a:prstGeom>
          <a:noFill/>
          <a:ln w="9525" algn="ctr">
            <a:solidFill>
              <a:srgbClr val="C00000"/>
            </a:solidFill>
            <a:round/>
            <a:headEnd/>
            <a:tailEnd/>
          </a:ln>
        </p:spPr>
      </p:cxnSp>
      <p:cxnSp>
        <p:nvCxnSpPr>
          <p:cNvPr id="37904" name="Straight Connector 123"/>
          <p:cNvCxnSpPr>
            <a:cxnSpLocks noChangeShapeType="1"/>
          </p:cNvCxnSpPr>
          <p:nvPr/>
        </p:nvCxnSpPr>
        <p:spPr bwMode="auto">
          <a:xfrm rot="5400000" flipH="1" flipV="1">
            <a:off x="7354094" y="3313906"/>
            <a:ext cx="1447800" cy="1588"/>
          </a:xfrm>
          <a:prstGeom prst="line">
            <a:avLst/>
          </a:prstGeom>
          <a:noFill/>
          <a:ln w="9525" algn="ctr">
            <a:solidFill>
              <a:srgbClr val="C00000"/>
            </a:solidFill>
            <a:round/>
            <a:headEnd/>
            <a:tailEnd/>
          </a:ln>
        </p:spPr>
      </p:cxnSp>
      <p:cxnSp>
        <p:nvCxnSpPr>
          <p:cNvPr id="37905" name="Straight Connector 124"/>
          <p:cNvCxnSpPr>
            <a:cxnSpLocks noChangeShapeType="1"/>
          </p:cNvCxnSpPr>
          <p:nvPr/>
        </p:nvCxnSpPr>
        <p:spPr bwMode="auto">
          <a:xfrm rot="5400000" flipH="1" flipV="1">
            <a:off x="6287294" y="3390106"/>
            <a:ext cx="1447800" cy="1588"/>
          </a:xfrm>
          <a:prstGeom prst="line">
            <a:avLst/>
          </a:prstGeom>
          <a:noFill/>
          <a:ln w="9525" algn="ctr">
            <a:solidFill>
              <a:srgbClr val="C00000"/>
            </a:solidFill>
            <a:round/>
            <a:headEnd/>
            <a:tailEnd/>
          </a:ln>
        </p:spPr>
      </p:cxnSp>
      <p:cxnSp>
        <p:nvCxnSpPr>
          <p:cNvPr id="37906" name="Straight Connector 125"/>
          <p:cNvCxnSpPr>
            <a:cxnSpLocks noChangeShapeType="1"/>
          </p:cNvCxnSpPr>
          <p:nvPr/>
        </p:nvCxnSpPr>
        <p:spPr bwMode="auto">
          <a:xfrm rot="5400000" flipH="1" flipV="1">
            <a:off x="6896100" y="2857500"/>
            <a:ext cx="1371600" cy="838200"/>
          </a:xfrm>
          <a:prstGeom prst="line">
            <a:avLst/>
          </a:prstGeom>
          <a:noFill/>
          <a:ln w="9525" algn="ctr">
            <a:solidFill>
              <a:srgbClr val="C00000"/>
            </a:solidFill>
            <a:round/>
            <a:headEnd/>
            <a:tailEnd/>
          </a:ln>
        </p:spPr>
      </p:cxnSp>
      <p:cxnSp>
        <p:nvCxnSpPr>
          <p:cNvPr id="37907" name="Straight Connector 126"/>
          <p:cNvCxnSpPr>
            <a:cxnSpLocks noChangeShapeType="1"/>
          </p:cNvCxnSpPr>
          <p:nvPr/>
        </p:nvCxnSpPr>
        <p:spPr bwMode="auto">
          <a:xfrm rot="16200000" flipV="1">
            <a:off x="6896100" y="2857500"/>
            <a:ext cx="1371600" cy="838200"/>
          </a:xfrm>
          <a:prstGeom prst="line">
            <a:avLst/>
          </a:prstGeom>
          <a:noFill/>
          <a:ln w="9525" algn="ctr">
            <a:solidFill>
              <a:srgbClr val="C00000"/>
            </a:solidFill>
            <a:round/>
            <a:headEnd/>
            <a:tailEnd/>
          </a:ln>
        </p:spPr>
      </p:cxnSp>
      <p:cxnSp>
        <p:nvCxnSpPr>
          <p:cNvPr id="37908" name="Straight Connector 104"/>
          <p:cNvCxnSpPr>
            <a:cxnSpLocks noChangeShapeType="1"/>
          </p:cNvCxnSpPr>
          <p:nvPr/>
        </p:nvCxnSpPr>
        <p:spPr bwMode="auto">
          <a:xfrm rot="10800000">
            <a:off x="5867400" y="3429000"/>
            <a:ext cx="1219200" cy="685800"/>
          </a:xfrm>
          <a:prstGeom prst="line">
            <a:avLst/>
          </a:prstGeom>
          <a:noFill/>
          <a:ln w="9525" algn="ctr">
            <a:solidFill>
              <a:schemeClr val="tx2"/>
            </a:solidFill>
            <a:round/>
            <a:headEnd/>
            <a:tailEnd/>
          </a:ln>
        </p:spPr>
      </p:cxnSp>
      <p:cxnSp>
        <p:nvCxnSpPr>
          <p:cNvPr id="37909" name="Straight Connector 106"/>
          <p:cNvCxnSpPr>
            <a:cxnSpLocks noChangeShapeType="1"/>
          </p:cNvCxnSpPr>
          <p:nvPr/>
        </p:nvCxnSpPr>
        <p:spPr bwMode="auto">
          <a:xfrm rot="10800000">
            <a:off x="5943600" y="2438400"/>
            <a:ext cx="2133600" cy="1600200"/>
          </a:xfrm>
          <a:prstGeom prst="line">
            <a:avLst/>
          </a:prstGeom>
          <a:noFill/>
          <a:ln w="9525" algn="ctr">
            <a:solidFill>
              <a:schemeClr val="tx2"/>
            </a:solidFill>
            <a:round/>
            <a:headEnd/>
            <a:tailEnd/>
          </a:ln>
        </p:spPr>
      </p:cxnSp>
      <p:cxnSp>
        <p:nvCxnSpPr>
          <p:cNvPr id="37910" name="Straight Connector 99"/>
          <p:cNvCxnSpPr>
            <a:cxnSpLocks noChangeShapeType="1"/>
          </p:cNvCxnSpPr>
          <p:nvPr/>
        </p:nvCxnSpPr>
        <p:spPr bwMode="auto">
          <a:xfrm rot="5400000" flipH="1" flipV="1">
            <a:off x="7222331" y="4588669"/>
            <a:ext cx="1176338" cy="381000"/>
          </a:xfrm>
          <a:prstGeom prst="line">
            <a:avLst/>
          </a:prstGeom>
          <a:noFill/>
          <a:ln w="9525" algn="ctr">
            <a:solidFill>
              <a:schemeClr val="tx2"/>
            </a:solidFill>
            <a:round/>
            <a:headEnd/>
            <a:tailEnd/>
          </a:ln>
        </p:spPr>
      </p:cxnSp>
      <p:cxnSp>
        <p:nvCxnSpPr>
          <p:cNvPr id="37911" name="Straight Connector 100"/>
          <p:cNvCxnSpPr>
            <a:cxnSpLocks noChangeShapeType="1"/>
          </p:cNvCxnSpPr>
          <p:nvPr/>
        </p:nvCxnSpPr>
        <p:spPr bwMode="auto">
          <a:xfrm rot="16200000" flipV="1">
            <a:off x="6781800" y="4572000"/>
            <a:ext cx="1143000" cy="533400"/>
          </a:xfrm>
          <a:prstGeom prst="line">
            <a:avLst/>
          </a:prstGeom>
          <a:noFill/>
          <a:ln w="9525" algn="ctr">
            <a:solidFill>
              <a:schemeClr val="tx2"/>
            </a:solidFill>
            <a:round/>
            <a:headEnd/>
            <a:tailEnd/>
          </a:ln>
        </p:spPr>
      </p:cxnSp>
      <p:cxnSp>
        <p:nvCxnSpPr>
          <p:cNvPr id="37912" name="Straight Connector 92"/>
          <p:cNvCxnSpPr>
            <a:cxnSpLocks noChangeShapeType="1"/>
          </p:cNvCxnSpPr>
          <p:nvPr/>
        </p:nvCxnSpPr>
        <p:spPr bwMode="auto">
          <a:xfrm rot="16200000" flipV="1">
            <a:off x="533400" y="4495800"/>
            <a:ext cx="1066800" cy="457200"/>
          </a:xfrm>
          <a:prstGeom prst="line">
            <a:avLst/>
          </a:prstGeom>
          <a:noFill/>
          <a:ln w="9525" algn="ctr">
            <a:solidFill>
              <a:schemeClr val="tx2"/>
            </a:solidFill>
            <a:round/>
            <a:headEnd/>
            <a:tailEnd/>
          </a:ln>
        </p:spPr>
      </p:cxnSp>
      <p:cxnSp>
        <p:nvCxnSpPr>
          <p:cNvPr id="37913" name="Straight Connector 95"/>
          <p:cNvCxnSpPr>
            <a:cxnSpLocks noChangeShapeType="1"/>
            <a:stCxn id="210" idx="2"/>
          </p:cNvCxnSpPr>
          <p:nvPr/>
        </p:nvCxnSpPr>
        <p:spPr bwMode="auto">
          <a:xfrm flipV="1">
            <a:off x="1411288" y="4100513"/>
            <a:ext cx="431800" cy="1084262"/>
          </a:xfrm>
          <a:prstGeom prst="line">
            <a:avLst/>
          </a:prstGeom>
          <a:noFill/>
          <a:ln w="9525" algn="ctr">
            <a:solidFill>
              <a:schemeClr val="tx2"/>
            </a:solidFill>
            <a:round/>
            <a:headEnd/>
            <a:tailEnd/>
          </a:ln>
        </p:spPr>
      </p:cxnSp>
      <p:cxnSp>
        <p:nvCxnSpPr>
          <p:cNvPr id="37914" name="Straight Connector 90"/>
          <p:cNvCxnSpPr>
            <a:cxnSpLocks noChangeShapeType="1"/>
          </p:cNvCxnSpPr>
          <p:nvPr/>
        </p:nvCxnSpPr>
        <p:spPr bwMode="auto">
          <a:xfrm flipH="1" flipV="1">
            <a:off x="7543800" y="5334000"/>
            <a:ext cx="6350" cy="833438"/>
          </a:xfrm>
          <a:prstGeom prst="line">
            <a:avLst/>
          </a:prstGeom>
          <a:noFill/>
          <a:ln w="9525" algn="ctr">
            <a:solidFill>
              <a:schemeClr val="tx2"/>
            </a:solidFill>
            <a:round/>
            <a:headEnd/>
            <a:tailEnd/>
          </a:ln>
        </p:spPr>
      </p:cxnSp>
      <p:cxnSp>
        <p:nvCxnSpPr>
          <p:cNvPr id="37915" name="Straight Connector 86"/>
          <p:cNvCxnSpPr>
            <a:cxnSpLocks noChangeShapeType="1"/>
          </p:cNvCxnSpPr>
          <p:nvPr/>
        </p:nvCxnSpPr>
        <p:spPr bwMode="auto">
          <a:xfrm flipH="1" flipV="1">
            <a:off x="1295400" y="5257800"/>
            <a:ext cx="6350" cy="833438"/>
          </a:xfrm>
          <a:prstGeom prst="line">
            <a:avLst/>
          </a:prstGeom>
          <a:noFill/>
          <a:ln w="9525" algn="ctr">
            <a:solidFill>
              <a:schemeClr val="tx2"/>
            </a:solidFill>
            <a:round/>
            <a:headEnd/>
            <a:tailEnd/>
          </a:ln>
        </p:spPr>
      </p:cxnSp>
      <p:cxnSp>
        <p:nvCxnSpPr>
          <p:cNvPr id="37916" name="Straight Connector 79"/>
          <p:cNvCxnSpPr>
            <a:cxnSpLocks noChangeShapeType="1"/>
          </p:cNvCxnSpPr>
          <p:nvPr/>
        </p:nvCxnSpPr>
        <p:spPr bwMode="auto">
          <a:xfrm flipV="1">
            <a:off x="1066800" y="2362200"/>
            <a:ext cx="2209800" cy="1524000"/>
          </a:xfrm>
          <a:prstGeom prst="line">
            <a:avLst/>
          </a:prstGeom>
          <a:noFill/>
          <a:ln w="9525" algn="ctr">
            <a:solidFill>
              <a:schemeClr val="tx2"/>
            </a:solidFill>
            <a:round/>
            <a:headEnd/>
            <a:tailEnd/>
          </a:ln>
        </p:spPr>
      </p:cxnSp>
      <p:cxnSp>
        <p:nvCxnSpPr>
          <p:cNvPr id="37917" name="Straight Connector 81"/>
          <p:cNvCxnSpPr>
            <a:cxnSpLocks noChangeShapeType="1"/>
          </p:cNvCxnSpPr>
          <p:nvPr/>
        </p:nvCxnSpPr>
        <p:spPr bwMode="auto">
          <a:xfrm flipV="1">
            <a:off x="1828800" y="3505200"/>
            <a:ext cx="1524000" cy="457200"/>
          </a:xfrm>
          <a:prstGeom prst="line">
            <a:avLst/>
          </a:prstGeom>
          <a:noFill/>
          <a:ln w="9525" algn="ctr">
            <a:solidFill>
              <a:schemeClr val="tx2"/>
            </a:solidFill>
            <a:round/>
            <a:headEnd/>
            <a:tailEnd/>
          </a:ln>
        </p:spPr>
      </p:cxnSp>
      <p:cxnSp>
        <p:nvCxnSpPr>
          <p:cNvPr id="37918" name="Straight Connector 46"/>
          <p:cNvCxnSpPr>
            <a:cxnSpLocks noChangeShapeType="1"/>
          </p:cNvCxnSpPr>
          <p:nvPr/>
        </p:nvCxnSpPr>
        <p:spPr bwMode="auto">
          <a:xfrm>
            <a:off x="3505200" y="2436813"/>
            <a:ext cx="2133600" cy="1587"/>
          </a:xfrm>
          <a:prstGeom prst="line">
            <a:avLst/>
          </a:prstGeom>
          <a:noFill/>
          <a:ln w="19050" algn="ctr">
            <a:solidFill>
              <a:schemeClr val="tx1"/>
            </a:solidFill>
            <a:round/>
            <a:headEnd/>
            <a:tailEnd/>
          </a:ln>
        </p:spPr>
      </p:cxnSp>
      <p:cxnSp>
        <p:nvCxnSpPr>
          <p:cNvPr id="37919" name="Straight Connector 76"/>
          <p:cNvCxnSpPr>
            <a:cxnSpLocks noChangeShapeType="1"/>
          </p:cNvCxnSpPr>
          <p:nvPr/>
        </p:nvCxnSpPr>
        <p:spPr bwMode="auto">
          <a:xfrm>
            <a:off x="3505200" y="3581400"/>
            <a:ext cx="2133600" cy="1588"/>
          </a:xfrm>
          <a:prstGeom prst="line">
            <a:avLst/>
          </a:prstGeom>
          <a:noFill/>
          <a:ln w="19050" algn="ctr">
            <a:solidFill>
              <a:schemeClr val="tx1"/>
            </a:solidFill>
            <a:round/>
            <a:headEnd/>
            <a:tailEnd/>
          </a:ln>
        </p:spPr>
      </p:cxnSp>
      <p:grpSp>
        <p:nvGrpSpPr>
          <p:cNvPr id="37920" name="Group 69"/>
          <p:cNvGrpSpPr>
            <a:grpSpLocks/>
          </p:cNvGrpSpPr>
          <p:nvPr/>
        </p:nvGrpSpPr>
        <p:grpSpPr bwMode="auto">
          <a:xfrm>
            <a:off x="3200400" y="2479675"/>
            <a:ext cx="304800" cy="996950"/>
            <a:chOff x="4474730" y="3616325"/>
            <a:chExt cx="304800" cy="996950"/>
          </a:xfrm>
        </p:grpSpPr>
        <p:sp>
          <p:nvSpPr>
            <p:cNvPr id="38059" name="Line 28"/>
            <p:cNvSpPr>
              <a:spLocks noChangeShapeType="1"/>
            </p:cNvSpPr>
            <p:nvPr/>
          </p:nvSpPr>
          <p:spPr bwMode="auto">
            <a:xfrm rot="5400000" flipH="1">
              <a:off x="4180320" y="4111625"/>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8060" name="Line 28"/>
            <p:cNvSpPr>
              <a:spLocks noChangeShapeType="1"/>
            </p:cNvSpPr>
            <p:nvPr/>
          </p:nvSpPr>
          <p:spPr bwMode="auto">
            <a:xfrm rot="5400000" flipH="1">
              <a:off x="4104120" y="4117975"/>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8061" name="Oval 108"/>
            <p:cNvSpPr>
              <a:spLocks noChangeArrowheads="1"/>
            </p:cNvSpPr>
            <p:nvPr/>
          </p:nvSpPr>
          <p:spPr bwMode="auto">
            <a:xfrm rot="5400000">
              <a:off x="4589030" y="3993285"/>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grpSp>
      <p:sp>
        <p:nvSpPr>
          <p:cNvPr id="37921" name="Line 28"/>
          <p:cNvSpPr>
            <a:spLocks noChangeShapeType="1"/>
          </p:cNvSpPr>
          <p:nvPr/>
        </p:nvSpPr>
        <p:spPr bwMode="auto">
          <a:xfrm rot="5400000" flipH="1">
            <a:off x="5345113" y="30099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7922" name="Line 28"/>
          <p:cNvSpPr>
            <a:spLocks noChangeShapeType="1"/>
          </p:cNvSpPr>
          <p:nvPr/>
        </p:nvSpPr>
        <p:spPr bwMode="auto">
          <a:xfrm rot="5400000" flipH="1">
            <a:off x="5268913" y="301625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7923" name="Oval 108"/>
          <p:cNvSpPr>
            <a:spLocks noChangeArrowheads="1"/>
          </p:cNvSpPr>
          <p:nvPr/>
        </p:nvSpPr>
        <p:spPr bwMode="auto">
          <a:xfrm rot="5400000">
            <a:off x="5753100" y="2878138"/>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grpSp>
        <p:nvGrpSpPr>
          <p:cNvPr id="37924" name="Group 67"/>
          <p:cNvGrpSpPr>
            <a:grpSpLocks/>
          </p:cNvGrpSpPr>
          <p:nvPr/>
        </p:nvGrpSpPr>
        <p:grpSpPr bwMode="auto">
          <a:xfrm>
            <a:off x="7038975" y="3948113"/>
            <a:ext cx="996950" cy="304800"/>
            <a:chOff x="7010400" y="3643745"/>
            <a:chExt cx="996950" cy="304800"/>
          </a:xfrm>
        </p:grpSpPr>
        <p:sp>
          <p:nvSpPr>
            <p:cNvPr id="38056" name="Line 28"/>
            <p:cNvSpPr>
              <a:spLocks noChangeShapeType="1"/>
            </p:cNvSpPr>
            <p:nvPr/>
          </p:nvSpPr>
          <p:spPr bwMode="auto">
            <a:xfrm flipH="1">
              <a:off x="7010400" y="3747655"/>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8057" name="Line 28"/>
            <p:cNvSpPr>
              <a:spLocks noChangeShapeType="1"/>
            </p:cNvSpPr>
            <p:nvPr/>
          </p:nvSpPr>
          <p:spPr bwMode="auto">
            <a:xfrm flipH="1">
              <a:off x="7016750" y="3823855"/>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8058" name="Oval 108"/>
            <p:cNvSpPr>
              <a:spLocks noChangeArrowheads="1"/>
            </p:cNvSpPr>
            <p:nvPr/>
          </p:nvSpPr>
          <p:spPr bwMode="auto">
            <a:xfrm>
              <a:off x="7501660" y="3643745"/>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grpSp>
      <p:grpSp>
        <p:nvGrpSpPr>
          <p:cNvPr id="37925" name="Group 73"/>
          <p:cNvGrpSpPr>
            <a:grpSpLocks/>
          </p:cNvGrpSpPr>
          <p:nvPr/>
        </p:nvGrpSpPr>
        <p:grpSpPr bwMode="auto">
          <a:xfrm>
            <a:off x="755650" y="3935413"/>
            <a:ext cx="996950" cy="304800"/>
            <a:chOff x="755650" y="3629890"/>
            <a:chExt cx="996950" cy="304800"/>
          </a:xfrm>
        </p:grpSpPr>
        <p:sp>
          <p:nvSpPr>
            <p:cNvPr id="38053" name="Line 28"/>
            <p:cNvSpPr>
              <a:spLocks noChangeShapeType="1"/>
            </p:cNvSpPr>
            <p:nvPr/>
          </p:nvSpPr>
          <p:spPr bwMode="auto">
            <a:xfrm flipH="1">
              <a:off x="755650" y="37338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8054" name="Line 28"/>
            <p:cNvSpPr>
              <a:spLocks noChangeShapeType="1"/>
            </p:cNvSpPr>
            <p:nvPr/>
          </p:nvSpPr>
          <p:spPr bwMode="auto">
            <a:xfrm flipH="1">
              <a:off x="762000" y="38100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38055" name="Oval 108"/>
            <p:cNvSpPr>
              <a:spLocks noChangeArrowheads="1"/>
            </p:cNvSpPr>
            <p:nvPr/>
          </p:nvSpPr>
          <p:spPr bwMode="auto">
            <a:xfrm>
              <a:off x="1246910" y="362989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grpSp>
      <p:pic>
        <p:nvPicPr>
          <p:cNvPr id="37926" name="Picture 124" descr="DC3 Icon"/>
          <p:cNvPicPr>
            <a:picLocks noChangeAspect="1" noChangeArrowheads="1"/>
          </p:cNvPicPr>
          <p:nvPr/>
        </p:nvPicPr>
        <p:blipFill>
          <a:blip r:embed="rId3"/>
          <a:srcRect/>
          <a:stretch>
            <a:fillRect/>
          </a:stretch>
        </p:blipFill>
        <p:spPr bwMode="auto">
          <a:xfrm>
            <a:off x="5486400" y="2057400"/>
            <a:ext cx="603250" cy="796925"/>
          </a:xfrm>
          <a:prstGeom prst="rect">
            <a:avLst/>
          </a:prstGeom>
          <a:noFill/>
          <a:ln w="9525">
            <a:noFill/>
            <a:miter lim="800000"/>
            <a:headEnd/>
            <a:tailEnd/>
          </a:ln>
        </p:spPr>
      </p:pic>
      <p:pic>
        <p:nvPicPr>
          <p:cNvPr id="37927" name="Picture 124" descr="DC3 Icon"/>
          <p:cNvPicPr>
            <a:picLocks noChangeAspect="1" noChangeArrowheads="1"/>
          </p:cNvPicPr>
          <p:nvPr/>
        </p:nvPicPr>
        <p:blipFill>
          <a:blip r:embed="rId3"/>
          <a:srcRect/>
          <a:stretch>
            <a:fillRect/>
          </a:stretch>
        </p:blipFill>
        <p:spPr bwMode="auto">
          <a:xfrm>
            <a:off x="5486400" y="3200400"/>
            <a:ext cx="603250" cy="796925"/>
          </a:xfrm>
          <a:prstGeom prst="rect">
            <a:avLst/>
          </a:prstGeom>
          <a:noFill/>
          <a:ln w="9525">
            <a:noFill/>
            <a:miter lim="800000"/>
            <a:headEnd/>
            <a:tailEnd/>
          </a:ln>
        </p:spPr>
      </p:pic>
      <p:pic>
        <p:nvPicPr>
          <p:cNvPr id="37928" name="Picture 124" descr="DC3 Icon"/>
          <p:cNvPicPr>
            <a:picLocks noChangeAspect="1" noChangeArrowheads="1"/>
          </p:cNvPicPr>
          <p:nvPr/>
        </p:nvPicPr>
        <p:blipFill>
          <a:blip r:embed="rId3"/>
          <a:srcRect/>
          <a:stretch>
            <a:fillRect/>
          </a:stretch>
        </p:blipFill>
        <p:spPr bwMode="auto">
          <a:xfrm>
            <a:off x="6781800" y="2057400"/>
            <a:ext cx="603250" cy="796925"/>
          </a:xfrm>
          <a:prstGeom prst="rect">
            <a:avLst/>
          </a:prstGeom>
          <a:noFill/>
          <a:ln w="9525">
            <a:noFill/>
            <a:miter lim="800000"/>
            <a:headEnd/>
            <a:tailEnd/>
          </a:ln>
        </p:spPr>
      </p:pic>
      <p:pic>
        <p:nvPicPr>
          <p:cNvPr id="37929" name="Picture 124" descr="DC3 Icon"/>
          <p:cNvPicPr>
            <a:picLocks noChangeAspect="1" noChangeArrowheads="1"/>
          </p:cNvPicPr>
          <p:nvPr/>
        </p:nvPicPr>
        <p:blipFill>
          <a:blip r:embed="rId3"/>
          <a:srcRect/>
          <a:stretch>
            <a:fillRect/>
          </a:stretch>
        </p:blipFill>
        <p:spPr bwMode="auto">
          <a:xfrm>
            <a:off x="7772400" y="2057400"/>
            <a:ext cx="603250" cy="796925"/>
          </a:xfrm>
          <a:prstGeom prst="rect">
            <a:avLst/>
          </a:prstGeom>
          <a:noFill/>
          <a:ln w="9525">
            <a:noFill/>
            <a:miter lim="800000"/>
            <a:headEnd/>
            <a:tailEnd/>
          </a:ln>
        </p:spPr>
      </p:pic>
      <p:pic>
        <p:nvPicPr>
          <p:cNvPr id="37930" name="Picture 124" descr="DC3 Icon"/>
          <p:cNvPicPr>
            <a:picLocks noChangeAspect="1" noChangeArrowheads="1"/>
          </p:cNvPicPr>
          <p:nvPr/>
        </p:nvPicPr>
        <p:blipFill>
          <a:blip r:embed="rId3"/>
          <a:srcRect/>
          <a:stretch>
            <a:fillRect/>
          </a:stretch>
        </p:blipFill>
        <p:spPr bwMode="auto">
          <a:xfrm>
            <a:off x="6781800" y="3698875"/>
            <a:ext cx="603250" cy="796925"/>
          </a:xfrm>
          <a:prstGeom prst="rect">
            <a:avLst/>
          </a:prstGeom>
          <a:noFill/>
          <a:ln w="9525">
            <a:noFill/>
            <a:miter lim="800000"/>
            <a:headEnd/>
            <a:tailEnd/>
          </a:ln>
        </p:spPr>
      </p:pic>
      <p:pic>
        <p:nvPicPr>
          <p:cNvPr id="37931" name="Picture 124" descr="DC3 Icon"/>
          <p:cNvPicPr>
            <a:picLocks noChangeAspect="1" noChangeArrowheads="1"/>
          </p:cNvPicPr>
          <p:nvPr/>
        </p:nvPicPr>
        <p:blipFill>
          <a:blip r:embed="rId3"/>
          <a:srcRect/>
          <a:stretch>
            <a:fillRect/>
          </a:stretch>
        </p:blipFill>
        <p:spPr bwMode="auto">
          <a:xfrm>
            <a:off x="7772400" y="3698875"/>
            <a:ext cx="603250" cy="796925"/>
          </a:xfrm>
          <a:prstGeom prst="rect">
            <a:avLst/>
          </a:prstGeom>
          <a:noFill/>
          <a:ln w="9525">
            <a:noFill/>
            <a:miter lim="800000"/>
            <a:headEnd/>
            <a:tailEnd/>
          </a:ln>
        </p:spPr>
      </p:pic>
      <p:pic>
        <p:nvPicPr>
          <p:cNvPr id="37932" name="Picture 124" descr="DC3 Icon"/>
          <p:cNvPicPr>
            <a:picLocks noChangeAspect="1" noChangeArrowheads="1"/>
          </p:cNvPicPr>
          <p:nvPr/>
        </p:nvPicPr>
        <p:blipFill>
          <a:blip r:embed="rId3"/>
          <a:srcRect/>
          <a:stretch>
            <a:fillRect/>
          </a:stretch>
        </p:blipFill>
        <p:spPr bwMode="auto">
          <a:xfrm>
            <a:off x="533400" y="2057400"/>
            <a:ext cx="603250" cy="796925"/>
          </a:xfrm>
          <a:prstGeom prst="rect">
            <a:avLst/>
          </a:prstGeom>
          <a:noFill/>
          <a:ln w="9525">
            <a:noFill/>
            <a:miter lim="800000"/>
            <a:headEnd/>
            <a:tailEnd/>
          </a:ln>
        </p:spPr>
      </p:pic>
      <p:pic>
        <p:nvPicPr>
          <p:cNvPr id="37933" name="Picture 124" descr="DC3 Icon"/>
          <p:cNvPicPr>
            <a:picLocks noChangeAspect="1" noChangeArrowheads="1"/>
          </p:cNvPicPr>
          <p:nvPr/>
        </p:nvPicPr>
        <p:blipFill>
          <a:blip r:embed="rId3"/>
          <a:srcRect/>
          <a:stretch>
            <a:fillRect/>
          </a:stretch>
        </p:blipFill>
        <p:spPr bwMode="auto">
          <a:xfrm>
            <a:off x="1524000" y="2057400"/>
            <a:ext cx="603250" cy="796925"/>
          </a:xfrm>
          <a:prstGeom prst="rect">
            <a:avLst/>
          </a:prstGeom>
          <a:noFill/>
          <a:ln w="9525">
            <a:noFill/>
            <a:miter lim="800000"/>
            <a:headEnd/>
            <a:tailEnd/>
          </a:ln>
        </p:spPr>
      </p:pic>
      <p:pic>
        <p:nvPicPr>
          <p:cNvPr id="37934" name="Picture 124" descr="DC3 Icon"/>
          <p:cNvPicPr>
            <a:picLocks noChangeAspect="1" noChangeArrowheads="1"/>
          </p:cNvPicPr>
          <p:nvPr/>
        </p:nvPicPr>
        <p:blipFill>
          <a:blip r:embed="rId3"/>
          <a:srcRect/>
          <a:stretch>
            <a:fillRect/>
          </a:stretch>
        </p:blipFill>
        <p:spPr bwMode="auto">
          <a:xfrm>
            <a:off x="533400" y="3698875"/>
            <a:ext cx="603250" cy="796925"/>
          </a:xfrm>
          <a:prstGeom prst="rect">
            <a:avLst/>
          </a:prstGeom>
          <a:noFill/>
          <a:ln w="9525">
            <a:noFill/>
            <a:miter lim="800000"/>
            <a:headEnd/>
            <a:tailEnd/>
          </a:ln>
        </p:spPr>
      </p:pic>
      <p:pic>
        <p:nvPicPr>
          <p:cNvPr id="37935" name="Picture 124" descr="DC3 Icon"/>
          <p:cNvPicPr>
            <a:picLocks noChangeAspect="1" noChangeArrowheads="1"/>
          </p:cNvPicPr>
          <p:nvPr/>
        </p:nvPicPr>
        <p:blipFill>
          <a:blip r:embed="rId3"/>
          <a:srcRect/>
          <a:stretch>
            <a:fillRect/>
          </a:stretch>
        </p:blipFill>
        <p:spPr bwMode="auto">
          <a:xfrm>
            <a:off x="1524000" y="3698875"/>
            <a:ext cx="603250" cy="796925"/>
          </a:xfrm>
          <a:prstGeom prst="rect">
            <a:avLst/>
          </a:prstGeom>
          <a:noFill/>
          <a:ln w="9525">
            <a:noFill/>
            <a:miter lim="800000"/>
            <a:headEnd/>
            <a:tailEnd/>
          </a:ln>
        </p:spPr>
      </p:pic>
      <p:pic>
        <p:nvPicPr>
          <p:cNvPr id="37936"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90600" y="5181600"/>
            <a:ext cx="660400" cy="301625"/>
          </a:xfrm>
          <a:prstGeom prst="rect">
            <a:avLst/>
          </a:prstGeom>
          <a:noFill/>
          <a:ln w="9525">
            <a:noFill/>
            <a:miter lim="800000"/>
            <a:headEnd/>
            <a:tailEnd/>
          </a:ln>
        </p:spPr>
      </p:pic>
      <p:pic>
        <p:nvPicPr>
          <p:cNvPr id="37937"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39000" y="5257800"/>
            <a:ext cx="660400" cy="301625"/>
          </a:xfrm>
          <a:prstGeom prst="rect">
            <a:avLst/>
          </a:prstGeom>
          <a:noFill/>
          <a:ln w="9525">
            <a:noFill/>
            <a:miter lim="800000"/>
            <a:headEnd/>
            <a:tailEnd/>
          </a:ln>
        </p:spPr>
      </p:pic>
      <p:grpSp>
        <p:nvGrpSpPr>
          <p:cNvPr id="37938" name="Group 37"/>
          <p:cNvGrpSpPr>
            <a:grpSpLocks/>
          </p:cNvGrpSpPr>
          <p:nvPr/>
        </p:nvGrpSpPr>
        <p:grpSpPr bwMode="auto">
          <a:xfrm>
            <a:off x="1066800" y="5867400"/>
            <a:ext cx="544513" cy="606425"/>
            <a:chOff x="2184" y="3120"/>
            <a:chExt cx="336" cy="682"/>
          </a:xfrm>
        </p:grpSpPr>
        <p:grpSp>
          <p:nvGrpSpPr>
            <p:cNvPr id="38041" name="Group 38"/>
            <p:cNvGrpSpPr>
              <a:grpSpLocks/>
            </p:cNvGrpSpPr>
            <p:nvPr/>
          </p:nvGrpSpPr>
          <p:grpSpPr bwMode="auto">
            <a:xfrm>
              <a:off x="2232" y="3120"/>
              <a:ext cx="192" cy="298"/>
              <a:chOff x="4469" y="1580"/>
              <a:chExt cx="318" cy="489"/>
            </a:xfrm>
          </p:grpSpPr>
          <p:pic>
            <p:nvPicPr>
              <p:cNvPr id="38051" name="Picture 39"/>
              <p:cNvPicPr>
                <a:picLocks noChangeArrowheads="1"/>
              </p:cNvPicPr>
              <p:nvPr/>
            </p:nvPicPr>
            <p:blipFill>
              <a:blip r:embed="rId5"/>
              <a:srcRect/>
              <a:stretch>
                <a:fillRect/>
              </a:stretch>
            </p:blipFill>
            <p:spPr bwMode="auto">
              <a:xfrm>
                <a:off x="4469" y="1580"/>
                <a:ext cx="240" cy="387"/>
              </a:xfrm>
              <a:prstGeom prst="rect">
                <a:avLst/>
              </a:prstGeom>
              <a:noFill/>
              <a:ln w="9525">
                <a:noFill/>
                <a:miter lim="800000"/>
                <a:headEnd/>
                <a:tailEnd/>
              </a:ln>
            </p:spPr>
          </p:pic>
          <p:pic>
            <p:nvPicPr>
              <p:cNvPr id="38052" name="Picture 40"/>
              <p:cNvPicPr>
                <a:picLocks noChangeArrowheads="1"/>
              </p:cNvPicPr>
              <p:nvPr/>
            </p:nvPicPr>
            <p:blipFill>
              <a:blip r:embed="rId5"/>
              <a:srcRect/>
              <a:stretch>
                <a:fillRect/>
              </a:stretch>
            </p:blipFill>
            <p:spPr bwMode="auto">
              <a:xfrm>
                <a:off x="4547" y="1682"/>
                <a:ext cx="240" cy="387"/>
              </a:xfrm>
              <a:prstGeom prst="rect">
                <a:avLst/>
              </a:prstGeom>
              <a:noFill/>
              <a:ln w="9525">
                <a:noFill/>
                <a:miter lim="800000"/>
                <a:headEnd/>
                <a:tailEnd/>
              </a:ln>
            </p:spPr>
          </p:pic>
        </p:grpSp>
        <p:grpSp>
          <p:nvGrpSpPr>
            <p:cNvPr id="38042" name="Group 41"/>
            <p:cNvGrpSpPr>
              <a:grpSpLocks/>
            </p:cNvGrpSpPr>
            <p:nvPr/>
          </p:nvGrpSpPr>
          <p:grpSpPr bwMode="auto">
            <a:xfrm>
              <a:off x="2184" y="3254"/>
              <a:ext cx="192" cy="298"/>
              <a:chOff x="4469" y="1580"/>
              <a:chExt cx="318" cy="489"/>
            </a:xfrm>
          </p:grpSpPr>
          <p:pic>
            <p:nvPicPr>
              <p:cNvPr id="38049" name="Picture 42"/>
              <p:cNvPicPr>
                <a:picLocks noChangeArrowheads="1"/>
              </p:cNvPicPr>
              <p:nvPr/>
            </p:nvPicPr>
            <p:blipFill>
              <a:blip r:embed="rId5"/>
              <a:srcRect/>
              <a:stretch>
                <a:fillRect/>
              </a:stretch>
            </p:blipFill>
            <p:spPr bwMode="auto">
              <a:xfrm>
                <a:off x="4469" y="1580"/>
                <a:ext cx="240" cy="387"/>
              </a:xfrm>
              <a:prstGeom prst="rect">
                <a:avLst/>
              </a:prstGeom>
              <a:noFill/>
              <a:ln w="9525">
                <a:noFill/>
                <a:miter lim="800000"/>
                <a:headEnd/>
                <a:tailEnd/>
              </a:ln>
            </p:spPr>
          </p:pic>
          <p:pic>
            <p:nvPicPr>
              <p:cNvPr id="38050" name="Picture 43"/>
              <p:cNvPicPr>
                <a:picLocks noChangeArrowheads="1"/>
              </p:cNvPicPr>
              <p:nvPr/>
            </p:nvPicPr>
            <p:blipFill>
              <a:blip r:embed="rId5"/>
              <a:srcRect/>
              <a:stretch>
                <a:fillRect/>
              </a:stretch>
            </p:blipFill>
            <p:spPr bwMode="auto">
              <a:xfrm>
                <a:off x="4547" y="1682"/>
                <a:ext cx="240" cy="387"/>
              </a:xfrm>
              <a:prstGeom prst="rect">
                <a:avLst/>
              </a:prstGeom>
              <a:noFill/>
              <a:ln w="9525">
                <a:noFill/>
                <a:miter lim="800000"/>
                <a:headEnd/>
                <a:tailEnd/>
              </a:ln>
            </p:spPr>
          </p:pic>
        </p:grpSp>
        <p:grpSp>
          <p:nvGrpSpPr>
            <p:cNvPr id="38043" name="Group 44"/>
            <p:cNvGrpSpPr>
              <a:grpSpLocks/>
            </p:cNvGrpSpPr>
            <p:nvPr/>
          </p:nvGrpSpPr>
          <p:grpSpPr bwMode="auto">
            <a:xfrm>
              <a:off x="2328" y="3398"/>
              <a:ext cx="192" cy="298"/>
              <a:chOff x="4469" y="1580"/>
              <a:chExt cx="318" cy="489"/>
            </a:xfrm>
          </p:grpSpPr>
          <p:pic>
            <p:nvPicPr>
              <p:cNvPr id="38047" name="Picture 45"/>
              <p:cNvPicPr>
                <a:picLocks noChangeArrowheads="1"/>
              </p:cNvPicPr>
              <p:nvPr/>
            </p:nvPicPr>
            <p:blipFill>
              <a:blip r:embed="rId5"/>
              <a:srcRect/>
              <a:stretch>
                <a:fillRect/>
              </a:stretch>
            </p:blipFill>
            <p:spPr bwMode="auto">
              <a:xfrm>
                <a:off x="4469" y="1580"/>
                <a:ext cx="240" cy="387"/>
              </a:xfrm>
              <a:prstGeom prst="rect">
                <a:avLst/>
              </a:prstGeom>
              <a:noFill/>
              <a:ln w="9525">
                <a:noFill/>
                <a:miter lim="800000"/>
                <a:headEnd/>
                <a:tailEnd/>
              </a:ln>
            </p:spPr>
          </p:pic>
          <p:pic>
            <p:nvPicPr>
              <p:cNvPr id="38048" name="Picture 46"/>
              <p:cNvPicPr>
                <a:picLocks noChangeArrowheads="1"/>
              </p:cNvPicPr>
              <p:nvPr/>
            </p:nvPicPr>
            <p:blipFill>
              <a:blip r:embed="rId5"/>
              <a:srcRect/>
              <a:stretch>
                <a:fillRect/>
              </a:stretch>
            </p:blipFill>
            <p:spPr bwMode="auto">
              <a:xfrm>
                <a:off x="4547" y="1682"/>
                <a:ext cx="240" cy="387"/>
              </a:xfrm>
              <a:prstGeom prst="rect">
                <a:avLst/>
              </a:prstGeom>
              <a:noFill/>
              <a:ln w="9525">
                <a:noFill/>
                <a:miter lim="800000"/>
                <a:headEnd/>
                <a:tailEnd/>
              </a:ln>
            </p:spPr>
          </p:pic>
        </p:grpSp>
        <p:grpSp>
          <p:nvGrpSpPr>
            <p:cNvPr id="38044" name="Group 47"/>
            <p:cNvGrpSpPr>
              <a:grpSpLocks/>
            </p:cNvGrpSpPr>
            <p:nvPr/>
          </p:nvGrpSpPr>
          <p:grpSpPr bwMode="auto">
            <a:xfrm>
              <a:off x="2184" y="3504"/>
              <a:ext cx="192" cy="298"/>
              <a:chOff x="4469" y="1580"/>
              <a:chExt cx="318" cy="489"/>
            </a:xfrm>
          </p:grpSpPr>
          <p:pic>
            <p:nvPicPr>
              <p:cNvPr id="38045" name="Picture 48"/>
              <p:cNvPicPr>
                <a:picLocks noChangeArrowheads="1"/>
              </p:cNvPicPr>
              <p:nvPr/>
            </p:nvPicPr>
            <p:blipFill>
              <a:blip r:embed="rId5"/>
              <a:srcRect/>
              <a:stretch>
                <a:fillRect/>
              </a:stretch>
            </p:blipFill>
            <p:spPr bwMode="auto">
              <a:xfrm>
                <a:off x="4469" y="1580"/>
                <a:ext cx="240" cy="387"/>
              </a:xfrm>
              <a:prstGeom prst="rect">
                <a:avLst/>
              </a:prstGeom>
              <a:noFill/>
              <a:ln w="9525">
                <a:noFill/>
                <a:miter lim="800000"/>
                <a:headEnd/>
                <a:tailEnd/>
              </a:ln>
            </p:spPr>
          </p:pic>
          <p:pic>
            <p:nvPicPr>
              <p:cNvPr id="38046" name="Picture 49"/>
              <p:cNvPicPr>
                <a:picLocks noChangeArrowheads="1"/>
              </p:cNvPicPr>
              <p:nvPr/>
            </p:nvPicPr>
            <p:blipFill>
              <a:blip r:embed="rId5"/>
              <a:srcRect/>
              <a:stretch>
                <a:fillRect/>
              </a:stretch>
            </p:blipFill>
            <p:spPr bwMode="auto">
              <a:xfrm>
                <a:off x="4547" y="1682"/>
                <a:ext cx="240" cy="387"/>
              </a:xfrm>
              <a:prstGeom prst="rect">
                <a:avLst/>
              </a:prstGeom>
              <a:noFill/>
              <a:ln w="9525">
                <a:noFill/>
                <a:miter lim="800000"/>
                <a:headEnd/>
                <a:tailEnd/>
              </a:ln>
            </p:spPr>
          </p:pic>
        </p:grpSp>
      </p:grpSp>
      <p:grpSp>
        <p:nvGrpSpPr>
          <p:cNvPr id="37939" name="Group 37"/>
          <p:cNvGrpSpPr>
            <a:grpSpLocks/>
          </p:cNvGrpSpPr>
          <p:nvPr/>
        </p:nvGrpSpPr>
        <p:grpSpPr bwMode="auto">
          <a:xfrm>
            <a:off x="7315200" y="5867400"/>
            <a:ext cx="544513" cy="606425"/>
            <a:chOff x="2184" y="3120"/>
            <a:chExt cx="336" cy="682"/>
          </a:xfrm>
        </p:grpSpPr>
        <p:grpSp>
          <p:nvGrpSpPr>
            <p:cNvPr id="38029" name="Group 38"/>
            <p:cNvGrpSpPr>
              <a:grpSpLocks/>
            </p:cNvGrpSpPr>
            <p:nvPr/>
          </p:nvGrpSpPr>
          <p:grpSpPr bwMode="auto">
            <a:xfrm>
              <a:off x="2232" y="3120"/>
              <a:ext cx="192" cy="298"/>
              <a:chOff x="4469" y="1580"/>
              <a:chExt cx="318" cy="489"/>
            </a:xfrm>
          </p:grpSpPr>
          <p:pic>
            <p:nvPicPr>
              <p:cNvPr id="38039" name="Picture 39"/>
              <p:cNvPicPr>
                <a:picLocks noChangeArrowheads="1"/>
              </p:cNvPicPr>
              <p:nvPr/>
            </p:nvPicPr>
            <p:blipFill>
              <a:blip r:embed="rId5"/>
              <a:srcRect/>
              <a:stretch>
                <a:fillRect/>
              </a:stretch>
            </p:blipFill>
            <p:spPr bwMode="auto">
              <a:xfrm>
                <a:off x="4469" y="1580"/>
                <a:ext cx="240" cy="387"/>
              </a:xfrm>
              <a:prstGeom prst="rect">
                <a:avLst/>
              </a:prstGeom>
              <a:noFill/>
              <a:ln w="9525">
                <a:noFill/>
                <a:miter lim="800000"/>
                <a:headEnd/>
                <a:tailEnd/>
              </a:ln>
            </p:spPr>
          </p:pic>
          <p:pic>
            <p:nvPicPr>
              <p:cNvPr id="38040" name="Picture 40"/>
              <p:cNvPicPr>
                <a:picLocks noChangeArrowheads="1"/>
              </p:cNvPicPr>
              <p:nvPr/>
            </p:nvPicPr>
            <p:blipFill>
              <a:blip r:embed="rId5"/>
              <a:srcRect/>
              <a:stretch>
                <a:fillRect/>
              </a:stretch>
            </p:blipFill>
            <p:spPr bwMode="auto">
              <a:xfrm>
                <a:off x="4547" y="1682"/>
                <a:ext cx="240" cy="387"/>
              </a:xfrm>
              <a:prstGeom prst="rect">
                <a:avLst/>
              </a:prstGeom>
              <a:noFill/>
              <a:ln w="9525">
                <a:noFill/>
                <a:miter lim="800000"/>
                <a:headEnd/>
                <a:tailEnd/>
              </a:ln>
            </p:spPr>
          </p:pic>
        </p:grpSp>
        <p:grpSp>
          <p:nvGrpSpPr>
            <p:cNvPr id="38030" name="Group 41"/>
            <p:cNvGrpSpPr>
              <a:grpSpLocks/>
            </p:cNvGrpSpPr>
            <p:nvPr/>
          </p:nvGrpSpPr>
          <p:grpSpPr bwMode="auto">
            <a:xfrm>
              <a:off x="2184" y="3254"/>
              <a:ext cx="192" cy="298"/>
              <a:chOff x="4469" y="1580"/>
              <a:chExt cx="318" cy="489"/>
            </a:xfrm>
          </p:grpSpPr>
          <p:pic>
            <p:nvPicPr>
              <p:cNvPr id="38037" name="Picture 42"/>
              <p:cNvPicPr>
                <a:picLocks noChangeArrowheads="1"/>
              </p:cNvPicPr>
              <p:nvPr/>
            </p:nvPicPr>
            <p:blipFill>
              <a:blip r:embed="rId5"/>
              <a:srcRect/>
              <a:stretch>
                <a:fillRect/>
              </a:stretch>
            </p:blipFill>
            <p:spPr bwMode="auto">
              <a:xfrm>
                <a:off x="4469" y="1580"/>
                <a:ext cx="240" cy="387"/>
              </a:xfrm>
              <a:prstGeom prst="rect">
                <a:avLst/>
              </a:prstGeom>
              <a:noFill/>
              <a:ln w="9525">
                <a:noFill/>
                <a:miter lim="800000"/>
                <a:headEnd/>
                <a:tailEnd/>
              </a:ln>
            </p:spPr>
          </p:pic>
          <p:pic>
            <p:nvPicPr>
              <p:cNvPr id="38038" name="Picture 43"/>
              <p:cNvPicPr>
                <a:picLocks noChangeArrowheads="1"/>
              </p:cNvPicPr>
              <p:nvPr/>
            </p:nvPicPr>
            <p:blipFill>
              <a:blip r:embed="rId5"/>
              <a:srcRect/>
              <a:stretch>
                <a:fillRect/>
              </a:stretch>
            </p:blipFill>
            <p:spPr bwMode="auto">
              <a:xfrm>
                <a:off x="4547" y="1682"/>
                <a:ext cx="240" cy="387"/>
              </a:xfrm>
              <a:prstGeom prst="rect">
                <a:avLst/>
              </a:prstGeom>
              <a:noFill/>
              <a:ln w="9525">
                <a:noFill/>
                <a:miter lim="800000"/>
                <a:headEnd/>
                <a:tailEnd/>
              </a:ln>
            </p:spPr>
          </p:pic>
        </p:grpSp>
        <p:grpSp>
          <p:nvGrpSpPr>
            <p:cNvPr id="38031" name="Group 44"/>
            <p:cNvGrpSpPr>
              <a:grpSpLocks/>
            </p:cNvGrpSpPr>
            <p:nvPr/>
          </p:nvGrpSpPr>
          <p:grpSpPr bwMode="auto">
            <a:xfrm>
              <a:off x="2328" y="3398"/>
              <a:ext cx="192" cy="298"/>
              <a:chOff x="4469" y="1580"/>
              <a:chExt cx="318" cy="489"/>
            </a:xfrm>
          </p:grpSpPr>
          <p:pic>
            <p:nvPicPr>
              <p:cNvPr id="38035" name="Picture 45"/>
              <p:cNvPicPr>
                <a:picLocks noChangeArrowheads="1"/>
              </p:cNvPicPr>
              <p:nvPr/>
            </p:nvPicPr>
            <p:blipFill>
              <a:blip r:embed="rId5"/>
              <a:srcRect/>
              <a:stretch>
                <a:fillRect/>
              </a:stretch>
            </p:blipFill>
            <p:spPr bwMode="auto">
              <a:xfrm>
                <a:off x="4469" y="1580"/>
                <a:ext cx="240" cy="387"/>
              </a:xfrm>
              <a:prstGeom prst="rect">
                <a:avLst/>
              </a:prstGeom>
              <a:noFill/>
              <a:ln w="9525">
                <a:noFill/>
                <a:miter lim="800000"/>
                <a:headEnd/>
                <a:tailEnd/>
              </a:ln>
            </p:spPr>
          </p:pic>
          <p:pic>
            <p:nvPicPr>
              <p:cNvPr id="38036" name="Picture 46"/>
              <p:cNvPicPr>
                <a:picLocks noChangeArrowheads="1"/>
              </p:cNvPicPr>
              <p:nvPr/>
            </p:nvPicPr>
            <p:blipFill>
              <a:blip r:embed="rId5"/>
              <a:srcRect/>
              <a:stretch>
                <a:fillRect/>
              </a:stretch>
            </p:blipFill>
            <p:spPr bwMode="auto">
              <a:xfrm>
                <a:off x="4547" y="1682"/>
                <a:ext cx="240" cy="387"/>
              </a:xfrm>
              <a:prstGeom prst="rect">
                <a:avLst/>
              </a:prstGeom>
              <a:noFill/>
              <a:ln w="9525">
                <a:noFill/>
                <a:miter lim="800000"/>
                <a:headEnd/>
                <a:tailEnd/>
              </a:ln>
            </p:spPr>
          </p:pic>
        </p:grpSp>
        <p:grpSp>
          <p:nvGrpSpPr>
            <p:cNvPr id="38032" name="Group 47"/>
            <p:cNvGrpSpPr>
              <a:grpSpLocks/>
            </p:cNvGrpSpPr>
            <p:nvPr/>
          </p:nvGrpSpPr>
          <p:grpSpPr bwMode="auto">
            <a:xfrm>
              <a:off x="2184" y="3504"/>
              <a:ext cx="192" cy="298"/>
              <a:chOff x="4469" y="1580"/>
              <a:chExt cx="318" cy="489"/>
            </a:xfrm>
          </p:grpSpPr>
          <p:pic>
            <p:nvPicPr>
              <p:cNvPr id="38033" name="Picture 48"/>
              <p:cNvPicPr>
                <a:picLocks noChangeArrowheads="1"/>
              </p:cNvPicPr>
              <p:nvPr/>
            </p:nvPicPr>
            <p:blipFill>
              <a:blip r:embed="rId5"/>
              <a:srcRect/>
              <a:stretch>
                <a:fillRect/>
              </a:stretch>
            </p:blipFill>
            <p:spPr bwMode="auto">
              <a:xfrm>
                <a:off x="4469" y="1580"/>
                <a:ext cx="240" cy="387"/>
              </a:xfrm>
              <a:prstGeom prst="rect">
                <a:avLst/>
              </a:prstGeom>
              <a:noFill/>
              <a:ln w="9525">
                <a:noFill/>
                <a:miter lim="800000"/>
                <a:headEnd/>
                <a:tailEnd/>
              </a:ln>
            </p:spPr>
          </p:pic>
          <p:pic>
            <p:nvPicPr>
              <p:cNvPr id="38034" name="Picture 49"/>
              <p:cNvPicPr>
                <a:picLocks noChangeArrowheads="1"/>
              </p:cNvPicPr>
              <p:nvPr/>
            </p:nvPicPr>
            <p:blipFill>
              <a:blip r:embed="rId5"/>
              <a:srcRect/>
              <a:stretch>
                <a:fillRect/>
              </a:stretch>
            </p:blipFill>
            <p:spPr bwMode="auto">
              <a:xfrm>
                <a:off x="4547" y="1682"/>
                <a:ext cx="240" cy="387"/>
              </a:xfrm>
              <a:prstGeom prst="rect">
                <a:avLst/>
              </a:prstGeom>
              <a:noFill/>
              <a:ln w="9525">
                <a:noFill/>
                <a:miter lim="800000"/>
                <a:headEnd/>
                <a:tailEnd/>
              </a:ln>
            </p:spPr>
          </p:pic>
        </p:grpSp>
      </p:grpSp>
      <p:pic>
        <p:nvPicPr>
          <p:cNvPr id="37940" name="Picture 124" descr="DC3 Icon"/>
          <p:cNvPicPr>
            <a:picLocks noChangeAspect="1" noChangeArrowheads="1"/>
          </p:cNvPicPr>
          <p:nvPr/>
        </p:nvPicPr>
        <p:blipFill>
          <a:blip r:embed="rId3"/>
          <a:srcRect/>
          <a:stretch>
            <a:fillRect/>
          </a:stretch>
        </p:blipFill>
        <p:spPr bwMode="auto">
          <a:xfrm>
            <a:off x="3048000" y="2057400"/>
            <a:ext cx="603250" cy="796925"/>
          </a:xfrm>
          <a:prstGeom prst="rect">
            <a:avLst/>
          </a:prstGeom>
          <a:noFill/>
          <a:ln w="9525">
            <a:noFill/>
            <a:miter lim="800000"/>
            <a:headEnd/>
            <a:tailEnd/>
          </a:ln>
        </p:spPr>
      </p:pic>
      <p:pic>
        <p:nvPicPr>
          <p:cNvPr id="37941" name="Picture 124" descr="DC3 Icon"/>
          <p:cNvPicPr>
            <a:picLocks noChangeAspect="1" noChangeArrowheads="1"/>
          </p:cNvPicPr>
          <p:nvPr/>
        </p:nvPicPr>
        <p:blipFill>
          <a:blip r:embed="rId3"/>
          <a:srcRect/>
          <a:stretch>
            <a:fillRect/>
          </a:stretch>
        </p:blipFill>
        <p:spPr bwMode="auto">
          <a:xfrm>
            <a:off x="3048000" y="3200400"/>
            <a:ext cx="603250" cy="796925"/>
          </a:xfrm>
          <a:prstGeom prst="rect">
            <a:avLst/>
          </a:prstGeom>
          <a:noFill/>
          <a:ln w="9525">
            <a:noFill/>
            <a:miter lim="800000"/>
            <a:headEnd/>
            <a:tailEnd/>
          </a:ln>
        </p:spPr>
      </p:pic>
      <p:sp>
        <p:nvSpPr>
          <p:cNvPr id="37942" name="Oval 108"/>
          <p:cNvSpPr>
            <a:spLocks noChangeArrowheads="1"/>
          </p:cNvSpPr>
          <p:nvPr/>
        </p:nvSpPr>
        <p:spPr bwMode="auto">
          <a:xfrm rot="5400000">
            <a:off x="1271588" y="4686300"/>
            <a:ext cx="76200" cy="457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37943" name="Oval 108"/>
          <p:cNvSpPr>
            <a:spLocks noChangeArrowheads="1"/>
          </p:cNvSpPr>
          <p:nvPr/>
        </p:nvSpPr>
        <p:spPr bwMode="auto">
          <a:xfrm rot="5400000">
            <a:off x="7581900" y="4762500"/>
            <a:ext cx="76200" cy="457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03" name="Oval 11"/>
          <p:cNvSpPr>
            <a:spLocks noChangeArrowheads="1"/>
          </p:cNvSpPr>
          <p:nvPr/>
        </p:nvSpPr>
        <p:spPr bwMode="auto">
          <a:xfrm rot="2847099">
            <a:off x="1720851" y="3421062"/>
            <a:ext cx="1071562" cy="131763"/>
          </a:xfrm>
          <a:prstGeom prst="ellipse">
            <a:avLst/>
          </a:prstGeom>
          <a:solidFill>
            <a:srgbClr val="678DC5">
              <a:alpha val="90000"/>
            </a:srgbClr>
          </a:solidFill>
          <a:ln w="19050" cap="rnd" cmpd="sng">
            <a:solidFill>
              <a:schemeClr val="tx1"/>
            </a:solidFill>
            <a:prstDash val="solid"/>
            <a:round/>
            <a:headEnd/>
            <a:tailEnd/>
          </a:ln>
        </p:spPr>
        <p:txBody>
          <a:bodyPr wrap="none" lIns="82124" tIns="41061" rIns="82124" bIns="41061" anchor="ctr"/>
          <a:lstStyle/>
          <a:p>
            <a:pPr algn="ctr" eaLnBrk="0" hangingPunct="0">
              <a:lnSpc>
                <a:spcPct val="90000"/>
              </a:lnSpc>
              <a:defRPr/>
            </a:pPr>
            <a:endParaRPr lang="en-US" dirty="0">
              <a:latin typeface="Arial" charset="0"/>
              <a:cs typeface="+mn-cs"/>
            </a:endParaRPr>
          </a:p>
        </p:txBody>
      </p:sp>
      <p:sp>
        <p:nvSpPr>
          <p:cNvPr id="104" name="Oval 11"/>
          <p:cNvSpPr>
            <a:spLocks noChangeArrowheads="1"/>
          </p:cNvSpPr>
          <p:nvPr/>
        </p:nvSpPr>
        <p:spPr bwMode="auto">
          <a:xfrm rot="5400000">
            <a:off x="3822700" y="2946400"/>
            <a:ext cx="1460500" cy="114300"/>
          </a:xfrm>
          <a:prstGeom prst="ellipse">
            <a:avLst/>
          </a:prstGeom>
          <a:solidFill>
            <a:srgbClr val="678DC5">
              <a:alpha val="90000"/>
            </a:srgbClr>
          </a:solidFill>
          <a:ln w="19050" cap="rnd" cmpd="sng">
            <a:solidFill>
              <a:schemeClr val="tx1"/>
            </a:solidFill>
            <a:prstDash val="solid"/>
            <a:round/>
            <a:headEnd/>
            <a:tailEnd/>
          </a:ln>
        </p:spPr>
        <p:txBody>
          <a:bodyPr wrap="none" lIns="82124" tIns="41061" rIns="82124" bIns="41061" anchor="ctr"/>
          <a:lstStyle/>
          <a:p>
            <a:pPr algn="ctr" eaLnBrk="0" hangingPunct="0">
              <a:lnSpc>
                <a:spcPct val="90000"/>
              </a:lnSpc>
              <a:defRPr/>
            </a:pPr>
            <a:endParaRPr lang="en-US" dirty="0">
              <a:latin typeface="Arial" charset="0"/>
              <a:cs typeface="+mn-cs"/>
            </a:endParaRPr>
          </a:p>
        </p:txBody>
      </p:sp>
      <p:sp>
        <p:nvSpPr>
          <p:cNvPr id="110" name="Oval 11"/>
          <p:cNvSpPr>
            <a:spLocks noChangeArrowheads="1"/>
          </p:cNvSpPr>
          <p:nvPr/>
        </p:nvSpPr>
        <p:spPr bwMode="auto">
          <a:xfrm rot="8097780">
            <a:off x="6174582" y="3372643"/>
            <a:ext cx="1073150" cy="125413"/>
          </a:xfrm>
          <a:prstGeom prst="ellipse">
            <a:avLst/>
          </a:prstGeom>
          <a:solidFill>
            <a:srgbClr val="678DC5">
              <a:alpha val="90000"/>
            </a:srgbClr>
          </a:solidFill>
          <a:ln w="19050" cap="rnd" cmpd="sng">
            <a:solidFill>
              <a:schemeClr val="tx1"/>
            </a:solidFill>
            <a:prstDash val="solid"/>
            <a:round/>
            <a:headEnd/>
            <a:tailEnd/>
          </a:ln>
        </p:spPr>
        <p:txBody>
          <a:bodyPr wrap="none" lIns="82124" tIns="41061" rIns="82124" bIns="41061" anchor="ctr"/>
          <a:lstStyle/>
          <a:p>
            <a:pPr algn="ctr" eaLnBrk="0" hangingPunct="0">
              <a:lnSpc>
                <a:spcPct val="90000"/>
              </a:lnSpc>
              <a:defRPr/>
            </a:pPr>
            <a:endParaRPr lang="en-US" dirty="0">
              <a:latin typeface="Arial" charset="0"/>
              <a:cs typeface="+mn-cs"/>
            </a:endParaRPr>
          </a:p>
        </p:txBody>
      </p:sp>
      <p:cxnSp>
        <p:nvCxnSpPr>
          <p:cNvPr id="37947" name="Straight Arrow Connector 133"/>
          <p:cNvCxnSpPr>
            <a:cxnSpLocks noChangeShapeType="1"/>
          </p:cNvCxnSpPr>
          <p:nvPr/>
        </p:nvCxnSpPr>
        <p:spPr bwMode="auto">
          <a:xfrm>
            <a:off x="3886200" y="2057400"/>
            <a:ext cx="1295400" cy="1588"/>
          </a:xfrm>
          <a:prstGeom prst="straightConnector1">
            <a:avLst/>
          </a:prstGeom>
          <a:noFill/>
          <a:ln w="9525" algn="ctr">
            <a:solidFill>
              <a:schemeClr val="tx2"/>
            </a:solidFill>
            <a:round/>
            <a:headEnd type="triangle" w="med" len="med"/>
            <a:tailEnd type="triangle" w="med" len="med"/>
          </a:ln>
        </p:spPr>
      </p:cxnSp>
      <p:sp>
        <p:nvSpPr>
          <p:cNvPr id="37948" name="TextBox 134"/>
          <p:cNvSpPr txBox="1">
            <a:spLocks noChangeArrowheads="1"/>
          </p:cNvSpPr>
          <p:nvPr/>
        </p:nvSpPr>
        <p:spPr bwMode="auto">
          <a:xfrm>
            <a:off x="3962400" y="1828800"/>
            <a:ext cx="1219200" cy="246063"/>
          </a:xfrm>
          <a:prstGeom prst="rect">
            <a:avLst/>
          </a:prstGeom>
          <a:noFill/>
          <a:ln w="9525">
            <a:noFill/>
            <a:miter lim="800000"/>
            <a:headEnd/>
            <a:tailEnd/>
          </a:ln>
        </p:spPr>
        <p:txBody>
          <a:bodyPr>
            <a:spAutoFit/>
          </a:bodyPr>
          <a:lstStyle/>
          <a:p>
            <a:pPr algn="ctr"/>
            <a:r>
              <a:rPr lang="en-US" sz="1000" b="1"/>
              <a:t>Long Distance</a:t>
            </a:r>
          </a:p>
        </p:txBody>
      </p:sp>
      <p:sp>
        <p:nvSpPr>
          <p:cNvPr id="37949" name="TextBox 145"/>
          <p:cNvSpPr txBox="1">
            <a:spLocks noChangeArrowheads="1"/>
          </p:cNvSpPr>
          <p:nvPr/>
        </p:nvSpPr>
        <p:spPr bwMode="auto">
          <a:xfrm>
            <a:off x="838200" y="1676400"/>
            <a:ext cx="914400" cy="338138"/>
          </a:xfrm>
          <a:prstGeom prst="rect">
            <a:avLst/>
          </a:prstGeom>
          <a:noFill/>
          <a:ln w="9525">
            <a:noFill/>
            <a:miter lim="800000"/>
            <a:headEnd/>
            <a:tailEnd/>
          </a:ln>
        </p:spPr>
        <p:txBody>
          <a:bodyPr>
            <a:spAutoFit/>
          </a:bodyPr>
          <a:lstStyle/>
          <a:p>
            <a:pPr algn="ctr"/>
            <a:r>
              <a:rPr lang="en-US" sz="1600" b="1"/>
              <a:t>DC 1</a:t>
            </a:r>
          </a:p>
        </p:txBody>
      </p:sp>
      <p:sp>
        <p:nvSpPr>
          <p:cNvPr id="37950" name="TextBox 146"/>
          <p:cNvSpPr txBox="1">
            <a:spLocks noChangeArrowheads="1"/>
          </p:cNvSpPr>
          <p:nvPr/>
        </p:nvSpPr>
        <p:spPr bwMode="auto">
          <a:xfrm>
            <a:off x="7162800" y="1676400"/>
            <a:ext cx="914400" cy="338138"/>
          </a:xfrm>
          <a:prstGeom prst="rect">
            <a:avLst/>
          </a:prstGeom>
          <a:noFill/>
          <a:ln w="9525">
            <a:noFill/>
            <a:miter lim="800000"/>
            <a:headEnd/>
            <a:tailEnd/>
          </a:ln>
        </p:spPr>
        <p:txBody>
          <a:bodyPr>
            <a:spAutoFit/>
          </a:bodyPr>
          <a:lstStyle/>
          <a:p>
            <a:pPr algn="ctr"/>
            <a:r>
              <a:rPr lang="en-US" sz="1600" b="1"/>
              <a:t>DC 2</a:t>
            </a:r>
          </a:p>
        </p:txBody>
      </p:sp>
      <p:sp>
        <p:nvSpPr>
          <p:cNvPr id="148" name="TextBox 147"/>
          <p:cNvSpPr txBox="1"/>
          <p:nvPr/>
        </p:nvSpPr>
        <p:spPr>
          <a:xfrm>
            <a:off x="263351" y="1981200"/>
            <a:ext cx="346249" cy="914400"/>
          </a:xfrm>
          <a:prstGeom prst="rect">
            <a:avLst/>
          </a:prstGeom>
          <a:noFill/>
        </p:spPr>
        <p:txBody>
          <a:bodyPr vert="vert270" anchor="ctr">
            <a:spAutoFit/>
          </a:bodyPr>
          <a:lstStyle/>
          <a:p>
            <a:pPr algn="ctr">
              <a:defRPr/>
            </a:pPr>
            <a:r>
              <a:rPr lang="en-US" sz="1050" b="1" dirty="0"/>
              <a:t>CORE</a:t>
            </a:r>
          </a:p>
        </p:txBody>
      </p:sp>
      <p:sp>
        <p:nvSpPr>
          <p:cNvPr id="149" name="TextBox 148"/>
          <p:cNvSpPr txBox="1"/>
          <p:nvPr/>
        </p:nvSpPr>
        <p:spPr>
          <a:xfrm>
            <a:off x="228600" y="3581400"/>
            <a:ext cx="346249" cy="914400"/>
          </a:xfrm>
          <a:prstGeom prst="rect">
            <a:avLst/>
          </a:prstGeom>
          <a:noFill/>
        </p:spPr>
        <p:txBody>
          <a:bodyPr vert="vert270" anchor="ctr">
            <a:spAutoFit/>
          </a:bodyPr>
          <a:lstStyle/>
          <a:p>
            <a:pPr algn="ctr">
              <a:defRPr/>
            </a:pPr>
            <a:r>
              <a:rPr lang="en-US" sz="1050" b="1" dirty="0"/>
              <a:t>AGGR</a:t>
            </a:r>
          </a:p>
        </p:txBody>
      </p:sp>
      <p:sp>
        <p:nvSpPr>
          <p:cNvPr id="150" name="TextBox 149"/>
          <p:cNvSpPr txBox="1"/>
          <p:nvPr/>
        </p:nvSpPr>
        <p:spPr>
          <a:xfrm>
            <a:off x="685800" y="4814455"/>
            <a:ext cx="338554" cy="914400"/>
          </a:xfrm>
          <a:prstGeom prst="rect">
            <a:avLst/>
          </a:prstGeom>
          <a:noFill/>
        </p:spPr>
        <p:txBody>
          <a:bodyPr vert="vert270" anchor="ctr">
            <a:spAutoFit/>
          </a:bodyPr>
          <a:lstStyle/>
          <a:p>
            <a:pPr algn="ctr">
              <a:defRPr/>
            </a:pPr>
            <a:r>
              <a:rPr lang="en-US" sz="1000" b="1" dirty="0"/>
              <a:t>ACCESS</a:t>
            </a:r>
          </a:p>
        </p:txBody>
      </p:sp>
      <p:sp>
        <p:nvSpPr>
          <p:cNvPr id="37954" name="TextBox 150"/>
          <p:cNvSpPr txBox="1">
            <a:spLocks noChangeArrowheads="1"/>
          </p:cNvSpPr>
          <p:nvPr/>
        </p:nvSpPr>
        <p:spPr bwMode="auto">
          <a:xfrm>
            <a:off x="6781800" y="6400800"/>
            <a:ext cx="1676400" cy="276225"/>
          </a:xfrm>
          <a:prstGeom prst="rect">
            <a:avLst/>
          </a:prstGeom>
          <a:noFill/>
          <a:ln w="9525">
            <a:noFill/>
            <a:miter lim="800000"/>
            <a:headEnd/>
            <a:tailEnd/>
          </a:ln>
        </p:spPr>
        <p:txBody>
          <a:bodyPr anchor="ctr">
            <a:spAutoFit/>
          </a:bodyPr>
          <a:lstStyle/>
          <a:p>
            <a:pPr algn="ctr"/>
            <a:r>
              <a:rPr lang="en-US" sz="1200" b="1"/>
              <a:t>Server Cluster</a:t>
            </a:r>
          </a:p>
        </p:txBody>
      </p:sp>
      <p:sp>
        <p:nvSpPr>
          <p:cNvPr id="152" name="TextBox 151"/>
          <p:cNvSpPr txBox="1"/>
          <p:nvPr/>
        </p:nvSpPr>
        <p:spPr>
          <a:xfrm>
            <a:off x="8305800" y="1981200"/>
            <a:ext cx="346075" cy="914400"/>
          </a:xfrm>
          <a:prstGeom prst="rect">
            <a:avLst/>
          </a:prstGeom>
          <a:noFill/>
        </p:spPr>
        <p:txBody>
          <a:bodyPr vert="vert" anchor="ctr">
            <a:spAutoFit/>
          </a:bodyPr>
          <a:lstStyle/>
          <a:p>
            <a:pPr algn="ctr">
              <a:defRPr/>
            </a:pPr>
            <a:r>
              <a:rPr lang="en-US" sz="1050" b="1" dirty="0"/>
              <a:t>CORE</a:t>
            </a:r>
          </a:p>
        </p:txBody>
      </p:sp>
      <p:sp>
        <p:nvSpPr>
          <p:cNvPr id="153" name="TextBox 152"/>
          <p:cNvSpPr txBox="1"/>
          <p:nvPr/>
        </p:nvSpPr>
        <p:spPr>
          <a:xfrm>
            <a:off x="8305800" y="3657600"/>
            <a:ext cx="346075" cy="914400"/>
          </a:xfrm>
          <a:prstGeom prst="rect">
            <a:avLst/>
          </a:prstGeom>
          <a:noFill/>
        </p:spPr>
        <p:txBody>
          <a:bodyPr vert="vert" anchor="ctr">
            <a:spAutoFit/>
          </a:bodyPr>
          <a:lstStyle/>
          <a:p>
            <a:pPr algn="ctr">
              <a:defRPr/>
            </a:pPr>
            <a:r>
              <a:rPr lang="en-US" sz="1050" b="1" dirty="0"/>
              <a:t>AGGR</a:t>
            </a:r>
          </a:p>
        </p:txBody>
      </p:sp>
      <p:sp>
        <p:nvSpPr>
          <p:cNvPr id="154" name="TextBox 153"/>
          <p:cNvSpPr txBox="1"/>
          <p:nvPr/>
        </p:nvSpPr>
        <p:spPr>
          <a:xfrm>
            <a:off x="7862888" y="4903788"/>
            <a:ext cx="338137" cy="914400"/>
          </a:xfrm>
          <a:prstGeom prst="rect">
            <a:avLst/>
          </a:prstGeom>
          <a:noFill/>
        </p:spPr>
        <p:txBody>
          <a:bodyPr vert="vert" anchor="ctr">
            <a:spAutoFit/>
          </a:bodyPr>
          <a:lstStyle/>
          <a:p>
            <a:pPr algn="ctr">
              <a:defRPr/>
            </a:pPr>
            <a:r>
              <a:rPr lang="en-US" sz="1000" b="1" dirty="0"/>
              <a:t>ACCESS</a:t>
            </a:r>
          </a:p>
        </p:txBody>
      </p:sp>
      <p:sp>
        <p:nvSpPr>
          <p:cNvPr id="37958" name="TextBox 181"/>
          <p:cNvSpPr txBox="1">
            <a:spLocks noChangeArrowheads="1"/>
          </p:cNvSpPr>
          <p:nvPr/>
        </p:nvSpPr>
        <p:spPr bwMode="auto">
          <a:xfrm>
            <a:off x="533400" y="6400800"/>
            <a:ext cx="1676400" cy="276225"/>
          </a:xfrm>
          <a:prstGeom prst="rect">
            <a:avLst/>
          </a:prstGeom>
          <a:noFill/>
          <a:ln w="9525">
            <a:noFill/>
            <a:miter lim="800000"/>
            <a:headEnd/>
            <a:tailEnd/>
          </a:ln>
        </p:spPr>
        <p:txBody>
          <a:bodyPr anchor="ctr">
            <a:spAutoFit/>
          </a:bodyPr>
          <a:lstStyle/>
          <a:p>
            <a:pPr algn="ctr"/>
            <a:r>
              <a:rPr lang="en-US" sz="1200" b="1"/>
              <a:t>Server Cluster</a:t>
            </a:r>
          </a:p>
        </p:txBody>
      </p:sp>
      <p:sp>
        <p:nvSpPr>
          <p:cNvPr id="185" name="TextBox 184"/>
          <p:cNvSpPr txBox="1"/>
          <p:nvPr/>
        </p:nvSpPr>
        <p:spPr>
          <a:xfrm>
            <a:off x="1828800" y="4648200"/>
            <a:ext cx="5181600" cy="1446213"/>
          </a:xfrm>
          <a:prstGeom prst="rect">
            <a:avLst/>
          </a:prstGeom>
          <a:solidFill>
            <a:schemeClr val="accent5">
              <a:alpha val="70000"/>
            </a:schemeClr>
          </a:solidFill>
          <a:effectLst>
            <a:outerShdw blurRad="152400" dist="317500" dir="5400000" sx="90000" sy="-19000" rotWithShape="0">
              <a:prstClr val="black">
                <a:alpha val="15000"/>
              </a:prstClr>
            </a:outerShdw>
          </a:effectLst>
          <a:scene3d>
            <a:camera prst="orthographicFront"/>
            <a:lightRig rig="threePt" dir="t"/>
          </a:scene3d>
          <a:sp3d>
            <a:bevelT/>
          </a:sp3d>
        </p:spPr>
        <p:txBody>
          <a:bodyPr>
            <a:spAutoFit/>
          </a:bodyPr>
          <a:lstStyle/>
          <a:p>
            <a:pPr algn="ctr">
              <a:defRPr/>
            </a:pPr>
            <a:r>
              <a:rPr lang="en-US" sz="1600" b="1" dirty="0"/>
              <a:t>Key Recommendations</a:t>
            </a:r>
            <a:br>
              <a:rPr lang="en-US" sz="1600" b="1" dirty="0"/>
            </a:br>
            <a:endParaRPr lang="en-US" sz="1400" b="1" dirty="0"/>
          </a:p>
          <a:p>
            <a:pPr>
              <a:buClr>
                <a:srgbClr val="00B050"/>
              </a:buClr>
              <a:buFont typeface="Wingdings" pitchFamily="2" charset="2"/>
              <a:buChar char="§"/>
              <a:defRPr/>
            </a:pPr>
            <a:r>
              <a:rPr lang="en-US" sz="1400" dirty="0"/>
              <a:t> vPC Domain id for facing vPC layers should be different</a:t>
            </a:r>
          </a:p>
          <a:p>
            <a:pPr>
              <a:buClr>
                <a:srgbClr val="00B050"/>
              </a:buClr>
              <a:buFont typeface="Wingdings" pitchFamily="2" charset="2"/>
              <a:buChar char="§"/>
              <a:defRPr/>
            </a:pPr>
            <a:r>
              <a:rPr lang="en-US" sz="1400" dirty="0"/>
              <a:t> No Bridge Assurance on interconnecting </a:t>
            </a:r>
            <a:r>
              <a:rPr lang="en-US" sz="1400" dirty="0" err="1"/>
              <a:t>vPCs</a:t>
            </a:r>
            <a:endParaRPr lang="en-US" sz="1400" dirty="0"/>
          </a:p>
          <a:p>
            <a:pPr>
              <a:buClr>
                <a:srgbClr val="00B050"/>
              </a:buClr>
              <a:buFont typeface="Wingdings" pitchFamily="2" charset="2"/>
              <a:buChar char="§"/>
              <a:defRPr/>
            </a:pPr>
            <a:r>
              <a:rPr lang="en-US" sz="1400" dirty="0"/>
              <a:t> </a:t>
            </a:r>
            <a:r>
              <a:rPr lang="en-US" sz="1400" dirty="0" err="1"/>
              <a:t>BPDU</a:t>
            </a:r>
            <a:r>
              <a:rPr lang="en-US" sz="1400" dirty="0"/>
              <a:t> Filter on the edge devices to avoid </a:t>
            </a:r>
            <a:r>
              <a:rPr lang="en-US" sz="1400" dirty="0" err="1"/>
              <a:t>BPDU</a:t>
            </a:r>
            <a:r>
              <a:rPr lang="en-US" sz="1400" dirty="0"/>
              <a:t> propagation</a:t>
            </a:r>
          </a:p>
          <a:p>
            <a:pPr>
              <a:buClr>
                <a:srgbClr val="00B050"/>
              </a:buClr>
              <a:buFont typeface="Wingdings" pitchFamily="2" charset="2"/>
              <a:buChar char="§"/>
              <a:defRPr/>
            </a:pPr>
            <a:r>
              <a:rPr lang="en-US" sz="1400" dirty="0"/>
              <a:t> No </a:t>
            </a:r>
            <a:r>
              <a:rPr lang="en-US" sz="1400" dirty="0" err="1"/>
              <a:t>L3</a:t>
            </a:r>
            <a:r>
              <a:rPr lang="en-US" sz="1400" dirty="0"/>
              <a:t> peering between </a:t>
            </a:r>
            <a:r>
              <a:rPr lang="en-US" sz="1400" dirty="0" err="1"/>
              <a:t>DCs</a:t>
            </a:r>
            <a:r>
              <a:rPr lang="en-US" sz="1400" dirty="0"/>
              <a:t> (i.e. </a:t>
            </a:r>
            <a:r>
              <a:rPr lang="en-US" sz="1400" dirty="0" err="1"/>
              <a:t>L3</a:t>
            </a:r>
            <a:r>
              <a:rPr lang="en-US" sz="1400" dirty="0"/>
              <a:t> over vPC)</a:t>
            </a:r>
          </a:p>
        </p:txBody>
      </p:sp>
      <p:sp>
        <p:nvSpPr>
          <p:cNvPr id="37962" name="TextBox 185"/>
          <p:cNvSpPr txBox="1">
            <a:spLocks noChangeArrowheads="1"/>
          </p:cNvSpPr>
          <p:nvPr/>
        </p:nvSpPr>
        <p:spPr bwMode="auto">
          <a:xfrm>
            <a:off x="2312988" y="4332288"/>
            <a:ext cx="1066800" cy="246062"/>
          </a:xfrm>
          <a:prstGeom prst="rect">
            <a:avLst/>
          </a:prstGeom>
          <a:noFill/>
          <a:ln w="9525">
            <a:noFill/>
            <a:miter lim="800000"/>
            <a:headEnd/>
            <a:tailEnd/>
          </a:ln>
        </p:spPr>
        <p:txBody>
          <a:bodyPr>
            <a:spAutoFit/>
          </a:bodyPr>
          <a:lstStyle/>
          <a:p>
            <a:r>
              <a:rPr lang="en-US" sz="1000"/>
              <a:t>vPC domain </a:t>
            </a:r>
            <a:r>
              <a:rPr lang="en-US" sz="1000" b="1"/>
              <a:t>10</a:t>
            </a:r>
          </a:p>
        </p:txBody>
      </p:sp>
      <p:sp>
        <p:nvSpPr>
          <p:cNvPr id="37963" name="TextBox 187"/>
          <p:cNvSpPr txBox="1">
            <a:spLocks noChangeArrowheads="1"/>
          </p:cNvSpPr>
          <p:nvPr/>
        </p:nvSpPr>
        <p:spPr bwMode="auto">
          <a:xfrm>
            <a:off x="5562600" y="4343400"/>
            <a:ext cx="1295400" cy="246063"/>
          </a:xfrm>
          <a:prstGeom prst="rect">
            <a:avLst/>
          </a:prstGeom>
          <a:noFill/>
          <a:ln w="9525">
            <a:noFill/>
            <a:miter lim="800000"/>
            <a:headEnd/>
            <a:tailEnd/>
          </a:ln>
        </p:spPr>
        <p:txBody>
          <a:bodyPr>
            <a:spAutoFit/>
          </a:bodyPr>
          <a:lstStyle/>
          <a:p>
            <a:r>
              <a:rPr lang="en-US" sz="1000"/>
              <a:t>vPC domain </a:t>
            </a:r>
            <a:r>
              <a:rPr lang="en-US" sz="1000" b="1"/>
              <a:t>20</a:t>
            </a:r>
          </a:p>
        </p:txBody>
      </p:sp>
      <p:sp>
        <p:nvSpPr>
          <p:cNvPr id="37964" name="TextBox 188"/>
          <p:cNvSpPr txBox="1">
            <a:spLocks noChangeArrowheads="1"/>
          </p:cNvSpPr>
          <p:nvPr/>
        </p:nvSpPr>
        <p:spPr bwMode="auto">
          <a:xfrm>
            <a:off x="5257800" y="1752600"/>
            <a:ext cx="1295400" cy="246063"/>
          </a:xfrm>
          <a:prstGeom prst="rect">
            <a:avLst/>
          </a:prstGeom>
          <a:noFill/>
          <a:ln w="9525">
            <a:noFill/>
            <a:miter lim="800000"/>
            <a:headEnd/>
            <a:tailEnd/>
          </a:ln>
        </p:spPr>
        <p:txBody>
          <a:bodyPr>
            <a:spAutoFit/>
          </a:bodyPr>
          <a:lstStyle/>
          <a:p>
            <a:r>
              <a:rPr lang="en-US" sz="1000"/>
              <a:t>vPC domain </a:t>
            </a:r>
            <a:r>
              <a:rPr lang="en-US" sz="1000" b="1"/>
              <a:t>21</a:t>
            </a:r>
          </a:p>
        </p:txBody>
      </p:sp>
      <p:sp>
        <p:nvSpPr>
          <p:cNvPr id="37965" name="TextBox 189"/>
          <p:cNvSpPr txBox="1">
            <a:spLocks noChangeArrowheads="1"/>
          </p:cNvSpPr>
          <p:nvPr/>
        </p:nvSpPr>
        <p:spPr bwMode="auto">
          <a:xfrm>
            <a:off x="2819400" y="1752600"/>
            <a:ext cx="1295400" cy="246063"/>
          </a:xfrm>
          <a:prstGeom prst="rect">
            <a:avLst/>
          </a:prstGeom>
          <a:noFill/>
          <a:ln w="9525">
            <a:noFill/>
            <a:miter lim="800000"/>
            <a:headEnd/>
            <a:tailEnd/>
          </a:ln>
        </p:spPr>
        <p:txBody>
          <a:bodyPr>
            <a:spAutoFit/>
          </a:bodyPr>
          <a:lstStyle/>
          <a:p>
            <a:r>
              <a:rPr lang="en-US" sz="1000"/>
              <a:t>vPC domain </a:t>
            </a:r>
            <a:r>
              <a:rPr lang="en-US" sz="1000" b="1"/>
              <a:t>11</a:t>
            </a:r>
          </a:p>
        </p:txBody>
      </p:sp>
      <p:grpSp>
        <p:nvGrpSpPr>
          <p:cNvPr id="15" name="Group 171"/>
          <p:cNvGrpSpPr>
            <a:grpSpLocks/>
          </p:cNvGrpSpPr>
          <p:nvPr/>
        </p:nvGrpSpPr>
        <p:grpSpPr bwMode="auto">
          <a:xfrm>
            <a:off x="6477000" y="257175"/>
            <a:ext cx="1968500" cy="1343025"/>
            <a:chOff x="7099300" y="257175"/>
            <a:chExt cx="1968500" cy="1343025"/>
          </a:xfrm>
        </p:grpSpPr>
        <p:sp>
          <p:nvSpPr>
            <p:cNvPr id="38017" name="TextBox 163"/>
            <p:cNvSpPr txBox="1">
              <a:spLocks noChangeArrowheads="1"/>
            </p:cNvSpPr>
            <p:nvPr/>
          </p:nvSpPr>
          <p:spPr bwMode="auto">
            <a:xfrm>
              <a:off x="7099300" y="1414463"/>
              <a:ext cx="1651000" cy="185737"/>
            </a:xfrm>
            <a:prstGeom prst="rect">
              <a:avLst/>
            </a:prstGeom>
            <a:noFill/>
            <a:ln w="9525">
              <a:noFill/>
              <a:miter lim="800000"/>
              <a:headEnd/>
              <a:tailEnd/>
            </a:ln>
          </p:spPr>
          <p:txBody>
            <a:bodyPr lIns="274320" tIns="0" rIns="0" bIns="0"/>
            <a:lstStyle/>
            <a:p>
              <a:r>
                <a:rPr lang="en-US" sz="1000"/>
                <a:t>Rootguard</a:t>
              </a:r>
            </a:p>
          </p:txBody>
        </p:sp>
        <p:sp>
          <p:nvSpPr>
            <p:cNvPr id="195" name="Oval 194"/>
            <p:cNvSpPr/>
            <p:nvPr/>
          </p:nvSpPr>
          <p:spPr bwMode="auto">
            <a:xfrm flipH="1">
              <a:off x="7099300" y="954088"/>
              <a:ext cx="179388" cy="185737"/>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B</a:t>
              </a:r>
            </a:p>
          </p:txBody>
        </p:sp>
        <p:sp>
          <p:nvSpPr>
            <p:cNvPr id="196" name="Oval 195"/>
            <p:cNvSpPr/>
            <p:nvPr/>
          </p:nvSpPr>
          <p:spPr bwMode="auto">
            <a:xfrm flipH="1">
              <a:off x="7099300" y="1185863"/>
              <a:ext cx="179388" cy="185737"/>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F</a:t>
              </a:r>
            </a:p>
          </p:txBody>
        </p:sp>
        <p:sp>
          <p:nvSpPr>
            <p:cNvPr id="197" name="Oval 196"/>
            <p:cNvSpPr/>
            <p:nvPr/>
          </p:nvSpPr>
          <p:spPr bwMode="auto">
            <a:xfrm flipH="1">
              <a:off x="7099300" y="257175"/>
              <a:ext cx="179388"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N</a:t>
              </a:r>
            </a:p>
          </p:txBody>
        </p:sp>
        <p:sp>
          <p:nvSpPr>
            <p:cNvPr id="198" name="Oval 197"/>
            <p:cNvSpPr/>
            <p:nvPr/>
          </p:nvSpPr>
          <p:spPr bwMode="auto">
            <a:xfrm flipH="1">
              <a:off x="7099300" y="488950"/>
              <a:ext cx="179388"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E</a:t>
              </a:r>
            </a:p>
          </p:txBody>
        </p:sp>
        <p:sp>
          <p:nvSpPr>
            <p:cNvPr id="38022" name="TextBox 161"/>
            <p:cNvSpPr txBox="1">
              <a:spLocks noChangeArrowheads="1"/>
            </p:cNvSpPr>
            <p:nvPr/>
          </p:nvSpPr>
          <p:spPr bwMode="auto">
            <a:xfrm>
              <a:off x="7099300" y="954088"/>
              <a:ext cx="1651000" cy="185737"/>
            </a:xfrm>
            <a:prstGeom prst="rect">
              <a:avLst/>
            </a:prstGeom>
            <a:noFill/>
            <a:ln w="9525">
              <a:noFill/>
              <a:miter lim="800000"/>
              <a:headEnd/>
              <a:tailEnd/>
            </a:ln>
          </p:spPr>
          <p:txBody>
            <a:bodyPr lIns="274320" tIns="0" rIns="0" bIns="0"/>
            <a:lstStyle/>
            <a:p>
              <a:r>
                <a:rPr lang="en-US" sz="1000"/>
                <a:t>BPDUguard</a:t>
              </a:r>
            </a:p>
          </p:txBody>
        </p:sp>
        <p:sp>
          <p:nvSpPr>
            <p:cNvPr id="38023" name="TextBox 163"/>
            <p:cNvSpPr txBox="1">
              <a:spLocks noChangeArrowheads="1"/>
            </p:cNvSpPr>
            <p:nvPr/>
          </p:nvSpPr>
          <p:spPr bwMode="auto">
            <a:xfrm>
              <a:off x="7099300" y="1185863"/>
              <a:ext cx="1651000" cy="185737"/>
            </a:xfrm>
            <a:prstGeom prst="rect">
              <a:avLst/>
            </a:prstGeom>
            <a:noFill/>
            <a:ln w="9525">
              <a:noFill/>
              <a:miter lim="800000"/>
              <a:headEnd/>
              <a:tailEnd/>
            </a:ln>
          </p:spPr>
          <p:txBody>
            <a:bodyPr lIns="274320" tIns="0" rIns="0" bIns="0"/>
            <a:lstStyle/>
            <a:p>
              <a:r>
                <a:rPr lang="en-US" sz="1000"/>
                <a:t>BPDUfilter</a:t>
              </a:r>
            </a:p>
          </p:txBody>
        </p:sp>
        <p:sp>
          <p:nvSpPr>
            <p:cNvPr id="38024" name="TextBox 164"/>
            <p:cNvSpPr txBox="1">
              <a:spLocks noChangeArrowheads="1"/>
            </p:cNvSpPr>
            <p:nvPr/>
          </p:nvSpPr>
          <p:spPr bwMode="auto">
            <a:xfrm>
              <a:off x="7099300" y="257175"/>
              <a:ext cx="1651000" cy="185738"/>
            </a:xfrm>
            <a:prstGeom prst="rect">
              <a:avLst/>
            </a:prstGeom>
            <a:noFill/>
            <a:ln w="9525">
              <a:noFill/>
              <a:miter lim="800000"/>
              <a:headEnd/>
              <a:tailEnd/>
            </a:ln>
          </p:spPr>
          <p:txBody>
            <a:bodyPr lIns="274320" tIns="0" rIns="0" bIns="0"/>
            <a:lstStyle/>
            <a:p>
              <a:r>
                <a:rPr lang="en-US" sz="1000"/>
                <a:t>Network port</a:t>
              </a:r>
            </a:p>
          </p:txBody>
        </p:sp>
        <p:sp>
          <p:nvSpPr>
            <p:cNvPr id="38025" name="TextBox 165"/>
            <p:cNvSpPr txBox="1">
              <a:spLocks noChangeArrowheads="1"/>
            </p:cNvSpPr>
            <p:nvPr/>
          </p:nvSpPr>
          <p:spPr bwMode="auto">
            <a:xfrm>
              <a:off x="7099300" y="496888"/>
              <a:ext cx="1968500" cy="177800"/>
            </a:xfrm>
            <a:prstGeom prst="rect">
              <a:avLst/>
            </a:prstGeom>
            <a:noFill/>
            <a:ln w="9525">
              <a:noFill/>
              <a:miter lim="800000"/>
              <a:headEnd/>
              <a:tailEnd/>
            </a:ln>
          </p:spPr>
          <p:txBody>
            <a:bodyPr lIns="274320" tIns="0" rIns="0" bIns="0"/>
            <a:lstStyle/>
            <a:p>
              <a:r>
                <a:rPr lang="en-US" sz="1000"/>
                <a:t>Edge or portfast port type</a:t>
              </a:r>
            </a:p>
          </p:txBody>
        </p:sp>
        <p:sp>
          <p:nvSpPr>
            <p:cNvPr id="203" name="Oval 202"/>
            <p:cNvSpPr/>
            <p:nvPr/>
          </p:nvSpPr>
          <p:spPr bwMode="auto">
            <a:xfrm flipH="1">
              <a:off x="7099300" y="720725"/>
              <a:ext cx="179388"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38027" name="TextBox 167"/>
            <p:cNvSpPr txBox="1">
              <a:spLocks noChangeArrowheads="1"/>
            </p:cNvSpPr>
            <p:nvPr/>
          </p:nvSpPr>
          <p:spPr bwMode="auto">
            <a:xfrm>
              <a:off x="7099300" y="720725"/>
              <a:ext cx="1651000" cy="185738"/>
            </a:xfrm>
            <a:prstGeom prst="rect">
              <a:avLst/>
            </a:prstGeom>
            <a:noFill/>
            <a:ln w="9525">
              <a:noFill/>
              <a:miter lim="800000"/>
              <a:headEnd/>
              <a:tailEnd/>
            </a:ln>
          </p:spPr>
          <p:txBody>
            <a:bodyPr lIns="274320" tIns="0" rIns="0" bIns="0"/>
            <a:lstStyle/>
            <a:p>
              <a:r>
                <a:rPr lang="en-US" sz="1000"/>
                <a:t>Normal port type</a:t>
              </a:r>
            </a:p>
          </p:txBody>
        </p:sp>
        <p:sp>
          <p:nvSpPr>
            <p:cNvPr id="222" name="Oval 221"/>
            <p:cNvSpPr/>
            <p:nvPr/>
          </p:nvSpPr>
          <p:spPr bwMode="auto">
            <a:xfrm flipH="1">
              <a:off x="7099300" y="1414463"/>
              <a:ext cx="179388" cy="185737"/>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R</a:t>
              </a:r>
            </a:p>
          </p:txBody>
        </p:sp>
      </p:grpSp>
      <p:sp>
        <p:nvSpPr>
          <p:cNvPr id="37967" name="Rounded Rectangle 233"/>
          <p:cNvSpPr>
            <a:spLocks noChangeArrowheads="1"/>
          </p:cNvSpPr>
          <p:nvPr/>
        </p:nvSpPr>
        <p:spPr bwMode="auto">
          <a:xfrm>
            <a:off x="2895600" y="1981200"/>
            <a:ext cx="838200" cy="2057400"/>
          </a:xfrm>
          <a:prstGeom prst="roundRect">
            <a:avLst>
              <a:gd name="adj" fmla="val 16667"/>
            </a:avLst>
          </a:prstGeom>
          <a:noFill/>
          <a:ln w="9525" algn="ctr">
            <a:solidFill>
              <a:schemeClr val="tx2"/>
            </a:solidFill>
            <a:prstDash val="dash"/>
            <a:round/>
            <a:headEnd/>
            <a:tailEnd/>
          </a:ln>
        </p:spPr>
        <p:txBody>
          <a:bodyPr lIns="82124" tIns="41061" rIns="82124" bIns="41061" anchor="ctr">
            <a:spAutoFit/>
          </a:bodyPr>
          <a:lstStyle/>
          <a:p>
            <a:pPr algn="ctr" defTabSz="814388" eaLnBrk="0" hangingPunct="0">
              <a:lnSpc>
                <a:spcPct val="90000"/>
              </a:lnSpc>
            </a:pPr>
            <a:endParaRPr lang="en-US"/>
          </a:p>
        </p:txBody>
      </p:sp>
      <p:sp>
        <p:nvSpPr>
          <p:cNvPr id="37968" name="Rounded Rectangle 234"/>
          <p:cNvSpPr>
            <a:spLocks noChangeArrowheads="1"/>
          </p:cNvSpPr>
          <p:nvPr/>
        </p:nvSpPr>
        <p:spPr bwMode="auto">
          <a:xfrm>
            <a:off x="5334000" y="1981200"/>
            <a:ext cx="838200" cy="2057400"/>
          </a:xfrm>
          <a:prstGeom prst="roundRect">
            <a:avLst>
              <a:gd name="adj" fmla="val 16667"/>
            </a:avLst>
          </a:prstGeom>
          <a:noFill/>
          <a:ln w="9525" algn="ctr">
            <a:solidFill>
              <a:schemeClr val="tx2"/>
            </a:solidFill>
            <a:prstDash val="dash"/>
            <a:round/>
            <a:headEnd/>
            <a:tailEnd/>
          </a:ln>
        </p:spPr>
        <p:txBody>
          <a:bodyPr lIns="82124" tIns="41061" rIns="82124" bIns="41061" anchor="ctr">
            <a:spAutoFit/>
          </a:bodyPr>
          <a:lstStyle/>
          <a:p>
            <a:pPr algn="ctr" defTabSz="814388" eaLnBrk="0" hangingPunct="0">
              <a:lnSpc>
                <a:spcPct val="90000"/>
              </a:lnSpc>
            </a:pPr>
            <a:endParaRPr lang="en-US"/>
          </a:p>
        </p:txBody>
      </p:sp>
      <p:grpSp>
        <p:nvGrpSpPr>
          <p:cNvPr id="16" name="Group 170"/>
          <p:cNvGrpSpPr>
            <a:grpSpLocks/>
          </p:cNvGrpSpPr>
          <p:nvPr/>
        </p:nvGrpSpPr>
        <p:grpSpPr bwMode="auto">
          <a:xfrm>
            <a:off x="838200" y="2347913"/>
            <a:ext cx="7188200" cy="3490912"/>
            <a:chOff x="838200" y="2347913"/>
            <a:chExt cx="7188200" cy="3490912"/>
          </a:xfrm>
        </p:grpSpPr>
        <p:sp>
          <p:nvSpPr>
            <p:cNvPr id="205" name="Oval 204"/>
            <p:cNvSpPr/>
            <p:nvPr/>
          </p:nvSpPr>
          <p:spPr bwMode="auto">
            <a:xfrm flipH="1">
              <a:off x="1219200" y="5424488"/>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E</a:t>
              </a:r>
            </a:p>
          </p:txBody>
        </p:sp>
        <p:sp>
          <p:nvSpPr>
            <p:cNvPr id="206" name="Oval 205"/>
            <p:cNvSpPr/>
            <p:nvPr/>
          </p:nvSpPr>
          <p:spPr bwMode="auto">
            <a:xfrm flipH="1">
              <a:off x="7467600" y="54864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E</a:t>
              </a:r>
            </a:p>
          </p:txBody>
        </p:sp>
        <p:sp>
          <p:nvSpPr>
            <p:cNvPr id="207" name="Oval 206"/>
            <p:cNvSpPr/>
            <p:nvPr/>
          </p:nvSpPr>
          <p:spPr bwMode="auto">
            <a:xfrm flipH="1">
              <a:off x="7100888" y="4405313"/>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08" name="Oval 207"/>
            <p:cNvSpPr/>
            <p:nvPr/>
          </p:nvSpPr>
          <p:spPr bwMode="auto">
            <a:xfrm flipH="1">
              <a:off x="7848600" y="44196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09" name="Oval 208"/>
            <p:cNvSpPr/>
            <p:nvPr/>
          </p:nvSpPr>
          <p:spPr bwMode="auto">
            <a:xfrm flipH="1">
              <a:off x="7508875" y="5119688"/>
              <a:ext cx="179388"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10" name="Oval 209"/>
            <p:cNvSpPr/>
            <p:nvPr/>
          </p:nvSpPr>
          <p:spPr bwMode="auto">
            <a:xfrm flipH="1">
              <a:off x="1233488" y="5091113"/>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14" name="Oval 213"/>
            <p:cNvSpPr/>
            <p:nvPr/>
          </p:nvSpPr>
          <p:spPr bwMode="auto">
            <a:xfrm flipH="1">
              <a:off x="838200" y="43434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15" name="Oval 214"/>
            <p:cNvSpPr/>
            <p:nvPr/>
          </p:nvSpPr>
          <p:spPr bwMode="auto">
            <a:xfrm flipH="1">
              <a:off x="1600200" y="43434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18" name="Oval 217"/>
            <p:cNvSpPr/>
            <p:nvPr/>
          </p:nvSpPr>
          <p:spPr bwMode="auto">
            <a:xfrm flipH="1">
              <a:off x="5334000" y="2347913"/>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19" name="Oval 218"/>
            <p:cNvSpPr/>
            <p:nvPr/>
          </p:nvSpPr>
          <p:spPr bwMode="auto">
            <a:xfrm flipH="1">
              <a:off x="5334000" y="35052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20" name="Oval 219"/>
            <p:cNvSpPr/>
            <p:nvPr/>
          </p:nvSpPr>
          <p:spPr bwMode="auto">
            <a:xfrm flipH="1">
              <a:off x="3581400" y="23622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21" name="Oval 220"/>
            <p:cNvSpPr/>
            <p:nvPr/>
          </p:nvSpPr>
          <p:spPr bwMode="auto">
            <a:xfrm flipH="1">
              <a:off x="3581400" y="35052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24" name="Oval 223"/>
            <p:cNvSpPr/>
            <p:nvPr/>
          </p:nvSpPr>
          <p:spPr bwMode="auto">
            <a:xfrm flipH="1">
              <a:off x="3748088" y="23622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F</a:t>
              </a:r>
            </a:p>
          </p:txBody>
        </p:sp>
        <p:sp>
          <p:nvSpPr>
            <p:cNvPr id="225" name="Oval 224"/>
            <p:cNvSpPr/>
            <p:nvPr/>
          </p:nvSpPr>
          <p:spPr bwMode="auto">
            <a:xfrm flipH="1">
              <a:off x="3748088" y="35052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F</a:t>
              </a:r>
            </a:p>
          </p:txBody>
        </p:sp>
        <p:sp>
          <p:nvSpPr>
            <p:cNvPr id="226" name="Oval 225"/>
            <p:cNvSpPr/>
            <p:nvPr/>
          </p:nvSpPr>
          <p:spPr bwMode="auto">
            <a:xfrm flipH="1">
              <a:off x="5140325" y="2347913"/>
              <a:ext cx="177800" cy="185737"/>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F</a:t>
              </a:r>
            </a:p>
          </p:txBody>
        </p:sp>
        <p:sp>
          <p:nvSpPr>
            <p:cNvPr id="227" name="Oval 226"/>
            <p:cNvSpPr/>
            <p:nvPr/>
          </p:nvSpPr>
          <p:spPr bwMode="auto">
            <a:xfrm flipH="1">
              <a:off x="5167313" y="3505200"/>
              <a:ext cx="179387"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F</a:t>
              </a:r>
            </a:p>
          </p:txBody>
        </p:sp>
        <p:sp>
          <p:nvSpPr>
            <p:cNvPr id="230" name="Oval 229"/>
            <p:cNvSpPr/>
            <p:nvPr/>
          </p:nvSpPr>
          <p:spPr bwMode="auto">
            <a:xfrm flipH="1">
              <a:off x="2895600" y="3519488"/>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31" name="Oval 230"/>
            <p:cNvSpPr/>
            <p:nvPr/>
          </p:nvSpPr>
          <p:spPr bwMode="auto">
            <a:xfrm flipH="1">
              <a:off x="2971800" y="24384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32" name="Oval 231"/>
            <p:cNvSpPr/>
            <p:nvPr/>
          </p:nvSpPr>
          <p:spPr bwMode="auto">
            <a:xfrm flipH="1">
              <a:off x="1066800" y="37338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33" name="Oval 232"/>
            <p:cNvSpPr/>
            <p:nvPr/>
          </p:nvSpPr>
          <p:spPr bwMode="auto">
            <a:xfrm flipH="1">
              <a:off x="2057400" y="3776663"/>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38" name="Oval 237"/>
            <p:cNvSpPr/>
            <p:nvPr/>
          </p:nvSpPr>
          <p:spPr bwMode="auto">
            <a:xfrm flipH="1">
              <a:off x="6019800" y="24384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39" name="Oval 238"/>
            <p:cNvSpPr/>
            <p:nvPr/>
          </p:nvSpPr>
          <p:spPr bwMode="auto">
            <a:xfrm flipH="1">
              <a:off x="6629400" y="38100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40" name="Oval 239"/>
            <p:cNvSpPr/>
            <p:nvPr/>
          </p:nvSpPr>
          <p:spPr bwMode="auto">
            <a:xfrm flipH="1">
              <a:off x="7696200" y="3719513"/>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41" name="Oval 240"/>
            <p:cNvSpPr/>
            <p:nvPr/>
          </p:nvSpPr>
          <p:spPr bwMode="auto">
            <a:xfrm flipH="1">
              <a:off x="7467600" y="5653088"/>
              <a:ext cx="177800" cy="185737"/>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B</a:t>
              </a:r>
            </a:p>
          </p:txBody>
        </p:sp>
        <p:sp>
          <p:nvSpPr>
            <p:cNvPr id="242" name="Oval 241"/>
            <p:cNvSpPr/>
            <p:nvPr/>
          </p:nvSpPr>
          <p:spPr bwMode="auto">
            <a:xfrm flipH="1">
              <a:off x="1219200" y="5589588"/>
              <a:ext cx="177800" cy="187325"/>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B</a:t>
              </a:r>
            </a:p>
          </p:txBody>
        </p:sp>
        <p:sp>
          <p:nvSpPr>
            <p:cNvPr id="243" name="Oval 242"/>
            <p:cNvSpPr/>
            <p:nvPr/>
          </p:nvSpPr>
          <p:spPr bwMode="auto">
            <a:xfrm flipH="1">
              <a:off x="990600" y="3990975"/>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N</a:t>
              </a:r>
            </a:p>
          </p:txBody>
        </p:sp>
        <p:sp>
          <p:nvSpPr>
            <p:cNvPr id="246" name="Oval 245"/>
            <p:cNvSpPr/>
            <p:nvPr/>
          </p:nvSpPr>
          <p:spPr bwMode="auto">
            <a:xfrm flipH="1">
              <a:off x="1428750" y="3989388"/>
              <a:ext cx="177800" cy="187325"/>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N</a:t>
              </a:r>
            </a:p>
          </p:txBody>
        </p:sp>
        <p:sp>
          <p:nvSpPr>
            <p:cNvPr id="247" name="Oval 246"/>
            <p:cNvSpPr/>
            <p:nvPr/>
          </p:nvSpPr>
          <p:spPr bwMode="auto">
            <a:xfrm flipH="1">
              <a:off x="7696200" y="4011613"/>
              <a:ext cx="177800" cy="185737"/>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a:solidFill>
                    <a:schemeClr val="bg1"/>
                  </a:solidFill>
                  <a:latin typeface="Arial" pitchFamily="-65" charset="0"/>
                </a:rPr>
                <a:t>N</a:t>
              </a:r>
            </a:p>
          </p:txBody>
        </p:sp>
        <p:sp>
          <p:nvSpPr>
            <p:cNvPr id="248" name="Oval 247"/>
            <p:cNvSpPr/>
            <p:nvPr/>
          </p:nvSpPr>
          <p:spPr bwMode="auto">
            <a:xfrm flipH="1">
              <a:off x="7253288" y="4003675"/>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N</a:t>
              </a:r>
            </a:p>
          </p:txBody>
        </p:sp>
        <p:sp>
          <p:nvSpPr>
            <p:cNvPr id="249" name="Oval 248"/>
            <p:cNvSpPr/>
            <p:nvPr/>
          </p:nvSpPr>
          <p:spPr bwMode="auto">
            <a:xfrm flipH="1">
              <a:off x="5715000" y="27432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N</a:t>
              </a:r>
            </a:p>
          </p:txBody>
        </p:sp>
        <p:sp>
          <p:nvSpPr>
            <p:cNvPr id="250" name="Oval 249"/>
            <p:cNvSpPr/>
            <p:nvPr/>
          </p:nvSpPr>
          <p:spPr bwMode="auto">
            <a:xfrm flipH="1">
              <a:off x="5715000" y="31242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N</a:t>
              </a:r>
            </a:p>
          </p:txBody>
        </p:sp>
        <p:sp>
          <p:nvSpPr>
            <p:cNvPr id="251" name="Oval 250"/>
            <p:cNvSpPr/>
            <p:nvPr/>
          </p:nvSpPr>
          <p:spPr bwMode="auto">
            <a:xfrm flipH="1">
              <a:off x="3276600" y="31242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N</a:t>
              </a:r>
            </a:p>
          </p:txBody>
        </p:sp>
        <p:sp>
          <p:nvSpPr>
            <p:cNvPr id="252" name="Oval 251"/>
            <p:cNvSpPr/>
            <p:nvPr/>
          </p:nvSpPr>
          <p:spPr bwMode="auto">
            <a:xfrm flipH="1">
              <a:off x="3276600" y="2743200"/>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N</a:t>
              </a:r>
            </a:p>
          </p:txBody>
        </p:sp>
        <p:sp>
          <p:nvSpPr>
            <p:cNvPr id="255" name="Oval 254"/>
            <p:cNvSpPr/>
            <p:nvPr/>
          </p:nvSpPr>
          <p:spPr bwMode="auto">
            <a:xfrm flipH="1">
              <a:off x="7558088" y="3608388"/>
              <a:ext cx="177800" cy="187325"/>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R</a:t>
              </a:r>
            </a:p>
          </p:txBody>
        </p:sp>
        <p:sp>
          <p:nvSpPr>
            <p:cNvPr id="258" name="Oval 257"/>
            <p:cNvSpPr/>
            <p:nvPr/>
          </p:nvSpPr>
          <p:spPr bwMode="auto">
            <a:xfrm flipH="1">
              <a:off x="6477000" y="37338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R</a:t>
              </a:r>
            </a:p>
          </p:txBody>
        </p:sp>
        <p:sp>
          <p:nvSpPr>
            <p:cNvPr id="259" name="Oval 258"/>
            <p:cNvSpPr/>
            <p:nvPr/>
          </p:nvSpPr>
          <p:spPr bwMode="auto">
            <a:xfrm flipH="1">
              <a:off x="6019800" y="3470275"/>
              <a:ext cx="177800" cy="185738"/>
            </a:xfrm>
            <a:prstGeom prst="ellipse">
              <a:avLst/>
            </a:prstGeom>
            <a:solidFill>
              <a:srgbClr val="C00000"/>
            </a:solidFill>
            <a:ln w="9525" cap="flat" cmpd="sng" algn="ctr">
              <a:noFill/>
              <a:prstDash val="solid"/>
              <a:round/>
              <a:headEnd type="none" w="med" len="med"/>
              <a:tailEnd type="none" w="med" len="med"/>
            </a:ln>
            <a:effectLst>
              <a:outerShdw blurRad="63500" sx="116000" sy="116000" algn="ctr" rotWithShape="0">
                <a:srgbClr val="C00000">
                  <a:alpha val="40000"/>
                </a:srgb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a:t>
              </a:r>
            </a:p>
          </p:txBody>
        </p:sp>
        <p:sp>
          <p:nvSpPr>
            <p:cNvPr id="260" name="Oval 259"/>
            <p:cNvSpPr/>
            <p:nvPr/>
          </p:nvSpPr>
          <p:spPr bwMode="auto">
            <a:xfrm flipH="1">
              <a:off x="7772400" y="45720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R</a:t>
              </a:r>
            </a:p>
          </p:txBody>
        </p:sp>
        <p:sp>
          <p:nvSpPr>
            <p:cNvPr id="261" name="Oval 260"/>
            <p:cNvSpPr/>
            <p:nvPr/>
          </p:nvSpPr>
          <p:spPr bwMode="auto">
            <a:xfrm flipH="1">
              <a:off x="7162800" y="45720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R</a:t>
              </a:r>
            </a:p>
          </p:txBody>
        </p:sp>
        <p:sp>
          <p:nvSpPr>
            <p:cNvPr id="262" name="Oval 261"/>
            <p:cNvSpPr/>
            <p:nvPr/>
          </p:nvSpPr>
          <p:spPr bwMode="auto">
            <a:xfrm flipH="1">
              <a:off x="1600200" y="44958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R</a:t>
              </a:r>
            </a:p>
          </p:txBody>
        </p:sp>
        <p:sp>
          <p:nvSpPr>
            <p:cNvPr id="263" name="Oval 262"/>
            <p:cNvSpPr/>
            <p:nvPr/>
          </p:nvSpPr>
          <p:spPr bwMode="auto">
            <a:xfrm flipH="1">
              <a:off x="914400" y="44958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R</a:t>
              </a:r>
            </a:p>
          </p:txBody>
        </p:sp>
        <p:sp>
          <p:nvSpPr>
            <p:cNvPr id="264" name="Oval 263"/>
            <p:cNvSpPr/>
            <p:nvPr/>
          </p:nvSpPr>
          <p:spPr bwMode="auto">
            <a:xfrm flipH="1">
              <a:off x="1219200" y="365760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R</a:t>
              </a:r>
            </a:p>
          </p:txBody>
        </p:sp>
        <p:sp>
          <p:nvSpPr>
            <p:cNvPr id="265" name="Oval 264"/>
            <p:cNvSpPr/>
            <p:nvPr/>
          </p:nvSpPr>
          <p:spPr bwMode="auto">
            <a:xfrm flipH="1">
              <a:off x="2209800" y="3740150"/>
              <a:ext cx="177800" cy="185738"/>
            </a:xfrm>
            <a:prstGeom prst="ellipse">
              <a:avLst/>
            </a:prstGeom>
            <a:solidFill>
              <a:schemeClr val="accent1"/>
            </a:solidFill>
            <a:ln w="9525" cap="flat" cmpd="sng" algn="ctr">
              <a:noFill/>
              <a:prstDash val="solid"/>
              <a:round/>
              <a:headEnd type="none" w="med" len="med"/>
              <a:tailEnd type="none" w="med" len="med"/>
            </a:ln>
            <a:effectLst>
              <a:outerShdw blurRad="63500" sx="116000" sy="116000" algn="ctr" rotWithShape="0">
                <a:schemeClr val="tx2">
                  <a:alpha val="40000"/>
                </a:schemeClr>
              </a:outerShdw>
            </a:effectLst>
          </p:spPr>
          <p:txBody>
            <a:bodyPr wrap="none" lIns="0" tIns="0" rIns="0" bIns="0" anchor="ctr"/>
            <a:lstStyle/>
            <a:p>
              <a:pPr algn="ctr" defTabSz="814388" eaLnBrk="0" hangingPunct="0">
                <a:lnSpc>
                  <a:spcPct val="90000"/>
                </a:lnSpc>
                <a:defRPr/>
              </a:pPr>
              <a:r>
                <a:rPr lang="en-US" sz="800" dirty="0">
                  <a:solidFill>
                    <a:schemeClr val="bg1"/>
                  </a:solidFill>
                  <a:latin typeface="Arial" pitchFamily="-65" charset="0"/>
                </a:rPr>
                <a:t>R</a:t>
              </a:r>
            </a:p>
          </p:txBody>
        </p:sp>
      </p:grpSp>
      <p:sp>
        <p:nvSpPr>
          <p:cNvPr id="37970" name="Rounded Rectangle 265"/>
          <p:cNvSpPr>
            <a:spLocks noChangeArrowheads="1"/>
          </p:cNvSpPr>
          <p:nvPr/>
        </p:nvSpPr>
        <p:spPr bwMode="auto">
          <a:xfrm rot="5400000">
            <a:off x="914400" y="3048000"/>
            <a:ext cx="838200" cy="2057400"/>
          </a:xfrm>
          <a:prstGeom prst="roundRect">
            <a:avLst>
              <a:gd name="adj" fmla="val 16667"/>
            </a:avLst>
          </a:prstGeom>
          <a:noFill/>
          <a:ln w="9525" algn="ctr">
            <a:solidFill>
              <a:schemeClr val="tx2"/>
            </a:solidFill>
            <a:prstDash val="dash"/>
            <a:round/>
            <a:headEnd/>
            <a:tailEnd/>
          </a:ln>
        </p:spPr>
        <p:txBody>
          <a:bodyPr lIns="82124" tIns="41061" rIns="82124" bIns="41061" anchor="ctr">
            <a:spAutoFit/>
          </a:bodyPr>
          <a:lstStyle/>
          <a:p>
            <a:pPr algn="ctr" defTabSz="814388" eaLnBrk="0" hangingPunct="0">
              <a:lnSpc>
                <a:spcPct val="90000"/>
              </a:lnSpc>
            </a:pPr>
            <a:endParaRPr lang="en-US"/>
          </a:p>
        </p:txBody>
      </p:sp>
      <p:sp>
        <p:nvSpPr>
          <p:cNvPr id="37971" name="Rounded Rectangle 267"/>
          <p:cNvSpPr>
            <a:spLocks noChangeArrowheads="1"/>
          </p:cNvSpPr>
          <p:nvPr/>
        </p:nvSpPr>
        <p:spPr bwMode="auto">
          <a:xfrm rot="5400000">
            <a:off x="7124700" y="3059113"/>
            <a:ext cx="914400" cy="2057400"/>
          </a:xfrm>
          <a:prstGeom prst="roundRect">
            <a:avLst>
              <a:gd name="adj" fmla="val 16667"/>
            </a:avLst>
          </a:prstGeom>
          <a:noFill/>
          <a:ln w="9525" algn="ctr">
            <a:solidFill>
              <a:schemeClr val="tx2"/>
            </a:solidFill>
            <a:prstDash val="dash"/>
            <a:round/>
            <a:headEnd/>
            <a:tailEnd/>
          </a:ln>
        </p:spPr>
        <p:txBody>
          <a:bodyPr lIns="82124" tIns="41061" rIns="82124" bIns="41061" anchor="ctr">
            <a:spAutoFit/>
          </a:bodyPr>
          <a:lstStyle/>
          <a:p>
            <a:pPr algn="ctr" defTabSz="814388" eaLnBrk="0" hangingPunct="0">
              <a:lnSpc>
                <a:spcPct val="90000"/>
              </a:lnSpc>
            </a:pPr>
            <a:endParaRPr lang="en-US"/>
          </a:p>
        </p:txBody>
      </p:sp>
      <p:cxnSp>
        <p:nvCxnSpPr>
          <p:cNvPr id="37972" name="Straight Connector 269"/>
          <p:cNvCxnSpPr>
            <a:cxnSpLocks noChangeShapeType="1"/>
          </p:cNvCxnSpPr>
          <p:nvPr/>
        </p:nvCxnSpPr>
        <p:spPr bwMode="auto">
          <a:xfrm>
            <a:off x="1081088" y="2455863"/>
            <a:ext cx="457200" cy="1587"/>
          </a:xfrm>
          <a:prstGeom prst="line">
            <a:avLst/>
          </a:prstGeom>
          <a:noFill/>
          <a:ln w="9525" algn="ctr">
            <a:solidFill>
              <a:srgbClr val="C00000"/>
            </a:solidFill>
            <a:round/>
            <a:headEnd/>
            <a:tailEnd/>
          </a:ln>
        </p:spPr>
      </p:cxnSp>
      <p:cxnSp>
        <p:nvCxnSpPr>
          <p:cNvPr id="37973" name="Straight Connector 270"/>
          <p:cNvCxnSpPr>
            <a:cxnSpLocks noChangeShapeType="1"/>
          </p:cNvCxnSpPr>
          <p:nvPr/>
        </p:nvCxnSpPr>
        <p:spPr bwMode="auto">
          <a:xfrm>
            <a:off x="7239000" y="2438400"/>
            <a:ext cx="685800" cy="1588"/>
          </a:xfrm>
          <a:prstGeom prst="line">
            <a:avLst/>
          </a:prstGeom>
          <a:noFill/>
          <a:ln w="9525" algn="ctr">
            <a:solidFill>
              <a:srgbClr val="C00000"/>
            </a:solidFill>
            <a:round/>
            <a:headEnd/>
            <a:tailEnd/>
          </a:ln>
        </p:spPr>
      </p:cxnSp>
      <p:sp>
        <p:nvSpPr>
          <p:cNvPr id="37974" name="Title 169"/>
          <p:cNvSpPr>
            <a:spLocks noGrp="1"/>
          </p:cNvSpPr>
          <p:nvPr>
            <p:ph type="title"/>
          </p:nvPr>
        </p:nvSpPr>
        <p:spPr/>
        <p:txBody>
          <a:bodyPr/>
          <a:lstStyle/>
          <a:p>
            <a:r>
              <a:rPr lang="en-US" smtClean="0">
                <a:solidFill>
                  <a:srgbClr val="0183B7"/>
                </a:solidFill>
                <a:ea typeface="MS PGothic" pitchFamily="34" charset="-128"/>
              </a:rPr>
              <a:t>Data Center Interconnect</a:t>
            </a:r>
            <a:r>
              <a:rPr lang="en-US" smtClean="0">
                <a:solidFill>
                  <a:srgbClr val="0183B7"/>
                </a:solidFill>
              </a:rPr>
              <a:t/>
            </a:r>
            <a:br>
              <a:rPr lang="en-US" smtClean="0">
                <a:solidFill>
                  <a:srgbClr val="0183B7"/>
                </a:solidFill>
              </a:rPr>
            </a:br>
            <a:r>
              <a:rPr lang="en-US" sz="2400" smtClean="0">
                <a:solidFill>
                  <a:srgbClr val="000000"/>
                </a:solidFill>
              </a:rPr>
              <a:t>Multi-layer vPC for Agg and DCI</a:t>
            </a: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85"/>
                                        </p:tgtEl>
                                        <p:attrNameLst>
                                          <p:attrName>style.visibility</p:attrName>
                                        </p:attrNameLst>
                                      </p:cBhvr>
                                      <p:to>
                                        <p:strVal val="visible"/>
                                      </p:to>
                                    </p:set>
                                    <p:animEffect transition="in" filter="blinds(horizontal)">
                                      <p:cBhvr>
                                        <p:cTn id="13"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4" descr="HKH06001"/>
          <p:cNvPicPr>
            <a:picLocks noChangeAspect="1" noChangeArrowheads="1"/>
          </p:cNvPicPr>
          <p:nvPr/>
        </p:nvPicPr>
        <p:blipFill>
          <a:blip r:embed="rId3"/>
          <a:srcRect/>
          <a:stretch>
            <a:fillRect/>
          </a:stretch>
        </p:blipFill>
        <p:spPr bwMode="auto">
          <a:xfrm>
            <a:off x="204788" y="1905000"/>
            <a:ext cx="1323975" cy="1655763"/>
          </a:xfrm>
          <a:prstGeom prst="rect">
            <a:avLst/>
          </a:prstGeom>
          <a:noFill/>
          <a:ln w="19050">
            <a:noFill/>
            <a:miter lim="800000"/>
            <a:headEnd/>
            <a:tailEnd/>
          </a:ln>
        </p:spPr>
      </p:pic>
      <p:pic>
        <p:nvPicPr>
          <p:cNvPr id="38915" name="Picture 75" descr="HKH06001"/>
          <p:cNvPicPr>
            <a:picLocks noChangeAspect="1" noChangeArrowheads="1"/>
          </p:cNvPicPr>
          <p:nvPr/>
        </p:nvPicPr>
        <p:blipFill>
          <a:blip r:embed="rId3"/>
          <a:srcRect/>
          <a:stretch>
            <a:fillRect/>
          </a:stretch>
        </p:blipFill>
        <p:spPr bwMode="auto">
          <a:xfrm>
            <a:off x="152400" y="4287838"/>
            <a:ext cx="1323975" cy="1655762"/>
          </a:xfrm>
          <a:prstGeom prst="rect">
            <a:avLst/>
          </a:prstGeom>
          <a:noFill/>
          <a:ln w="19050">
            <a:noFill/>
            <a:miter lim="800000"/>
            <a:headEnd/>
            <a:tailEnd/>
          </a:ln>
        </p:spPr>
      </p:pic>
      <p:pic>
        <p:nvPicPr>
          <p:cNvPr id="38916" name="Picture 76" descr="HKH06001"/>
          <p:cNvPicPr>
            <a:picLocks noChangeAspect="1" noChangeArrowheads="1"/>
          </p:cNvPicPr>
          <p:nvPr/>
        </p:nvPicPr>
        <p:blipFill>
          <a:blip r:embed="rId3"/>
          <a:srcRect/>
          <a:stretch>
            <a:fillRect/>
          </a:stretch>
        </p:blipFill>
        <p:spPr bwMode="auto">
          <a:xfrm>
            <a:off x="7315200" y="4287838"/>
            <a:ext cx="1323975" cy="1655762"/>
          </a:xfrm>
          <a:prstGeom prst="rect">
            <a:avLst/>
          </a:prstGeom>
          <a:noFill/>
          <a:ln w="19050">
            <a:noFill/>
            <a:miter lim="800000"/>
            <a:headEnd/>
            <a:tailEnd/>
          </a:ln>
        </p:spPr>
      </p:pic>
      <p:pic>
        <p:nvPicPr>
          <p:cNvPr id="38917" name="Picture 77" descr="HKH06001"/>
          <p:cNvPicPr>
            <a:picLocks noChangeAspect="1" noChangeArrowheads="1"/>
          </p:cNvPicPr>
          <p:nvPr/>
        </p:nvPicPr>
        <p:blipFill>
          <a:blip r:embed="rId3"/>
          <a:srcRect/>
          <a:stretch>
            <a:fillRect/>
          </a:stretch>
        </p:blipFill>
        <p:spPr bwMode="auto">
          <a:xfrm>
            <a:off x="7391400" y="1905000"/>
            <a:ext cx="1323975" cy="1655763"/>
          </a:xfrm>
          <a:prstGeom prst="rect">
            <a:avLst/>
          </a:prstGeom>
          <a:noFill/>
          <a:ln w="19050">
            <a:noFill/>
            <a:miter lim="800000"/>
            <a:headEnd/>
            <a:tailEnd/>
          </a:ln>
        </p:spPr>
      </p:pic>
      <p:sp>
        <p:nvSpPr>
          <p:cNvPr id="38918" name="Rectangle 3"/>
          <p:cNvSpPr>
            <a:spLocks noChangeArrowheads="1"/>
          </p:cNvSpPr>
          <p:nvPr/>
        </p:nvSpPr>
        <p:spPr bwMode="auto">
          <a:xfrm>
            <a:off x="152400" y="1295400"/>
            <a:ext cx="2971800" cy="2667000"/>
          </a:xfrm>
          <a:prstGeom prst="rect">
            <a:avLst/>
          </a:prstGeom>
          <a:solidFill>
            <a:schemeClr val="hlink">
              <a:alpha val="14902"/>
            </a:schemeClr>
          </a:solidFill>
          <a:ln w="31750">
            <a:solidFill>
              <a:schemeClr val="accent1"/>
            </a:solidFill>
            <a:prstDash val="dash"/>
            <a:miter lim="800000"/>
            <a:headEnd/>
            <a:tailEnd/>
          </a:ln>
        </p:spPr>
        <p:txBody>
          <a:bodyPr wrap="none" anchor="ctr"/>
          <a:lstStyle/>
          <a:p>
            <a:pPr algn="ctr" eaLnBrk="0" hangingPunct="0">
              <a:lnSpc>
                <a:spcPct val="90000"/>
              </a:lnSpc>
            </a:pPr>
            <a:endParaRPr lang="en-US"/>
          </a:p>
        </p:txBody>
      </p:sp>
      <p:sp>
        <p:nvSpPr>
          <p:cNvPr id="38919" name="Rectangle 4"/>
          <p:cNvSpPr>
            <a:spLocks noChangeArrowheads="1"/>
          </p:cNvSpPr>
          <p:nvPr/>
        </p:nvSpPr>
        <p:spPr bwMode="auto">
          <a:xfrm>
            <a:off x="5943600" y="1295400"/>
            <a:ext cx="3048000" cy="2667000"/>
          </a:xfrm>
          <a:prstGeom prst="rect">
            <a:avLst/>
          </a:prstGeom>
          <a:solidFill>
            <a:schemeClr val="folHlink">
              <a:alpha val="14902"/>
            </a:schemeClr>
          </a:solidFill>
          <a:ln w="31750">
            <a:solidFill>
              <a:schemeClr val="accent1"/>
            </a:solidFill>
            <a:prstDash val="dash"/>
            <a:miter lim="800000"/>
            <a:headEnd/>
            <a:tailEnd/>
          </a:ln>
        </p:spPr>
        <p:txBody>
          <a:bodyPr wrap="none" anchor="ctr"/>
          <a:lstStyle/>
          <a:p>
            <a:pPr algn="ctr" eaLnBrk="0" hangingPunct="0">
              <a:lnSpc>
                <a:spcPct val="90000"/>
              </a:lnSpc>
            </a:pPr>
            <a:endParaRPr lang="en-US"/>
          </a:p>
        </p:txBody>
      </p:sp>
      <p:sp>
        <p:nvSpPr>
          <p:cNvPr id="38920" name="TextBox 29"/>
          <p:cNvSpPr txBox="1">
            <a:spLocks noChangeAspect="1" noChangeArrowheads="1"/>
          </p:cNvSpPr>
          <p:nvPr/>
        </p:nvSpPr>
        <p:spPr bwMode="auto">
          <a:xfrm>
            <a:off x="228600" y="1676400"/>
            <a:ext cx="1300163" cy="312738"/>
          </a:xfrm>
          <a:prstGeom prst="rect">
            <a:avLst/>
          </a:prstGeom>
          <a:noFill/>
          <a:ln w="9525">
            <a:noFill/>
            <a:miter lim="800000"/>
            <a:headEnd/>
            <a:tailEnd/>
          </a:ln>
        </p:spPr>
        <p:txBody>
          <a:bodyPr wrap="none">
            <a:spAutoFit/>
          </a:bodyPr>
          <a:lstStyle/>
          <a:p>
            <a:pPr algn="ctr" eaLnBrk="0" hangingPunct="0">
              <a:lnSpc>
                <a:spcPct val="90000"/>
              </a:lnSpc>
            </a:pPr>
            <a:r>
              <a:rPr lang="en-US" sz="1600" b="1"/>
              <a:t>Nexus 7010</a:t>
            </a:r>
          </a:p>
        </p:txBody>
      </p:sp>
      <p:sp>
        <p:nvSpPr>
          <p:cNvPr id="38921" name="TextBox 29"/>
          <p:cNvSpPr txBox="1">
            <a:spLocks noChangeAspect="1" noChangeArrowheads="1"/>
          </p:cNvSpPr>
          <p:nvPr/>
        </p:nvSpPr>
        <p:spPr bwMode="auto">
          <a:xfrm>
            <a:off x="7391400" y="1676400"/>
            <a:ext cx="1300163" cy="312738"/>
          </a:xfrm>
          <a:prstGeom prst="rect">
            <a:avLst/>
          </a:prstGeom>
          <a:noFill/>
          <a:ln w="9525">
            <a:noFill/>
            <a:miter lim="800000"/>
            <a:headEnd/>
            <a:tailEnd/>
          </a:ln>
        </p:spPr>
        <p:txBody>
          <a:bodyPr wrap="none">
            <a:spAutoFit/>
          </a:bodyPr>
          <a:lstStyle/>
          <a:p>
            <a:pPr algn="ctr" eaLnBrk="0" hangingPunct="0">
              <a:lnSpc>
                <a:spcPct val="90000"/>
              </a:lnSpc>
            </a:pPr>
            <a:r>
              <a:rPr lang="en-US" sz="1600" b="1"/>
              <a:t>Nexus 7010</a:t>
            </a:r>
          </a:p>
        </p:txBody>
      </p:sp>
      <p:grpSp>
        <p:nvGrpSpPr>
          <p:cNvPr id="38922" name="Group 21"/>
          <p:cNvGrpSpPr>
            <a:grpSpLocks/>
          </p:cNvGrpSpPr>
          <p:nvPr/>
        </p:nvGrpSpPr>
        <p:grpSpPr bwMode="auto">
          <a:xfrm>
            <a:off x="1295400" y="2720975"/>
            <a:ext cx="6324600" cy="98425"/>
            <a:chOff x="4224" y="938"/>
            <a:chExt cx="432" cy="40"/>
          </a:xfrm>
        </p:grpSpPr>
        <p:cxnSp>
          <p:nvCxnSpPr>
            <p:cNvPr id="38953" name="Straight Connector 23"/>
            <p:cNvCxnSpPr>
              <a:cxnSpLocks noChangeAspect="1" noChangeShapeType="1"/>
            </p:cNvCxnSpPr>
            <p:nvPr/>
          </p:nvCxnSpPr>
          <p:spPr bwMode="auto">
            <a:xfrm>
              <a:off x="4224" y="960"/>
              <a:ext cx="432" cy="0"/>
            </a:xfrm>
            <a:prstGeom prst="line">
              <a:avLst/>
            </a:prstGeom>
            <a:noFill/>
            <a:ln w="38100">
              <a:solidFill>
                <a:schemeClr val="hlink"/>
              </a:solidFill>
              <a:round/>
              <a:headEnd/>
              <a:tailEnd/>
            </a:ln>
          </p:spPr>
        </p:cxnSp>
        <p:sp>
          <p:nvSpPr>
            <p:cNvPr id="38954" name="Line 23"/>
            <p:cNvSpPr>
              <a:spLocks noChangeShapeType="1"/>
            </p:cNvSpPr>
            <p:nvPr/>
          </p:nvSpPr>
          <p:spPr bwMode="auto">
            <a:xfrm>
              <a:off x="4224" y="978"/>
              <a:ext cx="432" cy="0"/>
            </a:xfrm>
            <a:prstGeom prst="line">
              <a:avLst/>
            </a:prstGeom>
            <a:noFill/>
            <a:ln w="38100">
              <a:solidFill>
                <a:schemeClr val="folHlink"/>
              </a:solidFill>
              <a:round/>
              <a:headEnd/>
              <a:tailEnd/>
            </a:ln>
          </p:spPr>
          <p:txBody>
            <a:bodyPr/>
            <a:lstStyle/>
            <a:p>
              <a:endParaRPr lang="en-US"/>
            </a:p>
          </p:txBody>
        </p:sp>
        <p:sp>
          <p:nvSpPr>
            <p:cNvPr id="38955" name="Line 24"/>
            <p:cNvSpPr>
              <a:spLocks noChangeShapeType="1"/>
            </p:cNvSpPr>
            <p:nvPr/>
          </p:nvSpPr>
          <p:spPr bwMode="auto">
            <a:xfrm>
              <a:off x="4224" y="938"/>
              <a:ext cx="432" cy="0"/>
            </a:xfrm>
            <a:prstGeom prst="line">
              <a:avLst/>
            </a:prstGeom>
            <a:noFill/>
            <a:ln w="38100">
              <a:solidFill>
                <a:schemeClr val="folHlink"/>
              </a:solidFill>
              <a:round/>
              <a:headEnd/>
              <a:tailEnd/>
            </a:ln>
          </p:spPr>
          <p:txBody>
            <a:bodyPr/>
            <a:lstStyle/>
            <a:p>
              <a:endParaRPr lang="en-US"/>
            </a:p>
          </p:txBody>
        </p:sp>
      </p:grpSp>
      <p:sp>
        <p:nvSpPr>
          <p:cNvPr id="38923" name="Text Box 29"/>
          <p:cNvSpPr txBox="1">
            <a:spLocks noChangeArrowheads="1"/>
          </p:cNvSpPr>
          <p:nvPr/>
        </p:nvSpPr>
        <p:spPr bwMode="auto">
          <a:xfrm>
            <a:off x="1981200" y="1295400"/>
            <a:ext cx="838200" cy="396875"/>
          </a:xfrm>
          <a:prstGeom prst="rect">
            <a:avLst/>
          </a:prstGeom>
          <a:noFill/>
          <a:ln w="9525">
            <a:noFill/>
            <a:miter lim="800000"/>
            <a:headEnd/>
            <a:tailEnd/>
          </a:ln>
        </p:spPr>
        <p:txBody>
          <a:bodyPr>
            <a:spAutoFit/>
          </a:bodyPr>
          <a:lstStyle/>
          <a:p>
            <a:pPr algn="ctr">
              <a:lnSpc>
                <a:spcPct val="90000"/>
              </a:lnSpc>
              <a:spcBef>
                <a:spcPct val="50000"/>
              </a:spcBef>
            </a:pPr>
            <a:r>
              <a:rPr lang="en-US" sz="2000" b="1"/>
              <a:t>DC-1</a:t>
            </a:r>
          </a:p>
        </p:txBody>
      </p:sp>
      <p:sp>
        <p:nvSpPr>
          <p:cNvPr id="38924" name="Text Box 30"/>
          <p:cNvSpPr txBox="1">
            <a:spLocks noChangeArrowheads="1"/>
          </p:cNvSpPr>
          <p:nvPr/>
        </p:nvSpPr>
        <p:spPr bwMode="auto">
          <a:xfrm>
            <a:off x="6477000" y="1279525"/>
            <a:ext cx="838200" cy="396875"/>
          </a:xfrm>
          <a:prstGeom prst="rect">
            <a:avLst/>
          </a:prstGeom>
          <a:noFill/>
          <a:ln w="9525">
            <a:noFill/>
            <a:miter lim="800000"/>
            <a:headEnd/>
            <a:tailEnd/>
          </a:ln>
        </p:spPr>
        <p:txBody>
          <a:bodyPr>
            <a:spAutoFit/>
          </a:bodyPr>
          <a:lstStyle/>
          <a:p>
            <a:pPr algn="ctr">
              <a:lnSpc>
                <a:spcPct val="90000"/>
              </a:lnSpc>
              <a:spcBef>
                <a:spcPct val="50000"/>
              </a:spcBef>
            </a:pPr>
            <a:r>
              <a:rPr lang="en-US" sz="2000" b="1"/>
              <a:t>DC-2</a:t>
            </a:r>
          </a:p>
        </p:txBody>
      </p:sp>
      <p:sp>
        <p:nvSpPr>
          <p:cNvPr id="38925" name="Rectangle 31"/>
          <p:cNvSpPr>
            <a:spLocks noChangeArrowheads="1"/>
          </p:cNvSpPr>
          <p:nvPr/>
        </p:nvSpPr>
        <p:spPr bwMode="auto">
          <a:xfrm>
            <a:off x="152400" y="3962400"/>
            <a:ext cx="2971800" cy="2667000"/>
          </a:xfrm>
          <a:prstGeom prst="rect">
            <a:avLst/>
          </a:prstGeom>
          <a:solidFill>
            <a:schemeClr val="hlink">
              <a:alpha val="14902"/>
            </a:schemeClr>
          </a:solidFill>
          <a:ln w="31750">
            <a:solidFill>
              <a:schemeClr val="accent1"/>
            </a:solidFill>
            <a:prstDash val="dash"/>
            <a:miter lim="800000"/>
            <a:headEnd/>
            <a:tailEnd/>
          </a:ln>
        </p:spPr>
        <p:txBody>
          <a:bodyPr wrap="none" anchor="ctr"/>
          <a:lstStyle/>
          <a:p>
            <a:pPr algn="ctr" eaLnBrk="0" hangingPunct="0">
              <a:lnSpc>
                <a:spcPct val="90000"/>
              </a:lnSpc>
            </a:pPr>
            <a:endParaRPr lang="en-US"/>
          </a:p>
        </p:txBody>
      </p:sp>
      <p:sp>
        <p:nvSpPr>
          <p:cNvPr id="38926" name="Rectangle 32"/>
          <p:cNvSpPr>
            <a:spLocks noChangeArrowheads="1"/>
          </p:cNvSpPr>
          <p:nvPr/>
        </p:nvSpPr>
        <p:spPr bwMode="auto">
          <a:xfrm>
            <a:off x="5943600" y="3962400"/>
            <a:ext cx="3048000" cy="2667000"/>
          </a:xfrm>
          <a:prstGeom prst="rect">
            <a:avLst/>
          </a:prstGeom>
          <a:solidFill>
            <a:schemeClr val="folHlink">
              <a:alpha val="14902"/>
            </a:schemeClr>
          </a:solidFill>
          <a:ln w="31750">
            <a:solidFill>
              <a:schemeClr val="accent1"/>
            </a:solidFill>
            <a:prstDash val="dash"/>
            <a:miter lim="800000"/>
            <a:headEnd/>
            <a:tailEnd/>
          </a:ln>
        </p:spPr>
        <p:txBody>
          <a:bodyPr wrap="none" anchor="ctr"/>
          <a:lstStyle/>
          <a:p>
            <a:pPr algn="ctr" eaLnBrk="0" hangingPunct="0">
              <a:lnSpc>
                <a:spcPct val="90000"/>
              </a:lnSpc>
            </a:pPr>
            <a:endParaRPr lang="en-US"/>
          </a:p>
        </p:txBody>
      </p:sp>
      <p:sp>
        <p:nvSpPr>
          <p:cNvPr id="38927" name="TextBox 29"/>
          <p:cNvSpPr txBox="1">
            <a:spLocks noChangeAspect="1" noChangeArrowheads="1"/>
          </p:cNvSpPr>
          <p:nvPr/>
        </p:nvSpPr>
        <p:spPr bwMode="auto">
          <a:xfrm>
            <a:off x="223838" y="5791200"/>
            <a:ext cx="1300162" cy="312738"/>
          </a:xfrm>
          <a:prstGeom prst="rect">
            <a:avLst/>
          </a:prstGeom>
          <a:noFill/>
          <a:ln w="9525">
            <a:noFill/>
            <a:miter lim="800000"/>
            <a:headEnd/>
            <a:tailEnd/>
          </a:ln>
        </p:spPr>
        <p:txBody>
          <a:bodyPr wrap="none">
            <a:spAutoFit/>
          </a:bodyPr>
          <a:lstStyle/>
          <a:p>
            <a:pPr algn="ctr" eaLnBrk="0" hangingPunct="0">
              <a:lnSpc>
                <a:spcPct val="90000"/>
              </a:lnSpc>
            </a:pPr>
            <a:r>
              <a:rPr lang="en-US" sz="1600" b="1"/>
              <a:t>Nexus 7010</a:t>
            </a:r>
          </a:p>
        </p:txBody>
      </p:sp>
      <p:sp>
        <p:nvSpPr>
          <p:cNvPr id="38928" name="TextBox 29"/>
          <p:cNvSpPr txBox="1">
            <a:spLocks noChangeAspect="1" noChangeArrowheads="1"/>
          </p:cNvSpPr>
          <p:nvPr/>
        </p:nvSpPr>
        <p:spPr bwMode="auto">
          <a:xfrm>
            <a:off x="7391400" y="5791200"/>
            <a:ext cx="1300163" cy="312738"/>
          </a:xfrm>
          <a:prstGeom prst="rect">
            <a:avLst/>
          </a:prstGeom>
          <a:noFill/>
          <a:ln w="9525">
            <a:noFill/>
            <a:miter lim="800000"/>
            <a:headEnd/>
            <a:tailEnd/>
          </a:ln>
        </p:spPr>
        <p:txBody>
          <a:bodyPr wrap="none">
            <a:spAutoFit/>
          </a:bodyPr>
          <a:lstStyle/>
          <a:p>
            <a:pPr algn="ctr" eaLnBrk="0" hangingPunct="0">
              <a:lnSpc>
                <a:spcPct val="90000"/>
              </a:lnSpc>
            </a:pPr>
            <a:r>
              <a:rPr lang="en-US" sz="1600" b="1"/>
              <a:t>Nexus 7010</a:t>
            </a:r>
          </a:p>
        </p:txBody>
      </p:sp>
      <p:grpSp>
        <p:nvGrpSpPr>
          <p:cNvPr id="38929" name="Group 48"/>
          <p:cNvGrpSpPr>
            <a:grpSpLocks/>
          </p:cNvGrpSpPr>
          <p:nvPr/>
        </p:nvGrpSpPr>
        <p:grpSpPr bwMode="auto">
          <a:xfrm>
            <a:off x="1233488" y="5105400"/>
            <a:ext cx="6324600" cy="112713"/>
            <a:chOff x="4224" y="938"/>
            <a:chExt cx="432" cy="40"/>
          </a:xfrm>
        </p:grpSpPr>
        <p:cxnSp>
          <p:nvCxnSpPr>
            <p:cNvPr id="38950" name="Straight Connector 23"/>
            <p:cNvCxnSpPr>
              <a:cxnSpLocks noChangeAspect="1" noChangeShapeType="1"/>
            </p:cNvCxnSpPr>
            <p:nvPr/>
          </p:nvCxnSpPr>
          <p:spPr bwMode="auto">
            <a:xfrm>
              <a:off x="4224" y="960"/>
              <a:ext cx="432" cy="0"/>
            </a:xfrm>
            <a:prstGeom prst="line">
              <a:avLst/>
            </a:prstGeom>
            <a:noFill/>
            <a:ln w="38100">
              <a:solidFill>
                <a:schemeClr val="hlink"/>
              </a:solidFill>
              <a:round/>
              <a:headEnd/>
              <a:tailEnd/>
            </a:ln>
          </p:spPr>
        </p:cxnSp>
        <p:sp>
          <p:nvSpPr>
            <p:cNvPr id="38951" name="Line 50"/>
            <p:cNvSpPr>
              <a:spLocks noChangeShapeType="1"/>
            </p:cNvSpPr>
            <p:nvPr/>
          </p:nvSpPr>
          <p:spPr bwMode="auto">
            <a:xfrm>
              <a:off x="4224" y="978"/>
              <a:ext cx="432" cy="0"/>
            </a:xfrm>
            <a:prstGeom prst="line">
              <a:avLst/>
            </a:prstGeom>
            <a:noFill/>
            <a:ln w="38100">
              <a:solidFill>
                <a:schemeClr val="folHlink"/>
              </a:solidFill>
              <a:round/>
              <a:headEnd/>
              <a:tailEnd/>
            </a:ln>
          </p:spPr>
          <p:txBody>
            <a:bodyPr/>
            <a:lstStyle/>
            <a:p>
              <a:endParaRPr lang="en-US"/>
            </a:p>
          </p:txBody>
        </p:sp>
        <p:sp>
          <p:nvSpPr>
            <p:cNvPr id="38952" name="Line 51"/>
            <p:cNvSpPr>
              <a:spLocks noChangeShapeType="1"/>
            </p:cNvSpPr>
            <p:nvPr/>
          </p:nvSpPr>
          <p:spPr bwMode="auto">
            <a:xfrm>
              <a:off x="4224" y="938"/>
              <a:ext cx="432" cy="0"/>
            </a:xfrm>
            <a:prstGeom prst="line">
              <a:avLst/>
            </a:prstGeom>
            <a:noFill/>
            <a:ln w="38100">
              <a:solidFill>
                <a:schemeClr val="folHlink"/>
              </a:solidFill>
              <a:round/>
              <a:headEnd/>
              <a:tailEnd/>
            </a:ln>
          </p:spPr>
          <p:txBody>
            <a:bodyPr/>
            <a:lstStyle/>
            <a:p>
              <a:endParaRPr lang="en-US"/>
            </a:p>
          </p:txBody>
        </p:sp>
      </p:grpSp>
      <p:sp>
        <p:nvSpPr>
          <p:cNvPr id="38930" name="Line 56"/>
          <p:cNvSpPr>
            <a:spLocks noChangeShapeType="1"/>
          </p:cNvSpPr>
          <p:nvPr/>
        </p:nvSpPr>
        <p:spPr bwMode="auto">
          <a:xfrm>
            <a:off x="762000" y="3386138"/>
            <a:ext cx="0" cy="1033462"/>
          </a:xfrm>
          <a:prstGeom prst="line">
            <a:avLst/>
          </a:prstGeom>
          <a:noFill/>
          <a:ln w="76200" cmpd="tri">
            <a:solidFill>
              <a:schemeClr val="tx1"/>
            </a:solidFill>
            <a:round/>
            <a:headEnd/>
            <a:tailEnd/>
          </a:ln>
        </p:spPr>
        <p:txBody>
          <a:bodyPr/>
          <a:lstStyle/>
          <a:p>
            <a:endParaRPr lang="en-US"/>
          </a:p>
        </p:txBody>
      </p:sp>
      <p:sp>
        <p:nvSpPr>
          <p:cNvPr id="38931" name="Line 57"/>
          <p:cNvSpPr>
            <a:spLocks noChangeShapeType="1"/>
          </p:cNvSpPr>
          <p:nvPr/>
        </p:nvSpPr>
        <p:spPr bwMode="auto">
          <a:xfrm>
            <a:off x="914400" y="3386138"/>
            <a:ext cx="0" cy="1033462"/>
          </a:xfrm>
          <a:prstGeom prst="line">
            <a:avLst/>
          </a:prstGeom>
          <a:noFill/>
          <a:ln w="76200" cmpd="tri">
            <a:solidFill>
              <a:schemeClr val="tx1"/>
            </a:solidFill>
            <a:round/>
            <a:headEnd/>
            <a:tailEnd/>
          </a:ln>
        </p:spPr>
        <p:txBody>
          <a:bodyPr/>
          <a:lstStyle/>
          <a:p>
            <a:endParaRPr lang="en-US"/>
          </a:p>
        </p:txBody>
      </p:sp>
      <p:sp>
        <p:nvSpPr>
          <p:cNvPr id="38932" name="Line 58"/>
          <p:cNvSpPr>
            <a:spLocks noChangeShapeType="1"/>
          </p:cNvSpPr>
          <p:nvPr/>
        </p:nvSpPr>
        <p:spPr bwMode="auto">
          <a:xfrm>
            <a:off x="7924800" y="3386138"/>
            <a:ext cx="0" cy="1033462"/>
          </a:xfrm>
          <a:prstGeom prst="line">
            <a:avLst/>
          </a:prstGeom>
          <a:noFill/>
          <a:ln w="76200" cmpd="tri">
            <a:solidFill>
              <a:schemeClr val="tx1"/>
            </a:solidFill>
            <a:round/>
            <a:headEnd/>
            <a:tailEnd/>
          </a:ln>
        </p:spPr>
        <p:txBody>
          <a:bodyPr/>
          <a:lstStyle/>
          <a:p>
            <a:endParaRPr lang="en-US"/>
          </a:p>
        </p:txBody>
      </p:sp>
      <p:sp>
        <p:nvSpPr>
          <p:cNvPr id="38933" name="Line 59"/>
          <p:cNvSpPr>
            <a:spLocks noChangeShapeType="1"/>
          </p:cNvSpPr>
          <p:nvPr/>
        </p:nvSpPr>
        <p:spPr bwMode="auto">
          <a:xfrm>
            <a:off x="8077200" y="3386138"/>
            <a:ext cx="0" cy="1033462"/>
          </a:xfrm>
          <a:prstGeom prst="line">
            <a:avLst/>
          </a:prstGeom>
          <a:noFill/>
          <a:ln w="76200" cmpd="tri">
            <a:solidFill>
              <a:schemeClr val="tx1"/>
            </a:solidFill>
            <a:round/>
            <a:headEnd/>
            <a:tailEnd/>
          </a:ln>
        </p:spPr>
        <p:txBody>
          <a:bodyPr/>
          <a:lstStyle/>
          <a:p>
            <a:endParaRPr lang="en-US"/>
          </a:p>
        </p:txBody>
      </p:sp>
      <p:sp>
        <p:nvSpPr>
          <p:cNvPr id="38934" name="Oval 60"/>
          <p:cNvSpPr>
            <a:spLocks noChangeArrowheads="1"/>
          </p:cNvSpPr>
          <p:nvPr/>
        </p:nvSpPr>
        <p:spPr bwMode="auto">
          <a:xfrm>
            <a:off x="533400" y="3810000"/>
            <a:ext cx="533400" cy="228600"/>
          </a:xfrm>
          <a:prstGeom prst="ellipse">
            <a:avLst/>
          </a:prstGeom>
          <a:solidFill>
            <a:srgbClr val="00CCFF">
              <a:alpha val="30196"/>
            </a:srgbClr>
          </a:solidFill>
          <a:ln w="25400">
            <a:solidFill>
              <a:srgbClr val="0000FF"/>
            </a:solidFill>
            <a:round/>
            <a:headEnd/>
            <a:tailEnd/>
          </a:ln>
        </p:spPr>
        <p:txBody>
          <a:bodyPr wrap="none" anchor="ctr"/>
          <a:lstStyle/>
          <a:p>
            <a:pPr algn="ctr" eaLnBrk="0" hangingPunct="0">
              <a:lnSpc>
                <a:spcPct val="90000"/>
              </a:lnSpc>
            </a:pPr>
            <a:endParaRPr lang="en-US"/>
          </a:p>
        </p:txBody>
      </p:sp>
      <p:sp>
        <p:nvSpPr>
          <p:cNvPr id="38935" name="Oval 61"/>
          <p:cNvSpPr>
            <a:spLocks noChangeArrowheads="1"/>
          </p:cNvSpPr>
          <p:nvPr/>
        </p:nvSpPr>
        <p:spPr bwMode="auto">
          <a:xfrm>
            <a:off x="7696200" y="3810000"/>
            <a:ext cx="533400" cy="228600"/>
          </a:xfrm>
          <a:prstGeom prst="ellipse">
            <a:avLst/>
          </a:prstGeom>
          <a:solidFill>
            <a:srgbClr val="33CCCC">
              <a:alpha val="20000"/>
            </a:srgbClr>
          </a:solidFill>
          <a:ln w="25400">
            <a:solidFill>
              <a:srgbClr val="0000FF"/>
            </a:solidFill>
            <a:round/>
            <a:headEnd/>
            <a:tailEnd/>
          </a:ln>
        </p:spPr>
        <p:txBody>
          <a:bodyPr wrap="none" anchor="ctr"/>
          <a:lstStyle/>
          <a:p>
            <a:pPr algn="ctr" eaLnBrk="0" hangingPunct="0">
              <a:lnSpc>
                <a:spcPct val="90000"/>
              </a:lnSpc>
            </a:pPr>
            <a:endParaRPr lang="en-US"/>
          </a:p>
        </p:txBody>
      </p:sp>
      <p:sp>
        <p:nvSpPr>
          <p:cNvPr id="38936" name="TextBox 29"/>
          <p:cNvSpPr txBox="1">
            <a:spLocks noChangeAspect="1" noChangeArrowheads="1"/>
          </p:cNvSpPr>
          <p:nvPr/>
        </p:nvSpPr>
        <p:spPr bwMode="auto">
          <a:xfrm>
            <a:off x="6324600" y="3182938"/>
            <a:ext cx="530225" cy="284162"/>
          </a:xfrm>
          <a:prstGeom prst="rect">
            <a:avLst/>
          </a:prstGeom>
          <a:noFill/>
          <a:ln w="9525">
            <a:noFill/>
            <a:miter lim="800000"/>
            <a:headEnd/>
            <a:tailEnd/>
          </a:ln>
        </p:spPr>
        <p:txBody>
          <a:bodyPr wrap="none">
            <a:spAutoFit/>
          </a:bodyPr>
          <a:lstStyle/>
          <a:p>
            <a:pPr algn="ctr" eaLnBrk="0" hangingPunct="0">
              <a:lnSpc>
                <a:spcPct val="90000"/>
              </a:lnSpc>
            </a:pPr>
            <a:r>
              <a:rPr lang="en-US" sz="1400" b="1" i="1"/>
              <a:t>vPC</a:t>
            </a:r>
          </a:p>
        </p:txBody>
      </p:sp>
      <p:sp>
        <p:nvSpPr>
          <p:cNvPr id="38937" name="TextBox 29"/>
          <p:cNvSpPr txBox="1">
            <a:spLocks noChangeAspect="1" noChangeArrowheads="1"/>
          </p:cNvSpPr>
          <p:nvPr/>
        </p:nvSpPr>
        <p:spPr bwMode="auto">
          <a:xfrm>
            <a:off x="2212975" y="3182938"/>
            <a:ext cx="530225" cy="284162"/>
          </a:xfrm>
          <a:prstGeom prst="rect">
            <a:avLst/>
          </a:prstGeom>
          <a:noFill/>
          <a:ln w="9525">
            <a:noFill/>
            <a:miter lim="800000"/>
            <a:headEnd/>
            <a:tailEnd/>
          </a:ln>
        </p:spPr>
        <p:txBody>
          <a:bodyPr wrap="none">
            <a:spAutoFit/>
          </a:bodyPr>
          <a:lstStyle/>
          <a:p>
            <a:pPr algn="ctr" eaLnBrk="0" hangingPunct="0">
              <a:lnSpc>
                <a:spcPct val="90000"/>
              </a:lnSpc>
            </a:pPr>
            <a:r>
              <a:rPr lang="en-US" sz="1400" b="1" i="1"/>
              <a:t>vPC</a:t>
            </a:r>
          </a:p>
        </p:txBody>
      </p:sp>
      <p:sp>
        <p:nvSpPr>
          <p:cNvPr id="38938" name="Oval 64"/>
          <p:cNvSpPr>
            <a:spLocks noChangeArrowheads="1"/>
          </p:cNvSpPr>
          <p:nvPr/>
        </p:nvSpPr>
        <p:spPr bwMode="auto">
          <a:xfrm>
            <a:off x="6781800" y="2209800"/>
            <a:ext cx="304800" cy="3429000"/>
          </a:xfrm>
          <a:prstGeom prst="ellipse">
            <a:avLst/>
          </a:prstGeom>
          <a:solidFill>
            <a:schemeClr val="accent1">
              <a:alpha val="30196"/>
            </a:schemeClr>
          </a:solidFill>
          <a:ln w="9525">
            <a:solidFill>
              <a:schemeClr val="tx1"/>
            </a:solidFill>
            <a:round/>
            <a:headEnd/>
            <a:tailEnd/>
          </a:ln>
        </p:spPr>
        <p:txBody>
          <a:bodyPr wrap="none" anchor="ctr"/>
          <a:lstStyle/>
          <a:p>
            <a:pPr algn="ctr" eaLnBrk="0" hangingPunct="0">
              <a:lnSpc>
                <a:spcPct val="90000"/>
              </a:lnSpc>
            </a:pPr>
            <a:endParaRPr lang="en-US"/>
          </a:p>
        </p:txBody>
      </p:sp>
      <p:sp>
        <p:nvSpPr>
          <p:cNvPr id="38939" name="Oval 65"/>
          <p:cNvSpPr>
            <a:spLocks noChangeArrowheads="1"/>
          </p:cNvSpPr>
          <p:nvPr/>
        </p:nvSpPr>
        <p:spPr bwMode="auto">
          <a:xfrm>
            <a:off x="1981200" y="2286000"/>
            <a:ext cx="304800" cy="3429000"/>
          </a:xfrm>
          <a:prstGeom prst="ellipse">
            <a:avLst/>
          </a:prstGeom>
          <a:solidFill>
            <a:schemeClr val="accent1">
              <a:alpha val="30196"/>
            </a:schemeClr>
          </a:solidFill>
          <a:ln w="9525">
            <a:solidFill>
              <a:schemeClr val="tx1"/>
            </a:solidFill>
            <a:round/>
            <a:headEnd/>
            <a:tailEnd/>
          </a:ln>
        </p:spPr>
        <p:txBody>
          <a:bodyPr wrap="none" anchor="ctr"/>
          <a:lstStyle/>
          <a:p>
            <a:pPr algn="ctr" eaLnBrk="0" hangingPunct="0">
              <a:lnSpc>
                <a:spcPct val="90000"/>
              </a:lnSpc>
            </a:pPr>
            <a:endParaRPr lang="en-US"/>
          </a:p>
        </p:txBody>
      </p:sp>
      <p:pic>
        <p:nvPicPr>
          <p:cNvPr id="3894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28800" y="3657600"/>
            <a:ext cx="609600" cy="609600"/>
          </a:xfrm>
          <a:prstGeom prst="rect">
            <a:avLst/>
          </a:prstGeom>
          <a:noFill/>
          <a:ln w="9525">
            <a:noFill/>
            <a:miter lim="800000"/>
            <a:headEnd/>
            <a:tailEnd/>
          </a:ln>
        </p:spPr>
      </p:pic>
      <p:pic>
        <p:nvPicPr>
          <p:cNvPr id="38941"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629400" y="3581400"/>
            <a:ext cx="609600" cy="609600"/>
          </a:xfrm>
          <a:prstGeom prst="rect">
            <a:avLst/>
          </a:prstGeom>
          <a:noFill/>
          <a:ln w="9525">
            <a:noFill/>
            <a:miter lim="800000"/>
            <a:headEnd/>
            <a:tailEnd/>
          </a:ln>
        </p:spPr>
      </p:pic>
      <p:sp>
        <p:nvSpPr>
          <p:cNvPr id="38942" name="Title 62"/>
          <p:cNvSpPr>
            <a:spLocks noGrp="1"/>
          </p:cNvSpPr>
          <p:nvPr>
            <p:ph type="title"/>
          </p:nvPr>
        </p:nvSpPr>
        <p:spPr>
          <a:xfrm>
            <a:off x="381000" y="228600"/>
            <a:ext cx="8145463" cy="838200"/>
          </a:xfrm>
        </p:spPr>
        <p:txBody>
          <a:bodyPr/>
          <a:lstStyle/>
          <a:p>
            <a:pPr eaLnBrk="1" hangingPunct="1"/>
            <a:r>
              <a:rPr lang="en-US" smtClean="0">
                <a:solidFill>
                  <a:srgbClr val="0183B7"/>
                </a:solidFill>
                <a:ea typeface="MS PGothic" pitchFamily="34" charset="-128"/>
              </a:rPr>
              <a:t>Data Center Interconnect</a:t>
            </a:r>
            <a:r>
              <a:rPr lang="en-US" smtClean="0">
                <a:solidFill>
                  <a:srgbClr val="0183B7"/>
                </a:solidFill>
              </a:rPr>
              <a:t/>
            </a:r>
            <a:br>
              <a:rPr lang="en-US" smtClean="0">
                <a:solidFill>
                  <a:srgbClr val="0183B7"/>
                </a:solidFill>
              </a:rPr>
            </a:br>
            <a:r>
              <a:rPr lang="en-US" sz="2400" smtClean="0">
                <a:solidFill>
                  <a:srgbClr val="000000"/>
                </a:solidFill>
              </a:rPr>
              <a:t>Encrypted Interconnect</a:t>
            </a:r>
            <a:endParaRPr lang="en-US" sz="2400" smtClean="0">
              <a:solidFill>
                <a:schemeClr val="tx1"/>
              </a:solidFill>
            </a:endParaRPr>
          </a:p>
        </p:txBody>
      </p:sp>
      <p:sp>
        <p:nvSpPr>
          <p:cNvPr id="38943" name="TextBox 36"/>
          <p:cNvSpPr txBox="1">
            <a:spLocks noChangeArrowheads="1"/>
          </p:cNvSpPr>
          <p:nvPr/>
        </p:nvSpPr>
        <p:spPr bwMode="auto">
          <a:xfrm>
            <a:off x="3059113" y="3402013"/>
            <a:ext cx="2667000" cy="1077912"/>
          </a:xfrm>
          <a:prstGeom prst="rect">
            <a:avLst/>
          </a:prstGeom>
          <a:noFill/>
          <a:ln w="9525">
            <a:noFill/>
            <a:miter lim="800000"/>
            <a:headEnd/>
            <a:tailEnd/>
          </a:ln>
        </p:spPr>
        <p:txBody>
          <a:bodyPr>
            <a:spAutoFit/>
          </a:bodyPr>
          <a:lstStyle/>
          <a:p>
            <a:pPr algn="ctr"/>
            <a:r>
              <a:rPr lang="en-US" sz="1600" b="1"/>
              <a:t>CTS Manual Mode (802.1AE 10GE line-rate encryption)</a:t>
            </a:r>
          </a:p>
          <a:p>
            <a:pPr algn="ctr"/>
            <a:r>
              <a:rPr lang="en-US" sz="1600" b="1"/>
              <a:t>No ACS is required</a:t>
            </a:r>
          </a:p>
        </p:txBody>
      </p:sp>
      <p:cxnSp>
        <p:nvCxnSpPr>
          <p:cNvPr id="38944" name="Straight Connector 39"/>
          <p:cNvCxnSpPr>
            <a:cxnSpLocks noChangeShapeType="1"/>
          </p:cNvCxnSpPr>
          <p:nvPr/>
        </p:nvCxnSpPr>
        <p:spPr bwMode="auto">
          <a:xfrm rot="10800000" flipV="1">
            <a:off x="5410200" y="2895600"/>
            <a:ext cx="685800" cy="533400"/>
          </a:xfrm>
          <a:prstGeom prst="line">
            <a:avLst/>
          </a:prstGeom>
          <a:noFill/>
          <a:ln w="25400" algn="ctr">
            <a:solidFill>
              <a:schemeClr val="tx2"/>
            </a:solidFill>
            <a:round/>
            <a:headEnd type="triangle" w="med" len="lg"/>
            <a:tailEnd/>
          </a:ln>
        </p:spPr>
      </p:cxnSp>
      <p:cxnSp>
        <p:nvCxnSpPr>
          <p:cNvPr id="38945" name="Straight Connector 42"/>
          <p:cNvCxnSpPr>
            <a:cxnSpLocks noChangeShapeType="1"/>
          </p:cNvCxnSpPr>
          <p:nvPr/>
        </p:nvCxnSpPr>
        <p:spPr bwMode="auto">
          <a:xfrm>
            <a:off x="2590800" y="2895600"/>
            <a:ext cx="838200" cy="533400"/>
          </a:xfrm>
          <a:prstGeom prst="line">
            <a:avLst/>
          </a:prstGeom>
          <a:noFill/>
          <a:ln w="25400" algn="ctr">
            <a:solidFill>
              <a:schemeClr val="tx2"/>
            </a:solidFill>
            <a:round/>
            <a:headEnd type="triangle" w="med" len="lg"/>
            <a:tailEnd/>
          </a:ln>
        </p:spPr>
      </p:cxnSp>
      <p:cxnSp>
        <p:nvCxnSpPr>
          <p:cNvPr id="38946" name="Straight Connector 43"/>
          <p:cNvCxnSpPr>
            <a:cxnSpLocks noChangeShapeType="1"/>
          </p:cNvCxnSpPr>
          <p:nvPr/>
        </p:nvCxnSpPr>
        <p:spPr bwMode="auto">
          <a:xfrm flipV="1">
            <a:off x="2438400" y="4495800"/>
            <a:ext cx="914400" cy="533400"/>
          </a:xfrm>
          <a:prstGeom prst="line">
            <a:avLst/>
          </a:prstGeom>
          <a:noFill/>
          <a:ln w="25400" algn="ctr">
            <a:solidFill>
              <a:schemeClr val="tx2"/>
            </a:solidFill>
            <a:round/>
            <a:headEnd type="triangle" w="med" len="lg"/>
            <a:tailEnd/>
          </a:ln>
        </p:spPr>
      </p:cxnSp>
      <p:cxnSp>
        <p:nvCxnSpPr>
          <p:cNvPr id="38947" name="Straight Connector 44"/>
          <p:cNvCxnSpPr>
            <a:cxnSpLocks noChangeShapeType="1"/>
          </p:cNvCxnSpPr>
          <p:nvPr/>
        </p:nvCxnSpPr>
        <p:spPr bwMode="auto">
          <a:xfrm rot="10800000">
            <a:off x="5334000" y="4495800"/>
            <a:ext cx="838200" cy="533400"/>
          </a:xfrm>
          <a:prstGeom prst="line">
            <a:avLst/>
          </a:prstGeom>
          <a:noFill/>
          <a:ln w="25400" algn="ctr">
            <a:solidFill>
              <a:schemeClr val="tx2"/>
            </a:solidFill>
            <a:round/>
            <a:headEnd type="triangle" w="med" len="lg"/>
            <a:tailEnd/>
          </a:ln>
        </p:spPr>
      </p:cxnSp>
      <p:cxnSp>
        <p:nvCxnSpPr>
          <p:cNvPr id="38948" name="Straight Connector 57"/>
          <p:cNvCxnSpPr>
            <a:cxnSpLocks noChangeShapeType="1"/>
          </p:cNvCxnSpPr>
          <p:nvPr/>
        </p:nvCxnSpPr>
        <p:spPr bwMode="auto">
          <a:xfrm rot="5400000">
            <a:off x="647701" y="3924300"/>
            <a:ext cx="990600" cy="3175"/>
          </a:xfrm>
          <a:prstGeom prst="line">
            <a:avLst/>
          </a:prstGeom>
          <a:noFill/>
          <a:ln w="9525" algn="ctr">
            <a:solidFill>
              <a:schemeClr val="tx2"/>
            </a:solidFill>
            <a:prstDash val="dash"/>
            <a:round/>
            <a:headEnd/>
            <a:tailEnd/>
          </a:ln>
        </p:spPr>
      </p:cxnSp>
      <p:cxnSp>
        <p:nvCxnSpPr>
          <p:cNvPr id="38949" name="Straight Connector 58"/>
          <p:cNvCxnSpPr>
            <a:cxnSpLocks noChangeShapeType="1"/>
          </p:cNvCxnSpPr>
          <p:nvPr/>
        </p:nvCxnSpPr>
        <p:spPr bwMode="auto">
          <a:xfrm rot="5400000">
            <a:off x="7808119" y="3923506"/>
            <a:ext cx="990600" cy="1588"/>
          </a:xfrm>
          <a:prstGeom prst="line">
            <a:avLst/>
          </a:prstGeom>
          <a:noFill/>
          <a:ln w="9525" algn="ctr">
            <a:solidFill>
              <a:schemeClr val="tx2"/>
            </a:solidFill>
            <a:prstDash val="dash"/>
            <a:round/>
            <a:headEnd/>
            <a:tailEnd/>
          </a:ln>
        </p:spPr>
      </p:cxnSp>
    </p:spTree>
  </p:cSld>
  <p:clrMapOvr>
    <a:masterClrMapping/>
  </p:clrMapOvr>
  <p:transition advTm="30000">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ea typeface="+mn-ea"/>
                <a:cs typeface="+mn-cs"/>
              </a:rPr>
              <a:t>Attaching to a vPC domain</a:t>
            </a:r>
            <a:endParaRPr lang="en-US" sz="1600" dirty="0"/>
          </a:p>
          <a:p>
            <a:pPr lvl="1">
              <a:buClr>
                <a:schemeClr val="accent1"/>
              </a:buClr>
              <a:buFont typeface="Wingdings" pitchFamily="2" charset="2"/>
              <a:buChar char="ü"/>
              <a:defRPr/>
            </a:pPr>
            <a:r>
              <a:rPr lang="en-US" sz="1600" dirty="0">
                <a:ea typeface="+mn-ea"/>
                <a:cs typeface="+mn-cs"/>
              </a:rPr>
              <a:t>Layer 3 and vPC</a:t>
            </a:r>
            <a:endParaRPr lang="en-US" sz="1600" dirty="0"/>
          </a:p>
          <a:p>
            <a:pPr lvl="1">
              <a:buClr>
                <a:schemeClr val="accent1"/>
              </a:buClr>
              <a:buFont typeface="Wingdings" pitchFamily="2" charset="2"/>
              <a:buChar char="ü"/>
              <a:defRPr/>
            </a:pPr>
            <a:r>
              <a:rPr lang="en-US" sz="1600" dirty="0">
                <a:ea typeface="+mn-ea"/>
                <a:cs typeface="+mn-cs"/>
              </a:rPr>
              <a:t>Spanning Tree Recommendations</a:t>
            </a:r>
            <a:endParaRPr lang="en-US" sz="1600" dirty="0"/>
          </a:p>
          <a:p>
            <a:pPr lvl="1">
              <a:buClr>
                <a:schemeClr val="accent1"/>
              </a:buClr>
              <a:buFont typeface="Wingdings" pitchFamily="2" charset="2"/>
              <a:buChar char="ü"/>
              <a:defRPr/>
            </a:pPr>
            <a:r>
              <a:rPr lang="en-US" sz="1600" dirty="0">
                <a:ea typeface="+mn-ea"/>
                <a:cs typeface="+mn-cs"/>
              </a:rPr>
              <a:t>Data Center Interconnect (&amp; Encryption)</a:t>
            </a:r>
            <a:endParaRPr lang="en-US" sz="1600" dirty="0"/>
          </a:p>
          <a:p>
            <a:pPr lvl="1">
              <a:buClr>
                <a:schemeClr val="accent1"/>
              </a:buClr>
              <a:buFont typeface="Wingdings" pitchFamily="2" charset="2"/>
              <a:buChar char="ü"/>
              <a:defRPr/>
            </a:pPr>
            <a:r>
              <a:rPr lang="en-US" sz="1600" dirty="0">
                <a:solidFill>
                  <a:schemeClr val="tx2"/>
                </a:solidFill>
                <a:ea typeface="+mn-ea"/>
                <a:cs typeface="+mn-cs"/>
              </a:rPr>
              <a:t>HSRP with </a:t>
            </a:r>
            <a:r>
              <a:rPr lang="en-US" sz="1600" dirty="0" smtClean="0">
                <a:solidFill>
                  <a:schemeClr val="tx2"/>
                </a:solidFill>
                <a:ea typeface="+mn-ea"/>
                <a:cs typeface="+mn-cs"/>
              </a:rPr>
              <a:t>vPC</a:t>
            </a:r>
          </a:p>
          <a:p>
            <a:pPr lvl="1">
              <a:buClr>
                <a:schemeClr val="accent1"/>
              </a:buClr>
              <a:buFont typeface="Wingdings" pitchFamily="2" charset="2"/>
              <a:buChar char="ü"/>
              <a:defRPr/>
            </a:pPr>
            <a:r>
              <a:rPr lang="en-US" sz="1600" dirty="0" smtClean="0"/>
              <a:t>vPC and Services</a:t>
            </a:r>
            <a:endParaRPr lang="en-US" sz="1600" dirty="0">
              <a:solidFill>
                <a:schemeClr val="tx2"/>
              </a:solidFill>
            </a:endParaRPr>
          </a:p>
          <a:p>
            <a:pPr lvl="1">
              <a:buClr>
                <a:schemeClr val="accent1"/>
              </a:buClr>
              <a:buFont typeface="Wingdings" pitchFamily="2" charset="2"/>
              <a:buChar char="ü"/>
              <a:defRPr/>
            </a:pPr>
            <a:r>
              <a:rPr lang="en-US" sz="1600" dirty="0">
                <a:ea typeface="+mn-ea"/>
                <a:cs typeface="+mn-cs"/>
              </a:rPr>
              <a:t>vPC latest </a:t>
            </a:r>
            <a:r>
              <a:rPr lang="en-US" sz="1600" dirty="0"/>
              <a:t>e</a:t>
            </a:r>
            <a:r>
              <a:rPr lang="en-US" sz="1600" dirty="0">
                <a:ea typeface="+mn-ea"/>
                <a:cs typeface="+mn-cs"/>
              </a:rPr>
              <a:t>nhancements</a:t>
            </a:r>
            <a:endParaRPr lang="en-US" sz="1600" dirty="0"/>
          </a:p>
          <a:p>
            <a:pPr lvl="1">
              <a:buClr>
                <a:schemeClr val="accent1"/>
              </a:buClr>
              <a:buFont typeface="Wingdings" pitchFamily="2" charset="2"/>
              <a:buChar char="ü"/>
              <a:defRPr/>
            </a:pPr>
            <a:r>
              <a:rPr lang="en-US" sz="1600" dirty="0">
                <a:ea typeface="+mn-ea"/>
                <a:cs typeface="+mn-cs"/>
              </a:rPr>
              <a:t>ISSU</a:t>
            </a:r>
            <a:endParaRPr lang="en-US" sz="1600" dirty="0"/>
          </a:p>
          <a:p>
            <a:pPr>
              <a:defRPr/>
            </a:pPr>
            <a:r>
              <a:rPr lang="en-US" sz="2000" dirty="0"/>
              <a:t>Convergence and Scalability</a:t>
            </a:r>
          </a:p>
          <a:p>
            <a:pPr>
              <a:defRPr/>
            </a:pPr>
            <a:r>
              <a:rPr lang="en-US" sz="2000" dirty="0"/>
              <a:t>vPC Hands-on Lab Information</a:t>
            </a:r>
          </a:p>
          <a:p>
            <a:pPr>
              <a:defRPr/>
            </a:pPr>
            <a:r>
              <a:rPr lang="en-US" sz="2000" dirty="0" smtClean="0"/>
              <a:t>Reference Material</a:t>
            </a:r>
            <a:endParaRPr lang="en-US" sz="2000"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76200" y="1219200"/>
            <a:ext cx="4267200" cy="4800600"/>
          </a:xfrm>
        </p:spPr>
        <p:txBody>
          <a:bodyPr/>
          <a:lstStyle/>
          <a:p>
            <a:pPr eaLnBrk="1" hangingPunct="1"/>
            <a:r>
              <a:rPr lang="en-US" sz="2200" smtClean="0"/>
              <a:t>Support for all FHRP protocols in Active/Active mode with vPC</a:t>
            </a:r>
          </a:p>
          <a:p>
            <a:pPr eaLnBrk="1" hangingPunct="1"/>
            <a:r>
              <a:rPr lang="en-US" sz="2200" smtClean="0"/>
              <a:t>No additional configuration required</a:t>
            </a:r>
          </a:p>
          <a:p>
            <a:pPr eaLnBrk="1" hangingPunct="1"/>
            <a:r>
              <a:rPr lang="en-US" sz="2200" smtClean="0"/>
              <a:t>Standby device communicates with vPC manager produces to determine if vPC peer is “Active” HSRP/VRRP peer</a:t>
            </a:r>
          </a:p>
          <a:p>
            <a:pPr eaLnBrk="1" hangingPunct="1"/>
            <a:r>
              <a:rPr lang="en-US" sz="2200" smtClean="0"/>
              <a:t>General HSRP best practices still applies.</a:t>
            </a:r>
          </a:p>
          <a:p>
            <a:pPr eaLnBrk="1" hangingPunct="1"/>
            <a:r>
              <a:rPr lang="en-US" sz="2200" smtClean="0"/>
              <a:t>When running active/active aggressive timers can be relaxed (i.e. 2-router vPC case)</a:t>
            </a:r>
          </a:p>
        </p:txBody>
      </p:sp>
      <p:sp>
        <p:nvSpPr>
          <p:cNvPr id="41987" name="Rectangle 26"/>
          <p:cNvSpPr>
            <a:spLocks noChangeArrowheads="1"/>
          </p:cNvSpPr>
          <p:nvPr/>
        </p:nvSpPr>
        <p:spPr bwMode="auto">
          <a:xfrm>
            <a:off x="5486400" y="30988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41988" name="Line 28"/>
          <p:cNvSpPr>
            <a:spLocks noChangeShapeType="1"/>
          </p:cNvSpPr>
          <p:nvPr/>
        </p:nvSpPr>
        <p:spPr bwMode="auto">
          <a:xfrm flipH="1">
            <a:off x="6089650" y="35560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1989" name="Line 23"/>
          <p:cNvSpPr>
            <a:spLocks noChangeShapeType="1"/>
          </p:cNvSpPr>
          <p:nvPr/>
        </p:nvSpPr>
        <p:spPr bwMode="auto">
          <a:xfrm>
            <a:off x="7162800" y="38608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1990" name="Line 36"/>
          <p:cNvSpPr>
            <a:spLocks noChangeShapeType="1"/>
          </p:cNvSpPr>
          <p:nvPr/>
        </p:nvSpPr>
        <p:spPr bwMode="auto">
          <a:xfrm flipH="1" flipV="1">
            <a:off x="5867400" y="37846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1991" name="Line 32"/>
          <p:cNvSpPr>
            <a:spLocks noChangeShapeType="1"/>
          </p:cNvSpPr>
          <p:nvPr/>
        </p:nvSpPr>
        <p:spPr bwMode="auto">
          <a:xfrm flipH="1">
            <a:off x="5791200" y="38608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1992" name="Line 36"/>
          <p:cNvSpPr>
            <a:spLocks noChangeShapeType="1"/>
          </p:cNvSpPr>
          <p:nvPr/>
        </p:nvSpPr>
        <p:spPr bwMode="auto">
          <a:xfrm flipH="1">
            <a:off x="5867400" y="38608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41993" name="Picture 100" descr="cataly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81650" y="4727575"/>
            <a:ext cx="660400" cy="301625"/>
          </a:xfrm>
          <a:prstGeom prst="rect">
            <a:avLst/>
          </a:prstGeom>
          <a:noFill/>
          <a:ln w="9525">
            <a:noFill/>
            <a:miter lim="800000"/>
            <a:headEnd/>
            <a:tailEnd/>
          </a:ln>
        </p:spPr>
      </p:pic>
      <p:pic>
        <p:nvPicPr>
          <p:cNvPr id="41994" name="Picture 100" descr="cataly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27850" y="4727575"/>
            <a:ext cx="660400" cy="301625"/>
          </a:xfrm>
          <a:prstGeom prst="rect">
            <a:avLst/>
          </a:prstGeom>
          <a:noFill/>
          <a:ln w="9525">
            <a:noFill/>
            <a:miter lim="800000"/>
            <a:headEnd/>
            <a:tailEnd/>
          </a:ln>
        </p:spPr>
      </p:pic>
      <p:sp>
        <p:nvSpPr>
          <p:cNvPr id="41995" name="Line 30"/>
          <p:cNvSpPr>
            <a:spLocks noChangeShapeType="1"/>
          </p:cNvSpPr>
          <p:nvPr/>
        </p:nvSpPr>
        <p:spPr bwMode="auto">
          <a:xfrm flipH="1">
            <a:off x="6096000" y="34036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41996" name="Oval 108"/>
          <p:cNvSpPr>
            <a:spLocks noChangeArrowheads="1"/>
          </p:cNvSpPr>
          <p:nvPr/>
        </p:nvSpPr>
        <p:spPr bwMode="auto">
          <a:xfrm>
            <a:off x="5718175" y="45735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41997" name="Line 28"/>
          <p:cNvSpPr>
            <a:spLocks noChangeShapeType="1"/>
          </p:cNvSpPr>
          <p:nvPr/>
        </p:nvSpPr>
        <p:spPr bwMode="auto">
          <a:xfrm flipH="1">
            <a:off x="6096000" y="36322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1998" name="Oval 108"/>
          <p:cNvSpPr>
            <a:spLocks noChangeArrowheads="1"/>
          </p:cNvSpPr>
          <p:nvPr/>
        </p:nvSpPr>
        <p:spPr bwMode="auto">
          <a:xfrm>
            <a:off x="6553200" y="34798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41999" name="Oval 108"/>
          <p:cNvSpPr>
            <a:spLocks noChangeArrowheads="1"/>
          </p:cNvSpPr>
          <p:nvPr/>
        </p:nvSpPr>
        <p:spPr bwMode="auto">
          <a:xfrm>
            <a:off x="6934200" y="45720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42000" name="Picture 124" descr="DC3 Icon"/>
          <p:cNvPicPr>
            <a:picLocks noChangeAspect="1" noChangeArrowheads="1"/>
          </p:cNvPicPr>
          <p:nvPr/>
        </p:nvPicPr>
        <p:blipFill>
          <a:blip r:embed="rId4"/>
          <a:srcRect/>
          <a:stretch>
            <a:fillRect/>
          </a:stretch>
        </p:blipFill>
        <p:spPr bwMode="auto">
          <a:xfrm>
            <a:off x="5556250" y="3175000"/>
            <a:ext cx="603250" cy="796925"/>
          </a:xfrm>
          <a:prstGeom prst="rect">
            <a:avLst/>
          </a:prstGeom>
          <a:noFill/>
          <a:ln w="9525">
            <a:noFill/>
            <a:miter lim="800000"/>
            <a:headEnd/>
            <a:tailEnd/>
          </a:ln>
        </p:spPr>
      </p:pic>
      <p:pic>
        <p:nvPicPr>
          <p:cNvPr id="42001" name="Picture 124" descr="DC3 Icon"/>
          <p:cNvPicPr>
            <a:picLocks noChangeAspect="1" noChangeArrowheads="1"/>
          </p:cNvPicPr>
          <p:nvPr/>
        </p:nvPicPr>
        <p:blipFill>
          <a:blip r:embed="rId4"/>
          <a:srcRect/>
          <a:stretch>
            <a:fillRect/>
          </a:stretch>
        </p:blipFill>
        <p:spPr bwMode="auto">
          <a:xfrm>
            <a:off x="7010400" y="3175000"/>
            <a:ext cx="603250" cy="796925"/>
          </a:xfrm>
          <a:prstGeom prst="rect">
            <a:avLst/>
          </a:prstGeom>
          <a:noFill/>
          <a:ln w="9525">
            <a:noFill/>
            <a:miter lim="800000"/>
            <a:headEnd/>
            <a:tailEnd/>
          </a:ln>
        </p:spPr>
      </p:pic>
      <p:pic>
        <p:nvPicPr>
          <p:cNvPr id="42002" name="Picture 124" descr="DC3 Icon"/>
          <p:cNvPicPr>
            <a:picLocks noChangeAspect="1" noChangeArrowheads="1"/>
          </p:cNvPicPr>
          <p:nvPr/>
        </p:nvPicPr>
        <p:blipFill>
          <a:blip r:embed="rId4"/>
          <a:srcRect/>
          <a:stretch>
            <a:fillRect/>
          </a:stretch>
        </p:blipFill>
        <p:spPr bwMode="auto">
          <a:xfrm>
            <a:off x="5556250" y="1981200"/>
            <a:ext cx="603250" cy="796925"/>
          </a:xfrm>
          <a:prstGeom prst="rect">
            <a:avLst/>
          </a:prstGeom>
          <a:noFill/>
          <a:ln w="9525">
            <a:noFill/>
            <a:miter lim="800000"/>
            <a:headEnd/>
            <a:tailEnd/>
          </a:ln>
        </p:spPr>
      </p:pic>
      <p:pic>
        <p:nvPicPr>
          <p:cNvPr id="42003" name="Picture 124" descr="DC3 Icon"/>
          <p:cNvPicPr>
            <a:picLocks noChangeAspect="1" noChangeArrowheads="1"/>
          </p:cNvPicPr>
          <p:nvPr/>
        </p:nvPicPr>
        <p:blipFill>
          <a:blip r:embed="rId4"/>
          <a:srcRect/>
          <a:stretch>
            <a:fillRect/>
          </a:stretch>
        </p:blipFill>
        <p:spPr bwMode="auto">
          <a:xfrm>
            <a:off x="7010400" y="1981200"/>
            <a:ext cx="603250" cy="796925"/>
          </a:xfrm>
          <a:prstGeom prst="rect">
            <a:avLst/>
          </a:prstGeom>
          <a:noFill/>
          <a:ln w="9525">
            <a:noFill/>
            <a:miter lim="800000"/>
            <a:headEnd/>
            <a:tailEnd/>
          </a:ln>
        </p:spPr>
      </p:pic>
      <p:sp>
        <p:nvSpPr>
          <p:cNvPr id="42004" name="Line 36"/>
          <p:cNvSpPr>
            <a:spLocks noChangeShapeType="1"/>
          </p:cNvSpPr>
          <p:nvPr/>
        </p:nvSpPr>
        <p:spPr bwMode="auto">
          <a:xfrm flipH="1" flipV="1">
            <a:off x="5791200" y="2514600"/>
            <a:ext cx="0" cy="8382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2005" name="Line 36"/>
          <p:cNvSpPr>
            <a:spLocks noChangeShapeType="1"/>
          </p:cNvSpPr>
          <p:nvPr/>
        </p:nvSpPr>
        <p:spPr bwMode="auto">
          <a:xfrm flipH="1" flipV="1">
            <a:off x="7239000" y="2514600"/>
            <a:ext cx="0" cy="8382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2006" name="Line 36"/>
          <p:cNvSpPr>
            <a:spLocks noChangeShapeType="1"/>
          </p:cNvSpPr>
          <p:nvPr/>
        </p:nvSpPr>
        <p:spPr bwMode="auto">
          <a:xfrm flipH="1" flipV="1">
            <a:off x="5791200" y="2514600"/>
            <a:ext cx="1447800" cy="762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2007" name="Line 36"/>
          <p:cNvSpPr>
            <a:spLocks noChangeShapeType="1"/>
          </p:cNvSpPr>
          <p:nvPr/>
        </p:nvSpPr>
        <p:spPr bwMode="auto">
          <a:xfrm flipV="1">
            <a:off x="5791200" y="2514600"/>
            <a:ext cx="1447800" cy="838200"/>
          </a:xfrm>
          <a:prstGeom prst="line">
            <a:avLst/>
          </a:prstGeom>
          <a:noFill/>
          <a:ln w="28575">
            <a:solidFill>
              <a:srgbClr val="666699"/>
            </a:solidFill>
            <a:round/>
            <a:headEnd/>
            <a:tailEnd/>
          </a:ln>
        </p:spPr>
        <p:txBody>
          <a:bodyPr wrap="none" lIns="73025" tIns="36511" rIns="73025" bIns="36511" anchor="ctr"/>
          <a:lstStyle/>
          <a:p>
            <a:endParaRPr lang="en-US"/>
          </a:p>
        </p:txBody>
      </p:sp>
      <p:cxnSp>
        <p:nvCxnSpPr>
          <p:cNvPr id="42008" name="Straight Connector 32"/>
          <p:cNvCxnSpPr>
            <a:cxnSpLocks noChangeShapeType="1"/>
          </p:cNvCxnSpPr>
          <p:nvPr/>
        </p:nvCxnSpPr>
        <p:spPr bwMode="auto">
          <a:xfrm>
            <a:off x="4860925" y="3352800"/>
            <a:ext cx="533400" cy="1588"/>
          </a:xfrm>
          <a:prstGeom prst="line">
            <a:avLst/>
          </a:prstGeom>
          <a:noFill/>
          <a:ln w="38100" algn="ctr">
            <a:solidFill>
              <a:schemeClr val="tx1"/>
            </a:solidFill>
            <a:round/>
            <a:headEnd/>
            <a:tailEnd/>
          </a:ln>
        </p:spPr>
      </p:cxnSp>
      <p:sp>
        <p:nvSpPr>
          <p:cNvPr id="42009" name="TextBox 33"/>
          <p:cNvSpPr txBox="1">
            <a:spLocks noChangeArrowheads="1"/>
          </p:cNvSpPr>
          <p:nvPr/>
        </p:nvSpPr>
        <p:spPr bwMode="auto">
          <a:xfrm>
            <a:off x="4800600" y="3011488"/>
            <a:ext cx="441325" cy="341312"/>
          </a:xfrm>
          <a:prstGeom prst="rect">
            <a:avLst/>
          </a:prstGeom>
          <a:noFill/>
          <a:ln w="9525">
            <a:noFill/>
            <a:miter lim="800000"/>
            <a:headEnd/>
            <a:tailEnd/>
          </a:ln>
        </p:spPr>
        <p:txBody>
          <a:bodyPr wrap="none">
            <a:spAutoFit/>
          </a:bodyPr>
          <a:lstStyle/>
          <a:p>
            <a:pPr algn="ctr" eaLnBrk="0" hangingPunct="0">
              <a:lnSpc>
                <a:spcPct val="90000"/>
              </a:lnSpc>
            </a:pPr>
            <a:r>
              <a:rPr lang="en-US" sz="1800"/>
              <a:t>L3</a:t>
            </a:r>
          </a:p>
        </p:txBody>
      </p:sp>
      <p:sp>
        <p:nvSpPr>
          <p:cNvPr id="42010" name="TextBox 34"/>
          <p:cNvSpPr txBox="1">
            <a:spLocks noChangeArrowheads="1"/>
          </p:cNvSpPr>
          <p:nvPr/>
        </p:nvSpPr>
        <p:spPr bwMode="auto">
          <a:xfrm>
            <a:off x="4800600" y="3352800"/>
            <a:ext cx="441325" cy="341313"/>
          </a:xfrm>
          <a:prstGeom prst="rect">
            <a:avLst/>
          </a:prstGeom>
          <a:noFill/>
          <a:ln w="9525">
            <a:noFill/>
            <a:miter lim="800000"/>
            <a:headEnd/>
            <a:tailEnd/>
          </a:ln>
        </p:spPr>
        <p:txBody>
          <a:bodyPr wrap="none">
            <a:spAutoFit/>
          </a:bodyPr>
          <a:lstStyle/>
          <a:p>
            <a:pPr algn="ctr" eaLnBrk="0" hangingPunct="0">
              <a:lnSpc>
                <a:spcPct val="90000"/>
              </a:lnSpc>
            </a:pPr>
            <a:r>
              <a:rPr lang="en-US" sz="1800"/>
              <a:t>L2</a:t>
            </a:r>
          </a:p>
        </p:txBody>
      </p:sp>
      <p:sp>
        <p:nvSpPr>
          <p:cNvPr id="42011" name="AutoShape 105"/>
          <p:cNvSpPr>
            <a:spLocks noChangeArrowheads="1"/>
          </p:cNvSpPr>
          <p:nvPr/>
        </p:nvSpPr>
        <p:spPr bwMode="auto">
          <a:xfrm>
            <a:off x="7772400" y="2057400"/>
            <a:ext cx="1219200" cy="838200"/>
          </a:xfrm>
          <a:prstGeom prst="wedgeRoundRectCallout">
            <a:avLst>
              <a:gd name="adj1" fmla="val -91792"/>
              <a:gd name="adj2" fmla="val 117662"/>
              <a:gd name="adj3" fmla="val 16667"/>
            </a:avLst>
          </a:prstGeom>
          <a:solidFill>
            <a:schemeClr val="accent1"/>
          </a:solidFill>
          <a:ln w="9525">
            <a:solidFill>
              <a:schemeClr val="tx1"/>
            </a:solidFill>
            <a:miter lim="800000"/>
            <a:headEnd/>
            <a:tailEnd/>
          </a:ln>
        </p:spPr>
        <p:txBody>
          <a:bodyPr lIns="0" tIns="0" rIns="0" bIns="0"/>
          <a:lstStyle/>
          <a:p>
            <a:pPr algn="ctr"/>
            <a:r>
              <a:rPr lang="en-US" sz="1200" b="1">
                <a:solidFill>
                  <a:schemeClr val="bg1"/>
                </a:solidFill>
              </a:rPr>
              <a:t>HSRP/VRRP “Standby”: Active for shared L3 MAC</a:t>
            </a:r>
          </a:p>
        </p:txBody>
      </p:sp>
      <p:sp>
        <p:nvSpPr>
          <p:cNvPr id="42012" name="AutoShape 105"/>
          <p:cNvSpPr>
            <a:spLocks noChangeArrowheads="1"/>
          </p:cNvSpPr>
          <p:nvPr/>
        </p:nvSpPr>
        <p:spPr bwMode="auto">
          <a:xfrm>
            <a:off x="4114800" y="2057400"/>
            <a:ext cx="1219200" cy="838200"/>
          </a:xfrm>
          <a:prstGeom prst="wedgeRoundRectCallout">
            <a:avLst>
              <a:gd name="adj1" fmla="val 87375"/>
              <a:gd name="adj2" fmla="val 99481"/>
              <a:gd name="adj3" fmla="val 16667"/>
            </a:avLst>
          </a:prstGeom>
          <a:solidFill>
            <a:schemeClr val="accent1"/>
          </a:solidFill>
          <a:ln w="9525">
            <a:solidFill>
              <a:schemeClr val="tx1"/>
            </a:solidFill>
            <a:miter lim="800000"/>
            <a:headEnd/>
            <a:tailEnd/>
          </a:ln>
        </p:spPr>
        <p:txBody>
          <a:bodyPr lIns="0" tIns="0" rIns="0" bIns="0"/>
          <a:lstStyle/>
          <a:p>
            <a:pPr algn="ctr"/>
            <a:r>
              <a:rPr lang="en-US" sz="1200" b="1">
                <a:solidFill>
                  <a:schemeClr val="bg1"/>
                </a:solidFill>
              </a:rPr>
              <a:t>HSRP/VRRP “Active”: Active for shared L3 MAC</a:t>
            </a:r>
          </a:p>
        </p:txBody>
      </p:sp>
      <p:sp>
        <p:nvSpPr>
          <p:cNvPr id="42013" name="Title 29"/>
          <p:cNvSpPr>
            <a:spLocks noGrp="1"/>
          </p:cNvSpPr>
          <p:nvPr>
            <p:ph type="title"/>
          </p:nvPr>
        </p:nvSpPr>
        <p:spPr/>
        <p:txBody>
          <a:bodyPr/>
          <a:lstStyle/>
          <a:p>
            <a:r>
              <a:rPr lang="en-US" smtClean="0">
                <a:solidFill>
                  <a:srgbClr val="0183B7"/>
                </a:solidFill>
                <a:ea typeface="MS PGothic" pitchFamily="34" charset="-128"/>
              </a:rPr>
              <a:t>HSRP with vPC</a:t>
            </a:r>
            <a:br>
              <a:rPr lang="en-US" smtClean="0">
                <a:solidFill>
                  <a:srgbClr val="0183B7"/>
                </a:solidFill>
                <a:ea typeface="MS PGothic" pitchFamily="34" charset="-128"/>
              </a:rPr>
            </a:br>
            <a:r>
              <a:rPr lang="en-US" sz="2400" smtClean="0">
                <a:solidFill>
                  <a:srgbClr val="000000"/>
                </a:solidFill>
              </a:rPr>
              <a:t>FHRP Active/Active</a:t>
            </a:r>
            <a:endParaRPr lang="en-US" smtClean="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3"/>
          <p:cNvSpPr>
            <a:spLocks noChangeArrowheads="1"/>
          </p:cNvSpPr>
          <p:nvPr/>
        </p:nvSpPr>
        <p:spPr bwMode="auto">
          <a:xfrm>
            <a:off x="6096000" y="4276725"/>
            <a:ext cx="1933575" cy="534988"/>
          </a:xfrm>
          <a:prstGeom prst="rect">
            <a:avLst/>
          </a:prstGeom>
          <a:noFill/>
          <a:ln w="9525">
            <a:noFill/>
            <a:miter lim="800000"/>
            <a:headEnd/>
            <a:tailEnd/>
          </a:ln>
        </p:spPr>
        <p:txBody>
          <a:bodyPr>
            <a:spAutoFit/>
          </a:bodyPr>
          <a:lstStyle/>
          <a:p>
            <a:pPr algn="ctr" eaLnBrk="0" hangingPunct="0">
              <a:lnSpc>
                <a:spcPct val="90000"/>
              </a:lnSpc>
              <a:defRPr/>
            </a:pPr>
            <a:r>
              <a:rPr lang="en-US" sz="1600" b="1" dirty="0" err="1">
                <a:latin typeface="+mj-lt"/>
              </a:rPr>
              <a:t>L2</a:t>
            </a:r>
            <a:r>
              <a:rPr lang="en-US" sz="1600" b="1" dirty="0">
                <a:latin typeface="+mj-lt"/>
              </a:rPr>
              <a:t>/</a:t>
            </a:r>
            <a:r>
              <a:rPr lang="en-US" sz="1600" b="1" dirty="0" err="1">
                <a:latin typeface="+mj-lt"/>
              </a:rPr>
              <a:t>L3</a:t>
            </a:r>
            <a:r>
              <a:rPr lang="en-US" sz="1600" b="1" dirty="0">
                <a:latin typeface="+mj-lt"/>
              </a:rPr>
              <a:t> Aggregation</a:t>
            </a:r>
          </a:p>
        </p:txBody>
      </p:sp>
      <p:cxnSp>
        <p:nvCxnSpPr>
          <p:cNvPr id="43011" name="Straight Connector 4"/>
          <p:cNvCxnSpPr>
            <a:cxnSpLocks noChangeShapeType="1"/>
          </p:cNvCxnSpPr>
          <p:nvPr/>
        </p:nvCxnSpPr>
        <p:spPr bwMode="auto">
          <a:xfrm>
            <a:off x="3600450" y="4729163"/>
            <a:ext cx="1333500" cy="0"/>
          </a:xfrm>
          <a:prstGeom prst="line">
            <a:avLst/>
          </a:prstGeom>
          <a:noFill/>
          <a:ln w="28575" algn="ctr">
            <a:solidFill>
              <a:schemeClr val="tx2"/>
            </a:solidFill>
            <a:round/>
            <a:headEnd/>
            <a:tailEnd/>
          </a:ln>
        </p:spPr>
      </p:cxnSp>
      <p:cxnSp>
        <p:nvCxnSpPr>
          <p:cNvPr id="43012" name="Straight Connector 5"/>
          <p:cNvCxnSpPr>
            <a:cxnSpLocks noChangeShapeType="1"/>
          </p:cNvCxnSpPr>
          <p:nvPr/>
        </p:nvCxnSpPr>
        <p:spPr bwMode="auto">
          <a:xfrm flipV="1">
            <a:off x="3600450" y="4843463"/>
            <a:ext cx="1333500" cy="0"/>
          </a:xfrm>
          <a:prstGeom prst="line">
            <a:avLst/>
          </a:prstGeom>
          <a:noFill/>
          <a:ln w="28575" algn="ctr">
            <a:solidFill>
              <a:schemeClr val="tx2"/>
            </a:solidFill>
            <a:round/>
            <a:headEnd/>
            <a:tailEnd/>
          </a:ln>
        </p:spPr>
      </p:cxnSp>
      <p:sp>
        <p:nvSpPr>
          <p:cNvPr id="33797" name="Oval 6"/>
          <p:cNvSpPr>
            <a:spLocks noChangeArrowheads="1"/>
          </p:cNvSpPr>
          <p:nvPr/>
        </p:nvSpPr>
        <p:spPr bwMode="auto">
          <a:xfrm>
            <a:off x="4244975" y="4552950"/>
            <a:ext cx="160338" cy="466725"/>
          </a:xfrm>
          <a:prstGeom prst="ellipse">
            <a:avLst/>
          </a:prstGeom>
          <a:noFill/>
          <a:ln w="28575" algn="ctr">
            <a:solidFill>
              <a:schemeClr val="accent1"/>
            </a:solidFill>
            <a:round/>
            <a:headEnd/>
            <a:tailEnd/>
          </a:ln>
        </p:spPr>
        <p:txBody>
          <a:bodyPr lIns="82124" tIns="41061" rIns="82124" bIns="41061" anchor="ctr">
            <a:spAutoFit/>
          </a:bodyPr>
          <a:lstStyle/>
          <a:p>
            <a:pPr algn="ctr" defTabSz="814388" eaLnBrk="0" hangingPunct="0">
              <a:lnSpc>
                <a:spcPct val="90000"/>
              </a:lnSpc>
              <a:defRPr/>
            </a:pPr>
            <a:endParaRPr lang="en-US" sz="1800">
              <a:latin typeface="+mj-lt"/>
            </a:endParaRPr>
          </a:p>
        </p:txBody>
      </p:sp>
      <p:cxnSp>
        <p:nvCxnSpPr>
          <p:cNvPr id="43014" name="Straight Connector 18"/>
          <p:cNvCxnSpPr>
            <a:cxnSpLocks noChangeShapeType="1"/>
          </p:cNvCxnSpPr>
          <p:nvPr/>
        </p:nvCxnSpPr>
        <p:spPr bwMode="auto">
          <a:xfrm rot="5400000" flipH="1" flipV="1">
            <a:off x="4566443" y="5650707"/>
            <a:ext cx="1268413" cy="0"/>
          </a:xfrm>
          <a:prstGeom prst="line">
            <a:avLst/>
          </a:prstGeom>
          <a:noFill/>
          <a:ln w="28575" cap="rnd" algn="ctr">
            <a:solidFill>
              <a:srgbClr val="00B050"/>
            </a:solidFill>
            <a:round/>
            <a:headEnd/>
            <a:tailEnd/>
          </a:ln>
        </p:spPr>
      </p:cxnSp>
      <p:cxnSp>
        <p:nvCxnSpPr>
          <p:cNvPr id="43015" name="Straight Connector 19"/>
          <p:cNvCxnSpPr>
            <a:cxnSpLocks noChangeShapeType="1"/>
          </p:cNvCxnSpPr>
          <p:nvPr/>
        </p:nvCxnSpPr>
        <p:spPr bwMode="auto">
          <a:xfrm rot="5400000" flipH="1" flipV="1">
            <a:off x="2663031" y="5622132"/>
            <a:ext cx="1208087" cy="0"/>
          </a:xfrm>
          <a:prstGeom prst="line">
            <a:avLst/>
          </a:prstGeom>
          <a:noFill/>
          <a:ln w="28575" cap="rnd" algn="ctr">
            <a:solidFill>
              <a:srgbClr val="C00000"/>
            </a:solidFill>
            <a:round/>
            <a:headEnd/>
            <a:tailEnd/>
          </a:ln>
        </p:spPr>
      </p:cxnSp>
      <p:cxnSp>
        <p:nvCxnSpPr>
          <p:cNvPr id="43016" name="Straight Connector 42"/>
          <p:cNvCxnSpPr>
            <a:cxnSpLocks noChangeShapeType="1"/>
          </p:cNvCxnSpPr>
          <p:nvPr/>
        </p:nvCxnSpPr>
        <p:spPr bwMode="auto">
          <a:xfrm flipV="1">
            <a:off x="3533775" y="5016500"/>
            <a:ext cx="1533525" cy="1268413"/>
          </a:xfrm>
          <a:prstGeom prst="line">
            <a:avLst/>
          </a:prstGeom>
          <a:noFill/>
          <a:ln w="28575" cap="rnd" algn="ctr">
            <a:solidFill>
              <a:srgbClr val="C00000"/>
            </a:solidFill>
            <a:round/>
            <a:headEnd/>
            <a:tailEnd/>
          </a:ln>
        </p:spPr>
      </p:cxnSp>
      <p:cxnSp>
        <p:nvCxnSpPr>
          <p:cNvPr id="43017" name="Straight Connector 44"/>
          <p:cNvCxnSpPr>
            <a:cxnSpLocks noChangeShapeType="1"/>
          </p:cNvCxnSpPr>
          <p:nvPr/>
        </p:nvCxnSpPr>
        <p:spPr bwMode="auto">
          <a:xfrm rot="16200000" flipV="1">
            <a:off x="3466306" y="4950619"/>
            <a:ext cx="1268413" cy="1400175"/>
          </a:xfrm>
          <a:prstGeom prst="line">
            <a:avLst/>
          </a:prstGeom>
          <a:noFill/>
          <a:ln w="28575" cap="rnd" algn="ctr">
            <a:solidFill>
              <a:srgbClr val="00B050"/>
            </a:solidFill>
            <a:round/>
            <a:headEnd/>
            <a:tailEnd/>
          </a:ln>
        </p:spPr>
      </p:cxnSp>
      <p:pic>
        <p:nvPicPr>
          <p:cNvPr id="43018" name="Picture 41"/>
          <p:cNvPicPr>
            <a:picLocks noChangeAspect="1" noChangeArrowheads="1"/>
          </p:cNvPicPr>
          <p:nvPr/>
        </p:nvPicPr>
        <p:blipFill>
          <a:blip r:embed="rId3"/>
          <a:srcRect/>
          <a:stretch>
            <a:fillRect/>
          </a:stretch>
        </p:blipFill>
        <p:spPr bwMode="auto">
          <a:xfrm>
            <a:off x="4600575" y="6284913"/>
            <a:ext cx="933450" cy="344487"/>
          </a:xfrm>
          <a:prstGeom prst="rect">
            <a:avLst/>
          </a:prstGeom>
          <a:noFill/>
          <a:ln w="9525">
            <a:noFill/>
            <a:miter lim="800000"/>
            <a:headEnd/>
            <a:tailEnd/>
          </a:ln>
        </p:spPr>
      </p:pic>
      <p:cxnSp>
        <p:nvCxnSpPr>
          <p:cNvPr id="43019" name="Straight Connector 30"/>
          <p:cNvCxnSpPr>
            <a:cxnSpLocks noChangeShapeType="1"/>
          </p:cNvCxnSpPr>
          <p:nvPr/>
        </p:nvCxnSpPr>
        <p:spPr bwMode="auto">
          <a:xfrm rot="5400000" flipH="1" flipV="1">
            <a:off x="3013868" y="3758407"/>
            <a:ext cx="887413" cy="247650"/>
          </a:xfrm>
          <a:prstGeom prst="line">
            <a:avLst/>
          </a:prstGeom>
          <a:noFill/>
          <a:ln w="28575" cap="rnd" algn="ctr">
            <a:solidFill>
              <a:schemeClr val="tx2"/>
            </a:solidFill>
            <a:round/>
            <a:headEnd/>
            <a:tailEnd/>
          </a:ln>
        </p:spPr>
      </p:cxnSp>
      <p:cxnSp>
        <p:nvCxnSpPr>
          <p:cNvPr id="43020" name="Straight Connector 31"/>
          <p:cNvCxnSpPr>
            <a:cxnSpLocks noChangeShapeType="1"/>
          </p:cNvCxnSpPr>
          <p:nvPr/>
        </p:nvCxnSpPr>
        <p:spPr bwMode="auto">
          <a:xfrm rot="16200000" flipV="1">
            <a:off x="4678362" y="3713163"/>
            <a:ext cx="752475" cy="355600"/>
          </a:xfrm>
          <a:prstGeom prst="line">
            <a:avLst/>
          </a:prstGeom>
          <a:noFill/>
          <a:ln w="28575" cap="rnd" algn="ctr">
            <a:solidFill>
              <a:schemeClr val="tx2"/>
            </a:solidFill>
            <a:round/>
            <a:headEnd/>
            <a:tailEnd/>
          </a:ln>
        </p:spPr>
      </p:cxnSp>
      <p:pic>
        <p:nvPicPr>
          <p:cNvPr id="43021" name="Picture 41"/>
          <p:cNvPicPr>
            <a:picLocks noChangeAspect="1" noChangeArrowheads="1"/>
          </p:cNvPicPr>
          <p:nvPr/>
        </p:nvPicPr>
        <p:blipFill>
          <a:blip r:embed="rId3"/>
          <a:srcRect/>
          <a:stretch>
            <a:fillRect/>
          </a:stretch>
        </p:blipFill>
        <p:spPr bwMode="auto">
          <a:xfrm>
            <a:off x="2800350" y="6284913"/>
            <a:ext cx="933450" cy="344487"/>
          </a:xfrm>
          <a:prstGeom prst="rect">
            <a:avLst/>
          </a:prstGeom>
          <a:noFill/>
          <a:ln w="9525">
            <a:noFill/>
            <a:miter lim="800000"/>
            <a:headEnd/>
            <a:tailEnd/>
          </a:ln>
        </p:spPr>
      </p:pic>
      <p:pic>
        <p:nvPicPr>
          <p:cNvPr id="43022" name="Picture 124" descr="DC3 Icon"/>
          <p:cNvPicPr>
            <a:picLocks noChangeAspect="1" noChangeArrowheads="1"/>
          </p:cNvPicPr>
          <p:nvPr/>
        </p:nvPicPr>
        <p:blipFill>
          <a:blip r:embed="rId4"/>
          <a:srcRect/>
          <a:stretch>
            <a:fillRect/>
          </a:stretch>
        </p:blipFill>
        <p:spPr bwMode="auto">
          <a:xfrm>
            <a:off x="4867275" y="4267200"/>
            <a:ext cx="730250" cy="833438"/>
          </a:xfrm>
          <a:prstGeom prst="rect">
            <a:avLst/>
          </a:prstGeom>
          <a:noFill/>
          <a:ln w="9525">
            <a:noFill/>
            <a:miter lim="800000"/>
            <a:headEnd/>
            <a:tailEnd/>
          </a:ln>
        </p:spPr>
      </p:pic>
      <p:pic>
        <p:nvPicPr>
          <p:cNvPr id="43023" name="Picture 124" descr="DC3 Icon"/>
          <p:cNvPicPr>
            <a:picLocks noChangeAspect="1" noChangeArrowheads="1"/>
          </p:cNvPicPr>
          <p:nvPr/>
        </p:nvPicPr>
        <p:blipFill>
          <a:blip r:embed="rId4"/>
          <a:srcRect/>
          <a:stretch>
            <a:fillRect/>
          </a:stretch>
        </p:blipFill>
        <p:spPr bwMode="auto">
          <a:xfrm>
            <a:off x="2933700" y="4267200"/>
            <a:ext cx="730250" cy="833438"/>
          </a:xfrm>
          <a:prstGeom prst="rect">
            <a:avLst/>
          </a:prstGeom>
          <a:noFill/>
          <a:ln w="9525">
            <a:noFill/>
            <a:miter lim="800000"/>
            <a:headEnd/>
            <a:tailEnd/>
          </a:ln>
        </p:spPr>
      </p:pic>
      <p:sp>
        <p:nvSpPr>
          <p:cNvPr id="122" name="TextBox 96"/>
          <p:cNvSpPr txBox="1">
            <a:spLocks noChangeArrowheads="1"/>
          </p:cNvSpPr>
          <p:nvPr/>
        </p:nvSpPr>
        <p:spPr bwMode="auto">
          <a:xfrm>
            <a:off x="2284413" y="3959225"/>
            <a:ext cx="1136650" cy="244475"/>
          </a:xfrm>
          <a:prstGeom prst="rect">
            <a:avLst/>
          </a:prstGeom>
          <a:noFill/>
          <a:ln w="9525">
            <a:noFill/>
            <a:miter lim="800000"/>
            <a:headEnd/>
            <a:tailEnd/>
          </a:ln>
        </p:spPr>
        <p:txBody>
          <a:bodyPr wrap="none">
            <a:spAutoFit/>
          </a:bodyPr>
          <a:lstStyle/>
          <a:p>
            <a:pPr algn="ctr" eaLnBrk="0" hangingPunct="0">
              <a:lnSpc>
                <a:spcPct val="90000"/>
              </a:lnSpc>
              <a:defRPr/>
            </a:pPr>
            <a:r>
              <a:rPr lang="en-US" sz="1100" b="1" dirty="0">
                <a:solidFill>
                  <a:schemeClr val="tx2">
                    <a:lumMod val="50000"/>
                  </a:schemeClr>
                </a:solidFill>
                <a:latin typeface="+mj-lt"/>
                <a:cs typeface="+mn-cs"/>
              </a:rPr>
              <a:t>ACTIVE HSRP</a:t>
            </a:r>
          </a:p>
        </p:txBody>
      </p:sp>
      <p:sp>
        <p:nvSpPr>
          <p:cNvPr id="33809" name="TextBox 101"/>
          <p:cNvSpPr txBox="1">
            <a:spLocks noChangeArrowheads="1"/>
          </p:cNvSpPr>
          <p:nvPr/>
        </p:nvSpPr>
        <p:spPr bwMode="auto">
          <a:xfrm>
            <a:off x="5183188" y="3967163"/>
            <a:ext cx="1303337" cy="244475"/>
          </a:xfrm>
          <a:prstGeom prst="rect">
            <a:avLst/>
          </a:prstGeom>
          <a:noFill/>
          <a:ln w="9525">
            <a:noFill/>
            <a:miter lim="800000"/>
            <a:headEnd/>
            <a:tailEnd/>
          </a:ln>
        </p:spPr>
        <p:txBody>
          <a:bodyPr wrap="none">
            <a:spAutoFit/>
          </a:bodyPr>
          <a:lstStyle/>
          <a:p>
            <a:pPr algn="ctr" eaLnBrk="0" hangingPunct="0">
              <a:lnSpc>
                <a:spcPct val="90000"/>
              </a:lnSpc>
              <a:defRPr/>
            </a:pPr>
            <a:r>
              <a:rPr lang="en-US" sz="1100" b="1">
                <a:solidFill>
                  <a:schemeClr val="accent2"/>
                </a:solidFill>
                <a:latin typeface="+mj-lt"/>
              </a:rPr>
              <a:t>STANDBY HSRP</a:t>
            </a:r>
          </a:p>
        </p:txBody>
      </p:sp>
      <p:pic>
        <p:nvPicPr>
          <p:cNvPr id="43026" name="Picture 183" descr="MCDD00046_0000[1]"/>
          <p:cNvPicPr>
            <a:picLocks noChangeAspect="1" noChangeArrowheads="1"/>
          </p:cNvPicPr>
          <p:nvPr/>
        </p:nvPicPr>
        <p:blipFill>
          <a:blip r:embed="rId5"/>
          <a:srcRect/>
          <a:stretch>
            <a:fillRect/>
          </a:stretch>
        </p:blipFill>
        <p:spPr bwMode="auto">
          <a:xfrm>
            <a:off x="5600700" y="4440238"/>
            <a:ext cx="207963" cy="209550"/>
          </a:xfrm>
          <a:prstGeom prst="rect">
            <a:avLst/>
          </a:prstGeom>
          <a:noFill/>
          <a:ln w="9525">
            <a:noFill/>
            <a:miter lim="800000"/>
            <a:headEnd/>
            <a:tailEnd/>
          </a:ln>
        </p:spPr>
      </p:pic>
      <p:pic>
        <p:nvPicPr>
          <p:cNvPr id="43027" name="Picture 184" descr="MCDD00046_0000[1]"/>
          <p:cNvPicPr>
            <a:picLocks noChangeAspect="1" noChangeArrowheads="1"/>
          </p:cNvPicPr>
          <p:nvPr/>
        </p:nvPicPr>
        <p:blipFill>
          <a:blip r:embed="rId5"/>
          <a:srcRect/>
          <a:stretch>
            <a:fillRect/>
          </a:stretch>
        </p:blipFill>
        <p:spPr bwMode="auto">
          <a:xfrm>
            <a:off x="2667000" y="4460875"/>
            <a:ext cx="207963" cy="209550"/>
          </a:xfrm>
          <a:prstGeom prst="rect">
            <a:avLst/>
          </a:prstGeom>
          <a:noFill/>
          <a:ln w="9525">
            <a:noFill/>
            <a:miter lim="800000"/>
            <a:headEnd/>
            <a:tailEnd/>
          </a:ln>
        </p:spPr>
      </p:pic>
      <p:pic>
        <p:nvPicPr>
          <p:cNvPr id="43028" name="Picture 3" descr="C:\Documents and Settings\rmari\Local Settings\Temporary Internet Files\Content.IE5\GXQEDLIU\MCj04325370000[1].png"/>
          <p:cNvPicPr>
            <a:picLocks noChangeAspect="1" noChangeArrowheads="1"/>
          </p:cNvPicPr>
          <p:nvPr/>
        </p:nvPicPr>
        <p:blipFill>
          <a:blip r:embed="rId6"/>
          <a:srcRect/>
          <a:stretch>
            <a:fillRect/>
          </a:stretch>
        </p:blipFill>
        <p:spPr bwMode="auto">
          <a:xfrm>
            <a:off x="5029200" y="3895725"/>
            <a:ext cx="200025" cy="173038"/>
          </a:xfrm>
          <a:prstGeom prst="rect">
            <a:avLst/>
          </a:prstGeom>
          <a:noFill/>
          <a:ln w="9525">
            <a:noFill/>
            <a:miter lim="800000"/>
            <a:headEnd/>
            <a:tailEnd/>
          </a:ln>
        </p:spPr>
      </p:pic>
      <p:pic>
        <p:nvPicPr>
          <p:cNvPr id="43029" name="Picture 183" descr="MCDD00046_0000[1]"/>
          <p:cNvPicPr>
            <a:picLocks noChangeAspect="1" noChangeArrowheads="1"/>
          </p:cNvPicPr>
          <p:nvPr/>
        </p:nvPicPr>
        <p:blipFill>
          <a:blip r:embed="rId5"/>
          <a:srcRect/>
          <a:stretch>
            <a:fillRect/>
          </a:stretch>
        </p:blipFill>
        <p:spPr bwMode="auto">
          <a:xfrm rot="5400000" flipH="1" flipV="1">
            <a:off x="4632325" y="4271963"/>
            <a:ext cx="179387" cy="242888"/>
          </a:xfrm>
          <a:prstGeom prst="rect">
            <a:avLst/>
          </a:prstGeom>
          <a:noFill/>
          <a:ln w="9525">
            <a:noFill/>
            <a:miter lim="800000"/>
            <a:headEnd/>
            <a:tailEnd/>
          </a:ln>
        </p:spPr>
      </p:pic>
      <p:sp>
        <p:nvSpPr>
          <p:cNvPr id="128" name="Freeform 127"/>
          <p:cNvSpPr/>
          <p:nvPr/>
        </p:nvSpPr>
        <p:spPr bwMode="auto">
          <a:xfrm>
            <a:off x="3352800" y="4800600"/>
            <a:ext cx="1309688" cy="1374775"/>
          </a:xfrm>
          <a:custGeom>
            <a:avLst/>
            <a:gdLst>
              <a:gd name="connsiteX0" fmla="*/ 0 w 1649361"/>
              <a:gd name="connsiteY0" fmla="*/ 1818967 h 1818967"/>
              <a:gd name="connsiteX1" fmla="*/ 1607574 w 1649361"/>
              <a:gd name="connsiteY1" fmla="*/ 270387 h 1818967"/>
              <a:gd name="connsiteX2" fmla="*/ 250722 w 1649361"/>
              <a:gd name="connsiteY2" fmla="*/ 196645 h 1818967"/>
              <a:gd name="connsiteX3" fmla="*/ 250722 w 1649361"/>
              <a:gd name="connsiteY3" fmla="*/ 417871 h 1818967"/>
            </a:gdLst>
            <a:ahLst/>
            <a:cxnLst>
              <a:cxn ang="0">
                <a:pos x="connsiteX0" y="connsiteY0"/>
              </a:cxn>
              <a:cxn ang="0">
                <a:pos x="connsiteX1" y="connsiteY1"/>
              </a:cxn>
              <a:cxn ang="0">
                <a:pos x="connsiteX2" y="connsiteY2"/>
              </a:cxn>
              <a:cxn ang="0">
                <a:pos x="connsiteX3" y="connsiteY3"/>
              </a:cxn>
            </a:cxnLst>
            <a:rect l="l" t="t" r="r" b="b"/>
            <a:pathLst>
              <a:path w="1649361" h="1818967">
                <a:moveTo>
                  <a:pt x="0" y="1818967"/>
                </a:moveTo>
                <a:cubicBezTo>
                  <a:pt x="782893" y="1179870"/>
                  <a:pt x="1565787" y="540774"/>
                  <a:pt x="1607574" y="270387"/>
                </a:cubicBezTo>
                <a:cubicBezTo>
                  <a:pt x="1649361" y="0"/>
                  <a:pt x="476864" y="172064"/>
                  <a:pt x="250722" y="196645"/>
                </a:cubicBezTo>
                <a:cubicBezTo>
                  <a:pt x="24580" y="221226"/>
                  <a:pt x="137651" y="319548"/>
                  <a:pt x="250722" y="417871"/>
                </a:cubicBezTo>
              </a:path>
            </a:pathLst>
          </a:custGeom>
          <a:ln w="44450">
            <a:solidFill>
              <a:schemeClr val="tx2"/>
            </a:solidFill>
            <a:roun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lnSpc>
                <a:spcPct val="90000"/>
              </a:lnSpc>
              <a:spcBef>
                <a:spcPts val="0"/>
              </a:spcBef>
              <a:spcAft>
                <a:spcPts val="0"/>
              </a:spcAft>
              <a:defRPr/>
            </a:pPr>
            <a:endParaRPr lang="en-US" sz="1800">
              <a:latin typeface="+mj-lt"/>
            </a:endParaRPr>
          </a:p>
        </p:txBody>
      </p:sp>
      <p:pic>
        <p:nvPicPr>
          <p:cNvPr id="43031" name="Picture 3" descr="C:\Documents and Settings\rmari\Local Settings\Temporary Internet Files\Content.IE5\GXQEDLIU\MCj04325370000[1].png"/>
          <p:cNvPicPr>
            <a:picLocks noChangeAspect="1" noChangeArrowheads="1"/>
          </p:cNvPicPr>
          <p:nvPr/>
        </p:nvPicPr>
        <p:blipFill>
          <a:blip r:embed="rId6"/>
          <a:srcRect/>
          <a:stretch>
            <a:fillRect/>
          </a:stretch>
        </p:blipFill>
        <p:spPr bwMode="auto">
          <a:xfrm>
            <a:off x="5600700" y="4325938"/>
            <a:ext cx="200025" cy="171450"/>
          </a:xfrm>
          <a:prstGeom prst="rect">
            <a:avLst/>
          </a:prstGeom>
          <a:noFill/>
          <a:ln w="9525">
            <a:noFill/>
            <a:miter lim="800000"/>
            <a:headEnd/>
            <a:tailEnd/>
          </a:ln>
        </p:spPr>
      </p:pic>
      <p:cxnSp>
        <p:nvCxnSpPr>
          <p:cNvPr id="130" name="Straight Arrow Connector 129"/>
          <p:cNvCxnSpPr/>
          <p:nvPr/>
        </p:nvCxnSpPr>
        <p:spPr bwMode="auto">
          <a:xfrm rot="16200000" flipH="1">
            <a:off x="3706813" y="5322887"/>
            <a:ext cx="920750" cy="1000125"/>
          </a:xfrm>
          <a:prstGeom prst="straightConnector1">
            <a:avLst/>
          </a:prstGeom>
          <a:ln w="44450">
            <a:solidFill>
              <a:schemeClr val="tx2"/>
            </a:solidFill>
            <a:prstDash val="dash"/>
            <a:round/>
            <a:tailEnd type="triangle" w="lg" len="med"/>
          </a:ln>
        </p:spPr>
        <p:style>
          <a:lnRef idx="1">
            <a:schemeClr val="accent1"/>
          </a:lnRef>
          <a:fillRef idx="0">
            <a:schemeClr val="accent1"/>
          </a:fillRef>
          <a:effectRef idx="0">
            <a:schemeClr val="accent1"/>
          </a:effectRef>
          <a:fontRef idx="minor">
            <a:schemeClr val="tx1"/>
          </a:fontRef>
        </p:style>
      </p:cxnSp>
      <p:sp>
        <p:nvSpPr>
          <p:cNvPr id="33817" name="TextBox 114"/>
          <p:cNvSpPr txBox="1">
            <a:spLocks noChangeArrowheads="1"/>
          </p:cNvSpPr>
          <p:nvPr/>
        </p:nvSpPr>
        <p:spPr bwMode="auto">
          <a:xfrm>
            <a:off x="2254250" y="4383088"/>
            <a:ext cx="425450" cy="244475"/>
          </a:xfrm>
          <a:prstGeom prst="rect">
            <a:avLst/>
          </a:prstGeom>
          <a:noFill/>
          <a:ln w="9525">
            <a:noFill/>
            <a:miter lim="800000"/>
            <a:headEnd/>
            <a:tailEnd/>
          </a:ln>
        </p:spPr>
        <p:txBody>
          <a:bodyPr wrap="none">
            <a:spAutoFit/>
          </a:bodyPr>
          <a:lstStyle/>
          <a:p>
            <a:pPr algn="ctr" eaLnBrk="0" hangingPunct="0">
              <a:lnSpc>
                <a:spcPct val="90000"/>
              </a:lnSpc>
              <a:defRPr/>
            </a:pPr>
            <a:r>
              <a:rPr lang="en-US" sz="1100">
                <a:latin typeface="+mj-lt"/>
              </a:rPr>
              <a:t>GW</a:t>
            </a:r>
          </a:p>
        </p:txBody>
      </p:sp>
      <p:sp>
        <p:nvSpPr>
          <p:cNvPr id="33818" name="TextBox 115"/>
          <p:cNvSpPr txBox="1">
            <a:spLocks noChangeArrowheads="1"/>
          </p:cNvSpPr>
          <p:nvPr/>
        </p:nvSpPr>
        <p:spPr bwMode="auto">
          <a:xfrm>
            <a:off x="5854700" y="4383088"/>
            <a:ext cx="425450" cy="244475"/>
          </a:xfrm>
          <a:prstGeom prst="rect">
            <a:avLst/>
          </a:prstGeom>
          <a:noFill/>
          <a:ln w="9525">
            <a:noFill/>
            <a:miter lim="800000"/>
            <a:headEnd/>
            <a:tailEnd/>
          </a:ln>
        </p:spPr>
        <p:txBody>
          <a:bodyPr wrap="none">
            <a:spAutoFit/>
          </a:bodyPr>
          <a:lstStyle/>
          <a:p>
            <a:pPr algn="ctr" eaLnBrk="0" hangingPunct="0">
              <a:lnSpc>
                <a:spcPct val="90000"/>
              </a:lnSpc>
              <a:defRPr/>
            </a:pPr>
            <a:r>
              <a:rPr lang="en-US" sz="1100">
                <a:latin typeface="+mj-lt"/>
              </a:rPr>
              <a:t>GW</a:t>
            </a:r>
          </a:p>
        </p:txBody>
      </p:sp>
      <p:sp>
        <p:nvSpPr>
          <p:cNvPr id="33819" name="TextBox 116"/>
          <p:cNvSpPr txBox="1">
            <a:spLocks noChangeArrowheads="1"/>
          </p:cNvSpPr>
          <p:nvPr/>
        </p:nvSpPr>
        <p:spPr bwMode="auto">
          <a:xfrm>
            <a:off x="4521200" y="4114800"/>
            <a:ext cx="425450" cy="244475"/>
          </a:xfrm>
          <a:prstGeom prst="rect">
            <a:avLst/>
          </a:prstGeom>
          <a:noFill/>
          <a:ln w="9525">
            <a:noFill/>
            <a:miter lim="800000"/>
            <a:headEnd/>
            <a:tailEnd/>
          </a:ln>
        </p:spPr>
        <p:txBody>
          <a:bodyPr wrap="none">
            <a:spAutoFit/>
          </a:bodyPr>
          <a:lstStyle/>
          <a:p>
            <a:pPr algn="ctr" eaLnBrk="0" hangingPunct="0">
              <a:lnSpc>
                <a:spcPct val="90000"/>
              </a:lnSpc>
              <a:defRPr/>
            </a:pPr>
            <a:r>
              <a:rPr lang="en-US" sz="1100">
                <a:latin typeface="+mj-lt"/>
              </a:rPr>
              <a:t>GW</a:t>
            </a:r>
          </a:p>
        </p:txBody>
      </p:sp>
      <p:pic>
        <p:nvPicPr>
          <p:cNvPr id="43036" name="Picture 4" descr="C:\Documents and Settings\rmari\Local Settings\Temporary Internet Files\Content.IE5\8M1GF5WT\MCj04325380000[1].png"/>
          <p:cNvPicPr>
            <a:picLocks noChangeAspect="1" noChangeArrowheads="1"/>
          </p:cNvPicPr>
          <p:nvPr/>
        </p:nvPicPr>
        <p:blipFill>
          <a:blip r:embed="rId7"/>
          <a:srcRect/>
          <a:stretch>
            <a:fillRect/>
          </a:stretch>
        </p:blipFill>
        <p:spPr bwMode="auto">
          <a:xfrm>
            <a:off x="3467100" y="5132388"/>
            <a:ext cx="247650" cy="211137"/>
          </a:xfrm>
          <a:prstGeom prst="rect">
            <a:avLst/>
          </a:prstGeom>
          <a:noFill/>
          <a:ln w="9525">
            <a:noFill/>
            <a:miter lim="800000"/>
            <a:headEnd/>
            <a:tailEnd/>
          </a:ln>
        </p:spPr>
      </p:pic>
      <p:sp>
        <p:nvSpPr>
          <p:cNvPr id="33821" name="TextBox 118"/>
          <p:cNvSpPr txBox="1">
            <a:spLocks noChangeArrowheads="1"/>
          </p:cNvSpPr>
          <p:nvPr/>
        </p:nvSpPr>
        <p:spPr bwMode="auto">
          <a:xfrm>
            <a:off x="1981200" y="6172200"/>
            <a:ext cx="866775" cy="244475"/>
          </a:xfrm>
          <a:prstGeom prst="rect">
            <a:avLst/>
          </a:prstGeom>
          <a:noFill/>
          <a:ln w="9525">
            <a:noFill/>
            <a:miter lim="800000"/>
            <a:headEnd/>
            <a:tailEnd/>
          </a:ln>
        </p:spPr>
        <p:txBody>
          <a:bodyPr>
            <a:spAutoFit/>
          </a:bodyPr>
          <a:lstStyle/>
          <a:p>
            <a:pPr algn="ctr" eaLnBrk="0" hangingPunct="0">
              <a:lnSpc>
                <a:spcPct val="90000"/>
              </a:lnSpc>
              <a:defRPr/>
            </a:pPr>
            <a:r>
              <a:rPr lang="en-US" sz="1100" dirty="0">
                <a:latin typeface="+mj-lt"/>
              </a:rPr>
              <a:t>VLAN 100</a:t>
            </a:r>
          </a:p>
        </p:txBody>
      </p:sp>
      <p:sp>
        <p:nvSpPr>
          <p:cNvPr id="33822" name="TextBox 119"/>
          <p:cNvSpPr txBox="1">
            <a:spLocks noChangeArrowheads="1"/>
          </p:cNvSpPr>
          <p:nvPr/>
        </p:nvSpPr>
        <p:spPr bwMode="auto">
          <a:xfrm>
            <a:off x="5562600" y="6172200"/>
            <a:ext cx="866775" cy="244475"/>
          </a:xfrm>
          <a:prstGeom prst="rect">
            <a:avLst/>
          </a:prstGeom>
          <a:noFill/>
          <a:ln w="9525">
            <a:noFill/>
            <a:miter lim="800000"/>
            <a:headEnd/>
            <a:tailEnd/>
          </a:ln>
        </p:spPr>
        <p:txBody>
          <a:bodyPr>
            <a:spAutoFit/>
          </a:bodyPr>
          <a:lstStyle/>
          <a:p>
            <a:pPr algn="ctr" eaLnBrk="0" hangingPunct="0">
              <a:lnSpc>
                <a:spcPct val="90000"/>
              </a:lnSpc>
              <a:defRPr/>
            </a:pPr>
            <a:r>
              <a:rPr lang="en-US" sz="1100" dirty="0">
                <a:latin typeface="+mj-lt"/>
              </a:rPr>
              <a:t>VLAN 200</a:t>
            </a:r>
          </a:p>
        </p:txBody>
      </p:sp>
      <p:sp>
        <p:nvSpPr>
          <p:cNvPr id="33825" name="TextBox 122"/>
          <p:cNvSpPr txBox="1">
            <a:spLocks noChangeArrowheads="1"/>
          </p:cNvSpPr>
          <p:nvPr/>
        </p:nvSpPr>
        <p:spPr bwMode="auto">
          <a:xfrm>
            <a:off x="3657600" y="4419600"/>
            <a:ext cx="1133475" cy="238125"/>
          </a:xfrm>
          <a:prstGeom prst="rect">
            <a:avLst/>
          </a:prstGeom>
          <a:noFill/>
          <a:ln w="9525">
            <a:noFill/>
            <a:miter lim="800000"/>
            <a:headEnd/>
            <a:tailEnd/>
          </a:ln>
        </p:spPr>
        <p:txBody>
          <a:bodyPr>
            <a:spAutoFit/>
          </a:bodyPr>
          <a:lstStyle/>
          <a:p>
            <a:pPr algn="ctr" eaLnBrk="0" hangingPunct="0">
              <a:lnSpc>
                <a:spcPct val="90000"/>
              </a:lnSpc>
              <a:defRPr/>
            </a:pPr>
            <a:r>
              <a:rPr lang="en-US" sz="1050">
                <a:latin typeface="+mj-lt"/>
              </a:rPr>
              <a:t>VLAN  100, 200</a:t>
            </a:r>
          </a:p>
        </p:txBody>
      </p:sp>
      <p:sp>
        <p:nvSpPr>
          <p:cNvPr id="33826" name="Rectangle 43"/>
          <p:cNvSpPr>
            <a:spLocks noChangeArrowheads="1"/>
          </p:cNvSpPr>
          <p:nvPr/>
        </p:nvSpPr>
        <p:spPr bwMode="auto">
          <a:xfrm>
            <a:off x="6000750" y="3344863"/>
            <a:ext cx="1933575" cy="314325"/>
          </a:xfrm>
          <a:prstGeom prst="rect">
            <a:avLst/>
          </a:prstGeom>
          <a:noFill/>
          <a:ln w="9525">
            <a:noFill/>
            <a:miter lim="800000"/>
            <a:headEnd/>
            <a:tailEnd/>
          </a:ln>
        </p:spPr>
        <p:txBody>
          <a:bodyPr>
            <a:spAutoFit/>
          </a:bodyPr>
          <a:lstStyle/>
          <a:p>
            <a:pPr algn="ctr" eaLnBrk="0" hangingPunct="0">
              <a:lnSpc>
                <a:spcPct val="90000"/>
              </a:lnSpc>
              <a:defRPr/>
            </a:pPr>
            <a:r>
              <a:rPr lang="en-US" sz="1600" b="1" dirty="0">
                <a:latin typeface="+mj-lt"/>
              </a:rPr>
              <a:t>L3 CORE</a:t>
            </a:r>
            <a:endParaRPr lang="en-US" sz="1800" b="1" dirty="0">
              <a:latin typeface="+mj-lt"/>
            </a:endParaRPr>
          </a:p>
        </p:txBody>
      </p:sp>
      <p:sp>
        <p:nvSpPr>
          <p:cNvPr id="33828" name="Content Placeholder 2"/>
          <p:cNvSpPr>
            <a:spLocks noGrp="1"/>
          </p:cNvSpPr>
          <p:nvPr>
            <p:ph idx="1"/>
          </p:nvPr>
        </p:nvSpPr>
        <p:spPr>
          <a:xfrm>
            <a:off x="228600" y="1371600"/>
            <a:ext cx="8458200" cy="1143000"/>
          </a:xfrm>
        </p:spPr>
        <p:txBody>
          <a:bodyPr/>
          <a:lstStyle/>
          <a:p>
            <a:pPr eaLnBrk="1" hangingPunct="1">
              <a:buFont typeface="Wingdings" pitchFamily="2" charset="2"/>
              <a:buNone/>
              <a:defRPr/>
            </a:pPr>
            <a:r>
              <a:rPr lang="en-US" sz="2000" b="1" dirty="0" smtClean="0"/>
              <a:t>Cautions:</a:t>
            </a:r>
            <a:endParaRPr lang="en-US" sz="2000" dirty="0" smtClean="0">
              <a:latin typeface="+mj-lt"/>
            </a:endParaRPr>
          </a:p>
          <a:p>
            <a:pPr eaLnBrk="1" hangingPunct="1">
              <a:defRPr/>
            </a:pPr>
            <a:r>
              <a:rPr lang="en-US" sz="2000" dirty="0" smtClean="0">
                <a:latin typeface="+mj-lt"/>
              </a:rPr>
              <a:t>Not </a:t>
            </a:r>
            <a:r>
              <a:rPr lang="en-US" sz="2000" dirty="0">
                <a:latin typeface="+mj-lt"/>
              </a:rPr>
              <a:t>recommended using HSRP link tracking in a vPC configuration</a:t>
            </a:r>
          </a:p>
          <a:p>
            <a:pPr eaLnBrk="1" hangingPunct="1">
              <a:defRPr/>
            </a:pPr>
            <a:r>
              <a:rPr lang="en-US" sz="2000" dirty="0">
                <a:latin typeface="+mj-lt"/>
              </a:rPr>
              <a:t>Reason: vPC will not forward a packet back on a vPC once it has crossed the peer-link, except in the case of a remote member port failure</a:t>
            </a:r>
          </a:p>
        </p:txBody>
      </p:sp>
      <p:pic>
        <p:nvPicPr>
          <p:cNvPr id="43044" name="Picture 37"/>
          <p:cNvPicPr>
            <a:picLocks noChangeArrowheads="1"/>
          </p:cNvPicPr>
          <p:nvPr/>
        </p:nvPicPr>
        <p:blipFill>
          <a:blip r:embed="rId8"/>
          <a:srcRect/>
          <a:stretch>
            <a:fillRect/>
          </a:stretch>
        </p:blipFill>
        <p:spPr bwMode="auto">
          <a:xfrm>
            <a:off x="4495800" y="3209925"/>
            <a:ext cx="677863" cy="319088"/>
          </a:xfrm>
          <a:prstGeom prst="rect">
            <a:avLst/>
          </a:prstGeom>
          <a:noFill/>
          <a:ln w="9525">
            <a:noFill/>
            <a:miter lim="800000"/>
            <a:headEnd/>
            <a:tailEnd/>
          </a:ln>
        </p:spPr>
      </p:pic>
      <p:pic>
        <p:nvPicPr>
          <p:cNvPr id="43045" name="Picture 37"/>
          <p:cNvPicPr>
            <a:picLocks noChangeArrowheads="1"/>
          </p:cNvPicPr>
          <p:nvPr/>
        </p:nvPicPr>
        <p:blipFill>
          <a:blip r:embed="rId8"/>
          <a:srcRect/>
          <a:stretch>
            <a:fillRect/>
          </a:stretch>
        </p:blipFill>
        <p:spPr bwMode="auto">
          <a:xfrm>
            <a:off x="3284538" y="3209925"/>
            <a:ext cx="677862" cy="319088"/>
          </a:xfrm>
          <a:prstGeom prst="rect">
            <a:avLst/>
          </a:prstGeom>
          <a:noFill/>
          <a:ln w="9525">
            <a:noFill/>
            <a:miter lim="800000"/>
            <a:headEnd/>
            <a:tailEnd/>
          </a:ln>
        </p:spPr>
      </p:pic>
      <p:sp>
        <p:nvSpPr>
          <p:cNvPr id="43046" name="Title 38"/>
          <p:cNvSpPr>
            <a:spLocks noGrp="1"/>
          </p:cNvSpPr>
          <p:nvPr>
            <p:ph type="title"/>
          </p:nvPr>
        </p:nvSpPr>
        <p:spPr/>
        <p:txBody>
          <a:bodyPr/>
          <a:lstStyle/>
          <a:p>
            <a:r>
              <a:rPr lang="en-US" smtClean="0">
                <a:solidFill>
                  <a:srgbClr val="0183B7"/>
                </a:solidFill>
                <a:ea typeface="MS PGothic" pitchFamily="34" charset="-128"/>
              </a:rPr>
              <a:t>HSRP with vPC</a:t>
            </a:r>
            <a:br>
              <a:rPr lang="en-US" smtClean="0">
                <a:solidFill>
                  <a:srgbClr val="0183B7"/>
                </a:solidFill>
                <a:ea typeface="MS PGothic" pitchFamily="34" charset="-128"/>
              </a:rPr>
            </a:br>
            <a:r>
              <a:rPr lang="en-US" sz="2400" smtClean="0">
                <a:solidFill>
                  <a:srgbClr val="000000"/>
                </a:solidFill>
              </a:rPr>
              <a:t>Do NOT use Object Tracking</a:t>
            </a:r>
            <a:endParaRPr lang="en-US" smtClean="0"/>
          </a:p>
        </p:txBody>
      </p:sp>
      <p:sp>
        <p:nvSpPr>
          <p:cNvPr id="39" name="Oval 38"/>
          <p:cNvSpPr/>
          <p:nvPr/>
        </p:nvSpPr>
        <p:spPr bwMode="auto">
          <a:xfrm>
            <a:off x="3048000" y="5867400"/>
            <a:ext cx="1066800" cy="152400"/>
          </a:xfrm>
          <a:prstGeom prst="ellipse">
            <a:avLst/>
          </a:prstGeom>
          <a:solidFill>
            <a:schemeClr val="accent2">
              <a:lumMod val="60000"/>
              <a:lumOff val="40000"/>
            </a:schemeClr>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0" name="Oval 39"/>
          <p:cNvSpPr/>
          <p:nvPr/>
        </p:nvSpPr>
        <p:spPr bwMode="auto">
          <a:xfrm>
            <a:off x="4191000" y="5867400"/>
            <a:ext cx="1066800" cy="152400"/>
          </a:xfrm>
          <a:prstGeom prst="ellipse">
            <a:avLst/>
          </a:prstGeom>
          <a:solidFill>
            <a:srgbClr val="92D050"/>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228600" y="1219200"/>
            <a:ext cx="8458200" cy="609600"/>
          </a:xfrm>
        </p:spPr>
        <p:txBody>
          <a:bodyPr/>
          <a:lstStyle/>
          <a:p>
            <a:pPr eaLnBrk="1" hangingPunct="1"/>
            <a:r>
              <a:rPr lang="en-US" sz="2000" smtClean="0"/>
              <a:t>Use an OSPF point-to-point adjacency (or equivalent  L3 protocol) between the vPC peers to establish a L3 backup path to the Core through in case of uplinks failure</a:t>
            </a:r>
          </a:p>
          <a:p>
            <a:pPr eaLnBrk="1" hangingPunct="1"/>
            <a:r>
              <a:rPr lang="en-US" sz="2000" smtClean="0"/>
              <a:t>A single point-to-point VLAN/SVI  will suffice to establish a L3 neighborship. </a:t>
            </a:r>
          </a:p>
          <a:p>
            <a:pPr eaLnBrk="1" hangingPunct="1">
              <a:buFont typeface="Wingdings" pitchFamily="2" charset="2"/>
              <a:buNone/>
            </a:pPr>
            <a:endParaRPr lang="en-US" sz="2000" smtClean="0"/>
          </a:p>
        </p:txBody>
      </p:sp>
      <p:cxnSp>
        <p:nvCxnSpPr>
          <p:cNvPr id="44035" name="Straight Connector 45"/>
          <p:cNvCxnSpPr>
            <a:cxnSpLocks noChangeShapeType="1"/>
          </p:cNvCxnSpPr>
          <p:nvPr/>
        </p:nvCxnSpPr>
        <p:spPr bwMode="auto">
          <a:xfrm>
            <a:off x="3276600" y="4622800"/>
            <a:ext cx="2590800" cy="1588"/>
          </a:xfrm>
          <a:prstGeom prst="line">
            <a:avLst/>
          </a:prstGeom>
          <a:noFill/>
          <a:ln w="38100" algn="ctr">
            <a:solidFill>
              <a:schemeClr val="tx2"/>
            </a:solidFill>
            <a:round/>
            <a:headEnd/>
            <a:tailEnd/>
          </a:ln>
        </p:spPr>
      </p:cxnSp>
      <p:cxnSp>
        <p:nvCxnSpPr>
          <p:cNvPr id="44036" name="Straight Connector 46"/>
          <p:cNvCxnSpPr>
            <a:cxnSpLocks noChangeShapeType="1"/>
          </p:cNvCxnSpPr>
          <p:nvPr/>
        </p:nvCxnSpPr>
        <p:spPr bwMode="auto">
          <a:xfrm>
            <a:off x="3276600" y="4692650"/>
            <a:ext cx="2590800" cy="1588"/>
          </a:xfrm>
          <a:prstGeom prst="line">
            <a:avLst/>
          </a:prstGeom>
          <a:noFill/>
          <a:ln w="38100" algn="ctr">
            <a:solidFill>
              <a:schemeClr val="tx2"/>
            </a:solidFill>
            <a:round/>
            <a:headEnd/>
            <a:tailEnd/>
          </a:ln>
        </p:spPr>
      </p:cxnSp>
      <p:sp>
        <p:nvSpPr>
          <p:cNvPr id="44037" name="Oval 47"/>
          <p:cNvSpPr>
            <a:spLocks noChangeArrowheads="1"/>
          </p:cNvSpPr>
          <p:nvPr/>
        </p:nvSpPr>
        <p:spPr bwMode="auto">
          <a:xfrm>
            <a:off x="4495800" y="4484688"/>
            <a:ext cx="152400" cy="347662"/>
          </a:xfrm>
          <a:prstGeom prst="ellipse">
            <a:avLst/>
          </a:prstGeom>
          <a:noFill/>
          <a:ln w="38100"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44038" name="Rectangle 11"/>
          <p:cNvSpPr>
            <a:spLocks noChangeArrowheads="1"/>
          </p:cNvSpPr>
          <p:nvPr/>
        </p:nvSpPr>
        <p:spPr bwMode="auto">
          <a:xfrm>
            <a:off x="2514600" y="4205288"/>
            <a:ext cx="4114800" cy="1322387"/>
          </a:xfrm>
          <a:prstGeom prst="rect">
            <a:avLst/>
          </a:prstGeom>
          <a:noFill/>
          <a:ln w="28575" algn="ctr">
            <a:solidFill>
              <a:schemeClr val="tx2"/>
            </a:solidFill>
            <a:prstDash val="lgDash"/>
            <a:round/>
            <a:headEnd/>
            <a:tailEnd/>
          </a:ln>
        </p:spPr>
        <p:txBody>
          <a:bodyPr lIns="82124" tIns="41061" rIns="82124" bIns="41061" anchor="ctr">
            <a:spAutoFit/>
          </a:bodyPr>
          <a:lstStyle/>
          <a:p>
            <a:pPr algn="ctr" defTabSz="814388" eaLnBrk="0" hangingPunct="0">
              <a:lnSpc>
                <a:spcPct val="90000"/>
              </a:lnSpc>
            </a:pPr>
            <a:endParaRPr lang="en-US"/>
          </a:p>
        </p:txBody>
      </p:sp>
      <p:cxnSp>
        <p:nvCxnSpPr>
          <p:cNvPr id="44039" name="Straight Connector 49"/>
          <p:cNvCxnSpPr>
            <a:cxnSpLocks noChangeShapeType="1"/>
          </p:cNvCxnSpPr>
          <p:nvPr/>
        </p:nvCxnSpPr>
        <p:spPr bwMode="auto">
          <a:xfrm rot="5400000">
            <a:off x="2547145" y="4066381"/>
            <a:ext cx="696912" cy="3175"/>
          </a:xfrm>
          <a:prstGeom prst="line">
            <a:avLst/>
          </a:prstGeom>
          <a:noFill/>
          <a:ln w="38100" algn="ctr">
            <a:solidFill>
              <a:schemeClr val="accent2"/>
            </a:solidFill>
            <a:round/>
            <a:headEnd/>
            <a:tailEnd/>
          </a:ln>
        </p:spPr>
      </p:cxnSp>
      <p:cxnSp>
        <p:nvCxnSpPr>
          <p:cNvPr id="44040" name="Straight Connector 50"/>
          <p:cNvCxnSpPr>
            <a:cxnSpLocks noChangeShapeType="1"/>
          </p:cNvCxnSpPr>
          <p:nvPr/>
        </p:nvCxnSpPr>
        <p:spPr bwMode="auto">
          <a:xfrm rot="10800000" flipV="1">
            <a:off x="3048000" y="3717925"/>
            <a:ext cx="2895600" cy="698500"/>
          </a:xfrm>
          <a:prstGeom prst="line">
            <a:avLst/>
          </a:prstGeom>
          <a:noFill/>
          <a:ln w="38100" algn="ctr">
            <a:solidFill>
              <a:schemeClr val="accent2"/>
            </a:solidFill>
            <a:round/>
            <a:headEnd/>
            <a:tailEnd/>
          </a:ln>
        </p:spPr>
      </p:cxnSp>
      <p:cxnSp>
        <p:nvCxnSpPr>
          <p:cNvPr id="44041" name="Straight Connector 14"/>
          <p:cNvCxnSpPr>
            <a:cxnSpLocks noChangeShapeType="1"/>
          </p:cNvCxnSpPr>
          <p:nvPr/>
        </p:nvCxnSpPr>
        <p:spPr bwMode="auto">
          <a:xfrm rot="5400000">
            <a:off x="5824538" y="4067175"/>
            <a:ext cx="696912" cy="1588"/>
          </a:xfrm>
          <a:prstGeom prst="line">
            <a:avLst/>
          </a:prstGeom>
          <a:noFill/>
          <a:ln w="38100" algn="ctr">
            <a:solidFill>
              <a:schemeClr val="accent2"/>
            </a:solidFill>
            <a:round/>
            <a:headEnd/>
            <a:tailEnd/>
          </a:ln>
        </p:spPr>
      </p:cxnSp>
      <p:cxnSp>
        <p:nvCxnSpPr>
          <p:cNvPr id="44042" name="Straight Connector 15"/>
          <p:cNvCxnSpPr>
            <a:cxnSpLocks noChangeShapeType="1"/>
          </p:cNvCxnSpPr>
          <p:nvPr/>
        </p:nvCxnSpPr>
        <p:spPr bwMode="auto">
          <a:xfrm rot="10800000">
            <a:off x="3048000" y="3719513"/>
            <a:ext cx="2971800" cy="695325"/>
          </a:xfrm>
          <a:prstGeom prst="line">
            <a:avLst/>
          </a:prstGeom>
          <a:noFill/>
          <a:ln w="38100" algn="ctr">
            <a:solidFill>
              <a:schemeClr val="accent2"/>
            </a:solidFill>
            <a:round/>
            <a:headEnd/>
            <a:tailEnd/>
          </a:ln>
        </p:spPr>
      </p:cxnSp>
      <p:cxnSp>
        <p:nvCxnSpPr>
          <p:cNvPr id="44043" name="Straight Connector 16"/>
          <p:cNvCxnSpPr>
            <a:cxnSpLocks noChangeShapeType="1"/>
          </p:cNvCxnSpPr>
          <p:nvPr/>
        </p:nvCxnSpPr>
        <p:spPr bwMode="auto">
          <a:xfrm>
            <a:off x="3276600" y="3440113"/>
            <a:ext cx="2590800" cy="1587"/>
          </a:xfrm>
          <a:prstGeom prst="line">
            <a:avLst/>
          </a:prstGeom>
          <a:noFill/>
          <a:ln w="38100" algn="ctr">
            <a:solidFill>
              <a:schemeClr val="accent2"/>
            </a:solidFill>
            <a:round/>
            <a:headEnd/>
            <a:tailEnd/>
          </a:ln>
        </p:spPr>
      </p:cxnSp>
      <p:pic>
        <p:nvPicPr>
          <p:cNvPr id="44044" name="Picture 124" descr="DC3 Icon"/>
          <p:cNvPicPr>
            <a:picLocks noChangeAspect="1" noChangeArrowheads="1"/>
          </p:cNvPicPr>
          <p:nvPr/>
        </p:nvPicPr>
        <p:blipFill>
          <a:blip r:embed="rId3"/>
          <a:srcRect/>
          <a:stretch>
            <a:fillRect/>
          </a:stretch>
        </p:blipFill>
        <p:spPr bwMode="auto">
          <a:xfrm>
            <a:off x="2667000" y="2952750"/>
            <a:ext cx="687388" cy="830263"/>
          </a:xfrm>
          <a:prstGeom prst="rect">
            <a:avLst/>
          </a:prstGeom>
          <a:noFill/>
          <a:ln w="9525">
            <a:noFill/>
            <a:miter lim="800000"/>
            <a:headEnd/>
            <a:tailEnd/>
          </a:ln>
        </p:spPr>
      </p:pic>
      <p:pic>
        <p:nvPicPr>
          <p:cNvPr id="44045" name="Picture 124" descr="DC3 Icon"/>
          <p:cNvPicPr>
            <a:picLocks noChangeAspect="1" noChangeArrowheads="1"/>
          </p:cNvPicPr>
          <p:nvPr/>
        </p:nvPicPr>
        <p:blipFill>
          <a:blip r:embed="rId3"/>
          <a:srcRect/>
          <a:stretch>
            <a:fillRect/>
          </a:stretch>
        </p:blipFill>
        <p:spPr bwMode="auto">
          <a:xfrm>
            <a:off x="5791200" y="2952750"/>
            <a:ext cx="687388" cy="830263"/>
          </a:xfrm>
          <a:prstGeom prst="rect">
            <a:avLst/>
          </a:prstGeom>
          <a:noFill/>
          <a:ln w="9525">
            <a:noFill/>
            <a:miter lim="800000"/>
            <a:headEnd/>
            <a:tailEnd/>
          </a:ln>
        </p:spPr>
      </p:pic>
      <p:cxnSp>
        <p:nvCxnSpPr>
          <p:cNvPr id="44046" name="Straight Connector 19"/>
          <p:cNvCxnSpPr>
            <a:cxnSpLocks noChangeShapeType="1"/>
          </p:cNvCxnSpPr>
          <p:nvPr/>
        </p:nvCxnSpPr>
        <p:spPr bwMode="auto">
          <a:xfrm>
            <a:off x="2897188" y="5040313"/>
            <a:ext cx="1446212" cy="1184275"/>
          </a:xfrm>
          <a:prstGeom prst="line">
            <a:avLst/>
          </a:prstGeom>
          <a:noFill/>
          <a:ln w="9525" algn="ctr">
            <a:solidFill>
              <a:schemeClr val="tx2"/>
            </a:solidFill>
            <a:round/>
            <a:headEnd/>
            <a:tailEnd/>
          </a:ln>
        </p:spPr>
      </p:cxnSp>
      <p:cxnSp>
        <p:nvCxnSpPr>
          <p:cNvPr id="44047" name="Straight Connector 20"/>
          <p:cNvCxnSpPr>
            <a:cxnSpLocks noChangeShapeType="1"/>
          </p:cNvCxnSpPr>
          <p:nvPr/>
        </p:nvCxnSpPr>
        <p:spPr bwMode="auto">
          <a:xfrm rot="10800000" flipV="1">
            <a:off x="4648200" y="5040313"/>
            <a:ext cx="1524000" cy="1254125"/>
          </a:xfrm>
          <a:prstGeom prst="line">
            <a:avLst/>
          </a:prstGeom>
          <a:noFill/>
          <a:ln w="9525" algn="ctr">
            <a:solidFill>
              <a:schemeClr val="tx2"/>
            </a:solidFill>
            <a:round/>
            <a:headEnd/>
            <a:tailEnd/>
          </a:ln>
        </p:spPr>
      </p:cxnSp>
      <p:sp>
        <p:nvSpPr>
          <p:cNvPr id="44048" name="Oval 21"/>
          <p:cNvSpPr>
            <a:spLocks noChangeArrowheads="1"/>
          </p:cNvSpPr>
          <p:nvPr/>
        </p:nvSpPr>
        <p:spPr bwMode="auto">
          <a:xfrm rot="5400000">
            <a:off x="4464050" y="5187950"/>
            <a:ext cx="139700" cy="1447800"/>
          </a:xfrm>
          <a:prstGeom prst="ellipse">
            <a:avLst/>
          </a:prstGeom>
          <a:solidFill>
            <a:schemeClr val="accent1">
              <a:alpha val="36078"/>
            </a:schemeClr>
          </a:solidFill>
          <a:ln w="9525"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pic>
        <p:nvPicPr>
          <p:cNvPr id="44049"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91000" y="6154738"/>
            <a:ext cx="660400" cy="276225"/>
          </a:xfrm>
          <a:prstGeom prst="rect">
            <a:avLst/>
          </a:prstGeom>
          <a:noFill/>
          <a:ln w="9525">
            <a:noFill/>
            <a:miter lim="800000"/>
            <a:headEnd/>
            <a:tailEnd/>
          </a:ln>
        </p:spPr>
      </p:pic>
      <p:cxnSp>
        <p:nvCxnSpPr>
          <p:cNvPr id="44050" name="Straight Connector 23"/>
          <p:cNvCxnSpPr>
            <a:cxnSpLocks noChangeShapeType="1"/>
          </p:cNvCxnSpPr>
          <p:nvPr/>
        </p:nvCxnSpPr>
        <p:spPr bwMode="auto">
          <a:xfrm>
            <a:off x="3276600" y="4953000"/>
            <a:ext cx="2590800" cy="1588"/>
          </a:xfrm>
          <a:prstGeom prst="line">
            <a:avLst/>
          </a:prstGeom>
          <a:noFill/>
          <a:ln w="9525" algn="ctr">
            <a:solidFill>
              <a:srgbClr val="00B050"/>
            </a:solidFill>
            <a:prstDash val="dash"/>
            <a:round/>
            <a:headEnd/>
            <a:tailEnd/>
          </a:ln>
        </p:spPr>
      </p:cxnSp>
      <p:pic>
        <p:nvPicPr>
          <p:cNvPr id="44051" name="Picture 124" descr="DC3 Icon"/>
          <p:cNvPicPr>
            <a:picLocks noChangeAspect="1" noChangeArrowheads="1"/>
          </p:cNvPicPr>
          <p:nvPr/>
        </p:nvPicPr>
        <p:blipFill>
          <a:blip r:embed="rId3"/>
          <a:srcRect/>
          <a:stretch>
            <a:fillRect/>
          </a:stretch>
        </p:blipFill>
        <p:spPr bwMode="auto">
          <a:xfrm>
            <a:off x="2667000" y="4344988"/>
            <a:ext cx="687388" cy="830262"/>
          </a:xfrm>
          <a:prstGeom prst="rect">
            <a:avLst/>
          </a:prstGeom>
          <a:noFill/>
          <a:ln w="9525">
            <a:noFill/>
            <a:miter lim="800000"/>
            <a:headEnd/>
            <a:tailEnd/>
          </a:ln>
        </p:spPr>
      </p:pic>
      <p:pic>
        <p:nvPicPr>
          <p:cNvPr id="44052" name="Picture 124" descr="DC3 Icon"/>
          <p:cNvPicPr>
            <a:picLocks noChangeAspect="1" noChangeArrowheads="1"/>
          </p:cNvPicPr>
          <p:nvPr/>
        </p:nvPicPr>
        <p:blipFill>
          <a:blip r:embed="rId3"/>
          <a:srcRect/>
          <a:stretch>
            <a:fillRect/>
          </a:stretch>
        </p:blipFill>
        <p:spPr bwMode="auto">
          <a:xfrm>
            <a:off x="5791200" y="4344988"/>
            <a:ext cx="687388" cy="830262"/>
          </a:xfrm>
          <a:prstGeom prst="rect">
            <a:avLst/>
          </a:prstGeom>
          <a:noFill/>
          <a:ln w="9525">
            <a:noFill/>
            <a:miter lim="800000"/>
            <a:headEnd/>
            <a:tailEnd/>
          </a:ln>
        </p:spPr>
      </p:pic>
      <p:cxnSp>
        <p:nvCxnSpPr>
          <p:cNvPr id="44053" name="Straight Connector 43"/>
          <p:cNvCxnSpPr>
            <a:cxnSpLocks noChangeShapeType="1"/>
          </p:cNvCxnSpPr>
          <p:nvPr/>
        </p:nvCxnSpPr>
        <p:spPr bwMode="auto">
          <a:xfrm>
            <a:off x="1828800" y="4762500"/>
            <a:ext cx="533400" cy="1588"/>
          </a:xfrm>
          <a:prstGeom prst="line">
            <a:avLst/>
          </a:prstGeom>
          <a:noFill/>
          <a:ln w="38100" algn="ctr">
            <a:solidFill>
              <a:schemeClr val="tx1"/>
            </a:solidFill>
            <a:round/>
            <a:headEnd/>
            <a:tailEnd/>
          </a:ln>
        </p:spPr>
      </p:cxnSp>
      <p:sp>
        <p:nvSpPr>
          <p:cNvPr id="44054" name="TextBox 55"/>
          <p:cNvSpPr txBox="1">
            <a:spLocks noChangeArrowheads="1"/>
          </p:cNvSpPr>
          <p:nvPr/>
        </p:nvSpPr>
        <p:spPr bwMode="auto">
          <a:xfrm>
            <a:off x="1828800" y="4451350"/>
            <a:ext cx="441325" cy="311150"/>
          </a:xfrm>
          <a:prstGeom prst="rect">
            <a:avLst/>
          </a:prstGeom>
          <a:noFill/>
          <a:ln w="9525">
            <a:noFill/>
            <a:miter lim="800000"/>
            <a:headEnd/>
            <a:tailEnd/>
          </a:ln>
        </p:spPr>
        <p:txBody>
          <a:bodyPr wrap="none">
            <a:spAutoFit/>
          </a:bodyPr>
          <a:lstStyle/>
          <a:p>
            <a:pPr algn="ctr" eaLnBrk="0" hangingPunct="0">
              <a:lnSpc>
                <a:spcPct val="90000"/>
              </a:lnSpc>
            </a:pPr>
            <a:r>
              <a:rPr lang="en-US" sz="1800"/>
              <a:t>L3</a:t>
            </a:r>
          </a:p>
        </p:txBody>
      </p:sp>
      <p:sp>
        <p:nvSpPr>
          <p:cNvPr id="44055" name="TextBox 56"/>
          <p:cNvSpPr txBox="1">
            <a:spLocks noChangeArrowheads="1"/>
          </p:cNvSpPr>
          <p:nvPr/>
        </p:nvSpPr>
        <p:spPr bwMode="auto">
          <a:xfrm>
            <a:off x="1828800" y="4762500"/>
            <a:ext cx="441325" cy="311150"/>
          </a:xfrm>
          <a:prstGeom prst="rect">
            <a:avLst/>
          </a:prstGeom>
          <a:noFill/>
          <a:ln w="9525">
            <a:noFill/>
            <a:miter lim="800000"/>
            <a:headEnd/>
            <a:tailEnd/>
          </a:ln>
        </p:spPr>
        <p:txBody>
          <a:bodyPr wrap="none">
            <a:spAutoFit/>
          </a:bodyPr>
          <a:lstStyle/>
          <a:p>
            <a:pPr algn="ctr" eaLnBrk="0" hangingPunct="0">
              <a:lnSpc>
                <a:spcPct val="90000"/>
              </a:lnSpc>
            </a:pPr>
            <a:r>
              <a:rPr lang="en-US" sz="1800"/>
              <a:t>L2</a:t>
            </a:r>
          </a:p>
        </p:txBody>
      </p:sp>
      <p:pic>
        <p:nvPicPr>
          <p:cNvPr id="44056" name="Picture 46" descr="C:\Documents and Settings\rmari\Local Settings\Temporary Internet Files\Content.IE5\BEG33HKP\MCj04325370000[1].png"/>
          <p:cNvPicPr>
            <a:picLocks noChangeAspect="1" noChangeArrowheads="1"/>
          </p:cNvPicPr>
          <p:nvPr/>
        </p:nvPicPr>
        <p:blipFill>
          <a:blip r:embed="rId5"/>
          <a:srcRect/>
          <a:stretch>
            <a:fillRect/>
          </a:stretch>
        </p:blipFill>
        <p:spPr bwMode="auto">
          <a:xfrm>
            <a:off x="5410200" y="4205288"/>
            <a:ext cx="196850" cy="179387"/>
          </a:xfrm>
          <a:prstGeom prst="rect">
            <a:avLst/>
          </a:prstGeom>
          <a:noFill/>
          <a:ln w="9525">
            <a:noFill/>
            <a:miter lim="800000"/>
            <a:headEnd/>
            <a:tailEnd/>
          </a:ln>
        </p:spPr>
      </p:pic>
      <p:pic>
        <p:nvPicPr>
          <p:cNvPr id="44057" name="Picture 87" descr="C:\Documents and Settings\rmari\Local Settings\Temporary Internet Files\Content.IE5\BEG33HKP\MCj04325370000[1].png"/>
          <p:cNvPicPr>
            <a:picLocks noChangeAspect="1" noChangeArrowheads="1"/>
          </p:cNvPicPr>
          <p:nvPr/>
        </p:nvPicPr>
        <p:blipFill>
          <a:blip r:embed="rId5"/>
          <a:srcRect/>
          <a:stretch>
            <a:fillRect/>
          </a:stretch>
        </p:blipFill>
        <p:spPr bwMode="auto">
          <a:xfrm>
            <a:off x="6096000" y="3857625"/>
            <a:ext cx="196850" cy="179388"/>
          </a:xfrm>
          <a:prstGeom prst="rect">
            <a:avLst/>
          </a:prstGeom>
          <a:noFill/>
          <a:ln w="9525">
            <a:noFill/>
            <a:miter lim="800000"/>
            <a:headEnd/>
            <a:tailEnd/>
          </a:ln>
        </p:spPr>
      </p:pic>
      <p:pic>
        <p:nvPicPr>
          <p:cNvPr id="92" name="Picture 4" descr="C:\Documents and Settings\rmari\Local Settings\Temporary Internet Files\Content.IE5\Q94RYHM5\MCj04325280000[1].png"/>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6477000" y="3648402"/>
            <a:ext cx="749156" cy="684574"/>
          </a:xfrm>
          <a:prstGeom prst="rect">
            <a:avLst/>
          </a:prstGeom>
          <a:noFill/>
        </p:spPr>
      </p:pic>
      <p:sp>
        <p:nvSpPr>
          <p:cNvPr id="93" name="Freeform 92"/>
          <p:cNvSpPr/>
          <p:nvPr/>
        </p:nvSpPr>
        <p:spPr bwMode="auto">
          <a:xfrm>
            <a:off x="2638425" y="4029075"/>
            <a:ext cx="1781175" cy="2752725"/>
          </a:xfrm>
          <a:custGeom>
            <a:avLst/>
            <a:gdLst>
              <a:gd name="connsiteX0" fmla="*/ 1997476 w 2275643"/>
              <a:gd name="connsiteY0" fmla="*/ 2743200 h 2743200"/>
              <a:gd name="connsiteX1" fmla="*/ 1997476 w 2275643"/>
              <a:gd name="connsiteY1" fmla="*/ 2139519 h 2743200"/>
              <a:gd name="connsiteX2" fmla="*/ 328474 w 2275643"/>
              <a:gd name="connsiteY2" fmla="*/ 1526959 h 2743200"/>
              <a:gd name="connsiteX3" fmla="*/ 26633 w 22756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033727"/>
              <a:gd name="connsiteY0" fmla="*/ 2743200 h 2743200"/>
              <a:gd name="connsiteX1" fmla="*/ 1755560 w 2033727"/>
              <a:gd name="connsiteY1" fmla="*/ 2139519 h 2743200"/>
              <a:gd name="connsiteX2" fmla="*/ 315158 w 2033727"/>
              <a:gd name="connsiteY2" fmla="*/ 1526959 h 2743200"/>
              <a:gd name="connsiteX3" fmla="*/ 13317 w 2033727"/>
              <a:gd name="connsiteY3" fmla="*/ 0 h 2743200"/>
              <a:gd name="connsiteX0" fmla="*/ 2111776 w 2186743"/>
              <a:gd name="connsiteY0" fmla="*/ 2743200 h 2743200"/>
              <a:gd name="connsiteX1" fmla="*/ 1883176 w 2186743"/>
              <a:gd name="connsiteY1" fmla="*/ 2139519 h 2743200"/>
              <a:gd name="connsiteX2" fmla="*/ 290374 w 2186743"/>
              <a:gd name="connsiteY2" fmla="*/ 1526959 h 2743200"/>
              <a:gd name="connsiteX3" fmla="*/ 140933 w 2186743"/>
              <a:gd name="connsiteY3" fmla="*/ 0 h 2743200"/>
              <a:gd name="connsiteX0" fmla="*/ 1984160 w 2008327"/>
              <a:gd name="connsiteY0" fmla="*/ 2743200 h 2743200"/>
              <a:gd name="connsiteX1" fmla="*/ 1755560 w 2008327"/>
              <a:gd name="connsiteY1" fmla="*/ 2139519 h 2743200"/>
              <a:gd name="connsiteX2" fmla="*/ 467558 w 2008327"/>
              <a:gd name="connsiteY2" fmla="*/ 917359 h 2743200"/>
              <a:gd name="connsiteX3" fmla="*/ 13317 w 2008327"/>
              <a:gd name="connsiteY3" fmla="*/ 0 h 27432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56176 w 1780343"/>
              <a:gd name="connsiteY0" fmla="*/ 2971800 h 2971800"/>
              <a:gd name="connsiteX1" fmla="*/ 1527576 w 1780343"/>
              <a:gd name="connsiteY1" fmla="*/ 2368119 h 2971800"/>
              <a:gd name="connsiteX2" fmla="*/ 239574 w 1780343"/>
              <a:gd name="connsiteY2" fmla="*/ 1145959 h 2971800"/>
              <a:gd name="connsiteX3" fmla="*/ 90133 w 1780343"/>
              <a:gd name="connsiteY3" fmla="*/ 0 h 2971800"/>
              <a:gd name="connsiteX0" fmla="*/ 1667276 w 1691443"/>
              <a:gd name="connsiteY0" fmla="*/ 2971800 h 2971800"/>
              <a:gd name="connsiteX1" fmla="*/ 1438676 w 1691443"/>
              <a:gd name="connsiteY1" fmla="*/ 2368119 h 2971800"/>
              <a:gd name="connsiteX2" fmla="*/ 150674 w 1691443"/>
              <a:gd name="connsiteY2" fmla="*/ 1145959 h 2971800"/>
              <a:gd name="connsiteX3" fmla="*/ 534633 w 1691443"/>
              <a:gd name="connsiteY3" fmla="*/ 0 h 2971800"/>
              <a:gd name="connsiteX0" fmla="*/ 1831760 w 1855927"/>
              <a:gd name="connsiteY0" fmla="*/ 2971800 h 2971800"/>
              <a:gd name="connsiteX1" fmla="*/ 1603160 w 1855927"/>
              <a:gd name="connsiteY1" fmla="*/ 2368119 h 2971800"/>
              <a:gd name="connsiteX2" fmla="*/ 315158 w 1855927"/>
              <a:gd name="connsiteY2" fmla="*/ 1145959 h 2971800"/>
              <a:gd name="connsiteX3" fmla="*/ 699117 w 1855927"/>
              <a:gd name="connsiteY3" fmla="*/ 0 h 2971800"/>
              <a:gd name="connsiteX0" fmla="*/ 1518328 w 1542495"/>
              <a:gd name="connsiteY0" fmla="*/ 2895600 h 2895600"/>
              <a:gd name="connsiteX1" fmla="*/ 1289728 w 1542495"/>
              <a:gd name="connsiteY1" fmla="*/ 2291919 h 2895600"/>
              <a:gd name="connsiteX2" fmla="*/ 1726 w 1542495"/>
              <a:gd name="connsiteY2" fmla="*/ 1069759 h 2895600"/>
              <a:gd name="connsiteX3" fmla="*/ 1300085 w 1542495"/>
              <a:gd name="connsiteY3" fmla="*/ 0 h 2895600"/>
              <a:gd name="connsiteX0" fmla="*/ 1726686 w 1750853"/>
              <a:gd name="connsiteY0" fmla="*/ 2895600 h 2895600"/>
              <a:gd name="connsiteX1" fmla="*/ 1498086 w 1750853"/>
              <a:gd name="connsiteY1" fmla="*/ 2291919 h 2895600"/>
              <a:gd name="connsiteX2" fmla="*/ 210084 w 1750853"/>
              <a:gd name="connsiteY2" fmla="*/ 1069759 h 2895600"/>
              <a:gd name="connsiteX3" fmla="*/ 237580 w 1750853"/>
              <a:gd name="connsiteY3" fmla="*/ 390618 h 2895600"/>
              <a:gd name="connsiteX4" fmla="*/ 1508443 w 1750853"/>
              <a:gd name="connsiteY4" fmla="*/ 0 h 2895600"/>
              <a:gd name="connsiteX0" fmla="*/ 1726686 w 1750853"/>
              <a:gd name="connsiteY0" fmla="*/ 2895600 h 2895600"/>
              <a:gd name="connsiteX1" fmla="*/ 1498086 w 1750853"/>
              <a:gd name="connsiteY1" fmla="*/ 2291919 h 2895600"/>
              <a:gd name="connsiteX2" fmla="*/ 210084 w 1750853"/>
              <a:gd name="connsiteY2" fmla="*/ 1069759 h 2895600"/>
              <a:gd name="connsiteX3" fmla="*/ 237580 w 1750853"/>
              <a:gd name="connsiteY3" fmla="*/ 390618 h 2895600"/>
              <a:gd name="connsiteX4" fmla="*/ 1508443 w 1750853"/>
              <a:gd name="connsiteY4" fmla="*/ 0 h 2895600"/>
              <a:gd name="connsiteX0" fmla="*/ 1726686 w 1750853"/>
              <a:gd name="connsiteY0" fmla="*/ 2895600 h 2895600"/>
              <a:gd name="connsiteX1" fmla="*/ 1498086 w 1750853"/>
              <a:gd name="connsiteY1" fmla="*/ 2291919 h 2895600"/>
              <a:gd name="connsiteX2" fmla="*/ 210084 w 1750853"/>
              <a:gd name="connsiteY2" fmla="*/ 1069759 h 2895600"/>
              <a:gd name="connsiteX3" fmla="*/ 237580 w 1750853"/>
              <a:gd name="connsiteY3" fmla="*/ 390618 h 2895600"/>
              <a:gd name="connsiteX4" fmla="*/ 1508443 w 1750853"/>
              <a:gd name="connsiteY4" fmla="*/ 0 h 289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853" h="2895600">
                <a:moveTo>
                  <a:pt x="1726686" y="2895600"/>
                </a:moveTo>
                <a:cubicBezTo>
                  <a:pt x="1740002" y="2645546"/>
                  <a:pt x="1750853" y="2596226"/>
                  <a:pt x="1498086" y="2291919"/>
                </a:cubicBezTo>
                <a:cubicBezTo>
                  <a:pt x="1245319" y="1987612"/>
                  <a:pt x="420168" y="1386642"/>
                  <a:pt x="210084" y="1069759"/>
                </a:cubicBezTo>
                <a:cubicBezTo>
                  <a:pt x="0" y="752876"/>
                  <a:pt x="21187" y="568911"/>
                  <a:pt x="237580" y="390618"/>
                </a:cubicBezTo>
                <a:cubicBezTo>
                  <a:pt x="453973" y="212325"/>
                  <a:pt x="769645" y="199254"/>
                  <a:pt x="1508443" y="0"/>
                </a:cubicBezTo>
              </a:path>
            </a:pathLst>
          </a:custGeom>
          <a:noFill/>
          <a:ln w="28575" cap="flat" cmpd="sng" algn="ctr">
            <a:solidFill>
              <a:schemeClr val="accent4"/>
            </a:solidFill>
            <a:prstDash val="solid"/>
            <a:round/>
            <a:headEnd type="none" w="med" len="med"/>
            <a:tailEnd type="arrow" w="med" len="lg"/>
          </a:ln>
          <a:effectLst/>
        </p:spPr>
        <p:txBody>
          <a:bodyPr lIns="82124" tIns="41061" rIns="82124" bIns="41061" anchor="ctr">
            <a:spAutoFit/>
          </a:bodyPr>
          <a:lstStyle/>
          <a:p>
            <a:pPr algn="ctr" defTabSz="814388" eaLnBrk="0" hangingPunct="0">
              <a:lnSpc>
                <a:spcPct val="90000"/>
              </a:lnSpc>
              <a:defRPr/>
            </a:pPr>
            <a:endParaRPr lang="en-US" dirty="0">
              <a:latin typeface="Arial" charset="0"/>
              <a:cs typeface="+mn-cs"/>
            </a:endParaRPr>
          </a:p>
        </p:txBody>
      </p:sp>
      <p:sp>
        <p:nvSpPr>
          <p:cNvPr id="94" name="Freeform 93"/>
          <p:cNvSpPr/>
          <p:nvPr/>
        </p:nvSpPr>
        <p:spPr bwMode="auto">
          <a:xfrm flipH="1">
            <a:off x="4665663" y="3063875"/>
            <a:ext cx="1946275" cy="3621088"/>
          </a:xfrm>
          <a:custGeom>
            <a:avLst/>
            <a:gdLst>
              <a:gd name="connsiteX0" fmla="*/ 1997476 w 2275643"/>
              <a:gd name="connsiteY0" fmla="*/ 2743200 h 2743200"/>
              <a:gd name="connsiteX1" fmla="*/ 1997476 w 2275643"/>
              <a:gd name="connsiteY1" fmla="*/ 2139519 h 2743200"/>
              <a:gd name="connsiteX2" fmla="*/ 328474 w 2275643"/>
              <a:gd name="connsiteY2" fmla="*/ 1526959 h 2743200"/>
              <a:gd name="connsiteX3" fmla="*/ 26633 w 22756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033727"/>
              <a:gd name="connsiteY0" fmla="*/ 2743200 h 2743200"/>
              <a:gd name="connsiteX1" fmla="*/ 1755560 w 2033727"/>
              <a:gd name="connsiteY1" fmla="*/ 2139519 h 2743200"/>
              <a:gd name="connsiteX2" fmla="*/ 315158 w 2033727"/>
              <a:gd name="connsiteY2" fmla="*/ 1526959 h 2743200"/>
              <a:gd name="connsiteX3" fmla="*/ 13317 w 2033727"/>
              <a:gd name="connsiteY3" fmla="*/ 0 h 2743200"/>
              <a:gd name="connsiteX0" fmla="*/ 2111776 w 2186743"/>
              <a:gd name="connsiteY0" fmla="*/ 2743200 h 2743200"/>
              <a:gd name="connsiteX1" fmla="*/ 1883176 w 2186743"/>
              <a:gd name="connsiteY1" fmla="*/ 2139519 h 2743200"/>
              <a:gd name="connsiteX2" fmla="*/ 290374 w 2186743"/>
              <a:gd name="connsiteY2" fmla="*/ 1526959 h 2743200"/>
              <a:gd name="connsiteX3" fmla="*/ 140933 w 2186743"/>
              <a:gd name="connsiteY3" fmla="*/ 0 h 2743200"/>
              <a:gd name="connsiteX0" fmla="*/ 1984160 w 2008327"/>
              <a:gd name="connsiteY0" fmla="*/ 2743200 h 2743200"/>
              <a:gd name="connsiteX1" fmla="*/ 1755560 w 2008327"/>
              <a:gd name="connsiteY1" fmla="*/ 2139519 h 2743200"/>
              <a:gd name="connsiteX2" fmla="*/ 467558 w 2008327"/>
              <a:gd name="connsiteY2" fmla="*/ 917359 h 2743200"/>
              <a:gd name="connsiteX3" fmla="*/ 13317 w 2008327"/>
              <a:gd name="connsiteY3" fmla="*/ 0 h 27432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56176 w 1780343"/>
              <a:gd name="connsiteY0" fmla="*/ 2971800 h 2971800"/>
              <a:gd name="connsiteX1" fmla="*/ 1527576 w 1780343"/>
              <a:gd name="connsiteY1" fmla="*/ 2368119 h 2971800"/>
              <a:gd name="connsiteX2" fmla="*/ 239574 w 1780343"/>
              <a:gd name="connsiteY2" fmla="*/ 1145959 h 2971800"/>
              <a:gd name="connsiteX3" fmla="*/ 90133 w 1780343"/>
              <a:gd name="connsiteY3" fmla="*/ 0 h 2971800"/>
              <a:gd name="connsiteX0" fmla="*/ 1922312 w 1946479"/>
              <a:gd name="connsiteY0" fmla="*/ 3962400 h 3962400"/>
              <a:gd name="connsiteX1" fmla="*/ 1693712 w 1946479"/>
              <a:gd name="connsiteY1" fmla="*/ 3358719 h 3962400"/>
              <a:gd name="connsiteX2" fmla="*/ 405710 w 1946479"/>
              <a:gd name="connsiteY2" fmla="*/ 2136559 h 3962400"/>
              <a:gd name="connsiteX3" fmla="*/ 13317 w 1946479"/>
              <a:gd name="connsiteY3" fmla="*/ 0 h 3962400"/>
            </a:gdLst>
            <a:ahLst/>
            <a:cxnLst>
              <a:cxn ang="0">
                <a:pos x="connsiteX0" y="connsiteY0"/>
              </a:cxn>
              <a:cxn ang="0">
                <a:pos x="connsiteX1" y="connsiteY1"/>
              </a:cxn>
              <a:cxn ang="0">
                <a:pos x="connsiteX2" y="connsiteY2"/>
              </a:cxn>
              <a:cxn ang="0">
                <a:pos x="connsiteX3" y="connsiteY3"/>
              </a:cxn>
            </a:cxnLst>
            <a:rect l="l" t="t" r="r" b="b"/>
            <a:pathLst>
              <a:path w="1946479" h="3962400">
                <a:moveTo>
                  <a:pt x="1922312" y="3962400"/>
                </a:moveTo>
                <a:cubicBezTo>
                  <a:pt x="1935628" y="3712346"/>
                  <a:pt x="1946479" y="3663026"/>
                  <a:pt x="1693712" y="3358719"/>
                </a:cubicBezTo>
                <a:cubicBezTo>
                  <a:pt x="1440945" y="3054412"/>
                  <a:pt x="685776" y="2696345"/>
                  <a:pt x="405710" y="2136559"/>
                </a:cubicBezTo>
                <a:cubicBezTo>
                  <a:pt x="125644" y="1576773"/>
                  <a:pt x="0" y="585186"/>
                  <a:pt x="13317" y="0"/>
                </a:cubicBezTo>
              </a:path>
            </a:pathLst>
          </a:custGeom>
          <a:noFill/>
          <a:ln w="28575" cap="flat" cmpd="sng" algn="ctr">
            <a:solidFill>
              <a:schemeClr val="accent4"/>
            </a:solidFill>
            <a:prstDash val="solid"/>
            <a:round/>
            <a:headEnd type="none" w="med" len="med"/>
            <a:tailEnd type="arrow" w="med" len="lg"/>
          </a:ln>
          <a:effectLst/>
        </p:spPr>
        <p:txBody>
          <a:bodyPr wrap="none" lIns="82124" tIns="41061" rIns="82124" bIns="41061" anchor="ctr">
            <a:spAutoFit/>
          </a:bodyPr>
          <a:lstStyle/>
          <a:p>
            <a:pPr algn="ctr" defTabSz="814388" eaLnBrk="0" hangingPunct="0">
              <a:lnSpc>
                <a:spcPct val="90000"/>
              </a:lnSpc>
              <a:defRPr/>
            </a:pPr>
            <a:endParaRPr lang="en-US" dirty="0">
              <a:latin typeface="Arial" charset="0"/>
              <a:cs typeface="+mn-cs"/>
            </a:endParaRPr>
          </a:p>
        </p:txBody>
      </p:sp>
      <p:sp>
        <p:nvSpPr>
          <p:cNvPr id="96" name="Cloud"/>
          <p:cNvSpPr>
            <a:spLocks noChangeAspect="1" noEditPoints="1" noChangeArrowheads="1"/>
          </p:cNvSpPr>
          <p:nvPr/>
        </p:nvSpPr>
        <p:spPr bwMode="auto">
          <a:xfrm>
            <a:off x="3429000" y="2743200"/>
            <a:ext cx="2286000" cy="9540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lIns="0" tIns="0" rIns="0" bIns="0" anchor="ctr"/>
          <a:lstStyle/>
          <a:p>
            <a:pPr algn="ctr" eaLnBrk="0" hangingPunct="0">
              <a:lnSpc>
                <a:spcPct val="90000"/>
              </a:lnSpc>
              <a:defRPr/>
            </a:pPr>
            <a:r>
              <a:rPr lang="en-US" sz="1600" b="1" dirty="0" err="1">
                <a:cs typeface="+mn-cs"/>
              </a:rPr>
              <a:t>OSPF</a:t>
            </a:r>
            <a:endParaRPr lang="en-US" sz="1200" b="1" dirty="0">
              <a:cs typeface="+mn-cs"/>
            </a:endParaRPr>
          </a:p>
        </p:txBody>
      </p:sp>
      <p:sp>
        <p:nvSpPr>
          <p:cNvPr id="98" name="Freeform 97"/>
          <p:cNvSpPr/>
          <p:nvPr/>
        </p:nvSpPr>
        <p:spPr bwMode="auto">
          <a:xfrm flipH="1">
            <a:off x="4481513" y="3983038"/>
            <a:ext cx="1752600" cy="2747962"/>
          </a:xfrm>
          <a:custGeom>
            <a:avLst/>
            <a:gdLst>
              <a:gd name="connsiteX0" fmla="*/ 1997476 w 2275643"/>
              <a:gd name="connsiteY0" fmla="*/ 2743200 h 2743200"/>
              <a:gd name="connsiteX1" fmla="*/ 1997476 w 2275643"/>
              <a:gd name="connsiteY1" fmla="*/ 2139519 h 2743200"/>
              <a:gd name="connsiteX2" fmla="*/ 328474 w 2275643"/>
              <a:gd name="connsiteY2" fmla="*/ 1526959 h 2743200"/>
              <a:gd name="connsiteX3" fmla="*/ 26633 w 22756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033727"/>
              <a:gd name="connsiteY0" fmla="*/ 2743200 h 2743200"/>
              <a:gd name="connsiteX1" fmla="*/ 1755560 w 2033727"/>
              <a:gd name="connsiteY1" fmla="*/ 2139519 h 2743200"/>
              <a:gd name="connsiteX2" fmla="*/ 315158 w 2033727"/>
              <a:gd name="connsiteY2" fmla="*/ 1526959 h 2743200"/>
              <a:gd name="connsiteX3" fmla="*/ 13317 w 2033727"/>
              <a:gd name="connsiteY3" fmla="*/ 0 h 2743200"/>
              <a:gd name="connsiteX0" fmla="*/ 2111776 w 2186743"/>
              <a:gd name="connsiteY0" fmla="*/ 2743200 h 2743200"/>
              <a:gd name="connsiteX1" fmla="*/ 1883176 w 2186743"/>
              <a:gd name="connsiteY1" fmla="*/ 2139519 h 2743200"/>
              <a:gd name="connsiteX2" fmla="*/ 290374 w 2186743"/>
              <a:gd name="connsiteY2" fmla="*/ 1526959 h 2743200"/>
              <a:gd name="connsiteX3" fmla="*/ 140933 w 2186743"/>
              <a:gd name="connsiteY3" fmla="*/ 0 h 2743200"/>
              <a:gd name="connsiteX0" fmla="*/ 1984160 w 2008327"/>
              <a:gd name="connsiteY0" fmla="*/ 2743200 h 2743200"/>
              <a:gd name="connsiteX1" fmla="*/ 1755560 w 2008327"/>
              <a:gd name="connsiteY1" fmla="*/ 2139519 h 2743200"/>
              <a:gd name="connsiteX2" fmla="*/ 467558 w 2008327"/>
              <a:gd name="connsiteY2" fmla="*/ 917359 h 2743200"/>
              <a:gd name="connsiteX3" fmla="*/ 13317 w 2008327"/>
              <a:gd name="connsiteY3" fmla="*/ 0 h 27432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56176 w 1780343"/>
              <a:gd name="connsiteY0" fmla="*/ 2971800 h 2971800"/>
              <a:gd name="connsiteX1" fmla="*/ 1527576 w 1780343"/>
              <a:gd name="connsiteY1" fmla="*/ 2368119 h 2971800"/>
              <a:gd name="connsiteX2" fmla="*/ 239574 w 1780343"/>
              <a:gd name="connsiteY2" fmla="*/ 1145959 h 2971800"/>
              <a:gd name="connsiteX3" fmla="*/ 90133 w 1780343"/>
              <a:gd name="connsiteY3" fmla="*/ 0 h 2971800"/>
              <a:gd name="connsiteX0" fmla="*/ 1803477 w 3321035"/>
              <a:gd name="connsiteY0" fmla="*/ 3329048 h 3329048"/>
              <a:gd name="connsiteX1" fmla="*/ 1574877 w 3321035"/>
              <a:gd name="connsiteY1" fmla="*/ 2725367 h 3329048"/>
              <a:gd name="connsiteX2" fmla="*/ 286875 w 3321035"/>
              <a:gd name="connsiteY2" fmla="*/ 1503207 h 3329048"/>
              <a:gd name="connsiteX3" fmla="*/ 3296128 w 3321035"/>
              <a:gd name="connsiteY3" fmla="*/ 190993 h 3329048"/>
              <a:gd name="connsiteX4" fmla="*/ 137434 w 3321035"/>
              <a:gd name="connsiteY4" fmla="*/ 357248 h 3329048"/>
              <a:gd name="connsiteX0" fmla="*/ 1803477 w 3873272"/>
              <a:gd name="connsiteY0" fmla="*/ 3886200 h 3886200"/>
              <a:gd name="connsiteX1" fmla="*/ 1574877 w 3873272"/>
              <a:gd name="connsiteY1" fmla="*/ 3282519 h 3886200"/>
              <a:gd name="connsiteX2" fmla="*/ 286875 w 3873272"/>
              <a:gd name="connsiteY2" fmla="*/ 2060359 h 3886200"/>
              <a:gd name="connsiteX3" fmla="*/ 3296128 w 3873272"/>
              <a:gd name="connsiteY3" fmla="*/ 748145 h 3886200"/>
              <a:gd name="connsiteX4" fmla="*/ 3749737 w 3873272"/>
              <a:gd name="connsiteY4" fmla="*/ 0 h 3886200"/>
              <a:gd name="connsiteX0" fmla="*/ 1866566 w 3911098"/>
              <a:gd name="connsiteY0" fmla="*/ 3886200 h 3886200"/>
              <a:gd name="connsiteX1" fmla="*/ 1637966 w 3911098"/>
              <a:gd name="connsiteY1" fmla="*/ 3282519 h 3886200"/>
              <a:gd name="connsiteX2" fmla="*/ 349964 w 3911098"/>
              <a:gd name="connsiteY2" fmla="*/ 2060359 h 3886200"/>
              <a:gd name="connsiteX3" fmla="*/ 501542 w 3911098"/>
              <a:gd name="connsiteY3" fmla="*/ 1634836 h 3886200"/>
              <a:gd name="connsiteX4" fmla="*/ 3359217 w 3911098"/>
              <a:gd name="connsiteY4" fmla="*/ 748145 h 3886200"/>
              <a:gd name="connsiteX5" fmla="*/ 3812826 w 3911098"/>
              <a:gd name="connsiteY5" fmla="*/ 0 h 3886200"/>
              <a:gd name="connsiteX0" fmla="*/ 1883077 w 4026673"/>
              <a:gd name="connsiteY0" fmla="*/ 3886200 h 3886200"/>
              <a:gd name="connsiteX1" fmla="*/ 1654477 w 4026673"/>
              <a:gd name="connsiteY1" fmla="*/ 3282519 h 3886200"/>
              <a:gd name="connsiteX2" fmla="*/ 366475 w 4026673"/>
              <a:gd name="connsiteY2" fmla="*/ 2060359 h 3886200"/>
              <a:gd name="connsiteX3" fmla="*/ 518053 w 4026673"/>
              <a:gd name="connsiteY3" fmla="*/ 1634836 h 3886200"/>
              <a:gd name="connsiteX4" fmla="*/ 3474792 w 4026673"/>
              <a:gd name="connsiteY4" fmla="*/ 748145 h 3886200"/>
              <a:gd name="connsiteX5" fmla="*/ 3829337 w 4026673"/>
              <a:gd name="connsiteY5" fmla="*/ 0 h 3886200"/>
              <a:gd name="connsiteX0" fmla="*/ 1883077 w 3474792"/>
              <a:gd name="connsiteY0" fmla="*/ 3138055 h 3138055"/>
              <a:gd name="connsiteX1" fmla="*/ 1654477 w 3474792"/>
              <a:gd name="connsiteY1" fmla="*/ 2534374 h 3138055"/>
              <a:gd name="connsiteX2" fmla="*/ 366475 w 3474792"/>
              <a:gd name="connsiteY2" fmla="*/ 1312214 h 3138055"/>
              <a:gd name="connsiteX3" fmla="*/ 518053 w 3474792"/>
              <a:gd name="connsiteY3" fmla="*/ 886691 h 3138055"/>
              <a:gd name="connsiteX4" fmla="*/ 3474792 w 3474792"/>
              <a:gd name="connsiteY4" fmla="*/ 0 h 3138055"/>
              <a:gd name="connsiteX0" fmla="*/ 1883077 w 1907244"/>
              <a:gd name="connsiteY0" fmla="*/ 2251364 h 2251364"/>
              <a:gd name="connsiteX1" fmla="*/ 1654477 w 1907244"/>
              <a:gd name="connsiteY1" fmla="*/ 1647683 h 2251364"/>
              <a:gd name="connsiteX2" fmla="*/ 366475 w 1907244"/>
              <a:gd name="connsiteY2" fmla="*/ 425523 h 2251364"/>
              <a:gd name="connsiteX3" fmla="*/ 518053 w 1907244"/>
              <a:gd name="connsiteY3" fmla="*/ 0 h 2251364"/>
              <a:gd name="connsiteX0" fmla="*/ 1540596 w 1564763"/>
              <a:gd name="connsiteY0" fmla="*/ 2849241 h 2849241"/>
              <a:gd name="connsiteX1" fmla="*/ 1311996 w 1564763"/>
              <a:gd name="connsiteY1" fmla="*/ 2245560 h 2849241"/>
              <a:gd name="connsiteX2" fmla="*/ 23994 w 1564763"/>
              <a:gd name="connsiteY2" fmla="*/ 1023400 h 2849241"/>
              <a:gd name="connsiteX3" fmla="*/ 1168030 w 1564763"/>
              <a:gd name="connsiteY3" fmla="*/ 0 h 2849241"/>
              <a:gd name="connsiteX0" fmla="*/ 1748059 w 1772226"/>
              <a:gd name="connsiteY0" fmla="*/ 2849241 h 2849241"/>
              <a:gd name="connsiteX1" fmla="*/ 1519459 w 1772226"/>
              <a:gd name="connsiteY1" fmla="*/ 2245560 h 2849241"/>
              <a:gd name="connsiteX2" fmla="*/ 231457 w 1772226"/>
              <a:gd name="connsiteY2" fmla="*/ 1023400 h 2849241"/>
              <a:gd name="connsiteX3" fmla="*/ 190673 w 1772226"/>
              <a:gd name="connsiteY3" fmla="*/ 260704 h 2849241"/>
              <a:gd name="connsiteX4" fmla="*/ 1375493 w 1772226"/>
              <a:gd name="connsiteY4" fmla="*/ 0 h 2849241"/>
              <a:gd name="connsiteX0" fmla="*/ 1738066 w 1762233"/>
              <a:gd name="connsiteY0" fmla="*/ 2890162 h 2890162"/>
              <a:gd name="connsiteX1" fmla="*/ 1509466 w 1762233"/>
              <a:gd name="connsiteY1" fmla="*/ 2286481 h 2890162"/>
              <a:gd name="connsiteX2" fmla="*/ 221464 w 1762233"/>
              <a:gd name="connsiteY2" fmla="*/ 1064321 h 2890162"/>
              <a:gd name="connsiteX3" fmla="*/ 180680 w 1762233"/>
              <a:gd name="connsiteY3" fmla="*/ 301625 h 2890162"/>
              <a:gd name="connsiteX4" fmla="*/ 644561 w 1762233"/>
              <a:gd name="connsiteY4" fmla="*/ 43451 h 2890162"/>
              <a:gd name="connsiteX5" fmla="*/ 1365500 w 1762233"/>
              <a:gd name="connsiteY5" fmla="*/ 40921 h 2890162"/>
              <a:gd name="connsiteX0" fmla="*/ 1738066 w 1762233"/>
              <a:gd name="connsiteY0" fmla="*/ 3001355 h 3001355"/>
              <a:gd name="connsiteX1" fmla="*/ 1509466 w 1762233"/>
              <a:gd name="connsiteY1" fmla="*/ 2397674 h 3001355"/>
              <a:gd name="connsiteX2" fmla="*/ 221464 w 1762233"/>
              <a:gd name="connsiteY2" fmla="*/ 1175514 h 3001355"/>
              <a:gd name="connsiteX3" fmla="*/ 180680 w 1762233"/>
              <a:gd name="connsiteY3" fmla="*/ 412818 h 3001355"/>
              <a:gd name="connsiteX4" fmla="*/ 644561 w 1762233"/>
              <a:gd name="connsiteY4" fmla="*/ 154644 h 3001355"/>
              <a:gd name="connsiteX5" fmla="*/ 1125197 w 1762233"/>
              <a:gd name="connsiteY5" fmla="*/ 0 h 300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233" h="3001355">
                <a:moveTo>
                  <a:pt x="1738066" y="3001355"/>
                </a:moveTo>
                <a:cubicBezTo>
                  <a:pt x="1751382" y="2751301"/>
                  <a:pt x="1762233" y="2701981"/>
                  <a:pt x="1509466" y="2397674"/>
                </a:cubicBezTo>
                <a:cubicBezTo>
                  <a:pt x="1256699" y="2093367"/>
                  <a:pt x="442928" y="1506323"/>
                  <a:pt x="221464" y="1175514"/>
                </a:cubicBezTo>
                <a:cubicBezTo>
                  <a:pt x="0" y="844705"/>
                  <a:pt x="110164" y="582963"/>
                  <a:pt x="180680" y="412818"/>
                </a:cubicBezTo>
                <a:cubicBezTo>
                  <a:pt x="251196" y="242673"/>
                  <a:pt x="487142" y="223447"/>
                  <a:pt x="644561" y="154644"/>
                </a:cubicBezTo>
                <a:cubicBezTo>
                  <a:pt x="801980" y="85841"/>
                  <a:pt x="1040010" y="25333"/>
                  <a:pt x="1125197" y="0"/>
                </a:cubicBezTo>
              </a:path>
            </a:pathLst>
          </a:custGeom>
          <a:noFill/>
          <a:ln w="28575" cap="flat" cmpd="sng" algn="ctr">
            <a:solidFill>
              <a:schemeClr val="accent4"/>
            </a:solidFill>
            <a:prstDash val="solid"/>
            <a:round/>
            <a:headEnd type="none" w="med" len="med"/>
            <a:tailEnd type="arrow" w="med" len="lg"/>
          </a:ln>
          <a:effectLst/>
        </p:spPr>
        <p:txBody>
          <a:bodyPr lIns="82124" tIns="41061" rIns="82124" bIns="41061" anchor="ctr">
            <a:spAutoFit/>
          </a:bodyPr>
          <a:lstStyle/>
          <a:p>
            <a:pPr algn="ctr" defTabSz="814388" eaLnBrk="0" hangingPunct="0">
              <a:lnSpc>
                <a:spcPct val="90000"/>
              </a:lnSpc>
              <a:defRPr/>
            </a:pPr>
            <a:endParaRPr lang="en-US" dirty="0">
              <a:latin typeface="Arial" charset="0"/>
              <a:cs typeface="+mn-cs"/>
            </a:endParaRPr>
          </a:p>
        </p:txBody>
      </p:sp>
      <p:sp>
        <p:nvSpPr>
          <p:cNvPr id="100" name="Freeform 99"/>
          <p:cNvSpPr/>
          <p:nvPr/>
        </p:nvSpPr>
        <p:spPr bwMode="auto">
          <a:xfrm>
            <a:off x="2271713" y="3071813"/>
            <a:ext cx="2047875" cy="3690937"/>
          </a:xfrm>
          <a:custGeom>
            <a:avLst/>
            <a:gdLst>
              <a:gd name="connsiteX0" fmla="*/ 1997476 w 2275643"/>
              <a:gd name="connsiteY0" fmla="*/ 2743200 h 2743200"/>
              <a:gd name="connsiteX1" fmla="*/ 1997476 w 2275643"/>
              <a:gd name="connsiteY1" fmla="*/ 2139519 h 2743200"/>
              <a:gd name="connsiteX2" fmla="*/ 328474 w 2275643"/>
              <a:gd name="connsiteY2" fmla="*/ 1526959 h 2743200"/>
              <a:gd name="connsiteX3" fmla="*/ 26633 w 22756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033727"/>
              <a:gd name="connsiteY0" fmla="*/ 2743200 h 2743200"/>
              <a:gd name="connsiteX1" fmla="*/ 1755560 w 2033727"/>
              <a:gd name="connsiteY1" fmla="*/ 2139519 h 2743200"/>
              <a:gd name="connsiteX2" fmla="*/ 315158 w 2033727"/>
              <a:gd name="connsiteY2" fmla="*/ 1526959 h 2743200"/>
              <a:gd name="connsiteX3" fmla="*/ 13317 w 2033727"/>
              <a:gd name="connsiteY3" fmla="*/ 0 h 2743200"/>
              <a:gd name="connsiteX0" fmla="*/ 2111776 w 2186743"/>
              <a:gd name="connsiteY0" fmla="*/ 2743200 h 2743200"/>
              <a:gd name="connsiteX1" fmla="*/ 1883176 w 2186743"/>
              <a:gd name="connsiteY1" fmla="*/ 2139519 h 2743200"/>
              <a:gd name="connsiteX2" fmla="*/ 290374 w 2186743"/>
              <a:gd name="connsiteY2" fmla="*/ 1526959 h 2743200"/>
              <a:gd name="connsiteX3" fmla="*/ 140933 w 2186743"/>
              <a:gd name="connsiteY3" fmla="*/ 0 h 2743200"/>
              <a:gd name="connsiteX0" fmla="*/ 1984160 w 2008327"/>
              <a:gd name="connsiteY0" fmla="*/ 2743200 h 2743200"/>
              <a:gd name="connsiteX1" fmla="*/ 1755560 w 2008327"/>
              <a:gd name="connsiteY1" fmla="*/ 2139519 h 2743200"/>
              <a:gd name="connsiteX2" fmla="*/ 467558 w 2008327"/>
              <a:gd name="connsiteY2" fmla="*/ 917359 h 2743200"/>
              <a:gd name="connsiteX3" fmla="*/ 13317 w 2008327"/>
              <a:gd name="connsiteY3" fmla="*/ 0 h 27432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56176 w 1780343"/>
              <a:gd name="connsiteY0" fmla="*/ 2971800 h 2971800"/>
              <a:gd name="connsiteX1" fmla="*/ 1527576 w 1780343"/>
              <a:gd name="connsiteY1" fmla="*/ 2368119 h 2971800"/>
              <a:gd name="connsiteX2" fmla="*/ 239574 w 1780343"/>
              <a:gd name="connsiteY2" fmla="*/ 1145959 h 2971800"/>
              <a:gd name="connsiteX3" fmla="*/ 90133 w 1780343"/>
              <a:gd name="connsiteY3" fmla="*/ 0 h 2971800"/>
              <a:gd name="connsiteX0" fmla="*/ 1667276 w 1691443"/>
              <a:gd name="connsiteY0" fmla="*/ 2971800 h 2971800"/>
              <a:gd name="connsiteX1" fmla="*/ 1438676 w 1691443"/>
              <a:gd name="connsiteY1" fmla="*/ 2368119 h 2971800"/>
              <a:gd name="connsiteX2" fmla="*/ 150674 w 1691443"/>
              <a:gd name="connsiteY2" fmla="*/ 1145959 h 2971800"/>
              <a:gd name="connsiteX3" fmla="*/ 534633 w 1691443"/>
              <a:gd name="connsiteY3" fmla="*/ 0 h 2971800"/>
              <a:gd name="connsiteX0" fmla="*/ 1831760 w 1855927"/>
              <a:gd name="connsiteY0" fmla="*/ 2971800 h 2971800"/>
              <a:gd name="connsiteX1" fmla="*/ 1603160 w 1855927"/>
              <a:gd name="connsiteY1" fmla="*/ 2368119 h 2971800"/>
              <a:gd name="connsiteX2" fmla="*/ 315158 w 1855927"/>
              <a:gd name="connsiteY2" fmla="*/ 1145959 h 2971800"/>
              <a:gd name="connsiteX3" fmla="*/ 699117 w 1855927"/>
              <a:gd name="connsiteY3" fmla="*/ 0 h 2971800"/>
              <a:gd name="connsiteX0" fmla="*/ 1518328 w 1542495"/>
              <a:gd name="connsiteY0" fmla="*/ 2895600 h 2895600"/>
              <a:gd name="connsiteX1" fmla="*/ 1289728 w 1542495"/>
              <a:gd name="connsiteY1" fmla="*/ 2291919 h 2895600"/>
              <a:gd name="connsiteX2" fmla="*/ 1726 w 1542495"/>
              <a:gd name="connsiteY2" fmla="*/ 1069759 h 2895600"/>
              <a:gd name="connsiteX3" fmla="*/ 1300085 w 1542495"/>
              <a:gd name="connsiteY3" fmla="*/ 0 h 2895600"/>
              <a:gd name="connsiteX0" fmla="*/ 1726686 w 1750853"/>
              <a:gd name="connsiteY0" fmla="*/ 2895600 h 2895600"/>
              <a:gd name="connsiteX1" fmla="*/ 1498086 w 1750853"/>
              <a:gd name="connsiteY1" fmla="*/ 2291919 h 2895600"/>
              <a:gd name="connsiteX2" fmla="*/ 210084 w 1750853"/>
              <a:gd name="connsiteY2" fmla="*/ 1069759 h 2895600"/>
              <a:gd name="connsiteX3" fmla="*/ 237580 w 1750853"/>
              <a:gd name="connsiteY3" fmla="*/ 390618 h 2895600"/>
              <a:gd name="connsiteX4" fmla="*/ 1508443 w 1750853"/>
              <a:gd name="connsiteY4" fmla="*/ 0 h 2895600"/>
              <a:gd name="connsiteX0" fmla="*/ 1726686 w 1750853"/>
              <a:gd name="connsiteY0" fmla="*/ 2895600 h 2895600"/>
              <a:gd name="connsiteX1" fmla="*/ 1498086 w 1750853"/>
              <a:gd name="connsiteY1" fmla="*/ 2291919 h 2895600"/>
              <a:gd name="connsiteX2" fmla="*/ 210084 w 1750853"/>
              <a:gd name="connsiteY2" fmla="*/ 1069759 h 2895600"/>
              <a:gd name="connsiteX3" fmla="*/ 237580 w 1750853"/>
              <a:gd name="connsiteY3" fmla="*/ 390618 h 2895600"/>
              <a:gd name="connsiteX4" fmla="*/ 1508443 w 1750853"/>
              <a:gd name="connsiteY4" fmla="*/ 0 h 2895600"/>
              <a:gd name="connsiteX0" fmla="*/ 1726686 w 1750853"/>
              <a:gd name="connsiteY0" fmla="*/ 2895600 h 2895600"/>
              <a:gd name="connsiteX1" fmla="*/ 1498086 w 1750853"/>
              <a:gd name="connsiteY1" fmla="*/ 2291919 h 2895600"/>
              <a:gd name="connsiteX2" fmla="*/ 210084 w 1750853"/>
              <a:gd name="connsiteY2" fmla="*/ 1069759 h 2895600"/>
              <a:gd name="connsiteX3" fmla="*/ 237580 w 1750853"/>
              <a:gd name="connsiteY3" fmla="*/ 390618 h 2895600"/>
              <a:gd name="connsiteX4" fmla="*/ 1508443 w 1750853"/>
              <a:gd name="connsiteY4" fmla="*/ 0 h 2895600"/>
              <a:gd name="connsiteX0" fmla="*/ 1934286 w 1958453"/>
              <a:gd name="connsiteY0" fmla="*/ 3902475 h 3902475"/>
              <a:gd name="connsiteX1" fmla="*/ 1705686 w 1958453"/>
              <a:gd name="connsiteY1" fmla="*/ 3298794 h 3902475"/>
              <a:gd name="connsiteX2" fmla="*/ 417684 w 1958453"/>
              <a:gd name="connsiteY2" fmla="*/ 2076634 h 3902475"/>
              <a:gd name="connsiteX3" fmla="*/ 216393 w 1958453"/>
              <a:gd name="connsiteY3" fmla="*/ 178293 h 3902475"/>
              <a:gd name="connsiteX4" fmla="*/ 1716043 w 1958453"/>
              <a:gd name="connsiteY4" fmla="*/ 1006875 h 3902475"/>
              <a:gd name="connsiteX0" fmla="*/ 2329760 w 2353927"/>
              <a:gd name="connsiteY0" fmla="*/ 4267200 h 4267200"/>
              <a:gd name="connsiteX1" fmla="*/ 2101160 w 2353927"/>
              <a:gd name="connsiteY1" fmla="*/ 3663519 h 4267200"/>
              <a:gd name="connsiteX2" fmla="*/ 813158 w 2353927"/>
              <a:gd name="connsiteY2" fmla="*/ 2441359 h 4267200"/>
              <a:gd name="connsiteX3" fmla="*/ 611867 w 2353927"/>
              <a:gd name="connsiteY3" fmla="*/ 543018 h 4267200"/>
              <a:gd name="connsiteX4" fmla="*/ 738798 w 2353927"/>
              <a:gd name="connsiteY4" fmla="*/ 0 h 4267200"/>
              <a:gd name="connsiteX0" fmla="*/ 2329760 w 2353927"/>
              <a:gd name="connsiteY0" fmla="*/ 4267200 h 4267200"/>
              <a:gd name="connsiteX1" fmla="*/ 2101160 w 2353927"/>
              <a:gd name="connsiteY1" fmla="*/ 3663519 h 4267200"/>
              <a:gd name="connsiteX2" fmla="*/ 813158 w 2353927"/>
              <a:gd name="connsiteY2" fmla="*/ 2441359 h 4267200"/>
              <a:gd name="connsiteX3" fmla="*/ 611867 w 2353927"/>
              <a:gd name="connsiteY3" fmla="*/ 543018 h 4267200"/>
              <a:gd name="connsiteX4" fmla="*/ 738798 w 2353927"/>
              <a:gd name="connsiteY4" fmla="*/ 0 h 4267200"/>
              <a:gd name="connsiteX0" fmla="*/ 1764818 w 1788985"/>
              <a:gd name="connsiteY0" fmla="*/ 4267200 h 4267200"/>
              <a:gd name="connsiteX1" fmla="*/ 1536218 w 1788985"/>
              <a:gd name="connsiteY1" fmla="*/ 3663519 h 4267200"/>
              <a:gd name="connsiteX2" fmla="*/ 248216 w 1788985"/>
              <a:gd name="connsiteY2" fmla="*/ 2441359 h 4267200"/>
              <a:gd name="connsiteX3" fmla="*/ 46925 w 1788985"/>
              <a:gd name="connsiteY3" fmla="*/ 543018 h 4267200"/>
              <a:gd name="connsiteX4" fmla="*/ 173856 w 1788985"/>
              <a:gd name="connsiteY4" fmla="*/ 0 h 4267200"/>
              <a:gd name="connsiteX0" fmla="*/ 1764818 w 1788985"/>
              <a:gd name="connsiteY0" fmla="*/ 4267200 h 4267200"/>
              <a:gd name="connsiteX1" fmla="*/ 1536218 w 1788985"/>
              <a:gd name="connsiteY1" fmla="*/ 3663519 h 4267200"/>
              <a:gd name="connsiteX2" fmla="*/ 248216 w 1788985"/>
              <a:gd name="connsiteY2" fmla="*/ 2441359 h 4267200"/>
              <a:gd name="connsiteX3" fmla="*/ 46925 w 1788985"/>
              <a:gd name="connsiteY3" fmla="*/ 543018 h 4267200"/>
              <a:gd name="connsiteX4" fmla="*/ 173856 w 1788985"/>
              <a:gd name="connsiteY4" fmla="*/ 0 h 4267200"/>
              <a:gd name="connsiteX0" fmla="*/ 1743662 w 1767829"/>
              <a:gd name="connsiteY0" fmla="*/ 4267200 h 4267200"/>
              <a:gd name="connsiteX1" fmla="*/ 1515062 w 1767829"/>
              <a:gd name="connsiteY1" fmla="*/ 3663519 h 4267200"/>
              <a:gd name="connsiteX2" fmla="*/ 227060 w 1767829"/>
              <a:gd name="connsiteY2" fmla="*/ 2441359 h 4267200"/>
              <a:gd name="connsiteX3" fmla="*/ 152700 w 1767829"/>
              <a:gd name="connsiteY3" fmla="*/ 0 h 4267200"/>
              <a:gd name="connsiteX0" fmla="*/ 1767360 w 1791527"/>
              <a:gd name="connsiteY0" fmla="*/ 4267200 h 4267200"/>
              <a:gd name="connsiteX1" fmla="*/ 1538760 w 1791527"/>
              <a:gd name="connsiteY1" fmla="*/ 3663519 h 4267200"/>
              <a:gd name="connsiteX2" fmla="*/ 250758 w 1791527"/>
              <a:gd name="connsiteY2" fmla="*/ 2441359 h 4267200"/>
              <a:gd name="connsiteX3" fmla="*/ 34211 w 1791527"/>
              <a:gd name="connsiteY3" fmla="*/ 0 h 4267200"/>
              <a:gd name="connsiteX0" fmla="*/ 1909546 w 1957411"/>
              <a:gd name="connsiteY0" fmla="*/ 4267200 h 4267200"/>
              <a:gd name="connsiteX1" fmla="*/ 1680946 w 1957411"/>
              <a:gd name="connsiteY1" fmla="*/ 3663519 h 4267200"/>
              <a:gd name="connsiteX2" fmla="*/ 250758 w 1957411"/>
              <a:gd name="connsiteY2" fmla="*/ 2441359 h 4267200"/>
              <a:gd name="connsiteX3" fmla="*/ 176397 w 1957411"/>
              <a:gd name="connsiteY3" fmla="*/ 0 h 4267200"/>
              <a:gd name="connsiteX0" fmla="*/ 1933244 w 1981109"/>
              <a:gd name="connsiteY0" fmla="*/ 4267200 h 4267200"/>
              <a:gd name="connsiteX1" fmla="*/ 1704644 w 1981109"/>
              <a:gd name="connsiteY1" fmla="*/ 3663519 h 4267200"/>
              <a:gd name="connsiteX2" fmla="*/ 274456 w 1981109"/>
              <a:gd name="connsiteY2" fmla="*/ 2441359 h 4267200"/>
              <a:gd name="connsiteX3" fmla="*/ 57908 w 1981109"/>
              <a:gd name="connsiteY3" fmla="*/ 0 h 4267200"/>
              <a:gd name="connsiteX0" fmla="*/ 1933244 w 1981109"/>
              <a:gd name="connsiteY0" fmla="*/ 3886200 h 3886200"/>
              <a:gd name="connsiteX1" fmla="*/ 1704644 w 1981109"/>
              <a:gd name="connsiteY1" fmla="*/ 3282519 h 3886200"/>
              <a:gd name="connsiteX2" fmla="*/ 274456 w 1981109"/>
              <a:gd name="connsiteY2" fmla="*/ 2060359 h 3886200"/>
              <a:gd name="connsiteX3" fmla="*/ 57908 w 1981109"/>
              <a:gd name="connsiteY3" fmla="*/ 0 h 3886200"/>
            </a:gdLst>
            <a:ahLst/>
            <a:cxnLst>
              <a:cxn ang="0">
                <a:pos x="connsiteX0" y="connsiteY0"/>
              </a:cxn>
              <a:cxn ang="0">
                <a:pos x="connsiteX1" y="connsiteY1"/>
              </a:cxn>
              <a:cxn ang="0">
                <a:pos x="connsiteX2" y="connsiteY2"/>
              </a:cxn>
              <a:cxn ang="0">
                <a:pos x="connsiteX3" y="connsiteY3"/>
              </a:cxn>
            </a:cxnLst>
            <a:rect l="l" t="t" r="r" b="b"/>
            <a:pathLst>
              <a:path w="1981109" h="3886200">
                <a:moveTo>
                  <a:pt x="1933244" y="3886200"/>
                </a:moveTo>
                <a:cubicBezTo>
                  <a:pt x="1946560" y="3636146"/>
                  <a:pt x="1981109" y="3586826"/>
                  <a:pt x="1704644" y="3282519"/>
                </a:cubicBezTo>
                <a:cubicBezTo>
                  <a:pt x="1428179" y="2978212"/>
                  <a:pt x="548912" y="2607445"/>
                  <a:pt x="274456" y="2060359"/>
                </a:cubicBezTo>
                <a:cubicBezTo>
                  <a:pt x="0" y="1513273"/>
                  <a:pt x="73400" y="508617"/>
                  <a:pt x="57908" y="0"/>
                </a:cubicBezTo>
              </a:path>
            </a:pathLst>
          </a:custGeom>
          <a:noFill/>
          <a:ln w="28575" cap="flat" cmpd="sng" algn="ctr">
            <a:solidFill>
              <a:schemeClr val="accent4"/>
            </a:solidFill>
            <a:prstDash val="solid"/>
            <a:round/>
            <a:headEnd type="none" w="med" len="med"/>
            <a:tailEnd type="arrow" w="med" len="lg"/>
          </a:ln>
          <a:effectLst/>
        </p:spPr>
        <p:txBody>
          <a:bodyPr lIns="82124" tIns="41061" rIns="82124" bIns="41061" anchor="ctr">
            <a:spAutoFit/>
          </a:bodyPr>
          <a:lstStyle/>
          <a:p>
            <a:pPr algn="ctr" defTabSz="814388" eaLnBrk="0" hangingPunct="0">
              <a:lnSpc>
                <a:spcPct val="90000"/>
              </a:lnSpc>
              <a:defRPr/>
            </a:pPr>
            <a:endParaRPr lang="en-US" dirty="0">
              <a:latin typeface="Arial" charset="0"/>
              <a:cs typeface="+mn-cs"/>
            </a:endParaRPr>
          </a:p>
        </p:txBody>
      </p:sp>
      <p:sp>
        <p:nvSpPr>
          <p:cNvPr id="101" name="Rectangle 11"/>
          <p:cNvSpPr>
            <a:spLocks noChangeArrowheads="1"/>
          </p:cNvSpPr>
          <p:nvPr/>
        </p:nvSpPr>
        <p:spPr bwMode="auto">
          <a:xfrm>
            <a:off x="3352800" y="5062538"/>
            <a:ext cx="708025" cy="347662"/>
          </a:xfrm>
          <a:prstGeom prst="rect">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3600000" scaled="0"/>
            <a:tileRect/>
          </a:gradFill>
          <a:ln>
            <a:headEnd/>
            <a:tailEn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tabLst>
                <a:tab pos="457200" algn="l"/>
                <a:tab pos="914400" algn="l"/>
                <a:tab pos="1371600" algn="l"/>
              </a:tabLst>
              <a:defRPr/>
            </a:pPr>
            <a:r>
              <a:rPr lang="en-US" sz="1050" b="1" dirty="0">
                <a:solidFill>
                  <a:schemeClr val="bg1"/>
                </a:solidFill>
              </a:rPr>
              <a:t>Primary</a:t>
            </a:r>
          </a:p>
          <a:p>
            <a:pPr algn="ctr">
              <a:tabLst>
                <a:tab pos="457200" algn="l"/>
                <a:tab pos="914400" algn="l"/>
                <a:tab pos="1371600" algn="l"/>
              </a:tabLst>
              <a:defRPr/>
            </a:pPr>
            <a:r>
              <a:rPr lang="en-US" sz="1050" b="1" dirty="0">
                <a:solidFill>
                  <a:schemeClr val="bg1"/>
                </a:solidFill>
              </a:rPr>
              <a:t>vPC</a:t>
            </a:r>
          </a:p>
        </p:txBody>
      </p:sp>
      <p:sp>
        <p:nvSpPr>
          <p:cNvPr id="102" name="Rectangle 11"/>
          <p:cNvSpPr>
            <a:spLocks noChangeArrowheads="1"/>
          </p:cNvSpPr>
          <p:nvPr/>
        </p:nvSpPr>
        <p:spPr bwMode="auto">
          <a:xfrm>
            <a:off x="4953000" y="5062538"/>
            <a:ext cx="762000" cy="347662"/>
          </a:xfrm>
          <a:prstGeom prst="rect">
            <a:avLst/>
          </a:prstGeom>
          <a:gradFill flip="none" rotWithShape="1">
            <a:lin ang="2700000" scaled="1"/>
            <a:tileRect/>
          </a:gradFill>
          <a:ln>
            <a:headEnd/>
            <a:tailEnd/>
          </a:ln>
        </p:spPr>
        <p:style>
          <a:lnRef idx="1">
            <a:schemeClr val="accent6"/>
          </a:lnRef>
          <a:fillRef idx="3">
            <a:schemeClr val="accent6"/>
          </a:fillRef>
          <a:effectRef idx="2">
            <a:schemeClr val="accent6"/>
          </a:effectRef>
          <a:fontRef idx="minor">
            <a:schemeClr val="lt1"/>
          </a:fontRef>
        </p:style>
        <p:txBody>
          <a:bodyPr wrap="none" lIns="0" tIns="0" rIns="0" bIns="0" anchor="ctr"/>
          <a:lstStyle/>
          <a:p>
            <a:pPr algn="ctr">
              <a:tabLst>
                <a:tab pos="457200" algn="l"/>
                <a:tab pos="914400" algn="l"/>
                <a:tab pos="1371600" algn="l"/>
              </a:tabLst>
              <a:defRPr/>
            </a:pPr>
            <a:r>
              <a:rPr lang="en-US" sz="1050" b="1" dirty="0">
                <a:solidFill>
                  <a:schemeClr val="bg1"/>
                </a:solidFill>
              </a:rPr>
              <a:t>Secondary</a:t>
            </a:r>
          </a:p>
          <a:p>
            <a:pPr algn="ctr">
              <a:tabLst>
                <a:tab pos="457200" algn="l"/>
                <a:tab pos="914400" algn="l"/>
                <a:tab pos="1371600" algn="l"/>
              </a:tabLst>
              <a:defRPr/>
            </a:pPr>
            <a:r>
              <a:rPr lang="en-US" sz="1050" b="1" dirty="0">
                <a:solidFill>
                  <a:schemeClr val="bg1"/>
                </a:solidFill>
              </a:rPr>
              <a:t>vPC</a:t>
            </a:r>
          </a:p>
        </p:txBody>
      </p:sp>
      <p:sp>
        <p:nvSpPr>
          <p:cNvPr id="103" name="Cloud"/>
          <p:cNvSpPr>
            <a:spLocks noChangeAspect="1" noEditPoints="1" noChangeArrowheads="1"/>
          </p:cNvSpPr>
          <p:nvPr/>
        </p:nvSpPr>
        <p:spPr bwMode="auto">
          <a:xfrm>
            <a:off x="3678238" y="4495800"/>
            <a:ext cx="1371600" cy="304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lIns="0" tIns="0" rIns="0" bIns="0" anchor="ctr"/>
          <a:lstStyle/>
          <a:p>
            <a:pPr algn="ctr" eaLnBrk="0" hangingPunct="0">
              <a:lnSpc>
                <a:spcPct val="90000"/>
              </a:lnSpc>
              <a:defRPr/>
            </a:pPr>
            <a:r>
              <a:rPr lang="en-US" sz="1200" b="1" dirty="0" err="1">
                <a:cs typeface="+mn-cs"/>
              </a:rPr>
              <a:t>OSPF</a:t>
            </a:r>
            <a:endParaRPr lang="en-US" sz="1100" b="1" dirty="0">
              <a:cs typeface="+mn-cs"/>
            </a:endParaRPr>
          </a:p>
        </p:txBody>
      </p:sp>
      <p:sp>
        <p:nvSpPr>
          <p:cNvPr id="44067" name="TextBox 103"/>
          <p:cNvSpPr txBox="1">
            <a:spLocks noChangeArrowheads="1"/>
          </p:cNvSpPr>
          <p:nvPr/>
        </p:nvSpPr>
        <p:spPr bwMode="auto">
          <a:xfrm>
            <a:off x="6858000" y="3648075"/>
            <a:ext cx="762000" cy="338138"/>
          </a:xfrm>
          <a:prstGeom prst="rect">
            <a:avLst/>
          </a:prstGeom>
          <a:solidFill>
            <a:schemeClr val="bg1">
              <a:alpha val="50195"/>
            </a:schemeClr>
          </a:solidFill>
          <a:ln w="9525">
            <a:noFill/>
            <a:miter lim="800000"/>
            <a:headEnd/>
            <a:tailEnd/>
          </a:ln>
        </p:spPr>
        <p:txBody>
          <a:bodyPr>
            <a:spAutoFit/>
          </a:bodyPr>
          <a:lstStyle/>
          <a:p>
            <a:r>
              <a:rPr lang="en-US" sz="1600" b="1"/>
              <a:t>OSPF</a:t>
            </a:r>
          </a:p>
        </p:txBody>
      </p:sp>
      <p:sp>
        <p:nvSpPr>
          <p:cNvPr id="106" name="Freeform 105"/>
          <p:cNvSpPr/>
          <p:nvPr/>
        </p:nvSpPr>
        <p:spPr bwMode="auto">
          <a:xfrm flipH="1">
            <a:off x="4695825" y="4497388"/>
            <a:ext cx="1878013" cy="2284412"/>
          </a:xfrm>
          <a:custGeom>
            <a:avLst/>
            <a:gdLst>
              <a:gd name="connsiteX0" fmla="*/ 1997476 w 2275643"/>
              <a:gd name="connsiteY0" fmla="*/ 2743200 h 2743200"/>
              <a:gd name="connsiteX1" fmla="*/ 1997476 w 2275643"/>
              <a:gd name="connsiteY1" fmla="*/ 2139519 h 2743200"/>
              <a:gd name="connsiteX2" fmla="*/ 328474 w 2275643"/>
              <a:gd name="connsiteY2" fmla="*/ 1526959 h 2743200"/>
              <a:gd name="connsiteX3" fmla="*/ 26633 w 22756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033727"/>
              <a:gd name="connsiteY0" fmla="*/ 2743200 h 2743200"/>
              <a:gd name="connsiteX1" fmla="*/ 1755560 w 2033727"/>
              <a:gd name="connsiteY1" fmla="*/ 2139519 h 2743200"/>
              <a:gd name="connsiteX2" fmla="*/ 315158 w 2033727"/>
              <a:gd name="connsiteY2" fmla="*/ 1526959 h 2743200"/>
              <a:gd name="connsiteX3" fmla="*/ 13317 w 2033727"/>
              <a:gd name="connsiteY3" fmla="*/ 0 h 2743200"/>
              <a:gd name="connsiteX0" fmla="*/ 2111776 w 2186743"/>
              <a:gd name="connsiteY0" fmla="*/ 2743200 h 2743200"/>
              <a:gd name="connsiteX1" fmla="*/ 1883176 w 2186743"/>
              <a:gd name="connsiteY1" fmla="*/ 2139519 h 2743200"/>
              <a:gd name="connsiteX2" fmla="*/ 290374 w 2186743"/>
              <a:gd name="connsiteY2" fmla="*/ 1526959 h 2743200"/>
              <a:gd name="connsiteX3" fmla="*/ 140933 w 2186743"/>
              <a:gd name="connsiteY3" fmla="*/ 0 h 2743200"/>
              <a:gd name="connsiteX0" fmla="*/ 1984160 w 2008327"/>
              <a:gd name="connsiteY0" fmla="*/ 2743200 h 2743200"/>
              <a:gd name="connsiteX1" fmla="*/ 1755560 w 2008327"/>
              <a:gd name="connsiteY1" fmla="*/ 2139519 h 2743200"/>
              <a:gd name="connsiteX2" fmla="*/ 467558 w 2008327"/>
              <a:gd name="connsiteY2" fmla="*/ 917359 h 2743200"/>
              <a:gd name="connsiteX3" fmla="*/ 13317 w 2008327"/>
              <a:gd name="connsiteY3" fmla="*/ 0 h 27432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56176 w 1780343"/>
              <a:gd name="connsiteY0" fmla="*/ 2971800 h 2971800"/>
              <a:gd name="connsiteX1" fmla="*/ 1527576 w 1780343"/>
              <a:gd name="connsiteY1" fmla="*/ 2368119 h 2971800"/>
              <a:gd name="connsiteX2" fmla="*/ 239574 w 1780343"/>
              <a:gd name="connsiteY2" fmla="*/ 1145959 h 2971800"/>
              <a:gd name="connsiteX3" fmla="*/ 90133 w 1780343"/>
              <a:gd name="connsiteY3" fmla="*/ 0 h 2971800"/>
              <a:gd name="connsiteX0" fmla="*/ 1922312 w 1946479"/>
              <a:gd name="connsiteY0" fmla="*/ 3962400 h 3962400"/>
              <a:gd name="connsiteX1" fmla="*/ 1693712 w 1946479"/>
              <a:gd name="connsiteY1" fmla="*/ 3358719 h 3962400"/>
              <a:gd name="connsiteX2" fmla="*/ 405710 w 1946479"/>
              <a:gd name="connsiteY2" fmla="*/ 2136559 h 3962400"/>
              <a:gd name="connsiteX3" fmla="*/ 13317 w 1946479"/>
              <a:gd name="connsiteY3" fmla="*/ 0 h 3962400"/>
              <a:gd name="connsiteX0" fmla="*/ 1739918 w 1764085"/>
              <a:gd name="connsiteY0" fmla="*/ 3962400 h 3962400"/>
              <a:gd name="connsiteX1" fmla="*/ 1511318 w 1764085"/>
              <a:gd name="connsiteY1" fmla="*/ 3358719 h 3962400"/>
              <a:gd name="connsiteX2" fmla="*/ 223316 w 1764085"/>
              <a:gd name="connsiteY2" fmla="*/ 2136559 h 3962400"/>
              <a:gd name="connsiteX3" fmla="*/ 171421 w 1764085"/>
              <a:gd name="connsiteY3" fmla="*/ 0 h 3962400"/>
              <a:gd name="connsiteX0" fmla="*/ 1522934 w 1547101"/>
              <a:gd name="connsiteY0" fmla="*/ 2667000 h 2667000"/>
              <a:gd name="connsiteX1" fmla="*/ 1294334 w 1547101"/>
              <a:gd name="connsiteY1" fmla="*/ 2063319 h 2667000"/>
              <a:gd name="connsiteX2" fmla="*/ 6332 w 1547101"/>
              <a:gd name="connsiteY2" fmla="*/ 841159 h 2667000"/>
              <a:gd name="connsiteX3" fmla="*/ 1332325 w 1547101"/>
              <a:gd name="connsiteY3" fmla="*/ 0 h 2667000"/>
              <a:gd name="connsiteX0" fmla="*/ 1744806 w 1768973"/>
              <a:gd name="connsiteY0" fmla="*/ 2667000 h 2667000"/>
              <a:gd name="connsiteX1" fmla="*/ 1516206 w 1768973"/>
              <a:gd name="connsiteY1" fmla="*/ 2063319 h 2667000"/>
              <a:gd name="connsiteX2" fmla="*/ 228204 w 1768973"/>
              <a:gd name="connsiteY2" fmla="*/ 841159 h 2667000"/>
              <a:gd name="connsiteX3" fmla="*/ 220999 w 1768973"/>
              <a:gd name="connsiteY3" fmla="*/ 297873 h 2667000"/>
              <a:gd name="connsiteX4" fmla="*/ 1554197 w 1768973"/>
              <a:gd name="connsiteY4" fmla="*/ 0 h 2667000"/>
              <a:gd name="connsiteX0" fmla="*/ 1759375 w 1783542"/>
              <a:gd name="connsiteY0" fmla="*/ 2471220 h 2471220"/>
              <a:gd name="connsiteX1" fmla="*/ 1530775 w 1783542"/>
              <a:gd name="connsiteY1" fmla="*/ 1867539 h 2471220"/>
              <a:gd name="connsiteX2" fmla="*/ 242773 w 1783542"/>
              <a:gd name="connsiteY2" fmla="*/ 645379 h 2471220"/>
              <a:gd name="connsiteX3" fmla="*/ 235568 w 1783542"/>
              <a:gd name="connsiteY3" fmla="*/ 102093 h 2471220"/>
              <a:gd name="connsiteX4" fmla="*/ 1656179 w 1783542"/>
              <a:gd name="connsiteY4" fmla="*/ 32820 h 2471220"/>
              <a:gd name="connsiteX0" fmla="*/ 1759375 w 1783542"/>
              <a:gd name="connsiteY0" fmla="*/ 2369127 h 2369127"/>
              <a:gd name="connsiteX1" fmla="*/ 1530775 w 1783542"/>
              <a:gd name="connsiteY1" fmla="*/ 1765446 h 2369127"/>
              <a:gd name="connsiteX2" fmla="*/ 242773 w 1783542"/>
              <a:gd name="connsiteY2" fmla="*/ 543286 h 2369127"/>
              <a:gd name="connsiteX3" fmla="*/ 235568 w 1783542"/>
              <a:gd name="connsiteY3" fmla="*/ 0 h 2369127"/>
              <a:gd name="connsiteX0" fmla="*/ 1559041 w 1585073"/>
              <a:gd name="connsiteY0" fmla="*/ 2369127 h 2369127"/>
              <a:gd name="connsiteX1" fmla="*/ 1330441 w 1585073"/>
              <a:gd name="connsiteY1" fmla="*/ 1765446 h 2369127"/>
              <a:gd name="connsiteX2" fmla="*/ 42439 w 1585073"/>
              <a:gd name="connsiteY2" fmla="*/ 543286 h 2369127"/>
              <a:gd name="connsiteX3" fmla="*/ 1585073 w 1585073"/>
              <a:gd name="connsiteY3" fmla="*/ 0 h 2369127"/>
              <a:gd name="connsiteX0" fmla="*/ 1982298 w 2008330"/>
              <a:gd name="connsiteY0" fmla="*/ 2466603 h 2466603"/>
              <a:gd name="connsiteX1" fmla="*/ 1753698 w 2008330"/>
              <a:gd name="connsiteY1" fmla="*/ 1862922 h 2466603"/>
              <a:gd name="connsiteX2" fmla="*/ 465696 w 2008330"/>
              <a:gd name="connsiteY2" fmla="*/ 640762 h 2466603"/>
              <a:gd name="connsiteX3" fmla="*/ 257106 w 2008330"/>
              <a:gd name="connsiteY3" fmla="*/ 90548 h 2466603"/>
              <a:gd name="connsiteX4" fmla="*/ 2008330 w 2008330"/>
              <a:gd name="connsiteY4" fmla="*/ 97476 h 2466603"/>
              <a:gd name="connsiteX0" fmla="*/ 1982298 w 2006465"/>
              <a:gd name="connsiteY0" fmla="*/ 2376055 h 2376055"/>
              <a:gd name="connsiteX1" fmla="*/ 1753698 w 2006465"/>
              <a:gd name="connsiteY1" fmla="*/ 1772374 h 2376055"/>
              <a:gd name="connsiteX2" fmla="*/ 465696 w 2006465"/>
              <a:gd name="connsiteY2" fmla="*/ 550214 h 2376055"/>
              <a:gd name="connsiteX3" fmla="*/ 257106 w 2006465"/>
              <a:gd name="connsiteY3" fmla="*/ 0 h 2376055"/>
              <a:gd name="connsiteX0" fmla="*/ 1541208 w 1565375"/>
              <a:gd name="connsiteY0" fmla="*/ 2376055 h 2376055"/>
              <a:gd name="connsiteX1" fmla="*/ 1312608 w 1565375"/>
              <a:gd name="connsiteY1" fmla="*/ 1772374 h 2376055"/>
              <a:gd name="connsiteX2" fmla="*/ 24606 w 1565375"/>
              <a:gd name="connsiteY2" fmla="*/ 550214 h 2376055"/>
              <a:gd name="connsiteX3" fmla="*/ 1460243 w 1565375"/>
              <a:gd name="connsiteY3" fmla="*/ 0 h 2376055"/>
              <a:gd name="connsiteX0" fmla="*/ 1854291 w 1878458"/>
              <a:gd name="connsiteY0" fmla="*/ 2380235 h 2380235"/>
              <a:gd name="connsiteX1" fmla="*/ 1625691 w 1878458"/>
              <a:gd name="connsiteY1" fmla="*/ 1776554 h 2380235"/>
              <a:gd name="connsiteX2" fmla="*/ 337689 w 1878458"/>
              <a:gd name="connsiteY2" fmla="*/ 554394 h 2380235"/>
              <a:gd name="connsiteX3" fmla="*/ 239273 w 1878458"/>
              <a:gd name="connsiteY3" fmla="*/ 91702 h 2380235"/>
              <a:gd name="connsiteX4" fmla="*/ 1773326 w 1878458"/>
              <a:gd name="connsiteY4" fmla="*/ 4180 h 23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458" h="2380235">
                <a:moveTo>
                  <a:pt x="1854291" y="2380235"/>
                </a:moveTo>
                <a:cubicBezTo>
                  <a:pt x="1867607" y="2130181"/>
                  <a:pt x="1878458" y="2080861"/>
                  <a:pt x="1625691" y="1776554"/>
                </a:cubicBezTo>
                <a:cubicBezTo>
                  <a:pt x="1372924" y="1472247"/>
                  <a:pt x="568759" y="835203"/>
                  <a:pt x="337689" y="554394"/>
                </a:cubicBezTo>
                <a:cubicBezTo>
                  <a:pt x="106619" y="273585"/>
                  <a:pt x="0" y="183404"/>
                  <a:pt x="239273" y="91702"/>
                </a:cubicBezTo>
                <a:cubicBezTo>
                  <a:pt x="478546" y="0"/>
                  <a:pt x="1596646" y="55041"/>
                  <a:pt x="1773326" y="4180"/>
                </a:cubicBezTo>
              </a:path>
            </a:pathLst>
          </a:custGeom>
          <a:noFill/>
          <a:ln w="28575" cap="flat" cmpd="sng" algn="ctr">
            <a:solidFill>
              <a:schemeClr val="accent4"/>
            </a:solidFill>
            <a:prstDash val="solid"/>
            <a:round/>
            <a:headEnd type="none" w="med" len="med"/>
            <a:tailEnd type="arrow" w="med" len="lg"/>
          </a:ln>
          <a:effectLst/>
        </p:spPr>
        <p:txBody>
          <a:bodyPr lIns="82124" tIns="41061" rIns="82124" bIns="41061" anchor="ctr">
            <a:spAutoFit/>
          </a:bodyPr>
          <a:lstStyle/>
          <a:p>
            <a:pPr algn="ctr" defTabSz="814388" eaLnBrk="0" hangingPunct="0">
              <a:lnSpc>
                <a:spcPct val="90000"/>
              </a:lnSpc>
              <a:defRPr/>
            </a:pPr>
            <a:endParaRPr lang="en-US" dirty="0">
              <a:latin typeface="Arial" charset="0"/>
              <a:cs typeface="+mn-cs"/>
            </a:endParaRPr>
          </a:p>
        </p:txBody>
      </p:sp>
      <p:sp>
        <p:nvSpPr>
          <p:cNvPr id="107" name="Freeform 106"/>
          <p:cNvSpPr/>
          <p:nvPr/>
        </p:nvSpPr>
        <p:spPr bwMode="auto">
          <a:xfrm flipH="1">
            <a:off x="4419600" y="4592638"/>
            <a:ext cx="1725613" cy="2165350"/>
          </a:xfrm>
          <a:custGeom>
            <a:avLst/>
            <a:gdLst>
              <a:gd name="connsiteX0" fmla="*/ 1997476 w 2275643"/>
              <a:gd name="connsiteY0" fmla="*/ 2743200 h 2743200"/>
              <a:gd name="connsiteX1" fmla="*/ 1997476 w 2275643"/>
              <a:gd name="connsiteY1" fmla="*/ 2139519 h 2743200"/>
              <a:gd name="connsiteX2" fmla="*/ 328474 w 2275643"/>
              <a:gd name="connsiteY2" fmla="*/ 1526959 h 2743200"/>
              <a:gd name="connsiteX3" fmla="*/ 26633 w 22756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033727"/>
              <a:gd name="connsiteY0" fmla="*/ 2743200 h 2743200"/>
              <a:gd name="connsiteX1" fmla="*/ 1755560 w 2033727"/>
              <a:gd name="connsiteY1" fmla="*/ 2139519 h 2743200"/>
              <a:gd name="connsiteX2" fmla="*/ 315158 w 2033727"/>
              <a:gd name="connsiteY2" fmla="*/ 1526959 h 2743200"/>
              <a:gd name="connsiteX3" fmla="*/ 13317 w 2033727"/>
              <a:gd name="connsiteY3" fmla="*/ 0 h 2743200"/>
              <a:gd name="connsiteX0" fmla="*/ 2111776 w 2186743"/>
              <a:gd name="connsiteY0" fmla="*/ 2743200 h 2743200"/>
              <a:gd name="connsiteX1" fmla="*/ 1883176 w 2186743"/>
              <a:gd name="connsiteY1" fmla="*/ 2139519 h 2743200"/>
              <a:gd name="connsiteX2" fmla="*/ 290374 w 2186743"/>
              <a:gd name="connsiteY2" fmla="*/ 1526959 h 2743200"/>
              <a:gd name="connsiteX3" fmla="*/ 140933 w 2186743"/>
              <a:gd name="connsiteY3" fmla="*/ 0 h 2743200"/>
              <a:gd name="connsiteX0" fmla="*/ 1984160 w 2008327"/>
              <a:gd name="connsiteY0" fmla="*/ 2743200 h 2743200"/>
              <a:gd name="connsiteX1" fmla="*/ 1755560 w 2008327"/>
              <a:gd name="connsiteY1" fmla="*/ 2139519 h 2743200"/>
              <a:gd name="connsiteX2" fmla="*/ 467558 w 2008327"/>
              <a:gd name="connsiteY2" fmla="*/ 917359 h 2743200"/>
              <a:gd name="connsiteX3" fmla="*/ 13317 w 2008327"/>
              <a:gd name="connsiteY3" fmla="*/ 0 h 27432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56176 w 1780343"/>
              <a:gd name="connsiteY0" fmla="*/ 2971800 h 2971800"/>
              <a:gd name="connsiteX1" fmla="*/ 1527576 w 1780343"/>
              <a:gd name="connsiteY1" fmla="*/ 2368119 h 2971800"/>
              <a:gd name="connsiteX2" fmla="*/ 239574 w 1780343"/>
              <a:gd name="connsiteY2" fmla="*/ 1145959 h 2971800"/>
              <a:gd name="connsiteX3" fmla="*/ 90133 w 1780343"/>
              <a:gd name="connsiteY3" fmla="*/ 0 h 2971800"/>
              <a:gd name="connsiteX0" fmla="*/ 1803477 w 3321035"/>
              <a:gd name="connsiteY0" fmla="*/ 3329048 h 3329048"/>
              <a:gd name="connsiteX1" fmla="*/ 1574877 w 3321035"/>
              <a:gd name="connsiteY1" fmla="*/ 2725367 h 3329048"/>
              <a:gd name="connsiteX2" fmla="*/ 286875 w 3321035"/>
              <a:gd name="connsiteY2" fmla="*/ 1503207 h 3329048"/>
              <a:gd name="connsiteX3" fmla="*/ 3296128 w 3321035"/>
              <a:gd name="connsiteY3" fmla="*/ 190993 h 3329048"/>
              <a:gd name="connsiteX4" fmla="*/ 137434 w 3321035"/>
              <a:gd name="connsiteY4" fmla="*/ 357248 h 3329048"/>
              <a:gd name="connsiteX0" fmla="*/ 1803477 w 3873272"/>
              <a:gd name="connsiteY0" fmla="*/ 3886200 h 3886200"/>
              <a:gd name="connsiteX1" fmla="*/ 1574877 w 3873272"/>
              <a:gd name="connsiteY1" fmla="*/ 3282519 h 3886200"/>
              <a:gd name="connsiteX2" fmla="*/ 286875 w 3873272"/>
              <a:gd name="connsiteY2" fmla="*/ 2060359 h 3886200"/>
              <a:gd name="connsiteX3" fmla="*/ 3296128 w 3873272"/>
              <a:gd name="connsiteY3" fmla="*/ 748145 h 3886200"/>
              <a:gd name="connsiteX4" fmla="*/ 3749737 w 3873272"/>
              <a:gd name="connsiteY4" fmla="*/ 0 h 3886200"/>
              <a:gd name="connsiteX0" fmla="*/ 1866566 w 3911098"/>
              <a:gd name="connsiteY0" fmla="*/ 3886200 h 3886200"/>
              <a:gd name="connsiteX1" fmla="*/ 1637966 w 3911098"/>
              <a:gd name="connsiteY1" fmla="*/ 3282519 h 3886200"/>
              <a:gd name="connsiteX2" fmla="*/ 349964 w 3911098"/>
              <a:gd name="connsiteY2" fmla="*/ 2060359 h 3886200"/>
              <a:gd name="connsiteX3" fmla="*/ 501542 w 3911098"/>
              <a:gd name="connsiteY3" fmla="*/ 1634836 h 3886200"/>
              <a:gd name="connsiteX4" fmla="*/ 3359217 w 3911098"/>
              <a:gd name="connsiteY4" fmla="*/ 748145 h 3886200"/>
              <a:gd name="connsiteX5" fmla="*/ 3812826 w 3911098"/>
              <a:gd name="connsiteY5" fmla="*/ 0 h 3886200"/>
              <a:gd name="connsiteX0" fmla="*/ 1883077 w 4026673"/>
              <a:gd name="connsiteY0" fmla="*/ 3886200 h 3886200"/>
              <a:gd name="connsiteX1" fmla="*/ 1654477 w 4026673"/>
              <a:gd name="connsiteY1" fmla="*/ 3282519 h 3886200"/>
              <a:gd name="connsiteX2" fmla="*/ 366475 w 4026673"/>
              <a:gd name="connsiteY2" fmla="*/ 2060359 h 3886200"/>
              <a:gd name="connsiteX3" fmla="*/ 518053 w 4026673"/>
              <a:gd name="connsiteY3" fmla="*/ 1634836 h 3886200"/>
              <a:gd name="connsiteX4" fmla="*/ 3474792 w 4026673"/>
              <a:gd name="connsiteY4" fmla="*/ 748145 h 3886200"/>
              <a:gd name="connsiteX5" fmla="*/ 3829337 w 4026673"/>
              <a:gd name="connsiteY5" fmla="*/ 0 h 3886200"/>
              <a:gd name="connsiteX0" fmla="*/ 1883077 w 3474792"/>
              <a:gd name="connsiteY0" fmla="*/ 3138055 h 3138055"/>
              <a:gd name="connsiteX1" fmla="*/ 1654477 w 3474792"/>
              <a:gd name="connsiteY1" fmla="*/ 2534374 h 3138055"/>
              <a:gd name="connsiteX2" fmla="*/ 366475 w 3474792"/>
              <a:gd name="connsiteY2" fmla="*/ 1312214 h 3138055"/>
              <a:gd name="connsiteX3" fmla="*/ 518053 w 3474792"/>
              <a:gd name="connsiteY3" fmla="*/ 886691 h 3138055"/>
              <a:gd name="connsiteX4" fmla="*/ 3474792 w 3474792"/>
              <a:gd name="connsiteY4" fmla="*/ 0 h 3138055"/>
              <a:gd name="connsiteX0" fmla="*/ 1883077 w 1907244"/>
              <a:gd name="connsiteY0" fmla="*/ 2251364 h 2251364"/>
              <a:gd name="connsiteX1" fmla="*/ 1654477 w 1907244"/>
              <a:gd name="connsiteY1" fmla="*/ 1647683 h 2251364"/>
              <a:gd name="connsiteX2" fmla="*/ 366475 w 1907244"/>
              <a:gd name="connsiteY2" fmla="*/ 425523 h 2251364"/>
              <a:gd name="connsiteX3" fmla="*/ 518053 w 1907244"/>
              <a:gd name="connsiteY3" fmla="*/ 0 h 2251364"/>
              <a:gd name="connsiteX0" fmla="*/ 1540596 w 1564763"/>
              <a:gd name="connsiteY0" fmla="*/ 2849241 h 2849241"/>
              <a:gd name="connsiteX1" fmla="*/ 1311996 w 1564763"/>
              <a:gd name="connsiteY1" fmla="*/ 2245560 h 2849241"/>
              <a:gd name="connsiteX2" fmla="*/ 23994 w 1564763"/>
              <a:gd name="connsiteY2" fmla="*/ 1023400 h 2849241"/>
              <a:gd name="connsiteX3" fmla="*/ 1168030 w 1564763"/>
              <a:gd name="connsiteY3" fmla="*/ 0 h 2849241"/>
              <a:gd name="connsiteX0" fmla="*/ 1748059 w 1772226"/>
              <a:gd name="connsiteY0" fmla="*/ 2849241 h 2849241"/>
              <a:gd name="connsiteX1" fmla="*/ 1519459 w 1772226"/>
              <a:gd name="connsiteY1" fmla="*/ 2245560 h 2849241"/>
              <a:gd name="connsiteX2" fmla="*/ 231457 w 1772226"/>
              <a:gd name="connsiteY2" fmla="*/ 1023400 h 2849241"/>
              <a:gd name="connsiteX3" fmla="*/ 190673 w 1772226"/>
              <a:gd name="connsiteY3" fmla="*/ 260704 h 2849241"/>
              <a:gd name="connsiteX4" fmla="*/ 1375493 w 1772226"/>
              <a:gd name="connsiteY4" fmla="*/ 0 h 2849241"/>
              <a:gd name="connsiteX0" fmla="*/ 1738066 w 1762233"/>
              <a:gd name="connsiteY0" fmla="*/ 2890162 h 2890162"/>
              <a:gd name="connsiteX1" fmla="*/ 1509466 w 1762233"/>
              <a:gd name="connsiteY1" fmla="*/ 2286481 h 2890162"/>
              <a:gd name="connsiteX2" fmla="*/ 221464 w 1762233"/>
              <a:gd name="connsiteY2" fmla="*/ 1064321 h 2890162"/>
              <a:gd name="connsiteX3" fmla="*/ 180680 w 1762233"/>
              <a:gd name="connsiteY3" fmla="*/ 301625 h 2890162"/>
              <a:gd name="connsiteX4" fmla="*/ 644561 w 1762233"/>
              <a:gd name="connsiteY4" fmla="*/ 43451 h 2890162"/>
              <a:gd name="connsiteX5" fmla="*/ 1365500 w 1762233"/>
              <a:gd name="connsiteY5" fmla="*/ 40921 h 2890162"/>
              <a:gd name="connsiteX0" fmla="*/ 1738066 w 1762233"/>
              <a:gd name="connsiteY0" fmla="*/ 3001355 h 3001355"/>
              <a:gd name="connsiteX1" fmla="*/ 1509466 w 1762233"/>
              <a:gd name="connsiteY1" fmla="*/ 2397674 h 3001355"/>
              <a:gd name="connsiteX2" fmla="*/ 221464 w 1762233"/>
              <a:gd name="connsiteY2" fmla="*/ 1175514 h 3001355"/>
              <a:gd name="connsiteX3" fmla="*/ 180680 w 1762233"/>
              <a:gd name="connsiteY3" fmla="*/ 412818 h 3001355"/>
              <a:gd name="connsiteX4" fmla="*/ 644561 w 1762233"/>
              <a:gd name="connsiteY4" fmla="*/ 154644 h 3001355"/>
              <a:gd name="connsiteX5" fmla="*/ 1125197 w 1762233"/>
              <a:gd name="connsiteY5" fmla="*/ 0 h 3001355"/>
              <a:gd name="connsiteX0" fmla="*/ 1738066 w 1762233"/>
              <a:gd name="connsiteY0" fmla="*/ 2891993 h 2891993"/>
              <a:gd name="connsiteX1" fmla="*/ 1509466 w 1762233"/>
              <a:gd name="connsiteY1" fmla="*/ 2288312 h 2891993"/>
              <a:gd name="connsiteX2" fmla="*/ 221464 w 1762233"/>
              <a:gd name="connsiteY2" fmla="*/ 1066152 h 2891993"/>
              <a:gd name="connsiteX3" fmla="*/ 180680 w 1762233"/>
              <a:gd name="connsiteY3" fmla="*/ 303456 h 2891993"/>
              <a:gd name="connsiteX4" fmla="*/ 644561 w 1762233"/>
              <a:gd name="connsiteY4" fmla="*/ 45282 h 2891993"/>
              <a:gd name="connsiteX5" fmla="*/ 1670035 w 1762233"/>
              <a:gd name="connsiteY5" fmla="*/ 575150 h 2891993"/>
              <a:gd name="connsiteX0" fmla="*/ 1738066 w 1762233"/>
              <a:gd name="connsiteY0" fmla="*/ 2669949 h 2669949"/>
              <a:gd name="connsiteX1" fmla="*/ 1509466 w 1762233"/>
              <a:gd name="connsiteY1" fmla="*/ 2066268 h 2669949"/>
              <a:gd name="connsiteX2" fmla="*/ 221464 w 1762233"/>
              <a:gd name="connsiteY2" fmla="*/ 844108 h 2669949"/>
              <a:gd name="connsiteX3" fmla="*/ 180680 w 1762233"/>
              <a:gd name="connsiteY3" fmla="*/ 81412 h 2669949"/>
              <a:gd name="connsiteX4" fmla="*/ 729685 w 1762233"/>
              <a:gd name="connsiteY4" fmla="*/ 355636 h 2669949"/>
              <a:gd name="connsiteX5" fmla="*/ 1670035 w 1762233"/>
              <a:gd name="connsiteY5" fmla="*/ 353106 h 2669949"/>
              <a:gd name="connsiteX0" fmla="*/ 1646565 w 1670732"/>
              <a:gd name="connsiteY0" fmla="*/ 2316843 h 2316843"/>
              <a:gd name="connsiteX1" fmla="*/ 1417965 w 1670732"/>
              <a:gd name="connsiteY1" fmla="*/ 1713162 h 2316843"/>
              <a:gd name="connsiteX2" fmla="*/ 129963 w 1670732"/>
              <a:gd name="connsiteY2" fmla="*/ 491002 h 2316843"/>
              <a:gd name="connsiteX3" fmla="*/ 638184 w 1670732"/>
              <a:gd name="connsiteY3" fmla="*/ 2530 h 2316843"/>
              <a:gd name="connsiteX4" fmla="*/ 1578534 w 1670732"/>
              <a:gd name="connsiteY4" fmla="*/ 0 h 2316843"/>
              <a:gd name="connsiteX0" fmla="*/ 1634859 w 1659026"/>
              <a:gd name="connsiteY0" fmla="*/ 2316843 h 2316843"/>
              <a:gd name="connsiteX1" fmla="*/ 1406259 w 1659026"/>
              <a:gd name="connsiteY1" fmla="*/ 1713162 h 2316843"/>
              <a:gd name="connsiteX2" fmla="*/ 118257 w 1659026"/>
              <a:gd name="connsiteY2" fmla="*/ 491002 h 2316843"/>
              <a:gd name="connsiteX3" fmla="*/ 696720 w 1659026"/>
              <a:gd name="connsiteY3" fmla="*/ 2530 h 2316843"/>
              <a:gd name="connsiteX4" fmla="*/ 1566828 w 1659026"/>
              <a:gd name="connsiteY4" fmla="*/ 0 h 2316843"/>
              <a:gd name="connsiteX0" fmla="*/ 1612333 w 1636500"/>
              <a:gd name="connsiteY0" fmla="*/ 2316843 h 2316843"/>
              <a:gd name="connsiteX1" fmla="*/ 1383733 w 1636500"/>
              <a:gd name="connsiteY1" fmla="*/ 1713162 h 2316843"/>
              <a:gd name="connsiteX2" fmla="*/ 95731 w 1636500"/>
              <a:gd name="connsiteY2" fmla="*/ 491002 h 2316843"/>
              <a:gd name="connsiteX3" fmla="*/ 809349 w 1636500"/>
              <a:gd name="connsiteY3" fmla="*/ 2530 h 2316843"/>
              <a:gd name="connsiteX4" fmla="*/ 1544302 w 1636500"/>
              <a:gd name="connsiteY4" fmla="*/ 0 h 2316843"/>
              <a:gd name="connsiteX0" fmla="*/ 1612333 w 1636500"/>
              <a:gd name="connsiteY0" fmla="*/ 2352002 h 2352002"/>
              <a:gd name="connsiteX1" fmla="*/ 1383733 w 1636500"/>
              <a:gd name="connsiteY1" fmla="*/ 1748321 h 2352002"/>
              <a:gd name="connsiteX2" fmla="*/ 95731 w 1636500"/>
              <a:gd name="connsiteY2" fmla="*/ 526161 h 2352002"/>
              <a:gd name="connsiteX3" fmla="*/ 809349 w 1636500"/>
              <a:gd name="connsiteY3" fmla="*/ 37689 h 2352002"/>
              <a:gd name="connsiteX4" fmla="*/ 1544302 w 1636500"/>
              <a:gd name="connsiteY4" fmla="*/ 35159 h 2352002"/>
              <a:gd name="connsiteX0" fmla="*/ 1612333 w 1636500"/>
              <a:gd name="connsiteY0" fmla="*/ 2352002 h 2352002"/>
              <a:gd name="connsiteX1" fmla="*/ 1383733 w 1636500"/>
              <a:gd name="connsiteY1" fmla="*/ 1748321 h 2352002"/>
              <a:gd name="connsiteX2" fmla="*/ 95731 w 1636500"/>
              <a:gd name="connsiteY2" fmla="*/ 526161 h 2352002"/>
              <a:gd name="connsiteX3" fmla="*/ 809349 w 1636500"/>
              <a:gd name="connsiteY3" fmla="*/ 37689 h 2352002"/>
              <a:gd name="connsiteX4" fmla="*/ 1580310 w 1636500"/>
              <a:gd name="connsiteY4" fmla="*/ 35159 h 2352002"/>
              <a:gd name="connsiteX0" fmla="*/ 1612333 w 1636500"/>
              <a:gd name="connsiteY0" fmla="*/ 2314313 h 2314313"/>
              <a:gd name="connsiteX1" fmla="*/ 1383733 w 1636500"/>
              <a:gd name="connsiteY1" fmla="*/ 1710632 h 2314313"/>
              <a:gd name="connsiteX2" fmla="*/ 95731 w 1636500"/>
              <a:gd name="connsiteY2" fmla="*/ 488472 h 2314313"/>
              <a:gd name="connsiteX3" fmla="*/ 809349 w 1636500"/>
              <a:gd name="connsiteY3" fmla="*/ 0 h 2314313"/>
              <a:gd name="connsiteX0" fmla="*/ 1541801 w 1565968"/>
              <a:gd name="connsiteY0" fmla="*/ 2314313 h 2314313"/>
              <a:gd name="connsiteX1" fmla="*/ 1313201 w 1565968"/>
              <a:gd name="connsiteY1" fmla="*/ 1710632 h 2314313"/>
              <a:gd name="connsiteX2" fmla="*/ 25199 w 1565968"/>
              <a:gd name="connsiteY2" fmla="*/ 488472 h 2314313"/>
              <a:gd name="connsiteX3" fmla="*/ 1464395 w 1565968"/>
              <a:gd name="connsiteY3" fmla="*/ 0 h 2314313"/>
              <a:gd name="connsiteX0" fmla="*/ 1645577 w 1669744"/>
              <a:gd name="connsiteY0" fmla="*/ 2314313 h 2314313"/>
              <a:gd name="connsiteX1" fmla="*/ 1416977 w 1669744"/>
              <a:gd name="connsiteY1" fmla="*/ 1710632 h 2314313"/>
              <a:gd name="connsiteX2" fmla="*/ 128975 w 1669744"/>
              <a:gd name="connsiteY2" fmla="*/ 488472 h 2314313"/>
              <a:gd name="connsiteX3" fmla="*/ 643125 w 1669744"/>
              <a:gd name="connsiteY3" fmla="*/ 182273 h 2314313"/>
              <a:gd name="connsiteX4" fmla="*/ 1568171 w 1669744"/>
              <a:gd name="connsiteY4" fmla="*/ 0 h 2314313"/>
              <a:gd name="connsiteX0" fmla="*/ 1710654 w 1734821"/>
              <a:gd name="connsiteY0" fmla="*/ 2365566 h 2365566"/>
              <a:gd name="connsiteX1" fmla="*/ 1482054 w 1734821"/>
              <a:gd name="connsiteY1" fmla="*/ 1761885 h 2365566"/>
              <a:gd name="connsiteX2" fmla="*/ 194052 w 1734821"/>
              <a:gd name="connsiteY2" fmla="*/ 539725 h 2365566"/>
              <a:gd name="connsiteX3" fmla="*/ 317743 w 1734821"/>
              <a:gd name="connsiteY3" fmla="*/ 81412 h 2365566"/>
              <a:gd name="connsiteX4" fmla="*/ 1633248 w 1734821"/>
              <a:gd name="connsiteY4" fmla="*/ 51253 h 236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821" h="2365566">
                <a:moveTo>
                  <a:pt x="1710654" y="2365566"/>
                </a:moveTo>
                <a:cubicBezTo>
                  <a:pt x="1723970" y="2115512"/>
                  <a:pt x="1734821" y="2066192"/>
                  <a:pt x="1482054" y="1761885"/>
                </a:cubicBezTo>
                <a:cubicBezTo>
                  <a:pt x="1229287" y="1457578"/>
                  <a:pt x="388104" y="819804"/>
                  <a:pt x="194052" y="539725"/>
                </a:cubicBezTo>
                <a:cubicBezTo>
                  <a:pt x="0" y="259646"/>
                  <a:pt x="77877" y="162824"/>
                  <a:pt x="317743" y="81412"/>
                </a:cubicBezTo>
                <a:cubicBezTo>
                  <a:pt x="557609" y="0"/>
                  <a:pt x="1479074" y="81632"/>
                  <a:pt x="1633248" y="51253"/>
                </a:cubicBezTo>
              </a:path>
            </a:pathLst>
          </a:custGeom>
          <a:noFill/>
          <a:ln w="28575" cap="flat" cmpd="sng" algn="ctr">
            <a:solidFill>
              <a:schemeClr val="accent4"/>
            </a:solidFill>
            <a:prstDash val="solid"/>
            <a:round/>
            <a:headEnd type="none" w="med" len="med"/>
            <a:tailEnd type="arrow" w="med" len="lg"/>
          </a:ln>
          <a:effectLst/>
        </p:spPr>
        <p:txBody>
          <a:bodyPr lIns="82124" tIns="41061" rIns="82124" bIns="41061" anchor="ctr">
            <a:spAutoFit/>
          </a:bodyPr>
          <a:lstStyle/>
          <a:p>
            <a:pPr algn="ctr" defTabSz="814388" eaLnBrk="0" hangingPunct="0">
              <a:lnSpc>
                <a:spcPct val="90000"/>
              </a:lnSpc>
              <a:defRPr/>
            </a:pPr>
            <a:endParaRPr lang="en-US" dirty="0">
              <a:latin typeface="Arial" charset="0"/>
              <a:cs typeface="+mn-cs"/>
            </a:endParaRPr>
          </a:p>
        </p:txBody>
      </p:sp>
      <p:sp>
        <p:nvSpPr>
          <p:cNvPr id="44070" name="TextBox 122"/>
          <p:cNvSpPr txBox="1">
            <a:spLocks noChangeArrowheads="1"/>
          </p:cNvSpPr>
          <p:nvPr/>
        </p:nvSpPr>
        <p:spPr bwMode="auto">
          <a:xfrm>
            <a:off x="3886200" y="4237038"/>
            <a:ext cx="1133475" cy="258762"/>
          </a:xfrm>
          <a:prstGeom prst="rect">
            <a:avLst/>
          </a:prstGeom>
          <a:noFill/>
          <a:ln w="9525">
            <a:noFill/>
            <a:miter lim="800000"/>
            <a:headEnd/>
            <a:tailEnd/>
          </a:ln>
        </p:spPr>
        <p:txBody>
          <a:bodyPr>
            <a:spAutoFit/>
          </a:bodyPr>
          <a:lstStyle/>
          <a:p>
            <a:pPr algn="ctr" eaLnBrk="0" hangingPunct="0">
              <a:lnSpc>
                <a:spcPct val="90000"/>
              </a:lnSpc>
            </a:pPr>
            <a:r>
              <a:rPr lang="en-US" sz="1200" b="1">
                <a:latin typeface="Calibri" pitchFamily="34" charset="0"/>
              </a:rPr>
              <a:t>VLAN  99</a:t>
            </a:r>
          </a:p>
        </p:txBody>
      </p:sp>
      <p:sp>
        <p:nvSpPr>
          <p:cNvPr id="44071" name="Title 39"/>
          <p:cNvSpPr>
            <a:spLocks noGrp="1"/>
          </p:cNvSpPr>
          <p:nvPr>
            <p:ph type="title"/>
          </p:nvPr>
        </p:nvSpPr>
        <p:spPr/>
        <p:txBody>
          <a:bodyPr/>
          <a:lstStyle/>
          <a:p>
            <a:r>
              <a:rPr lang="en-US" smtClean="0">
                <a:solidFill>
                  <a:srgbClr val="0183B7"/>
                </a:solidFill>
                <a:ea typeface="MS PGothic" pitchFamily="34" charset="-128"/>
              </a:rPr>
              <a:t>HSRP with vPC</a:t>
            </a:r>
            <a:br>
              <a:rPr lang="en-US" smtClean="0">
                <a:solidFill>
                  <a:srgbClr val="0183B7"/>
                </a:solidFill>
                <a:ea typeface="MS PGothic" pitchFamily="34" charset="-128"/>
              </a:rPr>
            </a:br>
            <a:r>
              <a:rPr lang="en-US" sz="2400" smtClean="0">
                <a:solidFill>
                  <a:srgbClr val="000000"/>
                </a:solidFill>
              </a:rPr>
              <a:t>L3 Backup Routing</a:t>
            </a:r>
            <a:endParaRPr lang="en-US" smtClean="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77"/>
          <p:cNvGrpSpPr>
            <a:grpSpLocks/>
          </p:cNvGrpSpPr>
          <p:nvPr/>
        </p:nvGrpSpPr>
        <p:grpSpPr bwMode="auto">
          <a:xfrm>
            <a:off x="4659313" y="3181350"/>
            <a:ext cx="3810000" cy="889000"/>
            <a:chOff x="4724400" y="3683000"/>
            <a:chExt cx="3810000" cy="889000"/>
          </a:xfrm>
        </p:grpSpPr>
        <p:sp>
          <p:nvSpPr>
            <p:cNvPr id="45103" name="Line 28"/>
            <p:cNvSpPr>
              <a:spLocks noChangeShapeType="1"/>
            </p:cNvSpPr>
            <p:nvPr/>
          </p:nvSpPr>
          <p:spPr bwMode="auto">
            <a:xfrm flipH="1">
              <a:off x="6096000" y="38862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104" name="Line 28"/>
            <p:cNvSpPr>
              <a:spLocks noChangeShapeType="1"/>
            </p:cNvSpPr>
            <p:nvPr/>
          </p:nvSpPr>
          <p:spPr bwMode="auto">
            <a:xfrm flipH="1">
              <a:off x="4724400" y="3810000"/>
              <a:ext cx="38100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105" name="Line 28"/>
            <p:cNvSpPr>
              <a:spLocks noChangeShapeType="1"/>
            </p:cNvSpPr>
            <p:nvPr/>
          </p:nvSpPr>
          <p:spPr bwMode="auto">
            <a:xfrm flipH="1" flipV="1">
              <a:off x="6096000" y="3886200"/>
              <a:ext cx="0" cy="609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106" name="Line 28"/>
            <p:cNvSpPr>
              <a:spLocks noChangeShapeType="1"/>
            </p:cNvSpPr>
            <p:nvPr/>
          </p:nvSpPr>
          <p:spPr bwMode="auto">
            <a:xfrm flipH="1" flipV="1">
              <a:off x="7086600" y="3886200"/>
              <a:ext cx="0" cy="609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107" name="Line 28"/>
            <p:cNvSpPr>
              <a:spLocks noChangeShapeType="1"/>
            </p:cNvSpPr>
            <p:nvPr/>
          </p:nvSpPr>
          <p:spPr bwMode="auto">
            <a:xfrm flipH="1" flipV="1">
              <a:off x="8534400" y="3810000"/>
              <a:ext cx="0" cy="762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108" name="Line 28"/>
            <p:cNvSpPr>
              <a:spLocks noChangeShapeType="1"/>
            </p:cNvSpPr>
            <p:nvPr/>
          </p:nvSpPr>
          <p:spPr bwMode="auto">
            <a:xfrm flipH="1" flipV="1">
              <a:off x="4724400" y="3810000"/>
              <a:ext cx="0" cy="762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109" name="Oval 108"/>
            <p:cNvSpPr>
              <a:spLocks noChangeArrowheads="1"/>
            </p:cNvSpPr>
            <p:nvPr/>
          </p:nvSpPr>
          <p:spPr bwMode="auto">
            <a:xfrm>
              <a:off x="6553200" y="36830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grpSp>
      <p:sp>
        <p:nvSpPr>
          <p:cNvPr id="41987" name="Line 36"/>
          <p:cNvSpPr>
            <a:spLocks noChangeShapeType="1"/>
          </p:cNvSpPr>
          <p:nvPr/>
        </p:nvSpPr>
        <p:spPr bwMode="auto">
          <a:xfrm flipH="1">
            <a:off x="4659313" y="2343150"/>
            <a:ext cx="990600" cy="1447800"/>
          </a:xfrm>
          <a:prstGeom prst="line">
            <a:avLst/>
          </a:prstGeom>
          <a:noFill/>
          <a:ln w="28575">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61" name="Line 36"/>
          <p:cNvSpPr>
            <a:spLocks noChangeShapeType="1"/>
          </p:cNvSpPr>
          <p:nvPr/>
        </p:nvSpPr>
        <p:spPr bwMode="auto">
          <a:xfrm flipH="1">
            <a:off x="7021513" y="2266950"/>
            <a:ext cx="381000" cy="1524000"/>
          </a:xfrm>
          <a:prstGeom prst="line">
            <a:avLst/>
          </a:prstGeom>
          <a:noFill/>
          <a:ln w="28575">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41989" name="Line 36"/>
          <p:cNvSpPr>
            <a:spLocks noChangeShapeType="1"/>
          </p:cNvSpPr>
          <p:nvPr/>
        </p:nvSpPr>
        <p:spPr bwMode="auto">
          <a:xfrm>
            <a:off x="5649913" y="2190750"/>
            <a:ext cx="381000" cy="1600200"/>
          </a:xfrm>
          <a:prstGeom prst="line">
            <a:avLst/>
          </a:prstGeom>
          <a:noFill/>
          <a:ln w="28575">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63" name="Line 36"/>
          <p:cNvSpPr>
            <a:spLocks noChangeShapeType="1"/>
          </p:cNvSpPr>
          <p:nvPr/>
        </p:nvSpPr>
        <p:spPr bwMode="auto">
          <a:xfrm>
            <a:off x="7402513" y="2266950"/>
            <a:ext cx="1143000" cy="1600200"/>
          </a:xfrm>
          <a:prstGeom prst="line">
            <a:avLst/>
          </a:prstGeom>
          <a:noFill/>
          <a:ln w="28575">
            <a:solidFill>
              <a:schemeClr val="accent6"/>
            </a:solidFill>
            <a:round/>
            <a:headEnd/>
            <a:tailEnd/>
          </a:ln>
        </p:spPr>
        <p:txBody>
          <a:bodyPr wrap="none" lIns="73025" tIns="36511" rIns="73025" bIns="36511" anchor="ctr"/>
          <a:lstStyle/>
          <a:p>
            <a:pPr algn="ctr" eaLnBrk="0" hangingPunct="0">
              <a:lnSpc>
                <a:spcPct val="90000"/>
              </a:lnSpc>
              <a:defRPr/>
            </a:pPr>
            <a:endParaRPr lang="en-US" dirty="0">
              <a:latin typeface="Arial" charset="0"/>
              <a:cs typeface="+mn-cs"/>
            </a:endParaRPr>
          </a:p>
        </p:txBody>
      </p:sp>
      <p:sp>
        <p:nvSpPr>
          <p:cNvPr id="45063" name="Content Placeholder 5"/>
          <p:cNvSpPr>
            <a:spLocks noGrp="1"/>
          </p:cNvSpPr>
          <p:nvPr>
            <p:ph idx="1"/>
          </p:nvPr>
        </p:nvSpPr>
        <p:spPr>
          <a:xfrm>
            <a:off x="144463" y="1189038"/>
            <a:ext cx="4122737" cy="3571875"/>
          </a:xfrm>
        </p:spPr>
        <p:txBody>
          <a:bodyPr/>
          <a:lstStyle/>
          <a:p>
            <a:pPr eaLnBrk="1" hangingPunct="1">
              <a:buFont typeface="Wingdings" pitchFamily="2" charset="2"/>
              <a:buNone/>
            </a:pPr>
            <a:r>
              <a:rPr lang="en-US" sz="1800" b="1" smtClean="0">
                <a:ea typeface="MS PGothic" pitchFamily="34" charset="-128"/>
              </a:rPr>
              <a:t>Scenario</a:t>
            </a:r>
            <a:r>
              <a:rPr lang="en-US" sz="1800" smtClean="0">
                <a:ea typeface="MS PGothic" pitchFamily="34" charset="-128"/>
              </a:rPr>
              <a:t>:</a:t>
            </a:r>
          </a:p>
          <a:p>
            <a:pPr eaLnBrk="1" hangingPunct="1"/>
            <a:r>
              <a:rPr lang="en-US" sz="1800" smtClean="0">
                <a:ea typeface="MS PGothic" pitchFamily="34" charset="-128"/>
              </a:rPr>
              <a:t>Provide L2/L3 interconnect between L2 Pods, or between L2 attached Datacenters (i.e. sharing the same HSRP group). </a:t>
            </a:r>
          </a:p>
          <a:p>
            <a:pPr eaLnBrk="1" hangingPunct="1"/>
            <a:r>
              <a:rPr lang="en-US" sz="1800" smtClean="0">
                <a:ea typeface="MS PGothic" pitchFamily="34" charset="-128"/>
              </a:rPr>
              <a:t>A vPC domain without an active HSRP instance in a group would not able to forward traffic. </a:t>
            </a:r>
          </a:p>
          <a:p>
            <a:pPr eaLnBrk="1" hangingPunct="1">
              <a:buFont typeface="Wingdings" pitchFamily="2" charset="2"/>
              <a:buNone/>
            </a:pPr>
            <a:r>
              <a:rPr lang="en-US" sz="1800" b="1" smtClean="0">
                <a:ea typeface="MS PGothic" pitchFamily="34" charset="-128"/>
              </a:rPr>
              <a:t>Multi-layer vPC with single HSRP:</a:t>
            </a:r>
          </a:p>
          <a:p>
            <a:pPr eaLnBrk="1" hangingPunct="1"/>
            <a:r>
              <a:rPr lang="en-US" sz="1800" smtClean="0">
                <a:ea typeface="MS PGothic" pitchFamily="34" charset="-128"/>
              </a:rPr>
              <a:t>L3 on the N7K supports Active/Active on one pair, and still allows normal HSRP behavior on other pair (all in one HSRP group)</a:t>
            </a:r>
          </a:p>
          <a:p>
            <a:pPr eaLnBrk="1" hangingPunct="1"/>
            <a:r>
              <a:rPr lang="en-US" sz="1800" smtClean="0">
                <a:ea typeface="MS PGothic" pitchFamily="34" charset="-128"/>
              </a:rPr>
              <a:t>L3 traffic will run across Intra-pod link for non Active/Active L3 pair</a:t>
            </a:r>
          </a:p>
          <a:p>
            <a:pPr eaLnBrk="1" hangingPunct="1"/>
            <a:endParaRPr lang="en-US" sz="1800" smtClean="0">
              <a:ea typeface="MS PGothic" pitchFamily="34" charset="-128"/>
            </a:endParaRPr>
          </a:p>
          <a:p>
            <a:pPr eaLnBrk="1" hangingPunct="1">
              <a:buFont typeface="Wingdings" pitchFamily="2" charset="2"/>
              <a:buNone/>
            </a:pPr>
            <a:endParaRPr lang="en-US" sz="1800" smtClean="0">
              <a:ea typeface="MS PGothic" pitchFamily="34" charset="-128"/>
            </a:endParaRPr>
          </a:p>
        </p:txBody>
      </p:sp>
      <p:sp>
        <p:nvSpPr>
          <p:cNvPr id="45064" name="Rectangle 26"/>
          <p:cNvSpPr>
            <a:spLocks noChangeArrowheads="1"/>
          </p:cNvSpPr>
          <p:nvPr/>
        </p:nvSpPr>
        <p:spPr bwMode="auto">
          <a:xfrm>
            <a:off x="6640513" y="356235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45065" name="Line 28"/>
          <p:cNvSpPr>
            <a:spLocks noChangeShapeType="1"/>
          </p:cNvSpPr>
          <p:nvPr/>
        </p:nvSpPr>
        <p:spPr bwMode="auto">
          <a:xfrm flipH="1">
            <a:off x="7243763" y="401955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066" name="Line 23"/>
          <p:cNvSpPr>
            <a:spLocks noChangeShapeType="1"/>
          </p:cNvSpPr>
          <p:nvPr/>
        </p:nvSpPr>
        <p:spPr bwMode="auto">
          <a:xfrm>
            <a:off x="8316913" y="432435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067" name="Line 36"/>
          <p:cNvSpPr>
            <a:spLocks noChangeShapeType="1"/>
          </p:cNvSpPr>
          <p:nvPr/>
        </p:nvSpPr>
        <p:spPr bwMode="auto">
          <a:xfrm flipH="1" flipV="1">
            <a:off x="7021513" y="424815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068" name="Line 32"/>
          <p:cNvSpPr>
            <a:spLocks noChangeShapeType="1"/>
          </p:cNvSpPr>
          <p:nvPr/>
        </p:nvSpPr>
        <p:spPr bwMode="auto">
          <a:xfrm flipH="1">
            <a:off x="6945313" y="432435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069" name="Line 36"/>
          <p:cNvSpPr>
            <a:spLocks noChangeShapeType="1"/>
          </p:cNvSpPr>
          <p:nvPr/>
        </p:nvSpPr>
        <p:spPr bwMode="auto">
          <a:xfrm flipH="1">
            <a:off x="7021513" y="432435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45070" name="Picture 124" descr="DC3 Icon"/>
          <p:cNvPicPr>
            <a:picLocks noChangeAspect="1" noChangeArrowheads="1"/>
          </p:cNvPicPr>
          <p:nvPr/>
        </p:nvPicPr>
        <p:blipFill>
          <a:blip r:embed="rId3"/>
          <a:srcRect/>
          <a:stretch>
            <a:fillRect/>
          </a:stretch>
        </p:blipFill>
        <p:spPr bwMode="auto">
          <a:xfrm>
            <a:off x="6710363" y="3638550"/>
            <a:ext cx="603250" cy="796925"/>
          </a:xfrm>
          <a:prstGeom prst="rect">
            <a:avLst/>
          </a:prstGeom>
          <a:noFill/>
          <a:ln w="9525">
            <a:noFill/>
            <a:miter lim="800000"/>
            <a:headEnd/>
            <a:tailEnd/>
          </a:ln>
        </p:spPr>
      </p:pic>
      <p:pic>
        <p:nvPicPr>
          <p:cNvPr id="45071" name="Picture 124" descr="DC3 Icon"/>
          <p:cNvPicPr>
            <a:picLocks noChangeAspect="1" noChangeArrowheads="1"/>
          </p:cNvPicPr>
          <p:nvPr/>
        </p:nvPicPr>
        <p:blipFill>
          <a:blip r:embed="rId3"/>
          <a:srcRect/>
          <a:stretch>
            <a:fillRect/>
          </a:stretch>
        </p:blipFill>
        <p:spPr bwMode="auto">
          <a:xfrm>
            <a:off x="8164513" y="3638550"/>
            <a:ext cx="603250" cy="796925"/>
          </a:xfrm>
          <a:prstGeom prst="rect">
            <a:avLst/>
          </a:prstGeom>
          <a:noFill/>
          <a:ln w="9525">
            <a:noFill/>
            <a:miter lim="800000"/>
            <a:headEnd/>
            <a:tailEnd/>
          </a:ln>
        </p:spPr>
      </p:pic>
      <p:pic>
        <p:nvPicPr>
          <p:cNvPr id="45072"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35763" y="5191125"/>
            <a:ext cx="660400" cy="301625"/>
          </a:xfrm>
          <a:prstGeom prst="rect">
            <a:avLst/>
          </a:prstGeom>
          <a:noFill/>
          <a:ln w="9525">
            <a:noFill/>
            <a:miter lim="800000"/>
            <a:headEnd/>
            <a:tailEnd/>
          </a:ln>
        </p:spPr>
      </p:pic>
      <p:pic>
        <p:nvPicPr>
          <p:cNvPr id="45073"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81963" y="5191125"/>
            <a:ext cx="660400" cy="301625"/>
          </a:xfrm>
          <a:prstGeom prst="rect">
            <a:avLst/>
          </a:prstGeom>
          <a:noFill/>
          <a:ln w="9525">
            <a:noFill/>
            <a:miter lim="800000"/>
            <a:headEnd/>
            <a:tailEnd/>
          </a:ln>
        </p:spPr>
      </p:pic>
      <p:sp>
        <p:nvSpPr>
          <p:cNvPr id="45074" name="Line 30"/>
          <p:cNvSpPr>
            <a:spLocks noChangeShapeType="1"/>
          </p:cNvSpPr>
          <p:nvPr/>
        </p:nvSpPr>
        <p:spPr bwMode="auto">
          <a:xfrm flipH="1">
            <a:off x="7250113" y="386715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45075" name="Oval 108"/>
          <p:cNvSpPr>
            <a:spLocks noChangeArrowheads="1"/>
          </p:cNvSpPr>
          <p:nvPr/>
        </p:nvSpPr>
        <p:spPr bwMode="auto">
          <a:xfrm>
            <a:off x="6872288" y="503713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45076" name="Line 28"/>
          <p:cNvSpPr>
            <a:spLocks noChangeShapeType="1"/>
          </p:cNvSpPr>
          <p:nvPr/>
        </p:nvSpPr>
        <p:spPr bwMode="auto">
          <a:xfrm flipH="1">
            <a:off x="7250113" y="409575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077" name="Oval 108"/>
          <p:cNvSpPr>
            <a:spLocks noChangeArrowheads="1"/>
          </p:cNvSpPr>
          <p:nvPr/>
        </p:nvSpPr>
        <p:spPr bwMode="auto">
          <a:xfrm>
            <a:off x="7707313" y="394335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45078" name="Oval 108"/>
          <p:cNvSpPr>
            <a:spLocks noChangeArrowheads="1"/>
          </p:cNvSpPr>
          <p:nvPr/>
        </p:nvSpPr>
        <p:spPr bwMode="auto">
          <a:xfrm>
            <a:off x="8170863" y="5033963"/>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45079" name="Rectangle 26"/>
          <p:cNvSpPr>
            <a:spLocks noChangeArrowheads="1"/>
          </p:cNvSpPr>
          <p:nvPr/>
        </p:nvSpPr>
        <p:spPr bwMode="auto">
          <a:xfrm>
            <a:off x="4354513" y="356235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45080" name="Line 28"/>
          <p:cNvSpPr>
            <a:spLocks noChangeShapeType="1"/>
          </p:cNvSpPr>
          <p:nvPr/>
        </p:nvSpPr>
        <p:spPr bwMode="auto">
          <a:xfrm flipH="1">
            <a:off x="4957763" y="401955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081" name="Line 23"/>
          <p:cNvSpPr>
            <a:spLocks noChangeShapeType="1"/>
          </p:cNvSpPr>
          <p:nvPr/>
        </p:nvSpPr>
        <p:spPr bwMode="auto">
          <a:xfrm>
            <a:off x="6030913" y="432435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082" name="Line 36"/>
          <p:cNvSpPr>
            <a:spLocks noChangeShapeType="1"/>
          </p:cNvSpPr>
          <p:nvPr/>
        </p:nvSpPr>
        <p:spPr bwMode="auto">
          <a:xfrm flipH="1" flipV="1">
            <a:off x="4735513" y="424815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083" name="Line 32"/>
          <p:cNvSpPr>
            <a:spLocks noChangeShapeType="1"/>
          </p:cNvSpPr>
          <p:nvPr/>
        </p:nvSpPr>
        <p:spPr bwMode="auto">
          <a:xfrm flipH="1">
            <a:off x="4659313" y="432435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084" name="Line 36"/>
          <p:cNvSpPr>
            <a:spLocks noChangeShapeType="1"/>
          </p:cNvSpPr>
          <p:nvPr/>
        </p:nvSpPr>
        <p:spPr bwMode="auto">
          <a:xfrm flipH="1">
            <a:off x="4735513" y="432435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45085" name="Picture 124" descr="DC3 Icon"/>
          <p:cNvPicPr>
            <a:picLocks noChangeAspect="1" noChangeArrowheads="1"/>
          </p:cNvPicPr>
          <p:nvPr/>
        </p:nvPicPr>
        <p:blipFill>
          <a:blip r:embed="rId3"/>
          <a:srcRect/>
          <a:stretch>
            <a:fillRect/>
          </a:stretch>
        </p:blipFill>
        <p:spPr bwMode="auto">
          <a:xfrm>
            <a:off x="4424363" y="3638550"/>
            <a:ext cx="603250" cy="796925"/>
          </a:xfrm>
          <a:prstGeom prst="rect">
            <a:avLst/>
          </a:prstGeom>
          <a:noFill/>
          <a:ln w="9525">
            <a:noFill/>
            <a:miter lim="800000"/>
            <a:headEnd/>
            <a:tailEnd/>
          </a:ln>
        </p:spPr>
      </p:pic>
      <p:pic>
        <p:nvPicPr>
          <p:cNvPr id="45086" name="Picture 124" descr="DC3 Icon"/>
          <p:cNvPicPr>
            <a:picLocks noChangeAspect="1" noChangeArrowheads="1"/>
          </p:cNvPicPr>
          <p:nvPr/>
        </p:nvPicPr>
        <p:blipFill>
          <a:blip r:embed="rId3"/>
          <a:srcRect/>
          <a:stretch>
            <a:fillRect/>
          </a:stretch>
        </p:blipFill>
        <p:spPr bwMode="auto">
          <a:xfrm>
            <a:off x="5878513" y="3638550"/>
            <a:ext cx="603250" cy="796925"/>
          </a:xfrm>
          <a:prstGeom prst="rect">
            <a:avLst/>
          </a:prstGeom>
          <a:noFill/>
          <a:ln w="9525">
            <a:noFill/>
            <a:miter lim="800000"/>
            <a:headEnd/>
            <a:tailEnd/>
          </a:ln>
        </p:spPr>
      </p:pic>
      <p:pic>
        <p:nvPicPr>
          <p:cNvPr id="45087"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49763" y="5191125"/>
            <a:ext cx="660400" cy="301625"/>
          </a:xfrm>
          <a:prstGeom prst="rect">
            <a:avLst/>
          </a:prstGeom>
          <a:noFill/>
          <a:ln w="9525">
            <a:noFill/>
            <a:miter lim="800000"/>
            <a:headEnd/>
            <a:tailEnd/>
          </a:ln>
        </p:spPr>
      </p:pic>
      <p:pic>
        <p:nvPicPr>
          <p:cNvPr id="45088"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95963" y="5191125"/>
            <a:ext cx="660400" cy="301625"/>
          </a:xfrm>
          <a:prstGeom prst="rect">
            <a:avLst/>
          </a:prstGeom>
          <a:noFill/>
          <a:ln w="9525">
            <a:noFill/>
            <a:miter lim="800000"/>
            <a:headEnd/>
            <a:tailEnd/>
          </a:ln>
        </p:spPr>
      </p:pic>
      <p:sp>
        <p:nvSpPr>
          <p:cNvPr id="45089" name="Line 30"/>
          <p:cNvSpPr>
            <a:spLocks noChangeShapeType="1"/>
          </p:cNvSpPr>
          <p:nvPr/>
        </p:nvSpPr>
        <p:spPr bwMode="auto">
          <a:xfrm flipH="1">
            <a:off x="4964113" y="386715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45090" name="Oval 108"/>
          <p:cNvSpPr>
            <a:spLocks noChangeArrowheads="1"/>
          </p:cNvSpPr>
          <p:nvPr/>
        </p:nvSpPr>
        <p:spPr bwMode="auto">
          <a:xfrm>
            <a:off x="4586288" y="503713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45091" name="Line 28"/>
          <p:cNvSpPr>
            <a:spLocks noChangeShapeType="1"/>
          </p:cNvSpPr>
          <p:nvPr/>
        </p:nvSpPr>
        <p:spPr bwMode="auto">
          <a:xfrm flipH="1">
            <a:off x="4964113" y="409575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45092" name="Oval 108"/>
          <p:cNvSpPr>
            <a:spLocks noChangeArrowheads="1"/>
          </p:cNvSpPr>
          <p:nvPr/>
        </p:nvSpPr>
        <p:spPr bwMode="auto">
          <a:xfrm>
            <a:off x="5421313" y="394335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45093" name="Oval 108"/>
          <p:cNvSpPr>
            <a:spLocks noChangeArrowheads="1"/>
          </p:cNvSpPr>
          <p:nvPr/>
        </p:nvSpPr>
        <p:spPr bwMode="auto">
          <a:xfrm>
            <a:off x="5884863" y="5033963"/>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45094" name="Picture 24"/>
          <p:cNvPicPr>
            <a:picLocks noChangeArrowheads="1"/>
          </p:cNvPicPr>
          <p:nvPr/>
        </p:nvPicPr>
        <p:blipFill>
          <a:blip r:embed="rId5"/>
          <a:srcRect/>
          <a:stretch>
            <a:fillRect/>
          </a:stretch>
        </p:blipFill>
        <p:spPr bwMode="auto">
          <a:xfrm>
            <a:off x="5954713" y="1657350"/>
            <a:ext cx="1295400" cy="790575"/>
          </a:xfrm>
          <a:prstGeom prst="rect">
            <a:avLst/>
          </a:prstGeom>
          <a:noFill/>
          <a:ln w="9525">
            <a:noFill/>
            <a:miter lim="800000"/>
            <a:headEnd/>
            <a:tailEnd/>
          </a:ln>
        </p:spPr>
      </p:pic>
      <p:pic>
        <p:nvPicPr>
          <p:cNvPr id="45095" name="Picture 37"/>
          <p:cNvPicPr>
            <a:picLocks noChangeArrowheads="1"/>
          </p:cNvPicPr>
          <p:nvPr/>
        </p:nvPicPr>
        <p:blipFill>
          <a:blip r:embed="rId6"/>
          <a:srcRect/>
          <a:stretch>
            <a:fillRect/>
          </a:stretch>
        </p:blipFill>
        <p:spPr bwMode="auto">
          <a:xfrm>
            <a:off x="5421313" y="2038350"/>
            <a:ext cx="677862" cy="319088"/>
          </a:xfrm>
          <a:prstGeom prst="rect">
            <a:avLst/>
          </a:prstGeom>
          <a:noFill/>
          <a:ln w="9525">
            <a:noFill/>
            <a:miter lim="800000"/>
            <a:headEnd/>
            <a:tailEnd/>
          </a:ln>
        </p:spPr>
      </p:pic>
      <p:pic>
        <p:nvPicPr>
          <p:cNvPr id="45096" name="Picture 96"/>
          <p:cNvPicPr>
            <a:picLocks noChangeArrowheads="1"/>
          </p:cNvPicPr>
          <p:nvPr/>
        </p:nvPicPr>
        <p:blipFill>
          <a:blip r:embed="rId6"/>
          <a:srcRect/>
          <a:stretch>
            <a:fillRect/>
          </a:stretch>
        </p:blipFill>
        <p:spPr bwMode="auto">
          <a:xfrm>
            <a:off x="7097713" y="2038350"/>
            <a:ext cx="677862" cy="319088"/>
          </a:xfrm>
          <a:prstGeom prst="rect">
            <a:avLst/>
          </a:prstGeom>
          <a:noFill/>
          <a:ln w="9525">
            <a:noFill/>
            <a:miter lim="800000"/>
            <a:headEnd/>
            <a:tailEnd/>
          </a:ln>
        </p:spPr>
      </p:pic>
      <p:sp>
        <p:nvSpPr>
          <p:cNvPr id="45097" name="TextBox 100"/>
          <p:cNvSpPr txBox="1">
            <a:spLocks noChangeArrowheads="1"/>
          </p:cNvSpPr>
          <p:nvPr/>
        </p:nvSpPr>
        <p:spPr bwMode="auto">
          <a:xfrm>
            <a:off x="3852863" y="3370263"/>
            <a:ext cx="941387" cy="307975"/>
          </a:xfrm>
          <a:prstGeom prst="rect">
            <a:avLst/>
          </a:prstGeom>
          <a:noFill/>
          <a:ln w="9525">
            <a:noFill/>
            <a:miter lim="800000"/>
            <a:headEnd/>
            <a:tailEnd/>
          </a:ln>
        </p:spPr>
        <p:txBody>
          <a:bodyPr>
            <a:spAutoFit/>
          </a:bodyPr>
          <a:lstStyle/>
          <a:p>
            <a:pPr algn="ctr" eaLnBrk="0" hangingPunct="0">
              <a:lnSpc>
                <a:spcPct val="90000"/>
              </a:lnSpc>
            </a:pPr>
            <a:r>
              <a:rPr lang="en-US" sz="1400"/>
              <a:t>Active</a:t>
            </a:r>
          </a:p>
        </p:txBody>
      </p:sp>
      <p:sp>
        <p:nvSpPr>
          <p:cNvPr id="45098" name="TextBox 101"/>
          <p:cNvSpPr txBox="1">
            <a:spLocks noChangeArrowheads="1"/>
          </p:cNvSpPr>
          <p:nvPr/>
        </p:nvSpPr>
        <p:spPr bwMode="auto">
          <a:xfrm>
            <a:off x="5381625" y="3370263"/>
            <a:ext cx="941388" cy="307975"/>
          </a:xfrm>
          <a:prstGeom prst="rect">
            <a:avLst/>
          </a:prstGeom>
          <a:noFill/>
          <a:ln w="9525">
            <a:noFill/>
            <a:miter lim="800000"/>
            <a:headEnd/>
            <a:tailEnd/>
          </a:ln>
        </p:spPr>
        <p:txBody>
          <a:bodyPr>
            <a:spAutoFit/>
          </a:bodyPr>
          <a:lstStyle/>
          <a:p>
            <a:pPr algn="ctr" eaLnBrk="0" hangingPunct="0">
              <a:lnSpc>
                <a:spcPct val="90000"/>
              </a:lnSpc>
            </a:pPr>
            <a:r>
              <a:rPr lang="en-US" sz="1400"/>
              <a:t>Standby</a:t>
            </a:r>
          </a:p>
        </p:txBody>
      </p:sp>
      <p:sp>
        <p:nvSpPr>
          <p:cNvPr id="45099" name="TextBox 102"/>
          <p:cNvSpPr txBox="1">
            <a:spLocks noChangeArrowheads="1"/>
          </p:cNvSpPr>
          <p:nvPr/>
        </p:nvSpPr>
        <p:spPr bwMode="auto">
          <a:xfrm>
            <a:off x="6975475" y="3382963"/>
            <a:ext cx="941388" cy="307975"/>
          </a:xfrm>
          <a:prstGeom prst="rect">
            <a:avLst/>
          </a:prstGeom>
          <a:noFill/>
          <a:ln w="9525">
            <a:noFill/>
            <a:miter lim="800000"/>
            <a:headEnd/>
            <a:tailEnd/>
          </a:ln>
        </p:spPr>
        <p:txBody>
          <a:bodyPr>
            <a:spAutoFit/>
          </a:bodyPr>
          <a:lstStyle/>
          <a:p>
            <a:pPr algn="ctr" eaLnBrk="0" hangingPunct="0">
              <a:lnSpc>
                <a:spcPct val="90000"/>
              </a:lnSpc>
            </a:pPr>
            <a:r>
              <a:rPr lang="en-US" sz="1400"/>
              <a:t>Listen</a:t>
            </a:r>
          </a:p>
        </p:txBody>
      </p:sp>
      <p:sp>
        <p:nvSpPr>
          <p:cNvPr id="45100" name="TextBox 103"/>
          <p:cNvSpPr txBox="1">
            <a:spLocks noChangeArrowheads="1"/>
          </p:cNvSpPr>
          <p:nvPr/>
        </p:nvSpPr>
        <p:spPr bwMode="auto">
          <a:xfrm>
            <a:off x="8374063" y="3382963"/>
            <a:ext cx="939800" cy="307975"/>
          </a:xfrm>
          <a:prstGeom prst="rect">
            <a:avLst/>
          </a:prstGeom>
          <a:noFill/>
          <a:ln w="9525">
            <a:noFill/>
            <a:miter lim="800000"/>
            <a:headEnd/>
            <a:tailEnd/>
          </a:ln>
        </p:spPr>
        <p:txBody>
          <a:bodyPr>
            <a:spAutoFit/>
          </a:bodyPr>
          <a:lstStyle/>
          <a:p>
            <a:pPr algn="ctr" eaLnBrk="0" hangingPunct="0">
              <a:lnSpc>
                <a:spcPct val="90000"/>
              </a:lnSpc>
            </a:pPr>
            <a:r>
              <a:rPr lang="en-US" sz="1400"/>
              <a:t>Listen</a:t>
            </a:r>
          </a:p>
        </p:txBody>
      </p:sp>
      <p:sp>
        <p:nvSpPr>
          <p:cNvPr id="45101" name="Title 55"/>
          <p:cNvSpPr>
            <a:spLocks noGrp="1"/>
          </p:cNvSpPr>
          <p:nvPr>
            <p:ph type="title"/>
          </p:nvPr>
        </p:nvSpPr>
        <p:spPr>
          <a:xfrm>
            <a:off x="655638" y="228600"/>
            <a:ext cx="8145462" cy="838200"/>
          </a:xfrm>
        </p:spPr>
        <p:txBody>
          <a:bodyPr/>
          <a:lstStyle/>
          <a:p>
            <a:r>
              <a:rPr lang="en-US" smtClean="0">
                <a:solidFill>
                  <a:srgbClr val="0183B7"/>
                </a:solidFill>
                <a:ea typeface="MS PGothic" pitchFamily="34" charset="-128"/>
              </a:rPr>
              <a:t>HSRP with vPC</a:t>
            </a:r>
            <a:br>
              <a:rPr lang="en-US" smtClean="0">
                <a:solidFill>
                  <a:srgbClr val="0183B7"/>
                </a:solidFill>
                <a:ea typeface="MS PGothic" pitchFamily="34" charset="-128"/>
              </a:rPr>
            </a:br>
            <a:r>
              <a:rPr lang="en-US" sz="2400" smtClean="0">
                <a:solidFill>
                  <a:srgbClr val="000000"/>
                </a:solidFill>
              </a:rPr>
              <a:t>Dual L2/L3 Pod Interconnect</a:t>
            </a:r>
            <a:endParaRPr lang="en-US" smtClean="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6"/>
          <p:cNvSpPr>
            <a:spLocks noChangeArrowheads="1"/>
          </p:cNvSpPr>
          <p:nvPr/>
        </p:nvSpPr>
        <p:spPr bwMode="auto">
          <a:xfrm>
            <a:off x="5715000" y="4724400"/>
            <a:ext cx="2209800" cy="8382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6147" name="Rectangle 26"/>
          <p:cNvSpPr>
            <a:spLocks noChangeArrowheads="1"/>
          </p:cNvSpPr>
          <p:nvPr/>
        </p:nvSpPr>
        <p:spPr bwMode="auto">
          <a:xfrm>
            <a:off x="5715000" y="3657600"/>
            <a:ext cx="2209800" cy="9144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6148" name="Content Placeholder 2"/>
          <p:cNvSpPr>
            <a:spLocks noGrp="1"/>
          </p:cNvSpPr>
          <p:nvPr>
            <p:ph sz="half" idx="1"/>
          </p:nvPr>
        </p:nvSpPr>
        <p:spPr>
          <a:xfrm>
            <a:off x="381000" y="1447800"/>
            <a:ext cx="4221163" cy="3571875"/>
          </a:xfrm>
        </p:spPr>
        <p:txBody>
          <a:bodyPr/>
          <a:lstStyle/>
          <a:p>
            <a:pPr eaLnBrk="1" hangingPunct="1"/>
            <a:r>
              <a:rPr lang="en-US" sz="2000" smtClean="0">
                <a:ea typeface="MS PGothic" pitchFamily="34" charset="-128"/>
              </a:rPr>
              <a:t>Allow a single device to use a port channel across two upstream switches</a:t>
            </a:r>
          </a:p>
          <a:p>
            <a:pPr eaLnBrk="1" hangingPunct="1"/>
            <a:r>
              <a:rPr lang="en-US" sz="2000" smtClean="0">
                <a:ea typeface="MS PGothic" pitchFamily="34" charset="-128"/>
              </a:rPr>
              <a:t>Eliminate STP blocked ports</a:t>
            </a:r>
          </a:p>
          <a:p>
            <a:pPr eaLnBrk="1" hangingPunct="1"/>
            <a:r>
              <a:rPr lang="en-US" sz="2000" smtClean="0">
                <a:ea typeface="MS PGothic" pitchFamily="34" charset="-128"/>
              </a:rPr>
              <a:t>Uses all available uplink bandwidth</a:t>
            </a:r>
          </a:p>
          <a:p>
            <a:pPr eaLnBrk="1" hangingPunct="1"/>
            <a:r>
              <a:rPr lang="en-US" sz="2000" smtClean="0">
                <a:ea typeface="MS PGothic" pitchFamily="34" charset="-128"/>
              </a:rPr>
              <a:t>Dual-homed server operate in active-active mode</a:t>
            </a:r>
          </a:p>
          <a:p>
            <a:pPr eaLnBrk="1" hangingPunct="1"/>
            <a:r>
              <a:rPr lang="en-US" sz="2000" smtClean="0">
                <a:ea typeface="MS PGothic" pitchFamily="34" charset="-128"/>
              </a:rPr>
              <a:t>Provide fast convergence upon link/device failure</a:t>
            </a:r>
          </a:p>
          <a:p>
            <a:pPr eaLnBrk="1" hangingPunct="1"/>
            <a:r>
              <a:rPr lang="en-US" sz="2000" smtClean="0">
                <a:ea typeface="MS PGothic" pitchFamily="34" charset="-128"/>
              </a:rPr>
              <a:t>Reduce CAPEX and OPEX</a:t>
            </a:r>
          </a:p>
          <a:p>
            <a:pPr eaLnBrk="1" hangingPunct="1"/>
            <a:r>
              <a:rPr lang="en-US" sz="2000" smtClean="0">
                <a:ea typeface="MS PGothic" pitchFamily="34" charset="-128"/>
              </a:rPr>
              <a:t>Available on current and future hardware for M1 and D1 generation cards.</a:t>
            </a:r>
          </a:p>
        </p:txBody>
      </p:sp>
      <p:sp>
        <p:nvSpPr>
          <p:cNvPr id="6149" name="Line 9"/>
          <p:cNvSpPr>
            <a:spLocks noChangeShapeType="1"/>
          </p:cNvSpPr>
          <p:nvPr/>
        </p:nvSpPr>
        <p:spPr bwMode="auto">
          <a:xfrm>
            <a:off x="5943600" y="1600200"/>
            <a:ext cx="152400" cy="609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50" name="Line 10"/>
          <p:cNvSpPr>
            <a:spLocks noChangeShapeType="1"/>
          </p:cNvSpPr>
          <p:nvPr/>
        </p:nvSpPr>
        <p:spPr bwMode="auto">
          <a:xfrm flipH="1">
            <a:off x="7315200" y="1676400"/>
            <a:ext cx="152400" cy="533400"/>
          </a:xfrm>
          <a:prstGeom prst="line">
            <a:avLst/>
          </a:prstGeom>
          <a:noFill/>
          <a:ln w="28575">
            <a:solidFill>
              <a:srgbClr val="666699"/>
            </a:solidFill>
            <a:prstDash val="sysDot"/>
            <a:round/>
            <a:headEnd/>
            <a:tailEnd/>
          </a:ln>
        </p:spPr>
        <p:txBody>
          <a:bodyPr wrap="none" lIns="73025" tIns="36511" rIns="73025" bIns="36511" anchor="ctr"/>
          <a:lstStyle/>
          <a:p>
            <a:endParaRPr lang="en-US"/>
          </a:p>
        </p:txBody>
      </p:sp>
      <p:sp>
        <p:nvSpPr>
          <p:cNvPr id="6151" name="Line 11"/>
          <p:cNvSpPr>
            <a:spLocks noChangeShapeType="1"/>
          </p:cNvSpPr>
          <p:nvPr/>
        </p:nvSpPr>
        <p:spPr bwMode="auto">
          <a:xfrm flipH="1">
            <a:off x="6172200" y="1676400"/>
            <a:ext cx="1143000" cy="533400"/>
          </a:xfrm>
          <a:prstGeom prst="line">
            <a:avLst/>
          </a:prstGeom>
          <a:noFill/>
          <a:ln w="28575">
            <a:solidFill>
              <a:srgbClr val="666699"/>
            </a:solidFill>
            <a:prstDash val="sysDot"/>
            <a:round/>
            <a:headEnd/>
            <a:tailEnd/>
          </a:ln>
        </p:spPr>
        <p:txBody>
          <a:bodyPr wrap="none" lIns="73025" tIns="36511" rIns="73025" bIns="36511" anchor="ctr"/>
          <a:lstStyle/>
          <a:p>
            <a:endParaRPr lang="en-US"/>
          </a:p>
        </p:txBody>
      </p:sp>
      <p:sp>
        <p:nvSpPr>
          <p:cNvPr id="6152" name="Line 12"/>
          <p:cNvSpPr>
            <a:spLocks noChangeShapeType="1"/>
          </p:cNvSpPr>
          <p:nvPr/>
        </p:nvSpPr>
        <p:spPr bwMode="auto">
          <a:xfrm flipH="1">
            <a:off x="7467600" y="2362200"/>
            <a:ext cx="76200" cy="457200"/>
          </a:xfrm>
          <a:prstGeom prst="line">
            <a:avLst/>
          </a:prstGeom>
          <a:noFill/>
          <a:ln w="28575">
            <a:solidFill>
              <a:srgbClr val="666699"/>
            </a:solidFill>
            <a:prstDash val="sysDot"/>
            <a:round/>
            <a:headEnd/>
            <a:tailEnd/>
          </a:ln>
        </p:spPr>
        <p:txBody>
          <a:bodyPr wrap="none" lIns="73025" tIns="36511" rIns="73025" bIns="36511" anchor="ctr"/>
          <a:lstStyle/>
          <a:p>
            <a:endParaRPr lang="en-US"/>
          </a:p>
        </p:txBody>
      </p:sp>
      <p:sp>
        <p:nvSpPr>
          <p:cNvPr id="6153" name="Line 13"/>
          <p:cNvSpPr>
            <a:spLocks noChangeShapeType="1"/>
          </p:cNvSpPr>
          <p:nvPr/>
        </p:nvSpPr>
        <p:spPr bwMode="auto">
          <a:xfrm>
            <a:off x="6096000" y="2286000"/>
            <a:ext cx="1447800" cy="533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54" name="Line 14"/>
          <p:cNvSpPr>
            <a:spLocks noChangeShapeType="1"/>
          </p:cNvSpPr>
          <p:nvPr/>
        </p:nvSpPr>
        <p:spPr bwMode="auto">
          <a:xfrm>
            <a:off x="6096000" y="1676400"/>
            <a:ext cx="1295400" cy="533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55" name="Line 28"/>
          <p:cNvSpPr>
            <a:spLocks noChangeShapeType="1"/>
          </p:cNvSpPr>
          <p:nvPr/>
        </p:nvSpPr>
        <p:spPr bwMode="auto">
          <a:xfrm flipH="1">
            <a:off x="6248400" y="13716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56" name="Text Box 37"/>
          <p:cNvSpPr txBox="1">
            <a:spLocks noChangeArrowheads="1"/>
          </p:cNvSpPr>
          <p:nvPr/>
        </p:nvSpPr>
        <p:spPr bwMode="auto">
          <a:xfrm>
            <a:off x="5410200" y="3200400"/>
            <a:ext cx="2743200" cy="274638"/>
          </a:xfrm>
          <a:prstGeom prst="rect">
            <a:avLst/>
          </a:prstGeom>
          <a:noFill/>
          <a:ln w="9525">
            <a:noFill/>
            <a:miter lim="800000"/>
            <a:headEnd/>
            <a:tailEnd/>
          </a:ln>
        </p:spPr>
        <p:txBody>
          <a:bodyPr lIns="73025" tIns="36511" rIns="73025" bIns="36511">
            <a:spAutoFit/>
          </a:bodyPr>
          <a:lstStyle/>
          <a:p>
            <a:pPr algn="ctr" defTabSz="814388" eaLnBrk="0" hangingPunct="0">
              <a:lnSpc>
                <a:spcPct val="90000"/>
              </a:lnSpc>
            </a:pPr>
            <a:r>
              <a:rPr lang="en-US" altLang="zh-TW" sz="1400">
                <a:solidFill>
                  <a:schemeClr val="tx2"/>
                </a:solidFill>
                <a:ea typeface="PMingLiU" pitchFamily="18" charset="-120"/>
              </a:rPr>
              <a:t>Logical Topology without vPC</a:t>
            </a:r>
          </a:p>
        </p:txBody>
      </p:sp>
      <p:sp>
        <p:nvSpPr>
          <p:cNvPr id="6157" name="Text Box 38"/>
          <p:cNvSpPr txBox="1">
            <a:spLocks noChangeArrowheads="1"/>
          </p:cNvSpPr>
          <p:nvPr/>
        </p:nvSpPr>
        <p:spPr bwMode="auto">
          <a:xfrm>
            <a:off x="5410200" y="6430963"/>
            <a:ext cx="2743200" cy="274637"/>
          </a:xfrm>
          <a:prstGeom prst="rect">
            <a:avLst/>
          </a:prstGeom>
          <a:noFill/>
          <a:ln w="9525">
            <a:noFill/>
            <a:miter lim="800000"/>
            <a:headEnd/>
            <a:tailEnd/>
          </a:ln>
        </p:spPr>
        <p:txBody>
          <a:bodyPr lIns="73025" tIns="36511" rIns="73025" bIns="36511">
            <a:spAutoFit/>
          </a:bodyPr>
          <a:lstStyle/>
          <a:p>
            <a:pPr algn="ctr" defTabSz="814388" eaLnBrk="0" hangingPunct="0">
              <a:lnSpc>
                <a:spcPct val="90000"/>
              </a:lnSpc>
            </a:pPr>
            <a:r>
              <a:rPr lang="en-US" altLang="zh-TW" sz="1400">
                <a:solidFill>
                  <a:schemeClr val="tx2"/>
                </a:solidFill>
                <a:ea typeface="PMingLiU" pitchFamily="18" charset="-120"/>
              </a:rPr>
              <a:t>Logical Topology with vPC</a:t>
            </a:r>
          </a:p>
        </p:txBody>
      </p:sp>
      <p:sp>
        <p:nvSpPr>
          <p:cNvPr id="6158" name="Line 13"/>
          <p:cNvSpPr>
            <a:spLocks noChangeShapeType="1"/>
          </p:cNvSpPr>
          <p:nvPr/>
        </p:nvSpPr>
        <p:spPr bwMode="auto">
          <a:xfrm>
            <a:off x="6096000" y="2362200"/>
            <a:ext cx="685800" cy="4572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59" name="Line 12"/>
          <p:cNvSpPr>
            <a:spLocks noChangeShapeType="1"/>
          </p:cNvSpPr>
          <p:nvPr/>
        </p:nvSpPr>
        <p:spPr bwMode="auto">
          <a:xfrm flipH="1">
            <a:off x="6781800" y="2362200"/>
            <a:ext cx="533400" cy="457200"/>
          </a:xfrm>
          <a:prstGeom prst="line">
            <a:avLst/>
          </a:prstGeom>
          <a:noFill/>
          <a:ln w="28575">
            <a:solidFill>
              <a:srgbClr val="666699"/>
            </a:solidFill>
            <a:prstDash val="sysDot"/>
            <a:round/>
            <a:headEnd/>
            <a:tailEnd/>
          </a:ln>
        </p:spPr>
        <p:txBody>
          <a:bodyPr wrap="none" lIns="73025" tIns="36511" rIns="73025" bIns="36511" anchor="ctr"/>
          <a:lstStyle/>
          <a:p>
            <a:endParaRPr lang="en-US"/>
          </a:p>
        </p:txBody>
      </p:sp>
      <p:sp>
        <p:nvSpPr>
          <p:cNvPr id="6160" name="Line 13"/>
          <p:cNvSpPr>
            <a:spLocks noChangeShapeType="1"/>
          </p:cNvSpPr>
          <p:nvPr/>
        </p:nvSpPr>
        <p:spPr bwMode="auto">
          <a:xfrm>
            <a:off x="6019800" y="2362200"/>
            <a:ext cx="0" cy="3810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6161" name="Picture 124" descr="DC3 Icon"/>
          <p:cNvPicPr>
            <a:picLocks noChangeAspect="1" noChangeArrowheads="1"/>
          </p:cNvPicPr>
          <p:nvPr/>
        </p:nvPicPr>
        <p:blipFill>
          <a:blip r:embed="rId3"/>
          <a:srcRect/>
          <a:stretch>
            <a:fillRect/>
          </a:stretch>
        </p:blipFill>
        <p:spPr bwMode="auto">
          <a:xfrm>
            <a:off x="5715000" y="990600"/>
            <a:ext cx="603250" cy="796925"/>
          </a:xfrm>
          <a:prstGeom prst="rect">
            <a:avLst/>
          </a:prstGeom>
          <a:noFill/>
          <a:ln w="9525">
            <a:noFill/>
            <a:miter lim="800000"/>
            <a:headEnd/>
            <a:tailEnd/>
          </a:ln>
        </p:spPr>
      </p:pic>
      <p:pic>
        <p:nvPicPr>
          <p:cNvPr id="6162" name="Picture 124" descr="DC3 Icon"/>
          <p:cNvPicPr>
            <a:picLocks noChangeAspect="1" noChangeArrowheads="1"/>
          </p:cNvPicPr>
          <p:nvPr/>
        </p:nvPicPr>
        <p:blipFill>
          <a:blip r:embed="rId3"/>
          <a:srcRect/>
          <a:stretch>
            <a:fillRect/>
          </a:stretch>
        </p:blipFill>
        <p:spPr bwMode="auto">
          <a:xfrm>
            <a:off x="7169150" y="990600"/>
            <a:ext cx="603250" cy="796925"/>
          </a:xfrm>
          <a:prstGeom prst="rect">
            <a:avLst/>
          </a:prstGeom>
          <a:noFill/>
          <a:ln w="9525">
            <a:noFill/>
            <a:miter lim="800000"/>
            <a:headEnd/>
            <a:tailEnd/>
          </a:ln>
        </p:spPr>
      </p:pic>
      <p:pic>
        <p:nvPicPr>
          <p:cNvPr id="6163" name="Picture 40" descr="server"/>
          <p:cNvPicPr>
            <a:picLocks noChangeAspect="1" noChangeArrowheads="1"/>
          </p:cNvPicPr>
          <p:nvPr/>
        </p:nvPicPr>
        <p:blipFill>
          <a:blip r:embed="rId4"/>
          <a:srcRect/>
          <a:stretch>
            <a:fillRect/>
          </a:stretch>
        </p:blipFill>
        <p:spPr bwMode="auto">
          <a:xfrm>
            <a:off x="6629400" y="2667000"/>
            <a:ext cx="338138" cy="534988"/>
          </a:xfrm>
          <a:prstGeom prst="rect">
            <a:avLst/>
          </a:prstGeom>
          <a:noFill/>
          <a:ln w="9525">
            <a:noFill/>
            <a:miter lim="800000"/>
            <a:headEnd/>
            <a:tailEnd/>
          </a:ln>
        </p:spPr>
      </p:pic>
      <p:grpSp>
        <p:nvGrpSpPr>
          <p:cNvPr id="6164" name="Group 41"/>
          <p:cNvGrpSpPr>
            <a:grpSpLocks/>
          </p:cNvGrpSpPr>
          <p:nvPr/>
        </p:nvGrpSpPr>
        <p:grpSpPr bwMode="auto">
          <a:xfrm>
            <a:off x="7315200" y="2667000"/>
            <a:ext cx="630238" cy="474663"/>
            <a:chOff x="3168" y="2976"/>
            <a:chExt cx="397" cy="299"/>
          </a:xfrm>
        </p:grpSpPr>
        <p:pic>
          <p:nvPicPr>
            <p:cNvPr id="6206" name="Picture 42" descr="hub"/>
            <p:cNvPicPr>
              <a:picLocks noChangeAspect="1" noChangeArrowheads="1"/>
            </p:cNvPicPr>
            <p:nvPr/>
          </p:nvPicPr>
          <p:blipFill>
            <a:blip r:embed="rId5"/>
            <a:srcRect/>
            <a:stretch>
              <a:fillRect/>
            </a:stretch>
          </p:blipFill>
          <p:spPr bwMode="auto">
            <a:xfrm>
              <a:off x="3168" y="2976"/>
              <a:ext cx="397" cy="299"/>
            </a:xfrm>
            <a:prstGeom prst="rect">
              <a:avLst/>
            </a:prstGeom>
            <a:noFill/>
            <a:ln w="9525">
              <a:noFill/>
              <a:miter lim="800000"/>
              <a:headEnd/>
              <a:tailEnd/>
            </a:ln>
          </p:spPr>
        </p:pic>
        <p:pic>
          <p:nvPicPr>
            <p:cNvPr id="6207" name="Picture 43" descr="sfs-7000"/>
            <p:cNvPicPr>
              <a:picLocks noChangeAspect="1" noChangeArrowheads="1"/>
            </p:cNvPicPr>
            <p:nvPr/>
          </p:nvPicPr>
          <p:blipFill>
            <a:blip r:embed="rId6"/>
            <a:srcRect/>
            <a:stretch>
              <a:fillRect/>
            </a:stretch>
          </p:blipFill>
          <p:spPr bwMode="auto">
            <a:xfrm>
              <a:off x="3385" y="3016"/>
              <a:ext cx="104" cy="126"/>
            </a:xfrm>
            <a:prstGeom prst="rect">
              <a:avLst/>
            </a:prstGeom>
            <a:noFill/>
            <a:ln w="9525">
              <a:noFill/>
              <a:miter lim="800000"/>
              <a:headEnd/>
              <a:tailEnd/>
            </a:ln>
          </p:spPr>
        </p:pic>
      </p:grpSp>
      <p:pic>
        <p:nvPicPr>
          <p:cNvPr id="6165" name="Picture 40" descr="server"/>
          <p:cNvPicPr>
            <a:picLocks noChangeAspect="1" noChangeArrowheads="1"/>
          </p:cNvPicPr>
          <p:nvPr/>
        </p:nvPicPr>
        <p:blipFill>
          <a:blip r:embed="rId4"/>
          <a:srcRect/>
          <a:stretch>
            <a:fillRect/>
          </a:stretch>
        </p:blipFill>
        <p:spPr bwMode="auto">
          <a:xfrm>
            <a:off x="5791200" y="2667000"/>
            <a:ext cx="609600" cy="174625"/>
          </a:xfrm>
          <a:prstGeom prst="rect">
            <a:avLst/>
          </a:prstGeom>
          <a:noFill/>
          <a:ln w="9525">
            <a:noFill/>
            <a:miter lim="800000"/>
            <a:headEnd/>
            <a:tailEnd/>
          </a:ln>
        </p:spPr>
      </p:pic>
      <p:sp>
        <p:nvSpPr>
          <p:cNvPr id="6166" name="Line 13"/>
          <p:cNvSpPr>
            <a:spLocks noChangeShapeType="1"/>
          </p:cNvSpPr>
          <p:nvPr/>
        </p:nvSpPr>
        <p:spPr bwMode="auto">
          <a:xfrm>
            <a:off x="6089650" y="5334000"/>
            <a:ext cx="0" cy="381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67" name="Line 21"/>
          <p:cNvSpPr>
            <a:spLocks noChangeShapeType="1"/>
          </p:cNvSpPr>
          <p:nvPr/>
        </p:nvSpPr>
        <p:spPr bwMode="auto">
          <a:xfrm flipH="1">
            <a:off x="6781800" y="5562600"/>
            <a:ext cx="0" cy="685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68" name="Line 22"/>
          <p:cNvSpPr>
            <a:spLocks noChangeShapeType="1"/>
          </p:cNvSpPr>
          <p:nvPr/>
        </p:nvSpPr>
        <p:spPr bwMode="auto">
          <a:xfrm flipH="1">
            <a:off x="6858000" y="5257800"/>
            <a:ext cx="685800" cy="304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69" name="Line 24"/>
          <p:cNvSpPr>
            <a:spLocks noChangeShapeType="1"/>
          </p:cNvSpPr>
          <p:nvPr/>
        </p:nvSpPr>
        <p:spPr bwMode="auto">
          <a:xfrm>
            <a:off x="6096000" y="5257800"/>
            <a:ext cx="685800" cy="304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70" name="Line 33"/>
          <p:cNvSpPr>
            <a:spLocks noChangeShapeType="1"/>
          </p:cNvSpPr>
          <p:nvPr/>
        </p:nvSpPr>
        <p:spPr bwMode="auto">
          <a:xfrm flipH="1">
            <a:off x="6858000" y="5562600"/>
            <a:ext cx="0" cy="685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71" name="Oval 108"/>
          <p:cNvSpPr>
            <a:spLocks noChangeArrowheads="1"/>
          </p:cNvSpPr>
          <p:nvPr/>
        </p:nvSpPr>
        <p:spPr bwMode="auto">
          <a:xfrm>
            <a:off x="6629400" y="5638800"/>
            <a:ext cx="30480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6172" name="Line 23"/>
          <p:cNvSpPr>
            <a:spLocks noChangeShapeType="1"/>
          </p:cNvSpPr>
          <p:nvPr/>
        </p:nvSpPr>
        <p:spPr bwMode="auto">
          <a:xfrm>
            <a:off x="7543800" y="5562600"/>
            <a:ext cx="304800" cy="381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73" name="Line 32"/>
          <p:cNvSpPr>
            <a:spLocks noChangeShapeType="1"/>
          </p:cNvSpPr>
          <p:nvPr/>
        </p:nvSpPr>
        <p:spPr bwMode="auto">
          <a:xfrm>
            <a:off x="7467600" y="5562600"/>
            <a:ext cx="304800" cy="381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74" name="Line 34"/>
          <p:cNvSpPr>
            <a:spLocks noChangeShapeType="1"/>
          </p:cNvSpPr>
          <p:nvPr/>
        </p:nvSpPr>
        <p:spPr bwMode="auto">
          <a:xfrm>
            <a:off x="7543800" y="5257800"/>
            <a:ext cx="0" cy="304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75" name="Line 36"/>
          <p:cNvSpPr>
            <a:spLocks noChangeShapeType="1"/>
          </p:cNvSpPr>
          <p:nvPr/>
        </p:nvSpPr>
        <p:spPr bwMode="auto">
          <a:xfrm flipH="1" flipV="1">
            <a:off x="6096000" y="5257800"/>
            <a:ext cx="1371600" cy="304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76" name="Line 23"/>
          <p:cNvSpPr>
            <a:spLocks noChangeShapeType="1"/>
          </p:cNvSpPr>
          <p:nvPr/>
        </p:nvSpPr>
        <p:spPr bwMode="auto">
          <a:xfrm>
            <a:off x="7467600" y="4572000"/>
            <a:ext cx="76200" cy="228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77" name="Line 32"/>
          <p:cNvSpPr>
            <a:spLocks noChangeShapeType="1"/>
          </p:cNvSpPr>
          <p:nvPr/>
        </p:nvSpPr>
        <p:spPr bwMode="auto">
          <a:xfrm>
            <a:off x="7391400" y="4572000"/>
            <a:ext cx="76200" cy="228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78" name="Line 34"/>
          <p:cNvSpPr>
            <a:spLocks noChangeShapeType="1"/>
          </p:cNvSpPr>
          <p:nvPr/>
        </p:nvSpPr>
        <p:spPr bwMode="auto">
          <a:xfrm>
            <a:off x="7467600" y="4267200"/>
            <a:ext cx="0" cy="304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79" name="Line 36"/>
          <p:cNvSpPr>
            <a:spLocks noChangeShapeType="1"/>
          </p:cNvSpPr>
          <p:nvPr/>
        </p:nvSpPr>
        <p:spPr bwMode="auto">
          <a:xfrm flipH="1" flipV="1">
            <a:off x="6019800" y="4267200"/>
            <a:ext cx="1371600" cy="304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80" name="Line 23"/>
          <p:cNvSpPr>
            <a:spLocks noChangeShapeType="1"/>
          </p:cNvSpPr>
          <p:nvPr/>
        </p:nvSpPr>
        <p:spPr bwMode="auto">
          <a:xfrm flipH="1">
            <a:off x="6172200" y="4572000"/>
            <a:ext cx="76200" cy="228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81" name="Line 32"/>
          <p:cNvSpPr>
            <a:spLocks noChangeShapeType="1"/>
          </p:cNvSpPr>
          <p:nvPr/>
        </p:nvSpPr>
        <p:spPr bwMode="auto">
          <a:xfrm flipH="1">
            <a:off x="6096000" y="4572000"/>
            <a:ext cx="76200" cy="228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82" name="Line 34"/>
          <p:cNvSpPr>
            <a:spLocks noChangeShapeType="1"/>
          </p:cNvSpPr>
          <p:nvPr/>
        </p:nvSpPr>
        <p:spPr bwMode="auto">
          <a:xfrm>
            <a:off x="6172200" y="4267200"/>
            <a:ext cx="0" cy="304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83" name="Line 36"/>
          <p:cNvSpPr>
            <a:spLocks noChangeShapeType="1"/>
          </p:cNvSpPr>
          <p:nvPr/>
        </p:nvSpPr>
        <p:spPr bwMode="auto">
          <a:xfrm flipH="1">
            <a:off x="6248400" y="4343400"/>
            <a:ext cx="1066800" cy="228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84" name="Oval 108"/>
          <p:cNvSpPr>
            <a:spLocks noChangeArrowheads="1"/>
          </p:cNvSpPr>
          <p:nvPr/>
        </p:nvSpPr>
        <p:spPr bwMode="auto">
          <a:xfrm>
            <a:off x="7467600" y="5638800"/>
            <a:ext cx="30480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6185" name="Picture 124" descr="DC3 Icon"/>
          <p:cNvPicPr>
            <a:picLocks noChangeAspect="1" noChangeArrowheads="1"/>
          </p:cNvPicPr>
          <p:nvPr/>
        </p:nvPicPr>
        <p:blipFill>
          <a:blip r:embed="rId3"/>
          <a:srcRect/>
          <a:stretch>
            <a:fillRect/>
          </a:stretch>
        </p:blipFill>
        <p:spPr bwMode="auto">
          <a:xfrm>
            <a:off x="5784850" y="3733800"/>
            <a:ext cx="603250" cy="796925"/>
          </a:xfrm>
          <a:prstGeom prst="rect">
            <a:avLst/>
          </a:prstGeom>
          <a:noFill/>
          <a:ln w="9525">
            <a:noFill/>
            <a:miter lim="800000"/>
            <a:headEnd/>
            <a:tailEnd/>
          </a:ln>
        </p:spPr>
      </p:pic>
      <p:pic>
        <p:nvPicPr>
          <p:cNvPr id="6186" name="Picture 124" descr="DC3 Icon"/>
          <p:cNvPicPr>
            <a:picLocks noChangeAspect="1" noChangeArrowheads="1"/>
          </p:cNvPicPr>
          <p:nvPr/>
        </p:nvPicPr>
        <p:blipFill>
          <a:blip r:embed="rId3"/>
          <a:srcRect/>
          <a:stretch>
            <a:fillRect/>
          </a:stretch>
        </p:blipFill>
        <p:spPr bwMode="auto">
          <a:xfrm>
            <a:off x="7239000" y="3733800"/>
            <a:ext cx="603250" cy="796925"/>
          </a:xfrm>
          <a:prstGeom prst="rect">
            <a:avLst/>
          </a:prstGeom>
          <a:noFill/>
          <a:ln w="9525">
            <a:noFill/>
            <a:miter lim="800000"/>
            <a:headEnd/>
            <a:tailEnd/>
          </a:ln>
        </p:spPr>
      </p:pic>
      <p:pic>
        <p:nvPicPr>
          <p:cNvPr id="6187" name="Picture 40" descr="server"/>
          <p:cNvPicPr>
            <a:picLocks noChangeAspect="1" noChangeArrowheads="1"/>
          </p:cNvPicPr>
          <p:nvPr/>
        </p:nvPicPr>
        <p:blipFill>
          <a:blip r:embed="rId4"/>
          <a:srcRect/>
          <a:stretch>
            <a:fillRect/>
          </a:stretch>
        </p:blipFill>
        <p:spPr bwMode="auto">
          <a:xfrm>
            <a:off x="6699250" y="5789613"/>
            <a:ext cx="338138" cy="534987"/>
          </a:xfrm>
          <a:prstGeom prst="rect">
            <a:avLst/>
          </a:prstGeom>
          <a:noFill/>
          <a:ln w="9525">
            <a:noFill/>
            <a:miter lim="800000"/>
            <a:headEnd/>
            <a:tailEnd/>
          </a:ln>
        </p:spPr>
      </p:pic>
      <p:grpSp>
        <p:nvGrpSpPr>
          <p:cNvPr id="6188" name="Group 41"/>
          <p:cNvGrpSpPr>
            <a:grpSpLocks/>
          </p:cNvGrpSpPr>
          <p:nvPr/>
        </p:nvGrpSpPr>
        <p:grpSpPr bwMode="auto">
          <a:xfrm>
            <a:off x="7385050" y="5849938"/>
            <a:ext cx="630238" cy="474662"/>
            <a:chOff x="3168" y="2976"/>
            <a:chExt cx="397" cy="299"/>
          </a:xfrm>
        </p:grpSpPr>
        <p:pic>
          <p:nvPicPr>
            <p:cNvPr id="6204" name="Picture 42" descr="hub"/>
            <p:cNvPicPr>
              <a:picLocks noChangeAspect="1" noChangeArrowheads="1"/>
            </p:cNvPicPr>
            <p:nvPr/>
          </p:nvPicPr>
          <p:blipFill>
            <a:blip r:embed="rId5"/>
            <a:srcRect/>
            <a:stretch>
              <a:fillRect/>
            </a:stretch>
          </p:blipFill>
          <p:spPr bwMode="auto">
            <a:xfrm>
              <a:off x="3168" y="2976"/>
              <a:ext cx="397" cy="299"/>
            </a:xfrm>
            <a:prstGeom prst="rect">
              <a:avLst/>
            </a:prstGeom>
            <a:noFill/>
            <a:ln w="9525">
              <a:noFill/>
              <a:miter lim="800000"/>
              <a:headEnd/>
              <a:tailEnd/>
            </a:ln>
          </p:spPr>
        </p:pic>
        <p:pic>
          <p:nvPicPr>
            <p:cNvPr id="6205" name="Picture 43" descr="sfs-7000"/>
            <p:cNvPicPr>
              <a:picLocks noChangeAspect="1" noChangeArrowheads="1"/>
            </p:cNvPicPr>
            <p:nvPr/>
          </p:nvPicPr>
          <p:blipFill>
            <a:blip r:embed="rId6"/>
            <a:srcRect/>
            <a:stretch>
              <a:fillRect/>
            </a:stretch>
          </p:blipFill>
          <p:spPr bwMode="auto">
            <a:xfrm>
              <a:off x="3385" y="3016"/>
              <a:ext cx="104" cy="126"/>
            </a:xfrm>
            <a:prstGeom prst="rect">
              <a:avLst/>
            </a:prstGeom>
            <a:noFill/>
            <a:ln w="9525">
              <a:noFill/>
              <a:miter lim="800000"/>
              <a:headEnd/>
              <a:tailEnd/>
            </a:ln>
          </p:spPr>
        </p:pic>
      </p:grpSp>
      <p:pic>
        <p:nvPicPr>
          <p:cNvPr id="6189" name="Picture 40" descr="server"/>
          <p:cNvPicPr>
            <a:picLocks noChangeAspect="1" noChangeArrowheads="1"/>
          </p:cNvPicPr>
          <p:nvPr/>
        </p:nvPicPr>
        <p:blipFill>
          <a:blip r:embed="rId4"/>
          <a:srcRect/>
          <a:stretch>
            <a:fillRect/>
          </a:stretch>
        </p:blipFill>
        <p:spPr bwMode="auto">
          <a:xfrm>
            <a:off x="5861050" y="5715000"/>
            <a:ext cx="609600" cy="174625"/>
          </a:xfrm>
          <a:prstGeom prst="rect">
            <a:avLst/>
          </a:prstGeom>
          <a:noFill/>
          <a:ln w="9525">
            <a:noFill/>
            <a:miter lim="800000"/>
            <a:headEnd/>
            <a:tailEnd/>
          </a:ln>
        </p:spPr>
      </p:pic>
      <p:sp>
        <p:nvSpPr>
          <p:cNvPr id="6190" name="Oval 108"/>
          <p:cNvSpPr>
            <a:spLocks noChangeArrowheads="1"/>
          </p:cNvSpPr>
          <p:nvPr/>
        </p:nvSpPr>
        <p:spPr bwMode="auto">
          <a:xfrm>
            <a:off x="6008688" y="4602163"/>
            <a:ext cx="167640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6191" name="Picture 124" descr="DC3 Icon"/>
          <p:cNvPicPr>
            <a:picLocks noChangeAspect="1" noChangeArrowheads="1"/>
          </p:cNvPicPr>
          <p:nvPr/>
        </p:nvPicPr>
        <p:blipFill>
          <a:blip r:embed="rId3"/>
          <a:srcRect/>
          <a:stretch>
            <a:fillRect/>
          </a:stretch>
        </p:blipFill>
        <p:spPr bwMode="auto">
          <a:xfrm>
            <a:off x="5791200" y="4765675"/>
            <a:ext cx="603250" cy="796925"/>
          </a:xfrm>
          <a:prstGeom prst="rect">
            <a:avLst/>
          </a:prstGeom>
          <a:noFill/>
          <a:ln w="9525">
            <a:noFill/>
            <a:miter lim="800000"/>
            <a:headEnd/>
            <a:tailEnd/>
          </a:ln>
        </p:spPr>
      </p:pic>
      <p:pic>
        <p:nvPicPr>
          <p:cNvPr id="6192" name="Picture 124" descr="DC3 Icon"/>
          <p:cNvPicPr>
            <a:picLocks noChangeAspect="1" noChangeArrowheads="1"/>
          </p:cNvPicPr>
          <p:nvPr/>
        </p:nvPicPr>
        <p:blipFill>
          <a:blip r:embed="rId3"/>
          <a:srcRect/>
          <a:stretch>
            <a:fillRect/>
          </a:stretch>
        </p:blipFill>
        <p:spPr bwMode="auto">
          <a:xfrm>
            <a:off x="7245350" y="4765675"/>
            <a:ext cx="603250" cy="796925"/>
          </a:xfrm>
          <a:prstGeom prst="rect">
            <a:avLst/>
          </a:prstGeom>
          <a:noFill/>
          <a:ln w="9525">
            <a:noFill/>
            <a:miter lim="800000"/>
            <a:headEnd/>
            <a:tailEnd/>
          </a:ln>
        </p:spPr>
      </p:pic>
      <p:pic>
        <p:nvPicPr>
          <p:cNvPr id="6193" name="Picture 124" descr="DC3 Icon"/>
          <p:cNvPicPr>
            <a:picLocks noChangeAspect="1" noChangeArrowheads="1"/>
          </p:cNvPicPr>
          <p:nvPr/>
        </p:nvPicPr>
        <p:blipFill>
          <a:blip r:embed="rId3"/>
          <a:srcRect/>
          <a:stretch>
            <a:fillRect/>
          </a:stretch>
        </p:blipFill>
        <p:spPr bwMode="auto">
          <a:xfrm>
            <a:off x="5715000" y="1828800"/>
            <a:ext cx="603250" cy="796925"/>
          </a:xfrm>
          <a:prstGeom prst="rect">
            <a:avLst/>
          </a:prstGeom>
          <a:noFill/>
          <a:ln w="9525">
            <a:noFill/>
            <a:miter lim="800000"/>
            <a:headEnd/>
            <a:tailEnd/>
          </a:ln>
        </p:spPr>
      </p:pic>
      <p:pic>
        <p:nvPicPr>
          <p:cNvPr id="6194" name="Picture 124" descr="DC3 Icon"/>
          <p:cNvPicPr>
            <a:picLocks noChangeAspect="1" noChangeArrowheads="1"/>
          </p:cNvPicPr>
          <p:nvPr/>
        </p:nvPicPr>
        <p:blipFill>
          <a:blip r:embed="rId3"/>
          <a:srcRect/>
          <a:stretch>
            <a:fillRect/>
          </a:stretch>
        </p:blipFill>
        <p:spPr bwMode="auto">
          <a:xfrm>
            <a:off x="7169150" y="1828800"/>
            <a:ext cx="603250" cy="796925"/>
          </a:xfrm>
          <a:prstGeom prst="rect">
            <a:avLst/>
          </a:prstGeom>
          <a:noFill/>
          <a:ln w="9525">
            <a:noFill/>
            <a:miter lim="800000"/>
            <a:headEnd/>
            <a:tailEnd/>
          </a:ln>
        </p:spPr>
      </p:pic>
      <p:sp>
        <p:nvSpPr>
          <p:cNvPr id="6195" name="Line 28"/>
          <p:cNvSpPr>
            <a:spLocks noChangeShapeType="1"/>
          </p:cNvSpPr>
          <p:nvPr/>
        </p:nvSpPr>
        <p:spPr bwMode="auto">
          <a:xfrm flipH="1">
            <a:off x="6318250" y="40386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96" name="Line 30"/>
          <p:cNvSpPr>
            <a:spLocks noChangeShapeType="1"/>
          </p:cNvSpPr>
          <p:nvPr/>
        </p:nvSpPr>
        <p:spPr bwMode="auto">
          <a:xfrm flipH="1">
            <a:off x="6324600" y="38862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6197" name="Line 28"/>
          <p:cNvSpPr>
            <a:spLocks noChangeShapeType="1"/>
          </p:cNvSpPr>
          <p:nvPr/>
        </p:nvSpPr>
        <p:spPr bwMode="auto">
          <a:xfrm flipH="1">
            <a:off x="6324600" y="41148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198" name="Oval 108"/>
          <p:cNvSpPr>
            <a:spLocks noChangeArrowheads="1"/>
          </p:cNvSpPr>
          <p:nvPr/>
        </p:nvSpPr>
        <p:spPr bwMode="auto">
          <a:xfrm>
            <a:off x="6781800" y="39624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6199" name="Line 28"/>
          <p:cNvSpPr>
            <a:spLocks noChangeShapeType="1"/>
          </p:cNvSpPr>
          <p:nvPr/>
        </p:nvSpPr>
        <p:spPr bwMode="auto">
          <a:xfrm flipH="1">
            <a:off x="6318250" y="50292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200" name="Line 30"/>
          <p:cNvSpPr>
            <a:spLocks noChangeShapeType="1"/>
          </p:cNvSpPr>
          <p:nvPr/>
        </p:nvSpPr>
        <p:spPr bwMode="auto">
          <a:xfrm flipH="1">
            <a:off x="6324600" y="48768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6201" name="Line 28"/>
          <p:cNvSpPr>
            <a:spLocks noChangeShapeType="1"/>
          </p:cNvSpPr>
          <p:nvPr/>
        </p:nvSpPr>
        <p:spPr bwMode="auto">
          <a:xfrm flipH="1">
            <a:off x="6324600" y="51054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6202" name="Oval 108"/>
          <p:cNvSpPr>
            <a:spLocks noChangeArrowheads="1"/>
          </p:cNvSpPr>
          <p:nvPr/>
        </p:nvSpPr>
        <p:spPr bwMode="auto">
          <a:xfrm>
            <a:off x="6781800" y="49530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6203" name="Title 63"/>
          <p:cNvSpPr>
            <a:spLocks noGrp="1"/>
          </p:cNvSpPr>
          <p:nvPr>
            <p:ph type="title"/>
          </p:nvPr>
        </p:nvSpPr>
        <p:spPr/>
        <p:txBody>
          <a:bodyPr/>
          <a:lstStyle/>
          <a:p>
            <a:r>
              <a:rPr lang="en-US" smtClean="0">
                <a:ea typeface="MS PGothic" pitchFamily="34" charset="-128"/>
              </a:rPr>
              <a:t>Feature Overview &amp; Terminology</a:t>
            </a:r>
            <a:br>
              <a:rPr lang="en-US" smtClean="0">
                <a:ea typeface="MS PGothic" pitchFamily="34" charset="-128"/>
              </a:rPr>
            </a:br>
            <a:r>
              <a:rPr lang="en-US" sz="2400" smtClean="0">
                <a:solidFill>
                  <a:schemeClr val="tx1"/>
                </a:solidFill>
                <a:ea typeface="MS PGothic" pitchFamily="34" charset="-128"/>
              </a:rPr>
              <a:t>vPC Definition </a:t>
            </a:r>
            <a:endParaRPr lang="en-US" smtClean="0"/>
          </a:p>
        </p:txBody>
      </p:sp>
    </p:spTree>
  </p:cSld>
  <p:clrMapOvr>
    <a:masterClrMapping/>
  </p:clrMapOvr>
  <p:transition>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ea typeface="+mn-ea"/>
                <a:cs typeface="+mn-cs"/>
              </a:rPr>
              <a:t>Attaching to a vPC domain</a:t>
            </a:r>
            <a:endParaRPr lang="en-US" sz="1600" dirty="0"/>
          </a:p>
          <a:p>
            <a:pPr lvl="1">
              <a:buClr>
                <a:schemeClr val="accent1"/>
              </a:buClr>
              <a:buFont typeface="Wingdings" pitchFamily="2" charset="2"/>
              <a:buChar char="ü"/>
              <a:defRPr/>
            </a:pPr>
            <a:r>
              <a:rPr lang="en-US" sz="1600" dirty="0">
                <a:ea typeface="+mn-ea"/>
                <a:cs typeface="+mn-cs"/>
              </a:rPr>
              <a:t>Layer 3 and vPC</a:t>
            </a:r>
            <a:endParaRPr lang="en-US" sz="1600" dirty="0"/>
          </a:p>
          <a:p>
            <a:pPr lvl="1">
              <a:buClr>
                <a:schemeClr val="accent1"/>
              </a:buClr>
              <a:buFont typeface="Wingdings" pitchFamily="2" charset="2"/>
              <a:buChar char="ü"/>
              <a:defRPr/>
            </a:pPr>
            <a:r>
              <a:rPr lang="en-US" sz="1600" dirty="0">
                <a:ea typeface="+mn-ea"/>
                <a:cs typeface="+mn-cs"/>
              </a:rPr>
              <a:t>Spanning Tree Recommendations</a:t>
            </a:r>
            <a:endParaRPr lang="en-US" sz="1600" dirty="0"/>
          </a:p>
          <a:p>
            <a:pPr lvl="1">
              <a:buClr>
                <a:schemeClr val="accent1"/>
              </a:buClr>
              <a:buFont typeface="Wingdings" pitchFamily="2" charset="2"/>
              <a:buChar char="ü"/>
              <a:defRPr/>
            </a:pPr>
            <a:r>
              <a:rPr lang="en-US" sz="1600" dirty="0">
                <a:ea typeface="+mn-ea"/>
                <a:cs typeface="+mn-cs"/>
              </a:rPr>
              <a:t>Data Center Interconnect (&amp; Encryption)</a:t>
            </a:r>
            <a:endParaRPr lang="en-US" sz="1600" dirty="0"/>
          </a:p>
          <a:p>
            <a:pPr lvl="1">
              <a:buClr>
                <a:schemeClr val="accent1"/>
              </a:buClr>
              <a:buFont typeface="Wingdings" pitchFamily="2" charset="2"/>
              <a:buChar char="ü"/>
              <a:defRPr/>
            </a:pPr>
            <a:r>
              <a:rPr lang="en-US" sz="1600" dirty="0">
                <a:ea typeface="+mn-ea"/>
                <a:cs typeface="+mn-cs"/>
              </a:rPr>
              <a:t>HSRP with </a:t>
            </a:r>
            <a:r>
              <a:rPr lang="en-US" sz="1600" dirty="0" smtClean="0">
                <a:ea typeface="+mn-ea"/>
                <a:cs typeface="+mn-cs"/>
              </a:rPr>
              <a:t>vPC</a:t>
            </a:r>
          </a:p>
          <a:p>
            <a:pPr lvl="1">
              <a:buClr>
                <a:schemeClr val="accent1"/>
              </a:buClr>
              <a:buFont typeface="Wingdings" pitchFamily="2" charset="2"/>
              <a:buChar char="ü"/>
              <a:defRPr/>
            </a:pPr>
            <a:r>
              <a:rPr lang="en-US" sz="1600" dirty="0" smtClean="0">
                <a:solidFill>
                  <a:schemeClr val="accent1"/>
                </a:solidFill>
              </a:rPr>
              <a:t>vPC and Services</a:t>
            </a:r>
            <a:endParaRPr lang="en-US" sz="1600" dirty="0">
              <a:solidFill>
                <a:schemeClr val="accent1"/>
              </a:solidFill>
            </a:endParaRPr>
          </a:p>
          <a:p>
            <a:pPr lvl="1">
              <a:buClr>
                <a:schemeClr val="accent1"/>
              </a:buClr>
              <a:buFont typeface="Wingdings" pitchFamily="2" charset="2"/>
              <a:buChar char="ü"/>
              <a:defRPr/>
            </a:pPr>
            <a:r>
              <a:rPr lang="en-US" sz="1600" dirty="0">
                <a:ea typeface="+mn-ea"/>
                <a:cs typeface="+mn-cs"/>
              </a:rPr>
              <a:t>vPC latest </a:t>
            </a:r>
            <a:r>
              <a:rPr lang="en-US" sz="1600" dirty="0"/>
              <a:t>e</a:t>
            </a:r>
            <a:r>
              <a:rPr lang="en-US" sz="1600" dirty="0">
                <a:ea typeface="+mn-ea"/>
                <a:cs typeface="+mn-cs"/>
              </a:rPr>
              <a:t>nhancements</a:t>
            </a:r>
            <a:endParaRPr lang="en-US" sz="1600" dirty="0"/>
          </a:p>
          <a:p>
            <a:pPr lvl="1">
              <a:buClr>
                <a:schemeClr val="accent1"/>
              </a:buClr>
              <a:buFont typeface="Wingdings" pitchFamily="2" charset="2"/>
              <a:buChar char="ü"/>
              <a:defRPr/>
            </a:pPr>
            <a:r>
              <a:rPr lang="en-US" sz="1600" dirty="0">
                <a:ea typeface="+mn-ea"/>
                <a:cs typeface="+mn-cs"/>
              </a:rPr>
              <a:t>ISSU</a:t>
            </a:r>
            <a:endParaRPr lang="en-US" sz="1600" dirty="0"/>
          </a:p>
          <a:p>
            <a:pPr>
              <a:defRPr/>
            </a:pPr>
            <a:r>
              <a:rPr lang="en-US" sz="2000" dirty="0"/>
              <a:t>Convergence and Scalability</a:t>
            </a:r>
          </a:p>
          <a:p>
            <a:pPr>
              <a:defRPr/>
            </a:pPr>
            <a:r>
              <a:rPr lang="en-US" sz="2000" dirty="0"/>
              <a:t>vPC Hands-on Lab Information</a:t>
            </a:r>
          </a:p>
          <a:p>
            <a:pPr>
              <a:defRPr/>
            </a:pPr>
            <a:r>
              <a:rPr lang="en-US" sz="2000" dirty="0" smtClean="0"/>
              <a:t>Reference Material</a:t>
            </a:r>
            <a:endParaRPr lang="en-US" sz="2000"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 name="Straight Connector 521"/>
          <p:cNvCxnSpPr/>
          <p:nvPr/>
        </p:nvCxnSpPr>
        <p:spPr bwMode="auto">
          <a:xfrm flipH="1">
            <a:off x="6658504" y="3589305"/>
            <a:ext cx="2081774" cy="229162"/>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518" name="Straight Connector 517"/>
          <p:cNvCxnSpPr/>
          <p:nvPr/>
        </p:nvCxnSpPr>
        <p:spPr bwMode="auto">
          <a:xfrm rot="10800000">
            <a:off x="5902835" y="3595628"/>
            <a:ext cx="2144203" cy="214374"/>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513" name="Straight Connector 512"/>
          <p:cNvCxnSpPr/>
          <p:nvPr/>
        </p:nvCxnSpPr>
        <p:spPr bwMode="auto">
          <a:xfrm>
            <a:off x="6599237" y="3200400"/>
            <a:ext cx="2199197" cy="319135"/>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FF0000">
                <a:alpha val="25000"/>
              </a:srgbClr>
            </a:glow>
          </a:effectLst>
        </p:spPr>
      </p:cxnSp>
      <p:cxnSp>
        <p:nvCxnSpPr>
          <p:cNvPr id="503" name="Straight Connector 502"/>
          <p:cNvCxnSpPr/>
          <p:nvPr/>
        </p:nvCxnSpPr>
        <p:spPr bwMode="auto">
          <a:xfrm rot="5400000" flipH="1" flipV="1">
            <a:off x="6732818" y="2387349"/>
            <a:ext cx="302202" cy="1962170"/>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FF0000">
                <a:alpha val="25000"/>
              </a:srgbClr>
            </a:glow>
          </a:effectLst>
        </p:spPr>
      </p:cxnSp>
      <p:cxnSp>
        <p:nvCxnSpPr>
          <p:cNvPr id="48134" name="Straight Connector 146"/>
          <p:cNvCxnSpPr>
            <a:cxnSpLocks noChangeShapeType="1"/>
          </p:cNvCxnSpPr>
          <p:nvPr/>
        </p:nvCxnSpPr>
        <p:spPr bwMode="auto">
          <a:xfrm>
            <a:off x="6129338" y="3573463"/>
            <a:ext cx="2590800" cy="1587"/>
          </a:xfrm>
          <a:prstGeom prst="line">
            <a:avLst/>
          </a:prstGeom>
          <a:noFill/>
          <a:ln w="6350" algn="ctr">
            <a:solidFill>
              <a:schemeClr val="tx1"/>
            </a:solidFill>
            <a:prstDash val="sysDash"/>
            <a:round/>
            <a:headEnd/>
            <a:tailEnd/>
          </a:ln>
        </p:spPr>
      </p:cxnSp>
      <p:cxnSp>
        <p:nvCxnSpPr>
          <p:cNvPr id="788" name="Straight Connector 787"/>
          <p:cNvCxnSpPr/>
          <p:nvPr/>
        </p:nvCxnSpPr>
        <p:spPr bwMode="auto">
          <a:xfrm rot="5400000">
            <a:off x="5761037" y="4572000"/>
            <a:ext cx="1219200" cy="609600"/>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791" name="Straight Connector 790"/>
          <p:cNvCxnSpPr/>
          <p:nvPr/>
        </p:nvCxnSpPr>
        <p:spPr bwMode="auto">
          <a:xfrm rot="10800000" flipV="1">
            <a:off x="6065837" y="4343400"/>
            <a:ext cx="1752600" cy="1143000"/>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794" name="Straight Connector 793"/>
          <p:cNvCxnSpPr/>
          <p:nvPr/>
        </p:nvCxnSpPr>
        <p:spPr bwMode="auto">
          <a:xfrm rot="16200000" flipH="1">
            <a:off x="6408737" y="4533900"/>
            <a:ext cx="1219200" cy="685800"/>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798" name="Straight Connector 797"/>
          <p:cNvCxnSpPr/>
          <p:nvPr/>
        </p:nvCxnSpPr>
        <p:spPr bwMode="auto">
          <a:xfrm rot="5400000">
            <a:off x="7056437" y="4572000"/>
            <a:ext cx="1143000" cy="533400"/>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801" name="Straight Connector 800"/>
          <p:cNvCxnSpPr/>
          <p:nvPr/>
        </p:nvCxnSpPr>
        <p:spPr bwMode="auto">
          <a:xfrm rot="16200000" flipH="1">
            <a:off x="7589837" y="4495800"/>
            <a:ext cx="1219200" cy="609600"/>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804" name="Straight Connector 803"/>
          <p:cNvCxnSpPr/>
          <p:nvPr/>
        </p:nvCxnSpPr>
        <p:spPr bwMode="auto">
          <a:xfrm>
            <a:off x="6751637" y="4267200"/>
            <a:ext cx="1752600" cy="1143000"/>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48141" name="Straight Connector 44"/>
          <p:cNvCxnSpPr>
            <a:cxnSpLocks noChangeShapeType="1"/>
          </p:cNvCxnSpPr>
          <p:nvPr/>
        </p:nvCxnSpPr>
        <p:spPr bwMode="auto">
          <a:xfrm rot="5400000" flipH="1" flipV="1">
            <a:off x="7616032" y="2412206"/>
            <a:ext cx="558800" cy="1587"/>
          </a:xfrm>
          <a:prstGeom prst="line">
            <a:avLst/>
          </a:prstGeom>
          <a:noFill/>
          <a:ln w="9525">
            <a:solidFill>
              <a:schemeClr val="tx1"/>
            </a:solidFill>
            <a:round/>
            <a:headEnd/>
            <a:tailEnd/>
          </a:ln>
        </p:spPr>
      </p:cxnSp>
      <p:cxnSp>
        <p:nvCxnSpPr>
          <p:cNvPr id="48142" name="Straight Connector 44"/>
          <p:cNvCxnSpPr>
            <a:cxnSpLocks noChangeShapeType="1"/>
          </p:cNvCxnSpPr>
          <p:nvPr/>
        </p:nvCxnSpPr>
        <p:spPr bwMode="auto">
          <a:xfrm rot="5400000" flipH="1" flipV="1">
            <a:off x="6473032" y="2412206"/>
            <a:ext cx="558800" cy="1587"/>
          </a:xfrm>
          <a:prstGeom prst="line">
            <a:avLst/>
          </a:prstGeom>
          <a:noFill/>
          <a:ln w="9525">
            <a:solidFill>
              <a:schemeClr val="tx1"/>
            </a:solidFill>
            <a:round/>
            <a:headEnd/>
            <a:tailEnd/>
          </a:ln>
        </p:spPr>
      </p:cxnSp>
      <p:cxnSp>
        <p:nvCxnSpPr>
          <p:cNvPr id="48143" name="Straight Connector 44"/>
          <p:cNvCxnSpPr>
            <a:cxnSpLocks noChangeShapeType="1"/>
          </p:cNvCxnSpPr>
          <p:nvPr/>
        </p:nvCxnSpPr>
        <p:spPr bwMode="auto">
          <a:xfrm flipV="1">
            <a:off x="6827838" y="1981200"/>
            <a:ext cx="990600" cy="850900"/>
          </a:xfrm>
          <a:prstGeom prst="line">
            <a:avLst/>
          </a:prstGeom>
          <a:noFill/>
          <a:ln w="9525">
            <a:solidFill>
              <a:schemeClr val="tx1"/>
            </a:solidFill>
            <a:round/>
            <a:headEnd/>
            <a:tailEnd/>
          </a:ln>
        </p:spPr>
      </p:cxnSp>
      <p:cxnSp>
        <p:nvCxnSpPr>
          <p:cNvPr id="48144" name="Straight Connector 44"/>
          <p:cNvCxnSpPr>
            <a:cxnSpLocks noChangeShapeType="1"/>
          </p:cNvCxnSpPr>
          <p:nvPr/>
        </p:nvCxnSpPr>
        <p:spPr bwMode="auto">
          <a:xfrm rot="10800000">
            <a:off x="6904038" y="2057400"/>
            <a:ext cx="990600" cy="762000"/>
          </a:xfrm>
          <a:prstGeom prst="line">
            <a:avLst/>
          </a:prstGeom>
          <a:noFill/>
          <a:ln w="9525">
            <a:solidFill>
              <a:schemeClr val="tx1"/>
            </a:solidFill>
            <a:round/>
            <a:headEnd/>
            <a:tailEnd/>
          </a:ln>
        </p:spPr>
      </p:cxnSp>
      <p:cxnSp>
        <p:nvCxnSpPr>
          <p:cNvPr id="48145" name="Straight Connector 42"/>
          <p:cNvCxnSpPr>
            <a:cxnSpLocks noChangeShapeType="1"/>
          </p:cNvCxnSpPr>
          <p:nvPr/>
        </p:nvCxnSpPr>
        <p:spPr bwMode="auto">
          <a:xfrm>
            <a:off x="6827838" y="1905000"/>
            <a:ext cx="976312" cy="0"/>
          </a:xfrm>
          <a:prstGeom prst="line">
            <a:avLst/>
          </a:prstGeom>
          <a:noFill/>
          <a:ln w="9525">
            <a:solidFill>
              <a:schemeClr val="tx1"/>
            </a:solidFill>
            <a:round/>
            <a:headEnd/>
            <a:tailEnd/>
          </a:ln>
        </p:spPr>
      </p:cxnSp>
      <p:cxnSp>
        <p:nvCxnSpPr>
          <p:cNvPr id="48146" name="Straight Connector 480"/>
          <p:cNvCxnSpPr>
            <a:cxnSpLocks noChangeShapeType="1"/>
          </p:cNvCxnSpPr>
          <p:nvPr/>
        </p:nvCxnSpPr>
        <p:spPr bwMode="auto">
          <a:xfrm>
            <a:off x="6827838" y="3122613"/>
            <a:ext cx="990600" cy="1587"/>
          </a:xfrm>
          <a:prstGeom prst="line">
            <a:avLst/>
          </a:prstGeom>
          <a:noFill/>
          <a:ln w="6350" algn="ctr">
            <a:solidFill>
              <a:schemeClr val="tx1"/>
            </a:solidFill>
            <a:round/>
            <a:headEnd/>
            <a:tailEnd/>
          </a:ln>
        </p:spPr>
      </p:cxnSp>
      <p:cxnSp>
        <p:nvCxnSpPr>
          <p:cNvPr id="48147" name="Straight Connector 483"/>
          <p:cNvCxnSpPr>
            <a:cxnSpLocks noChangeShapeType="1"/>
          </p:cNvCxnSpPr>
          <p:nvPr/>
        </p:nvCxnSpPr>
        <p:spPr bwMode="auto">
          <a:xfrm>
            <a:off x="6827838" y="4264025"/>
            <a:ext cx="990600" cy="1588"/>
          </a:xfrm>
          <a:prstGeom prst="line">
            <a:avLst/>
          </a:prstGeom>
          <a:noFill/>
          <a:ln w="6350" algn="ctr">
            <a:solidFill>
              <a:schemeClr val="tx1"/>
            </a:solidFill>
            <a:round/>
            <a:headEnd/>
            <a:tailEnd/>
          </a:ln>
        </p:spPr>
      </p:cxnSp>
      <p:cxnSp>
        <p:nvCxnSpPr>
          <p:cNvPr id="48148" name="Straight Connector 464"/>
          <p:cNvCxnSpPr>
            <a:cxnSpLocks noChangeShapeType="1"/>
          </p:cNvCxnSpPr>
          <p:nvPr/>
        </p:nvCxnSpPr>
        <p:spPr bwMode="auto">
          <a:xfrm>
            <a:off x="6061075" y="3543300"/>
            <a:ext cx="2590800" cy="1588"/>
          </a:xfrm>
          <a:prstGeom prst="line">
            <a:avLst/>
          </a:prstGeom>
          <a:noFill/>
          <a:ln w="6350" algn="ctr">
            <a:solidFill>
              <a:schemeClr val="tx1"/>
            </a:solidFill>
            <a:prstDash val="sysDash"/>
            <a:round/>
            <a:headEnd/>
            <a:tailEnd/>
          </a:ln>
        </p:spPr>
      </p:cxnSp>
      <p:cxnSp>
        <p:nvCxnSpPr>
          <p:cNvPr id="440" name="Straight Connector 439"/>
          <p:cNvCxnSpPr/>
          <p:nvPr/>
        </p:nvCxnSpPr>
        <p:spPr bwMode="auto">
          <a:xfrm>
            <a:off x="6751637" y="3958688"/>
            <a:ext cx="1143000" cy="1588"/>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441" name="Straight Connector 440"/>
          <p:cNvCxnSpPr/>
          <p:nvPr/>
        </p:nvCxnSpPr>
        <p:spPr bwMode="auto">
          <a:xfrm>
            <a:off x="6751637" y="4036476"/>
            <a:ext cx="1143000" cy="1588"/>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442" name="Straight Connector 441"/>
          <p:cNvCxnSpPr/>
          <p:nvPr/>
        </p:nvCxnSpPr>
        <p:spPr bwMode="auto">
          <a:xfrm rot="10800000">
            <a:off x="5913438" y="3581401"/>
            <a:ext cx="596525" cy="189439"/>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452" name="Straight Connector 451"/>
          <p:cNvCxnSpPr/>
          <p:nvPr/>
        </p:nvCxnSpPr>
        <p:spPr bwMode="auto">
          <a:xfrm rot="10800000" flipV="1">
            <a:off x="7894637" y="3581400"/>
            <a:ext cx="838200" cy="304800"/>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008000">
                <a:alpha val="25000"/>
              </a:srgbClr>
            </a:glow>
          </a:effectLst>
        </p:spPr>
      </p:cxnSp>
      <p:cxnSp>
        <p:nvCxnSpPr>
          <p:cNvPr id="414" name="Straight Connector 413"/>
          <p:cNvCxnSpPr/>
          <p:nvPr/>
        </p:nvCxnSpPr>
        <p:spPr bwMode="auto">
          <a:xfrm>
            <a:off x="6751637" y="2970212"/>
            <a:ext cx="1143000" cy="1588"/>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FF0000">
                <a:alpha val="25000"/>
              </a:srgbClr>
            </a:glow>
          </a:effectLst>
        </p:spPr>
      </p:cxnSp>
      <p:cxnSp>
        <p:nvCxnSpPr>
          <p:cNvPr id="417" name="Straight Connector 416"/>
          <p:cNvCxnSpPr/>
          <p:nvPr/>
        </p:nvCxnSpPr>
        <p:spPr bwMode="auto">
          <a:xfrm>
            <a:off x="6751637" y="2895600"/>
            <a:ext cx="1143000" cy="1588"/>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FF0000">
                <a:alpha val="25000"/>
              </a:srgbClr>
            </a:glow>
          </a:effectLst>
        </p:spPr>
      </p:cxnSp>
      <p:cxnSp>
        <p:nvCxnSpPr>
          <p:cNvPr id="418" name="Straight Connector 417"/>
          <p:cNvCxnSpPr/>
          <p:nvPr/>
        </p:nvCxnSpPr>
        <p:spPr bwMode="auto">
          <a:xfrm flipV="1">
            <a:off x="5913437" y="3124200"/>
            <a:ext cx="838200" cy="381000"/>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FF0000">
                <a:alpha val="25000"/>
              </a:srgbClr>
            </a:glow>
          </a:effectLst>
        </p:spPr>
      </p:cxnSp>
      <p:cxnSp>
        <p:nvCxnSpPr>
          <p:cNvPr id="419" name="Straight Connector 418"/>
          <p:cNvCxnSpPr/>
          <p:nvPr/>
        </p:nvCxnSpPr>
        <p:spPr bwMode="auto">
          <a:xfrm>
            <a:off x="7894637" y="3124200"/>
            <a:ext cx="838200" cy="381000"/>
          </a:xfrm>
          <a:prstGeom prst="line">
            <a:avLst/>
          </a:prstGeom>
          <a:solidFill>
            <a:schemeClr val="accent1"/>
          </a:solidFill>
          <a:ln w="9525" cap="flat" cmpd="sng" algn="ctr">
            <a:solidFill>
              <a:schemeClr val="tx1"/>
            </a:solidFill>
            <a:prstDash val="solid"/>
            <a:round/>
            <a:headEnd type="none" w="med" len="med"/>
            <a:tailEnd type="none" w="med" len="med"/>
          </a:ln>
          <a:effectLst>
            <a:glow rad="38100">
              <a:srgbClr val="FF0000">
                <a:alpha val="25000"/>
              </a:srgbClr>
            </a:glow>
          </a:effectLst>
        </p:spPr>
      </p:cxnSp>
      <p:pic>
        <p:nvPicPr>
          <p:cNvPr id="459" name="Picture 338" descr="DC3 Icon"/>
          <p:cNvPicPr>
            <a:picLocks noChangeAspect="1" noChangeArrowheads="1"/>
          </p:cNvPicPr>
          <p:nvPr/>
        </p:nvPicPr>
        <p:blipFill>
          <a:blip r:embed="rId3" cstate="print"/>
          <a:srcRect/>
          <a:stretch>
            <a:fillRect/>
          </a:stretch>
        </p:blipFill>
        <p:spPr bwMode="auto">
          <a:xfrm>
            <a:off x="7704778" y="2629991"/>
            <a:ext cx="457200" cy="683677"/>
          </a:xfrm>
          <a:prstGeom prst="rect">
            <a:avLst/>
          </a:prstGeom>
          <a:noFill/>
          <a:ln w="9525">
            <a:noFill/>
            <a:miter lim="800000"/>
            <a:headEnd/>
            <a:tailEnd/>
          </a:ln>
          <a:effectLst>
            <a:glow rad="101600">
              <a:srgbClr val="FF0000">
                <a:alpha val="75000"/>
              </a:srgbClr>
            </a:glow>
          </a:effectLst>
        </p:spPr>
      </p:pic>
      <p:pic>
        <p:nvPicPr>
          <p:cNvPr id="75" name="Picture 338" descr="DC3 Icon"/>
          <p:cNvPicPr>
            <a:picLocks noChangeAspect="1" noChangeArrowheads="1"/>
          </p:cNvPicPr>
          <p:nvPr/>
        </p:nvPicPr>
        <p:blipFill>
          <a:blip r:embed="rId3" cstate="print"/>
          <a:srcRect/>
          <a:stretch>
            <a:fillRect/>
          </a:stretch>
        </p:blipFill>
        <p:spPr bwMode="auto">
          <a:xfrm>
            <a:off x="7704778" y="3733800"/>
            <a:ext cx="457200" cy="683677"/>
          </a:xfrm>
          <a:prstGeom prst="rect">
            <a:avLst/>
          </a:prstGeom>
          <a:noFill/>
          <a:ln w="9525">
            <a:noFill/>
            <a:miter lim="800000"/>
            <a:headEnd/>
            <a:tailEnd/>
          </a:ln>
          <a:effectLst>
            <a:glow rad="101600">
              <a:srgbClr val="008000">
                <a:alpha val="75000"/>
              </a:srgbClr>
            </a:glow>
          </a:effectLst>
        </p:spPr>
      </p:pic>
      <p:sp>
        <p:nvSpPr>
          <p:cNvPr id="48159" name="Rounded Rectangle 299"/>
          <p:cNvSpPr>
            <a:spLocks noChangeArrowheads="1"/>
          </p:cNvSpPr>
          <p:nvPr/>
        </p:nvSpPr>
        <p:spPr bwMode="auto">
          <a:xfrm>
            <a:off x="7661275" y="2590800"/>
            <a:ext cx="522288" cy="1855788"/>
          </a:xfrm>
          <a:prstGeom prst="roundRect">
            <a:avLst>
              <a:gd name="adj" fmla="val 16667"/>
            </a:avLst>
          </a:prstGeom>
          <a:noFill/>
          <a:ln w="12700">
            <a:solidFill>
              <a:schemeClr val="tx1"/>
            </a:solidFill>
            <a:prstDash val="dash"/>
            <a:round/>
            <a:headEnd/>
            <a:tailEnd/>
          </a:ln>
        </p:spPr>
        <p:txBody>
          <a:bodyPr lIns="82124" tIns="41061" rIns="82124" bIns="41061" anchor="ctr">
            <a:spAutoFit/>
          </a:bodyPr>
          <a:lstStyle/>
          <a:p>
            <a:pPr defTabSz="814388"/>
            <a:endParaRPr lang="en-US"/>
          </a:p>
        </p:txBody>
      </p:sp>
      <p:pic>
        <p:nvPicPr>
          <p:cNvPr id="50" name="Picture 338" descr="DC3 Icon"/>
          <p:cNvPicPr>
            <a:picLocks noChangeAspect="1" noChangeArrowheads="1"/>
          </p:cNvPicPr>
          <p:nvPr/>
        </p:nvPicPr>
        <p:blipFill>
          <a:blip r:embed="rId3" cstate="print"/>
          <a:srcRect/>
          <a:stretch>
            <a:fillRect/>
          </a:stretch>
        </p:blipFill>
        <p:spPr bwMode="auto">
          <a:xfrm>
            <a:off x="6509962" y="2650744"/>
            <a:ext cx="457200" cy="683677"/>
          </a:xfrm>
          <a:prstGeom prst="rect">
            <a:avLst/>
          </a:prstGeom>
          <a:noFill/>
          <a:ln w="9525">
            <a:noFill/>
            <a:miter lim="800000"/>
            <a:headEnd/>
            <a:tailEnd/>
          </a:ln>
          <a:effectLst>
            <a:glow rad="101600">
              <a:srgbClr val="FF0000">
                <a:alpha val="75000"/>
              </a:srgbClr>
            </a:glow>
          </a:effectLst>
        </p:spPr>
      </p:pic>
      <p:pic>
        <p:nvPicPr>
          <p:cNvPr id="51" name="Picture 338" descr="DC3 Icon"/>
          <p:cNvPicPr>
            <a:picLocks noChangeAspect="1" noChangeArrowheads="1"/>
          </p:cNvPicPr>
          <p:nvPr/>
        </p:nvPicPr>
        <p:blipFill>
          <a:blip r:embed="rId3" cstate="print"/>
          <a:srcRect/>
          <a:stretch>
            <a:fillRect/>
          </a:stretch>
        </p:blipFill>
        <p:spPr bwMode="auto">
          <a:xfrm>
            <a:off x="6509962" y="3733800"/>
            <a:ext cx="457200" cy="683677"/>
          </a:xfrm>
          <a:prstGeom prst="rect">
            <a:avLst/>
          </a:prstGeom>
          <a:noFill/>
          <a:ln w="9525">
            <a:noFill/>
            <a:miter lim="800000"/>
            <a:headEnd/>
            <a:tailEnd/>
          </a:ln>
          <a:effectLst>
            <a:glow rad="101600">
              <a:srgbClr val="008000">
                <a:alpha val="75000"/>
              </a:srgbClr>
            </a:glow>
          </a:effectLst>
        </p:spPr>
      </p:pic>
      <p:sp>
        <p:nvSpPr>
          <p:cNvPr id="48162" name="Rounded Rectangle 51"/>
          <p:cNvSpPr>
            <a:spLocks noChangeArrowheads="1"/>
          </p:cNvSpPr>
          <p:nvPr/>
        </p:nvSpPr>
        <p:spPr bwMode="auto">
          <a:xfrm>
            <a:off x="6465888" y="2590800"/>
            <a:ext cx="522287" cy="1855788"/>
          </a:xfrm>
          <a:prstGeom prst="roundRect">
            <a:avLst>
              <a:gd name="adj" fmla="val 16667"/>
            </a:avLst>
          </a:prstGeom>
          <a:noFill/>
          <a:ln w="12700">
            <a:solidFill>
              <a:schemeClr val="tx1"/>
            </a:solidFill>
            <a:prstDash val="dash"/>
            <a:round/>
            <a:headEnd/>
            <a:tailEnd/>
          </a:ln>
        </p:spPr>
        <p:txBody>
          <a:bodyPr lIns="82124" tIns="41061" rIns="82124" bIns="41061" anchor="ctr">
            <a:spAutoFit/>
          </a:bodyPr>
          <a:lstStyle/>
          <a:p>
            <a:pPr defTabSz="814388"/>
            <a:endParaRPr lang="en-US"/>
          </a:p>
        </p:txBody>
      </p:sp>
      <p:sp>
        <p:nvSpPr>
          <p:cNvPr id="48163" name="Title 1"/>
          <p:cNvSpPr>
            <a:spLocks noGrp="1"/>
          </p:cNvSpPr>
          <p:nvPr>
            <p:ph type="title"/>
          </p:nvPr>
        </p:nvSpPr>
        <p:spPr>
          <a:xfrm>
            <a:off x="152400" y="228600"/>
            <a:ext cx="8915400" cy="838200"/>
          </a:xfrm>
        </p:spPr>
        <p:txBody>
          <a:bodyPr/>
          <a:lstStyle/>
          <a:p>
            <a:r>
              <a:rPr lang="en-US" smtClean="0"/>
              <a:t/>
            </a:r>
            <a:br>
              <a:rPr lang="en-US" smtClean="0"/>
            </a:br>
            <a:r>
              <a:rPr lang="en-US" smtClean="0"/>
              <a:t/>
            </a:r>
            <a:br>
              <a:rPr lang="en-US" smtClean="0"/>
            </a:br>
            <a:r>
              <a:rPr lang="en-US" smtClean="0">
                <a:ea typeface="MS PGothic" pitchFamily="34" charset="-128"/>
              </a:rPr>
              <a:t>vPC and Services</a:t>
            </a:r>
            <a:r>
              <a:rPr lang="en-US" smtClean="0"/>
              <a:t/>
            </a:r>
            <a:br>
              <a:rPr lang="en-US" smtClean="0"/>
            </a:br>
            <a:r>
              <a:rPr lang="en-US" sz="2400" smtClean="0">
                <a:solidFill>
                  <a:schemeClr val="tx1"/>
                </a:solidFill>
              </a:rPr>
              <a:t>Catalyst 6500 Services Chassis w. Services VDC Sandwich</a:t>
            </a:r>
          </a:p>
        </p:txBody>
      </p:sp>
      <p:sp>
        <p:nvSpPr>
          <p:cNvPr id="377" name="Rectangle 34"/>
          <p:cNvSpPr txBox="1">
            <a:spLocks noChangeArrowheads="1"/>
          </p:cNvSpPr>
          <p:nvPr/>
        </p:nvSpPr>
        <p:spPr bwMode="auto">
          <a:xfrm>
            <a:off x="228600" y="1143000"/>
            <a:ext cx="5334000" cy="4953000"/>
          </a:xfrm>
          <a:prstGeom prst="rect">
            <a:avLst/>
          </a:prstGeom>
          <a:noFill/>
          <a:ln w="9525">
            <a:noFill/>
            <a:miter lim="800000"/>
            <a:headEnd/>
            <a:tailEnd/>
          </a:ln>
        </p:spPr>
        <p:txBody>
          <a:bodyPr lIns="82124" tIns="41061" rIns="82124" bIns="41061"/>
          <a:lstStyle/>
          <a:p>
            <a:pPr marL="236538" indent="-236538" defTabSz="814388">
              <a:lnSpc>
                <a:spcPct val="95000"/>
              </a:lnSpc>
              <a:spcBef>
                <a:spcPct val="50000"/>
              </a:spcBef>
              <a:buClr>
                <a:schemeClr val="tx2"/>
              </a:buClr>
              <a:buSzPct val="100000"/>
              <a:defRPr/>
            </a:pPr>
            <a:r>
              <a:rPr lang="en-US" sz="1400" kern="0" dirty="0">
                <a:latin typeface="+mn-lt"/>
              </a:rPr>
              <a:t>Two Nexus 7000 Virtual Device Contexts used to “sandwich” services between virtual switching layers</a:t>
            </a:r>
          </a:p>
          <a:p>
            <a:pPr marL="236538" indent="-236538" defTabSz="814388">
              <a:lnSpc>
                <a:spcPct val="95000"/>
              </a:lnSpc>
              <a:spcBef>
                <a:spcPct val="50000"/>
              </a:spcBef>
              <a:buClr>
                <a:schemeClr val="tx2"/>
              </a:buClr>
              <a:buSzPct val="100000"/>
              <a:buFont typeface="Arial"/>
              <a:buChar char="•"/>
              <a:defRPr/>
            </a:pPr>
            <a:r>
              <a:rPr lang="en-US" sz="1400" kern="0" dirty="0">
                <a:latin typeface="+mn-lt"/>
              </a:rPr>
              <a:t>Layer-2 switching in Services Chassis with transparent services</a:t>
            </a:r>
          </a:p>
          <a:p>
            <a:pPr marL="236538" indent="-236538" defTabSz="814388">
              <a:lnSpc>
                <a:spcPct val="95000"/>
              </a:lnSpc>
              <a:spcBef>
                <a:spcPct val="50000"/>
              </a:spcBef>
              <a:buClr>
                <a:schemeClr val="tx2"/>
              </a:buClr>
              <a:buSzPct val="100000"/>
              <a:buFont typeface="Arial"/>
              <a:buChar char="•"/>
              <a:defRPr/>
            </a:pPr>
            <a:r>
              <a:rPr lang="en-US" sz="1400" kern="0" dirty="0">
                <a:latin typeface="+mn-lt"/>
              </a:rPr>
              <a:t>Services Chassis provides Etherchannel capabilities for interaction with vPC</a:t>
            </a:r>
          </a:p>
          <a:p>
            <a:pPr marL="236538" indent="-236538" defTabSz="814388">
              <a:lnSpc>
                <a:spcPct val="95000"/>
              </a:lnSpc>
              <a:spcBef>
                <a:spcPct val="50000"/>
              </a:spcBef>
              <a:buClr>
                <a:schemeClr val="tx2"/>
              </a:buClr>
              <a:buSzPct val="100000"/>
              <a:buFont typeface="Arial"/>
              <a:buChar char="•"/>
              <a:defRPr/>
            </a:pPr>
            <a:r>
              <a:rPr lang="en-US" sz="1400" kern="0" dirty="0">
                <a:latin typeface="+mn-lt"/>
              </a:rPr>
              <a:t>vPC running in both VDC pairs to provide Etherchannel for both inside and outside interfaces to Services Chassis</a:t>
            </a:r>
          </a:p>
          <a:p>
            <a:pPr marL="236538" indent="-236538" defTabSz="814388">
              <a:lnSpc>
                <a:spcPct val="95000"/>
              </a:lnSpc>
              <a:spcBef>
                <a:spcPct val="50000"/>
              </a:spcBef>
              <a:buClr>
                <a:schemeClr val="tx2"/>
              </a:buClr>
              <a:buSzPct val="100000"/>
              <a:defRPr/>
            </a:pPr>
            <a:r>
              <a:rPr lang="en-US" sz="1800" b="1" kern="0" dirty="0">
                <a:latin typeface="+mn-lt"/>
              </a:rPr>
              <a:t>Design considerations:</a:t>
            </a:r>
          </a:p>
          <a:p>
            <a:pPr marL="236538" indent="-236538" defTabSz="814388">
              <a:lnSpc>
                <a:spcPct val="95000"/>
              </a:lnSpc>
              <a:spcBef>
                <a:spcPct val="50000"/>
              </a:spcBef>
              <a:buClr>
                <a:schemeClr val="tx2"/>
              </a:buClr>
              <a:buSzPct val="100000"/>
              <a:buFont typeface="Arial"/>
              <a:buChar char="•"/>
              <a:defRPr/>
            </a:pPr>
            <a:r>
              <a:rPr lang="en-US" sz="1400" kern="0" dirty="0">
                <a:latin typeface="+mn-lt"/>
              </a:rPr>
              <a:t>Access switches requiring services are connected to sub-aggregation VDC</a:t>
            </a:r>
          </a:p>
          <a:p>
            <a:pPr marL="236538" indent="-236538" defTabSz="814388">
              <a:lnSpc>
                <a:spcPct val="95000"/>
              </a:lnSpc>
              <a:spcBef>
                <a:spcPct val="50000"/>
              </a:spcBef>
              <a:buClr>
                <a:schemeClr val="tx2"/>
              </a:buClr>
              <a:buSzPct val="100000"/>
              <a:buFont typeface="Arial"/>
              <a:buChar char="•"/>
              <a:defRPr/>
            </a:pPr>
            <a:r>
              <a:rPr lang="en-US" sz="1400" kern="0" dirty="0">
                <a:latin typeface="+mn-lt"/>
              </a:rPr>
              <a:t>Access switches not requiring services may be connected to aggregation </a:t>
            </a:r>
            <a:r>
              <a:rPr lang="en-US" sz="1400" kern="0" dirty="0" err="1">
                <a:latin typeface="+mn-lt"/>
              </a:rPr>
              <a:t>VDC</a:t>
            </a:r>
            <a:endParaRPr lang="en-US" sz="1400" kern="0" dirty="0">
              <a:latin typeface="+mn-lt"/>
            </a:endParaRPr>
          </a:p>
          <a:p>
            <a:pPr marL="236538" indent="-236538" defTabSz="814388">
              <a:lnSpc>
                <a:spcPct val="95000"/>
              </a:lnSpc>
              <a:spcBef>
                <a:spcPct val="50000"/>
              </a:spcBef>
              <a:buClr>
                <a:schemeClr val="tx2"/>
              </a:buClr>
              <a:buSzPct val="100000"/>
              <a:buFont typeface="Arial"/>
              <a:buChar char="•"/>
              <a:defRPr/>
            </a:pPr>
            <a:r>
              <a:rPr lang="en-US" sz="1400" kern="0" dirty="0"/>
              <a:t>May be extended to support multiple virtualized service contexts by using multiple </a:t>
            </a:r>
            <a:r>
              <a:rPr lang="en-US" sz="1400" kern="0" dirty="0" err="1"/>
              <a:t>VRF</a:t>
            </a:r>
            <a:r>
              <a:rPr lang="en-US" sz="1400" kern="0" dirty="0"/>
              <a:t> instances in the sub-aggregation </a:t>
            </a:r>
            <a:r>
              <a:rPr lang="en-US" sz="1400" kern="0" dirty="0" err="1"/>
              <a:t>VDC</a:t>
            </a:r>
            <a:endParaRPr lang="en-US" sz="1400" kern="0" dirty="0">
              <a:latin typeface="+mn-lt"/>
            </a:endParaRPr>
          </a:p>
          <a:p>
            <a:pPr marL="236538" indent="-236538" defTabSz="814388">
              <a:lnSpc>
                <a:spcPct val="95000"/>
              </a:lnSpc>
              <a:spcBef>
                <a:spcPct val="50000"/>
              </a:spcBef>
              <a:buClr>
                <a:schemeClr val="tx2"/>
              </a:buClr>
              <a:buSzPct val="100000"/>
              <a:defRPr/>
            </a:pPr>
            <a:r>
              <a:rPr lang="en-US" sz="1800" b="1" kern="0" dirty="0"/>
              <a:t>Design Cautions:</a:t>
            </a:r>
          </a:p>
          <a:p>
            <a:pPr marL="236538" indent="-236538" defTabSz="814388">
              <a:lnSpc>
                <a:spcPct val="95000"/>
              </a:lnSpc>
              <a:spcBef>
                <a:spcPct val="50000"/>
              </a:spcBef>
              <a:buClr>
                <a:schemeClr val="tx2"/>
              </a:buClr>
              <a:buSzPct val="100000"/>
              <a:buFont typeface="Arial"/>
              <a:buChar char="•"/>
              <a:defRPr/>
            </a:pPr>
            <a:r>
              <a:rPr lang="en-US" sz="1400" kern="0" dirty="0">
                <a:latin typeface="+mn-lt"/>
              </a:rPr>
              <a:t>Be aware of the Layer 3 over vPC design caveat. If Peering at Layer 3 is required across the two vPC layers an alternative solution should be explored (i.e. using STP rather than vPC to attach service chassis)</a:t>
            </a:r>
          </a:p>
        </p:txBody>
      </p:sp>
      <p:sp>
        <p:nvSpPr>
          <p:cNvPr id="48165" name="Oval 394"/>
          <p:cNvSpPr>
            <a:spLocks noChangeArrowheads="1"/>
          </p:cNvSpPr>
          <p:nvPr/>
        </p:nvSpPr>
        <p:spPr bwMode="auto">
          <a:xfrm>
            <a:off x="7285038" y="2840038"/>
            <a:ext cx="92075" cy="184150"/>
          </a:xfrm>
          <a:prstGeom prst="ellipse">
            <a:avLst/>
          </a:prstGeom>
          <a:noFill/>
          <a:ln w="9525" algn="ctr">
            <a:solidFill>
              <a:schemeClr val="tx1"/>
            </a:solidFill>
            <a:round/>
            <a:headEnd/>
            <a:tailEnd/>
          </a:ln>
        </p:spPr>
        <p:txBody>
          <a:bodyPr/>
          <a:lstStyle/>
          <a:p>
            <a:endParaRPr lang="en-US"/>
          </a:p>
        </p:txBody>
      </p:sp>
      <p:sp>
        <p:nvSpPr>
          <p:cNvPr id="48166" name="Oval 407"/>
          <p:cNvSpPr>
            <a:spLocks noChangeArrowheads="1"/>
          </p:cNvSpPr>
          <p:nvPr/>
        </p:nvSpPr>
        <p:spPr bwMode="auto">
          <a:xfrm>
            <a:off x="7310438" y="3916363"/>
            <a:ext cx="92075" cy="184150"/>
          </a:xfrm>
          <a:prstGeom prst="ellipse">
            <a:avLst/>
          </a:prstGeom>
          <a:noFill/>
          <a:ln w="9525" algn="ctr">
            <a:solidFill>
              <a:schemeClr val="tx1"/>
            </a:solidFill>
            <a:round/>
            <a:headEnd/>
            <a:tailEnd/>
          </a:ln>
        </p:spPr>
        <p:txBody>
          <a:bodyPr/>
          <a:lstStyle/>
          <a:p>
            <a:endParaRPr lang="en-US"/>
          </a:p>
        </p:txBody>
      </p:sp>
      <p:pic>
        <p:nvPicPr>
          <p:cNvPr id="48167" name="Picture 338" descr="DC3 Icon"/>
          <p:cNvPicPr>
            <a:picLocks noChangeAspect="1" noChangeArrowheads="1"/>
          </p:cNvPicPr>
          <p:nvPr/>
        </p:nvPicPr>
        <p:blipFill>
          <a:blip r:embed="rId3"/>
          <a:srcRect/>
          <a:stretch>
            <a:fillRect/>
          </a:stretch>
        </p:blipFill>
        <p:spPr bwMode="auto">
          <a:xfrm>
            <a:off x="6523038" y="1630363"/>
            <a:ext cx="458787" cy="655637"/>
          </a:xfrm>
          <a:prstGeom prst="rect">
            <a:avLst/>
          </a:prstGeom>
          <a:noFill/>
          <a:ln w="9525">
            <a:noFill/>
            <a:miter lim="800000"/>
            <a:headEnd/>
            <a:tailEnd/>
          </a:ln>
        </p:spPr>
      </p:pic>
      <p:pic>
        <p:nvPicPr>
          <p:cNvPr id="48168" name="Picture 338" descr="DC3 Icon"/>
          <p:cNvPicPr>
            <a:picLocks noChangeAspect="1" noChangeArrowheads="1"/>
          </p:cNvPicPr>
          <p:nvPr/>
        </p:nvPicPr>
        <p:blipFill>
          <a:blip r:embed="rId3"/>
          <a:srcRect/>
          <a:stretch>
            <a:fillRect/>
          </a:stretch>
        </p:blipFill>
        <p:spPr bwMode="auto">
          <a:xfrm>
            <a:off x="7666038" y="1630363"/>
            <a:ext cx="460375" cy="655637"/>
          </a:xfrm>
          <a:prstGeom prst="rect">
            <a:avLst/>
          </a:prstGeom>
          <a:noFill/>
          <a:ln w="9525">
            <a:noFill/>
            <a:miter lim="800000"/>
            <a:headEnd/>
            <a:tailEnd/>
          </a:ln>
        </p:spPr>
      </p:pic>
      <p:cxnSp>
        <p:nvCxnSpPr>
          <p:cNvPr id="48169" name="Straight Connector 74"/>
          <p:cNvCxnSpPr>
            <a:cxnSpLocks noChangeShapeType="1"/>
          </p:cNvCxnSpPr>
          <p:nvPr/>
        </p:nvCxnSpPr>
        <p:spPr bwMode="auto">
          <a:xfrm rot="5400000" flipH="1" flipV="1">
            <a:off x="5994401" y="5815012"/>
            <a:ext cx="438150" cy="3175"/>
          </a:xfrm>
          <a:prstGeom prst="line">
            <a:avLst/>
          </a:prstGeom>
          <a:noFill/>
          <a:ln w="12700">
            <a:solidFill>
              <a:schemeClr val="tx1"/>
            </a:solidFill>
            <a:round/>
            <a:headEnd/>
            <a:tailEnd/>
          </a:ln>
        </p:spPr>
      </p:cxnSp>
      <p:pic>
        <p:nvPicPr>
          <p:cNvPr id="48170" name="Picture 136" descr="NUOVA PH1"/>
          <p:cNvPicPr>
            <a:picLocks noChangeAspect="1" noChangeArrowheads="1"/>
          </p:cNvPicPr>
          <p:nvPr/>
        </p:nvPicPr>
        <p:blipFill>
          <a:blip r:embed="rId4"/>
          <a:srcRect/>
          <a:stretch>
            <a:fillRect/>
          </a:stretch>
        </p:blipFill>
        <p:spPr bwMode="auto">
          <a:xfrm>
            <a:off x="5811838" y="5348288"/>
            <a:ext cx="635000" cy="373062"/>
          </a:xfrm>
          <a:prstGeom prst="rect">
            <a:avLst/>
          </a:prstGeom>
          <a:noFill/>
          <a:ln w="9525">
            <a:noFill/>
            <a:miter lim="800000"/>
            <a:headEnd/>
            <a:tailEnd/>
          </a:ln>
        </p:spPr>
      </p:pic>
      <p:cxnSp>
        <p:nvCxnSpPr>
          <p:cNvPr id="48171" name="Straight Connector 74"/>
          <p:cNvCxnSpPr>
            <a:cxnSpLocks noChangeShapeType="1"/>
          </p:cNvCxnSpPr>
          <p:nvPr/>
        </p:nvCxnSpPr>
        <p:spPr bwMode="auto">
          <a:xfrm>
            <a:off x="6040438" y="6030913"/>
            <a:ext cx="173037" cy="1587"/>
          </a:xfrm>
          <a:prstGeom prst="line">
            <a:avLst/>
          </a:prstGeom>
          <a:noFill/>
          <a:ln w="12700">
            <a:solidFill>
              <a:schemeClr val="tx1"/>
            </a:solidFill>
            <a:round/>
            <a:headEnd/>
            <a:tailEnd/>
          </a:ln>
        </p:spPr>
      </p:cxnSp>
      <p:cxnSp>
        <p:nvCxnSpPr>
          <p:cNvPr id="48172" name="Straight Connector 74"/>
          <p:cNvCxnSpPr>
            <a:cxnSpLocks noChangeShapeType="1"/>
          </p:cNvCxnSpPr>
          <p:nvPr/>
        </p:nvCxnSpPr>
        <p:spPr bwMode="auto">
          <a:xfrm>
            <a:off x="6040438" y="5907088"/>
            <a:ext cx="173037" cy="1587"/>
          </a:xfrm>
          <a:prstGeom prst="line">
            <a:avLst/>
          </a:prstGeom>
          <a:noFill/>
          <a:ln w="12700">
            <a:solidFill>
              <a:schemeClr val="tx1"/>
            </a:solidFill>
            <a:round/>
            <a:headEnd/>
            <a:tailEnd/>
          </a:ln>
        </p:spPr>
      </p:cxnSp>
      <p:grpSp>
        <p:nvGrpSpPr>
          <p:cNvPr id="48173" name="Group 981"/>
          <p:cNvGrpSpPr>
            <a:grpSpLocks/>
          </p:cNvGrpSpPr>
          <p:nvPr/>
        </p:nvGrpSpPr>
        <p:grpSpPr bwMode="auto">
          <a:xfrm>
            <a:off x="5638800" y="5969000"/>
            <a:ext cx="420688" cy="203200"/>
            <a:chOff x="2819400" y="5715000"/>
            <a:chExt cx="558800" cy="249238"/>
          </a:xfrm>
        </p:grpSpPr>
        <p:sp>
          <p:nvSpPr>
            <p:cNvPr id="48560" name="Freeform 62"/>
            <p:cNvSpPr>
              <a:spLocks/>
            </p:cNvSpPr>
            <p:nvPr/>
          </p:nvSpPr>
          <p:spPr bwMode="auto">
            <a:xfrm>
              <a:off x="3247022" y="5715000"/>
              <a:ext cx="131178" cy="249238"/>
            </a:xfrm>
            <a:custGeom>
              <a:avLst/>
              <a:gdLst>
                <a:gd name="T0" fmla="*/ 0 w 127"/>
                <a:gd name="T1" fmla="*/ 2147483647 h 232"/>
                <a:gd name="T2" fmla="*/ 2147483647 w 127"/>
                <a:gd name="T3" fmla="*/ 0 h 232"/>
                <a:gd name="T4" fmla="*/ 2147483647 w 127"/>
                <a:gd name="T5" fmla="*/ 2147483647 h 232"/>
                <a:gd name="T6" fmla="*/ 0 w 127"/>
                <a:gd name="T7" fmla="*/ 2147483647 h 232"/>
                <a:gd name="T8" fmla="*/ 0 w 127"/>
                <a:gd name="T9" fmla="*/ 2147483647 h 232"/>
                <a:gd name="T10" fmla="*/ 0 w 127"/>
                <a:gd name="T11" fmla="*/ 2147483647 h 232"/>
                <a:gd name="T12" fmla="*/ 0 60000 65536"/>
                <a:gd name="T13" fmla="*/ 0 60000 65536"/>
                <a:gd name="T14" fmla="*/ 0 60000 65536"/>
                <a:gd name="T15" fmla="*/ 0 60000 65536"/>
                <a:gd name="T16" fmla="*/ 0 60000 65536"/>
                <a:gd name="T17" fmla="*/ 0 60000 65536"/>
                <a:gd name="T18" fmla="*/ 0 w 127"/>
                <a:gd name="T19" fmla="*/ 0 h 232"/>
                <a:gd name="T20" fmla="*/ 127 w 127"/>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27" h="232">
                  <a:moveTo>
                    <a:pt x="0" y="125"/>
                  </a:moveTo>
                  <a:lnTo>
                    <a:pt x="127" y="0"/>
                  </a:lnTo>
                  <a:lnTo>
                    <a:pt x="127" y="106"/>
                  </a:lnTo>
                  <a:lnTo>
                    <a:pt x="0" y="232"/>
                  </a:lnTo>
                  <a:lnTo>
                    <a:pt x="0" y="125"/>
                  </a:lnTo>
                  <a:close/>
                </a:path>
              </a:pathLst>
            </a:custGeom>
            <a:solidFill>
              <a:srgbClr val="015B80"/>
            </a:solidFill>
            <a:ln w="9525">
              <a:noFill/>
              <a:round/>
              <a:headEnd/>
              <a:tailEnd/>
            </a:ln>
          </p:spPr>
          <p:txBody>
            <a:bodyPr/>
            <a:lstStyle/>
            <a:p>
              <a:endParaRPr lang="en-US"/>
            </a:p>
          </p:txBody>
        </p:sp>
        <p:sp>
          <p:nvSpPr>
            <p:cNvPr id="48561" name="Freeform 63"/>
            <p:cNvSpPr>
              <a:spLocks/>
            </p:cNvSpPr>
            <p:nvPr/>
          </p:nvSpPr>
          <p:spPr bwMode="auto">
            <a:xfrm>
              <a:off x="3247022" y="5715000"/>
              <a:ext cx="131178" cy="249238"/>
            </a:xfrm>
            <a:custGeom>
              <a:avLst/>
              <a:gdLst>
                <a:gd name="T0" fmla="*/ 0 w 127"/>
                <a:gd name="T1" fmla="*/ 2147483647 h 232"/>
                <a:gd name="T2" fmla="*/ 2147483647 w 127"/>
                <a:gd name="T3" fmla="*/ 0 h 232"/>
                <a:gd name="T4" fmla="*/ 2147483647 w 127"/>
                <a:gd name="T5" fmla="*/ 2147483647 h 232"/>
                <a:gd name="T6" fmla="*/ 0 w 127"/>
                <a:gd name="T7" fmla="*/ 2147483647 h 232"/>
                <a:gd name="T8" fmla="*/ 0 w 127"/>
                <a:gd name="T9" fmla="*/ 2147483647 h 232"/>
                <a:gd name="T10" fmla="*/ 0 w 127"/>
                <a:gd name="T11" fmla="*/ 2147483647 h 232"/>
                <a:gd name="T12" fmla="*/ 0 60000 65536"/>
                <a:gd name="T13" fmla="*/ 0 60000 65536"/>
                <a:gd name="T14" fmla="*/ 0 60000 65536"/>
                <a:gd name="T15" fmla="*/ 0 60000 65536"/>
                <a:gd name="T16" fmla="*/ 0 60000 65536"/>
                <a:gd name="T17" fmla="*/ 0 60000 65536"/>
                <a:gd name="T18" fmla="*/ 0 w 127"/>
                <a:gd name="T19" fmla="*/ 0 h 232"/>
                <a:gd name="T20" fmla="*/ 127 w 127"/>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27" h="232">
                  <a:moveTo>
                    <a:pt x="0" y="125"/>
                  </a:moveTo>
                  <a:lnTo>
                    <a:pt x="127" y="0"/>
                  </a:lnTo>
                  <a:lnTo>
                    <a:pt x="127" y="106"/>
                  </a:lnTo>
                  <a:lnTo>
                    <a:pt x="0" y="232"/>
                  </a:lnTo>
                  <a:lnTo>
                    <a:pt x="0" y="125"/>
                  </a:lnTo>
                  <a:close/>
                </a:path>
              </a:pathLst>
            </a:custGeom>
            <a:solidFill>
              <a:srgbClr val="434367"/>
            </a:solidFill>
            <a:ln w="6350" cap="sq">
              <a:noFill/>
              <a:miter lim="800000"/>
              <a:headEnd/>
              <a:tailEnd/>
            </a:ln>
          </p:spPr>
          <p:txBody>
            <a:bodyPr/>
            <a:lstStyle/>
            <a:p>
              <a:endParaRPr lang="en-US"/>
            </a:p>
          </p:txBody>
        </p:sp>
        <p:sp>
          <p:nvSpPr>
            <p:cNvPr id="48562" name="Freeform 60"/>
            <p:cNvSpPr>
              <a:spLocks/>
            </p:cNvSpPr>
            <p:nvPr/>
          </p:nvSpPr>
          <p:spPr bwMode="auto">
            <a:xfrm>
              <a:off x="2819400" y="5868130"/>
              <a:ext cx="427622" cy="96108"/>
            </a:xfrm>
            <a:custGeom>
              <a:avLst/>
              <a:gdLst>
                <a:gd name="T0" fmla="*/ 0 w 414"/>
                <a:gd name="T1" fmla="*/ 0 h 107"/>
                <a:gd name="T2" fmla="*/ 0 w 414"/>
                <a:gd name="T3" fmla="*/ 2147483647 h 107"/>
                <a:gd name="T4" fmla="*/ 2147483647 w 414"/>
                <a:gd name="T5" fmla="*/ 2147483647 h 107"/>
                <a:gd name="T6" fmla="*/ 2147483647 w 414"/>
                <a:gd name="T7" fmla="*/ 0 h 107"/>
                <a:gd name="T8" fmla="*/ 0 w 414"/>
                <a:gd name="T9" fmla="*/ 0 h 107"/>
                <a:gd name="T10" fmla="*/ 0 w 414"/>
                <a:gd name="T11" fmla="*/ 0 h 107"/>
                <a:gd name="T12" fmla="*/ 0 60000 65536"/>
                <a:gd name="T13" fmla="*/ 0 60000 65536"/>
                <a:gd name="T14" fmla="*/ 0 60000 65536"/>
                <a:gd name="T15" fmla="*/ 0 60000 65536"/>
                <a:gd name="T16" fmla="*/ 0 60000 65536"/>
                <a:gd name="T17" fmla="*/ 0 60000 65536"/>
                <a:gd name="T18" fmla="*/ 0 w 414"/>
                <a:gd name="T19" fmla="*/ 0 h 107"/>
                <a:gd name="T20" fmla="*/ 414 w 4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414" h="107">
                  <a:moveTo>
                    <a:pt x="0" y="0"/>
                  </a:moveTo>
                  <a:lnTo>
                    <a:pt x="0" y="107"/>
                  </a:lnTo>
                  <a:lnTo>
                    <a:pt x="414" y="107"/>
                  </a:lnTo>
                  <a:lnTo>
                    <a:pt x="414" y="0"/>
                  </a:lnTo>
                  <a:lnTo>
                    <a:pt x="0" y="0"/>
                  </a:lnTo>
                  <a:close/>
                </a:path>
              </a:pathLst>
            </a:custGeom>
            <a:solidFill>
              <a:srgbClr val="1096D4"/>
            </a:solidFill>
            <a:ln w="9525">
              <a:noFill/>
              <a:round/>
              <a:headEnd/>
              <a:tailEnd/>
            </a:ln>
          </p:spPr>
          <p:txBody>
            <a:bodyPr/>
            <a:lstStyle/>
            <a:p>
              <a:endParaRPr lang="en-US"/>
            </a:p>
          </p:txBody>
        </p:sp>
        <p:sp>
          <p:nvSpPr>
            <p:cNvPr id="48563" name="Freeform 61"/>
            <p:cNvSpPr>
              <a:spLocks/>
            </p:cNvSpPr>
            <p:nvPr/>
          </p:nvSpPr>
          <p:spPr bwMode="auto">
            <a:xfrm>
              <a:off x="2819400" y="5868130"/>
              <a:ext cx="427622" cy="96108"/>
            </a:xfrm>
            <a:custGeom>
              <a:avLst/>
              <a:gdLst>
                <a:gd name="T0" fmla="*/ 0 w 414"/>
                <a:gd name="T1" fmla="*/ 0 h 107"/>
                <a:gd name="T2" fmla="*/ 0 w 414"/>
                <a:gd name="T3" fmla="*/ 2147483647 h 107"/>
                <a:gd name="T4" fmla="*/ 2147483647 w 414"/>
                <a:gd name="T5" fmla="*/ 2147483647 h 107"/>
                <a:gd name="T6" fmla="*/ 2147483647 w 414"/>
                <a:gd name="T7" fmla="*/ 0 h 107"/>
                <a:gd name="T8" fmla="*/ 0 w 414"/>
                <a:gd name="T9" fmla="*/ 0 h 107"/>
                <a:gd name="T10" fmla="*/ 0 w 414"/>
                <a:gd name="T11" fmla="*/ 0 h 107"/>
                <a:gd name="T12" fmla="*/ 0 60000 65536"/>
                <a:gd name="T13" fmla="*/ 0 60000 65536"/>
                <a:gd name="T14" fmla="*/ 0 60000 65536"/>
                <a:gd name="T15" fmla="*/ 0 60000 65536"/>
                <a:gd name="T16" fmla="*/ 0 60000 65536"/>
                <a:gd name="T17" fmla="*/ 0 60000 65536"/>
                <a:gd name="T18" fmla="*/ 0 w 414"/>
                <a:gd name="T19" fmla="*/ 0 h 107"/>
                <a:gd name="T20" fmla="*/ 414 w 4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414" h="107">
                  <a:moveTo>
                    <a:pt x="0" y="0"/>
                  </a:moveTo>
                  <a:lnTo>
                    <a:pt x="0" y="107"/>
                  </a:lnTo>
                  <a:lnTo>
                    <a:pt x="414" y="107"/>
                  </a:lnTo>
                  <a:lnTo>
                    <a:pt x="414" y="0"/>
                  </a:lnTo>
                  <a:lnTo>
                    <a:pt x="0" y="0"/>
                  </a:lnTo>
                  <a:close/>
                </a:path>
              </a:pathLst>
            </a:custGeom>
            <a:solidFill>
              <a:srgbClr val="666699"/>
            </a:solidFill>
            <a:ln w="6350" cap="sq">
              <a:noFill/>
              <a:miter lim="800000"/>
              <a:headEnd/>
              <a:tailEnd/>
            </a:ln>
          </p:spPr>
          <p:txBody>
            <a:bodyPr/>
            <a:lstStyle/>
            <a:p>
              <a:endParaRPr lang="en-US"/>
            </a:p>
          </p:txBody>
        </p:sp>
        <p:sp>
          <p:nvSpPr>
            <p:cNvPr id="48564" name="Freeform 64"/>
            <p:cNvSpPr>
              <a:spLocks/>
            </p:cNvSpPr>
            <p:nvPr/>
          </p:nvSpPr>
          <p:spPr bwMode="auto">
            <a:xfrm>
              <a:off x="2819400" y="5715000"/>
              <a:ext cx="558800" cy="153129"/>
            </a:xfrm>
            <a:custGeom>
              <a:avLst/>
              <a:gdLst>
                <a:gd name="T0" fmla="*/ 2147483647 w 541"/>
                <a:gd name="T1" fmla="*/ 2147483647 h 125"/>
                <a:gd name="T2" fmla="*/ 2147483647 w 541"/>
                <a:gd name="T3" fmla="*/ 0 h 125"/>
                <a:gd name="T4" fmla="*/ 2147483647 w 541"/>
                <a:gd name="T5" fmla="*/ 0 h 125"/>
                <a:gd name="T6" fmla="*/ 0 w 541"/>
                <a:gd name="T7" fmla="*/ 2147483647 h 125"/>
                <a:gd name="T8" fmla="*/ 2147483647 w 541"/>
                <a:gd name="T9" fmla="*/ 2147483647 h 125"/>
                <a:gd name="T10" fmla="*/ 2147483647 w 541"/>
                <a:gd name="T11" fmla="*/ 2147483647 h 125"/>
                <a:gd name="T12" fmla="*/ 0 60000 65536"/>
                <a:gd name="T13" fmla="*/ 0 60000 65536"/>
                <a:gd name="T14" fmla="*/ 0 60000 65536"/>
                <a:gd name="T15" fmla="*/ 0 60000 65536"/>
                <a:gd name="T16" fmla="*/ 0 60000 65536"/>
                <a:gd name="T17" fmla="*/ 0 60000 65536"/>
                <a:gd name="T18" fmla="*/ 0 w 541"/>
                <a:gd name="T19" fmla="*/ 0 h 125"/>
                <a:gd name="T20" fmla="*/ 541 w 541"/>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41" h="125">
                  <a:moveTo>
                    <a:pt x="414" y="125"/>
                  </a:moveTo>
                  <a:lnTo>
                    <a:pt x="541" y="0"/>
                  </a:lnTo>
                  <a:lnTo>
                    <a:pt x="128" y="0"/>
                  </a:lnTo>
                  <a:lnTo>
                    <a:pt x="0" y="125"/>
                  </a:lnTo>
                  <a:lnTo>
                    <a:pt x="414" y="125"/>
                  </a:lnTo>
                  <a:close/>
                </a:path>
              </a:pathLst>
            </a:custGeom>
            <a:solidFill>
              <a:srgbClr val="46AFE3"/>
            </a:solidFill>
            <a:ln w="9525">
              <a:noFill/>
              <a:round/>
              <a:headEnd/>
              <a:tailEnd/>
            </a:ln>
          </p:spPr>
          <p:txBody>
            <a:bodyPr/>
            <a:lstStyle/>
            <a:p>
              <a:endParaRPr lang="en-US"/>
            </a:p>
          </p:txBody>
        </p:sp>
        <p:sp>
          <p:nvSpPr>
            <p:cNvPr id="48565" name="Freeform 65"/>
            <p:cNvSpPr>
              <a:spLocks/>
            </p:cNvSpPr>
            <p:nvPr/>
          </p:nvSpPr>
          <p:spPr bwMode="auto">
            <a:xfrm>
              <a:off x="2819400" y="5715000"/>
              <a:ext cx="558800" cy="153129"/>
            </a:xfrm>
            <a:custGeom>
              <a:avLst/>
              <a:gdLst>
                <a:gd name="T0" fmla="*/ 2147483647 w 541"/>
                <a:gd name="T1" fmla="*/ 2147483647 h 125"/>
                <a:gd name="T2" fmla="*/ 2147483647 w 541"/>
                <a:gd name="T3" fmla="*/ 0 h 125"/>
                <a:gd name="T4" fmla="*/ 2147483647 w 541"/>
                <a:gd name="T5" fmla="*/ 0 h 125"/>
                <a:gd name="T6" fmla="*/ 0 w 541"/>
                <a:gd name="T7" fmla="*/ 2147483647 h 125"/>
                <a:gd name="T8" fmla="*/ 2147483647 w 541"/>
                <a:gd name="T9" fmla="*/ 2147483647 h 125"/>
                <a:gd name="T10" fmla="*/ 2147483647 w 541"/>
                <a:gd name="T11" fmla="*/ 2147483647 h 125"/>
                <a:gd name="T12" fmla="*/ 0 60000 65536"/>
                <a:gd name="T13" fmla="*/ 0 60000 65536"/>
                <a:gd name="T14" fmla="*/ 0 60000 65536"/>
                <a:gd name="T15" fmla="*/ 0 60000 65536"/>
                <a:gd name="T16" fmla="*/ 0 60000 65536"/>
                <a:gd name="T17" fmla="*/ 0 60000 65536"/>
                <a:gd name="T18" fmla="*/ 0 w 541"/>
                <a:gd name="T19" fmla="*/ 0 h 125"/>
                <a:gd name="T20" fmla="*/ 541 w 541"/>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41" h="125">
                  <a:moveTo>
                    <a:pt x="414" y="125"/>
                  </a:moveTo>
                  <a:lnTo>
                    <a:pt x="541" y="0"/>
                  </a:lnTo>
                  <a:lnTo>
                    <a:pt x="128" y="0"/>
                  </a:lnTo>
                  <a:lnTo>
                    <a:pt x="0" y="125"/>
                  </a:lnTo>
                  <a:lnTo>
                    <a:pt x="414" y="125"/>
                  </a:lnTo>
                  <a:close/>
                </a:path>
              </a:pathLst>
            </a:custGeom>
            <a:gradFill rotWithShape="1">
              <a:gsLst>
                <a:gs pos="0">
                  <a:srgbClr val="666699"/>
                </a:gs>
                <a:gs pos="32001">
                  <a:srgbClr val="666699"/>
                </a:gs>
                <a:gs pos="99001">
                  <a:srgbClr val="9090DC"/>
                </a:gs>
                <a:gs pos="100000">
                  <a:srgbClr val="FFFFFF"/>
                </a:gs>
              </a:gsLst>
              <a:lin ang="5400000"/>
            </a:gradFill>
            <a:ln w="6350" cap="sq">
              <a:noFill/>
              <a:miter lim="800000"/>
              <a:headEnd/>
              <a:tailEnd/>
            </a:ln>
          </p:spPr>
          <p:txBody>
            <a:bodyPr/>
            <a:lstStyle/>
            <a:p>
              <a:endParaRPr lang="en-US"/>
            </a:p>
          </p:txBody>
        </p:sp>
        <p:grpSp>
          <p:nvGrpSpPr>
            <p:cNvPr id="48566" name="Group 264"/>
            <p:cNvGrpSpPr>
              <a:grpSpLocks/>
            </p:cNvGrpSpPr>
            <p:nvPr/>
          </p:nvGrpSpPr>
          <p:grpSpPr bwMode="auto">
            <a:xfrm>
              <a:off x="2897910" y="5876980"/>
              <a:ext cx="270621" cy="82639"/>
              <a:chOff x="4137031" y="6365866"/>
              <a:chExt cx="427098" cy="149361"/>
            </a:xfrm>
          </p:grpSpPr>
          <p:sp>
            <p:nvSpPr>
              <p:cNvPr id="48599" name="Freeform 82"/>
              <p:cNvSpPr>
                <a:spLocks/>
              </p:cNvSpPr>
              <p:nvPr/>
            </p:nvSpPr>
            <p:spPr bwMode="auto">
              <a:xfrm>
                <a:off x="4137031" y="6427559"/>
                <a:ext cx="141823" cy="25976"/>
              </a:xfrm>
              <a:custGeom>
                <a:avLst/>
                <a:gdLst>
                  <a:gd name="T0" fmla="*/ 2147483647 w 87"/>
                  <a:gd name="T1" fmla="*/ 2147483647 h 16"/>
                  <a:gd name="T2" fmla="*/ 2147483647 w 87"/>
                  <a:gd name="T3" fmla="*/ 2147483647 h 16"/>
                  <a:gd name="T4" fmla="*/ 2147483647 w 87"/>
                  <a:gd name="T5" fmla="*/ 0 h 16"/>
                  <a:gd name="T6" fmla="*/ 0 w 87"/>
                  <a:gd name="T7" fmla="*/ 2147483647 h 16"/>
                  <a:gd name="T8" fmla="*/ 2147483647 w 87"/>
                  <a:gd name="T9" fmla="*/ 2147483647 h 16"/>
                  <a:gd name="T10" fmla="*/ 2147483647 w 87"/>
                  <a:gd name="T11" fmla="*/ 2147483647 h 16"/>
                  <a:gd name="T12" fmla="*/ 2147483647 w 87"/>
                  <a:gd name="T13" fmla="*/ 2147483647 h 16"/>
                  <a:gd name="T14" fmla="*/ 2147483647 w 8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6"/>
                  <a:gd name="T26" fmla="*/ 87 w 8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6">
                    <a:moveTo>
                      <a:pt x="87" y="7"/>
                    </a:moveTo>
                    <a:lnTo>
                      <a:pt x="23" y="7"/>
                    </a:lnTo>
                    <a:lnTo>
                      <a:pt x="23" y="0"/>
                    </a:lnTo>
                    <a:lnTo>
                      <a:pt x="0" y="9"/>
                    </a:lnTo>
                    <a:lnTo>
                      <a:pt x="23" y="16"/>
                    </a:lnTo>
                    <a:lnTo>
                      <a:pt x="23" y="11"/>
                    </a:lnTo>
                    <a:lnTo>
                      <a:pt x="87" y="11"/>
                    </a:lnTo>
                    <a:lnTo>
                      <a:pt x="87" y="7"/>
                    </a:lnTo>
                    <a:close/>
                  </a:path>
                </a:pathLst>
              </a:custGeom>
              <a:solidFill>
                <a:srgbClr val="FFFFFF"/>
              </a:solidFill>
              <a:ln w="9525">
                <a:noFill/>
                <a:round/>
                <a:headEnd/>
                <a:tailEnd/>
              </a:ln>
            </p:spPr>
            <p:txBody>
              <a:bodyPr/>
              <a:lstStyle/>
              <a:p>
                <a:endParaRPr lang="en-US"/>
              </a:p>
            </p:txBody>
          </p:sp>
          <p:sp>
            <p:nvSpPr>
              <p:cNvPr id="48600" name="Freeform 83"/>
              <p:cNvSpPr>
                <a:spLocks/>
              </p:cNvSpPr>
              <p:nvPr/>
            </p:nvSpPr>
            <p:spPr bwMode="auto">
              <a:xfrm>
                <a:off x="4309826" y="6464899"/>
                <a:ext cx="81507" cy="50328"/>
              </a:xfrm>
              <a:custGeom>
                <a:avLst/>
                <a:gdLst>
                  <a:gd name="T0" fmla="*/ 2147483647 w 50"/>
                  <a:gd name="T1" fmla="*/ 0 h 31"/>
                  <a:gd name="T2" fmla="*/ 2147483647 w 50"/>
                  <a:gd name="T3" fmla="*/ 2147483647 h 31"/>
                  <a:gd name="T4" fmla="*/ 0 w 50"/>
                  <a:gd name="T5" fmla="*/ 2147483647 h 31"/>
                  <a:gd name="T6" fmla="*/ 2147483647 w 50"/>
                  <a:gd name="T7" fmla="*/ 2147483647 h 31"/>
                  <a:gd name="T8" fmla="*/ 2147483647 w 50"/>
                  <a:gd name="T9" fmla="*/ 2147483647 h 31"/>
                  <a:gd name="T10" fmla="*/ 2147483647 w 50"/>
                  <a:gd name="T11" fmla="*/ 2147483647 h 31"/>
                  <a:gd name="T12" fmla="*/ 2147483647 w 50"/>
                  <a:gd name="T13" fmla="*/ 0 h 31"/>
                  <a:gd name="T14" fmla="*/ 2147483647 w 50"/>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31"/>
                  <a:gd name="T26" fmla="*/ 50 w 50"/>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31">
                    <a:moveTo>
                      <a:pt x="17" y="0"/>
                    </a:moveTo>
                    <a:lnTo>
                      <a:pt x="17" y="24"/>
                    </a:lnTo>
                    <a:lnTo>
                      <a:pt x="0" y="24"/>
                    </a:lnTo>
                    <a:lnTo>
                      <a:pt x="24" y="31"/>
                    </a:lnTo>
                    <a:lnTo>
                      <a:pt x="50" y="24"/>
                    </a:lnTo>
                    <a:lnTo>
                      <a:pt x="33" y="24"/>
                    </a:lnTo>
                    <a:lnTo>
                      <a:pt x="33" y="0"/>
                    </a:lnTo>
                    <a:lnTo>
                      <a:pt x="17" y="0"/>
                    </a:lnTo>
                    <a:close/>
                  </a:path>
                </a:pathLst>
              </a:custGeom>
              <a:solidFill>
                <a:srgbClr val="FFFFFF"/>
              </a:solidFill>
              <a:ln w="9525">
                <a:noFill/>
                <a:round/>
                <a:headEnd/>
                <a:tailEnd/>
              </a:ln>
            </p:spPr>
            <p:txBody>
              <a:bodyPr/>
              <a:lstStyle/>
              <a:p>
                <a:endParaRPr lang="en-US"/>
              </a:p>
            </p:txBody>
          </p:sp>
          <p:sp>
            <p:nvSpPr>
              <p:cNvPr id="48601" name="Freeform 84"/>
              <p:cNvSpPr>
                <a:spLocks/>
              </p:cNvSpPr>
              <p:nvPr/>
            </p:nvSpPr>
            <p:spPr bwMode="auto">
              <a:xfrm>
                <a:off x="4309826" y="6365866"/>
                <a:ext cx="81507" cy="53575"/>
              </a:xfrm>
              <a:custGeom>
                <a:avLst/>
                <a:gdLst>
                  <a:gd name="T0" fmla="*/ 2147483647 w 50"/>
                  <a:gd name="T1" fmla="*/ 2147483647 h 33"/>
                  <a:gd name="T2" fmla="*/ 2147483647 w 50"/>
                  <a:gd name="T3" fmla="*/ 2147483647 h 33"/>
                  <a:gd name="T4" fmla="*/ 0 w 50"/>
                  <a:gd name="T5" fmla="*/ 2147483647 h 33"/>
                  <a:gd name="T6" fmla="*/ 2147483647 w 50"/>
                  <a:gd name="T7" fmla="*/ 0 h 33"/>
                  <a:gd name="T8" fmla="*/ 2147483647 w 50"/>
                  <a:gd name="T9" fmla="*/ 2147483647 h 33"/>
                  <a:gd name="T10" fmla="*/ 2147483647 w 50"/>
                  <a:gd name="T11" fmla="*/ 2147483647 h 33"/>
                  <a:gd name="T12" fmla="*/ 2147483647 w 50"/>
                  <a:gd name="T13" fmla="*/ 2147483647 h 33"/>
                  <a:gd name="T14" fmla="*/ 2147483647 w 50"/>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33"/>
                  <a:gd name="T26" fmla="*/ 50 w 50"/>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33">
                    <a:moveTo>
                      <a:pt x="17" y="33"/>
                    </a:moveTo>
                    <a:lnTo>
                      <a:pt x="17" y="9"/>
                    </a:lnTo>
                    <a:lnTo>
                      <a:pt x="0" y="9"/>
                    </a:lnTo>
                    <a:lnTo>
                      <a:pt x="24" y="0"/>
                    </a:lnTo>
                    <a:lnTo>
                      <a:pt x="50" y="9"/>
                    </a:lnTo>
                    <a:lnTo>
                      <a:pt x="33" y="9"/>
                    </a:lnTo>
                    <a:lnTo>
                      <a:pt x="33" y="33"/>
                    </a:lnTo>
                    <a:lnTo>
                      <a:pt x="17" y="33"/>
                    </a:lnTo>
                    <a:close/>
                  </a:path>
                </a:pathLst>
              </a:custGeom>
              <a:solidFill>
                <a:srgbClr val="FFFFFF"/>
              </a:solidFill>
              <a:ln w="9525">
                <a:noFill/>
                <a:round/>
                <a:headEnd/>
                <a:tailEnd/>
              </a:ln>
            </p:spPr>
            <p:txBody>
              <a:bodyPr/>
              <a:lstStyle/>
              <a:p>
                <a:endParaRPr lang="en-US"/>
              </a:p>
            </p:txBody>
          </p:sp>
          <p:sp>
            <p:nvSpPr>
              <p:cNvPr id="48602" name="Freeform 85"/>
              <p:cNvSpPr>
                <a:spLocks/>
              </p:cNvSpPr>
              <p:nvPr/>
            </p:nvSpPr>
            <p:spPr bwMode="auto">
              <a:xfrm>
                <a:off x="4422306" y="6427559"/>
                <a:ext cx="141823" cy="25976"/>
              </a:xfrm>
              <a:custGeom>
                <a:avLst/>
                <a:gdLst>
                  <a:gd name="T0" fmla="*/ 0 w 87"/>
                  <a:gd name="T1" fmla="*/ 2147483647 h 16"/>
                  <a:gd name="T2" fmla="*/ 2147483647 w 87"/>
                  <a:gd name="T3" fmla="*/ 2147483647 h 16"/>
                  <a:gd name="T4" fmla="*/ 2147483647 w 87"/>
                  <a:gd name="T5" fmla="*/ 2147483647 h 16"/>
                  <a:gd name="T6" fmla="*/ 2147483647 w 87"/>
                  <a:gd name="T7" fmla="*/ 2147483647 h 16"/>
                  <a:gd name="T8" fmla="*/ 2147483647 w 87"/>
                  <a:gd name="T9" fmla="*/ 0 h 16"/>
                  <a:gd name="T10" fmla="*/ 2147483647 w 87"/>
                  <a:gd name="T11" fmla="*/ 2147483647 h 16"/>
                  <a:gd name="T12" fmla="*/ 0 w 87"/>
                  <a:gd name="T13" fmla="*/ 2147483647 h 16"/>
                  <a:gd name="T14" fmla="*/ 0 w 8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6"/>
                  <a:gd name="T26" fmla="*/ 87 w 8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6">
                    <a:moveTo>
                      <a:pt x="0" y="11"/>
                    </a:moveTo>
                    <a:lnTo>
                      <a:pt x="63" y="11"/>
                    </a:lnTo>
                    <a:lnTo>
                      <a:pt x="63" y="16"/>
                    </a:lnTo>
                    <a:lnTo>
                      <a:pt x="87" y="9"/>
                    </a:lnTo>
                    <a:lnTo>
                      <a:pt x="63" y="0"/>
                    </a:lnTo>
                    <a:lnTo>
                      <a:pt x="63" y="7"/>
                    </a:lnTo>
                    <a:lnTo>
                      <a:pt x="0" y="7"/>
                    </a:lnTo>
                    <a:lnTo>
                      <a:pt x="0" y="11"/>
                    </a:lnTo>
                    <a:close/>
                  </a:path>
                </a:pathLst>
              </a:custGeom>
              <a:solidFill>
                <a:srgbClr val="FFFFFF"/>
              </a:solidFill>
              <a:ln w="9525">
                <a:noFill/>
                <a:round/>
                <a:headEnd/>
                <a:tailEnd/>
              </a:ln>
            </p:spPr>
            <p:txBody>
              <a:bodyPr/>
              <a:lstStyle/>
              <a:p>
                <a:endParaRPr lang="en-US"/>
              </a:p>
            </p:txBody>
          </p:sp>
          <p:sp>
            <p:nvSpPr>
              <p:cNvPr id="48603" name="Freeform 86"/>
              <p:cNvSpPr>
                <a:spLocks/>
              </p:cNvSpPr>
              <p:nvPr/>
            </p:nvSpPr>
            <p:spPr bwMode="auto">
              <a:xfrm>
                <a:off x="4171264" y="6377230"/>
                <a:ext cx="361892" cy="129880"/>
              </a:xfrm>
              <a:custGeom>
                <a:avLst/>
                <a:gdLst>
                  <a:gd name="T0" fmla="*/ 2147483647 w 94"/>
                  <a:gd name="T1" fmla="*/ 2147483647 h 34"/>
                  <a:gd name="T2" fmla="*/ 2147483647 w 94"/>
                  <a:gd name="T3" fmla="*/ 2147483647 h 34"/>
                  <a:gd name="T4" fmla="*/ 2147483647 w 94"/>
                  <a:gd name="T5" fmla="*/ 2147483647 h 34"/>
                  <a:gd name="T6" fmla="*/ 2147483647 w 94"/>
                  <a:gd name="T7" fmla="*/ 2147483647 h 34"/>
                  <a:gd name="T8" fmla="*/ 2147483647 w 94"/>
                  <a:gd name="T9" fmla="*/ 2147483647 h 34"/>
                  <a:gd name="T10" fmla="*/ 0 60000 65536"/>
                  <a:gd name="T11" fmla="*/ 0 60000 65536"/>
                  <a:gd name="T12" fmla="*/ 0 60000 65536"/>
                  <a:gd name="T13" fmla="*/ 0 60000 65536"/>
                  <a:gd name="T14" fmla="*/ 0 60000 65536"/>
                  <a:gd name="T15" fmla="*/ 0 w 94"/>
                  <a:gd name="T16" fmla="*/ 0 h 34"/>
                  <a:gd name="T17" fmla="*/ 94 w 94"/>
                  <a:gd name="T18" fmla="*/ 34 h 34"/>
                </a:gdLst>
                <a:ahLst/>
                <a:cxnLst>
                  <a:cxn ang="T10">
                    <a:pos x="T0" y="T1"/>
                  </a:cxn>
                  <a:cxn ang="T11">
                    <a:pos x="T2" y="T3"/>
                  </a:cxn>
                  <a:cxn ang="T12">
                    <a:pos x="T4" y="T5"/>
                  </a:cxn>
                  <a:cxn ang="T13">
                    <a:pos x="T6" y="T7"/>
                  </a:cxn>
                  <a:cxn ang="T14">
                    <a:pos x="T8" y="T9"/>
                  </a:cxn>
                </a:cxnLst>
                <a:rect l="T15" t="T16" r="T17" b="T18"/>
                <a:pathLst>
                  <a:path w="94" h="34">
                    <a:moveTo>
                      <a:pt x="89" y="32"/>
                    </a:moveTo>
                    <a:cubicBezTo>
                      <a:pt x="84" y="34"/>
                      <a:pt x="61" y="29"/>
                      <a:pt x="38" y="20"/>
                    </a:cubicBezTo>
                    <a:cubicBezTo>
                      <a:pt x="15" y="12"/>
                      <a:pt x="0" y="4"/>
                      <a:pt x="5" y="2"/>
                    </a:cubicBezTo>
                    <a:cubicBezTo>
                      <a:pt x="10" y="0"/>
                      <a:pt x="33" y="5"/>
                      <a:pt x="56" y="14"/>
                    </a:cubicBezTo>
                    <a:cubicBezTo>
                      <a:pt x="80" y="22"/>
                      <a:pt x="94" y="30"/>
                      <a:pt x="89" y="32"/>
                    </a:cubicBezTo>
                    <a:close/>
                  </a:path>
                </a:pathLst>
              </a:custGeom>
              <a:noFill/>
              <a:ln w="6350">
                <a:solidFill>
                  <a:srgbClr val="FFFFFF"/>
                </a:solidFill>
                <a:miter lim="800000"/>
                <a:headEnd/>
                <a:tailEnd/>
              </a:ln>
            </p:spPr>
            <p:txBody>
              <a:bodyPr/>
              <a:lstStyle/>
              <a:p>
                <a:endParaRPr lang="en-US"/>
              </a:p>
            </p:txBody>
          </p:sp>
          <p:sp>
            <p:nvSpPr>
              <p:cNvPr id="48604" name="Freeform 87"/>
              <p:cNvSpPr>
                <a:spLocks/>
              </p:cNvSpPr>
              <p:nvPr/>
            </p:nvSpPr>
            <p:spPr bwMode="auto">
              <a:xfrm>
                <a:off x="4168004" y="6377230"/>
                <a:ext cx="361892" cy="129880"/>
              </a:xfrm>
              <a:custGeom>
                <a:avLst/>
                <a:gdLst>
                  <a:gd name="T0" fmla="*/ 2147483647 w 94"/>
                  <a:gd name="T1" fmla="*/ 2147483647 h 34"/>
                  <a:gd name="T2" fmla="*/ 2147483647 w 94"/>
                  <a:gd name="T3" fmla="*/ 2147483647 h 34"/>
                  <a:gd name="T4" fmla="*/ 2147483647 w 94"/>
                  <a:gd name="T5" fmla="*/ 2147483647 h 34"/>
                  <a:gd name="T6" fmla="*/ 2147483647 w 94"/>
                  <a:gd name="T7" fmla="*/ 2147483647 h 34"/>
                  <a:gd name="T8" fmla="*/ 2147483647 w 94"/>
                  <a:gd name="T9" fmla="*/ 2147483647 h 34"/>
                  <a:gd name="T10" fmla="*/ 0 60000 65536"/>
                  <a:gd name="T11" fmla="*/ 0 60000 65536"/>
                  <a:gd name="T12" fmla="*/ 0 60000 65536"/>
                  <a:gd name="T13" fmla="*/ 0 60000 65536"/>
                  <a:gd name="T14" fmla="*/ 0 60000 65536"/>
                  <a:gd name="T15" fmla="*/ 0 w 94"/>
                  <a:gd name="T16" fmla="*/ 0 h 34"/>
                  <a:gd name="T17" fmla="*/ 94 w 94"/>
                  <a:gd name="T18" fmla="*/ 34 h 34"/>
                </a:gdLst>
                <a:ahLst/>
                <a:cxnLst>
                  <a:cxn ang="T10">
                    <a:pos x="T0" y="T1"/>
                  </a:cxn>
                  <a:cxn ang="T11">
                    <a:pos x="T2" y="T3"/>
                  </a:cxn>
                  <a:cxn ang="T12">
                    <a:pos x="T4" y="T5"/>
                  </a:cxn>
                  <a:cxn ang="T13">
                    <a:pos x="T6" y="T7"/>
                  </a:cxn>
                  <a:cxn ang="T14">
                    <a:pos x="T8" y="T9"/>
                  </a:cxn>
                </a:cxnLst>
                <a:rect l="T15" t="T16" r="T17" b="T18"/>
                <a:pathLst>
                  <a:path w="94" h="34">
                    <a:moveTo>
                      <a:pt x="89" y="2"/>
                    </a:moveTo>
                    <a:cubicBezTo>
                      <a:pt x="94" y="4"/>
                      <a:pt x="80" y="12"/>
                      <a:pt x="57" y="20"/>
                    </a:cubicBezTo>
                    <a:cubicBezTo>
                      <a:pt x="33" y="29"/>
                      <a:pt x="10" y="34"/>
                      <a:pt x="5" y="32"/>
                    </a:cubicBezTo>
                    <a:cubicBezTo>
                      <a:pt x="0" y="30"/>
                      <a:pt x="14" y="22"/>
                      <a:pt x="37" y="14"/>
                    </a:cubicBezTo>
                    <a:cubicBezTo>
                      <a:pt x="61" y="5"/>
                      <a:pt x="84" y="0"/>
                      <a:pt x="89" y="2"/>
                    </a:cubicBezTo>
                    <a:close/>
                  </a:path>
                </a:pathLst>
              </a:custGeom>
              <a:noFill/>
              <a:ln w="6350">
                <a:solidFill>
                  <a:srgbClr val="FFFFFF"/>
                </a:solidFill>
                <a:miter lim="800000"/>
                <a:headEnd/>
                <a:tailEnd/>
              </a:ln>
            </p:spPr>
            <p:txBody>
              <a:bodyPr/>
              <a:lstStyle/>
              <a:p>
                <a:endParaRPr lang="en-US"/>
              </a:p>
            </p:txBody>
          </p:sp>
          <p:sp>
            <p:nvSpPr>
              <p:cNvPr id="48605" name="Freeform 88"/>
              <p:cNvSpPr>
                <a:spLocks/>
              </p:cNvSpPr>
              <p:nvPr/>
            </p:nvSpPr>
            <p:spPr bwMode="auto">
              <a:xfrm>
                <a:off x="4264182" y="6411324"/>
                <a:ext cx="169535" cy="58446"/>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2147483647 h 15"/>
                  <a:gd name="T10" fmla="*/ 0 60000 65536"/>
                  <a:gd name="T11" fmla="*/ 0 60000 65536"/>
                  <a:gd name="T12" fmla="*/ 0 60000 65536"/>
                  <a:gd name="T13" fmla="*/ 0 60000 65536"/>
                  <a:gd name="T14" fmla="*/ 0 60000 65536"/>
                  <a:gd name="T15" fmla="*/ 0 w 44"/>
                  <a:gd name="T16" fmla="*/ 0 h 15"/>
                  <a:gd name="T17" fmla="*/ 44 w 44"/>
                  <a:gd name="T18" fmla="*/ 15 h 15"/>
                </a:gdLst>
                <a:ahLst/>
                <a:cxnLst>
                  <a:cxn ang="T10">
                    <a:pos x="T0" y="T1"/>
                  </a:cxn>
                  <a:cxn ang="T11">
                    <a:pos x="T2" y="T3"/>
                  </a:cxn>
                  <a:cxn ang="T12">
                    <a:pos x="T4" y="T5"/>
                  </a:cxn>
                  <a:cxn ang="T13">
                    <a:pos x="T6" y="T7"/>
                  </a:cxn>
                  <a:cxn ang="T14">
                    <a:pos x="T8" y="T9"/>
                  </a:cxn>
                </a:cxnLst>
                <a:rect l="T15" t="T16" r="T17" b="T18"/>
                <a:pathLst>
                  <a:path w="44" h="15">
                    <a:moveTo>
                      <a:pt x="33" y="13"/>
                    </a:moveTo>
                    <a:cubicBezTo>
                      <a:pt x="42" y="11"/>
                      <a:pt x="44" y="7"/>
                      <a:pt x="38" y="4"/>
                    </a:cubicBezTo>
                    <a:cubicBezTo>
                      <a:pt x="32" y="1"/>
                      <a:pt x="20" y="0"/>
                      <a:pt x="11" y="2"/>
                    </a:cubicBezTo>
                    <a:cubicBezTo>
                      <a:pt x="2" y="4"/>
                      <a:pt x="0" y="8"/>
                      <a:pt x="6" y="12"/>
                    </a:cubicBezTo>
                    <a:cubicBezTo>
                      <a:pt x="12" y="15"/>
                      <a:pt x="25" y="15"/>
                      <a:pt x="33" y="13"/>
                    </a:cubicBezTo>
                    <a:close/>
                  </a:path>
                </a:pathLst>
              </a:custGeom>
              <a:gradFill rotWithShape="1">
                <a:gsLst>
                  <a:gs pos="0">
                    <a:srgbClr val="808080"/>
                  </a:gs>
                  <a:gs pos="100000">
                    <a:srgbClr val="3B3B3B"/>
                  </a:gs>
                </a:gsLst>
                <a:path path="rect">
                  <a:fillToRect l="50000" t="50000" r="50000" b="50000"/>
                </a:path>
              </a:gradFill>
              <a:ln w="9525">
                <a:noFill/>
                <a:round/>
                <a:headEnd/>
                <a:tailEnd/>
              </a:ln>
            </p:spPr>
            <p:txBody>
              <a:bodyPr/>
              <a:lstStyle/>
              <a:p>
                <a:endParaRPr lang="en-US"/>
              </a:p>
            </p:txBody>
          </p:sp>
        </p:grpSp>
        <p:grpSp>
          <p:nvGrpSpPr>
            <p:cNvPr id="48567" name="Group 262"/>
            <p:cNvGrpSpPr>
              <a:grpSpLocks/>
            </p:cNvGrpSpPr>
            <p:nvPr/>
          </p:nvGrpSpPr>
          <p:grpSpPr bwMode="auto">
            <a:xfrm>
              <a:off x="2906569" y="5724499"/>
              <a:ext cx="381215" cy="133177"/>
              <a:chOff x="7180382" y="1375614"/>
              <a:chExt cx="1462206" cy="429373"/>
            </a:xfrm>
          </p:grpSpPr>
          <p:sp>
            <p:nvSpPr>
              <p:cNvPr id="48568" name="Line 37"/>
              <p:cNvSpPr>
                <a:spLocks noChangeShapeType="1"/>
              </p:cNvSpPr>
              <p:nvPr/>
            </p:nvSpPr>
            <p:spPr bwMode="auto">
              <a:xfrm>
                <a:off x="7421631" y="1463130"/>
                <a:ext cx="1220957" cy="1367"/>
              </a:xfrm>
              <a:prstGeom prst="line">
                <a:avLst/>
              </a:prstGeom>
              <a:noFill/>
              <a:ln w="11">
                <a:solidFill>
                  <a:srgbClr val="000000"/>
                </a:solidFill>
                <a:round/>
                <a:headEnd/>
                <a:tailEnd/>
              </a:ln>
            </p:spPr>
            <p:txBody>
              <a:bodyPr/>
              <a:lstStyle/>
              <a:p>
                <a:endParaRPr lang="en-US"/>
              </a:p>
            </p:txBody>
          </p:sp>
          <p:sp>
            <p:nvSpPr>
              <p:cNvPr id="48569" name="Line 38"/>
              <p:cNvSpPr>
                <a:spLocks noChangeShapeType="1"/>
              </p:cNvSpPr>
              <p:nvPr/>
            </p:nvSpPr>
            <p:spPr bwMode="auto">
              <a:xfrm>
                <a:off x="7321409" y="1598506"/>
                <a:ext cx="1228425" cy="1367"/>
              </a:xfrm>
              <a:prstGeom prst="line">
                <a:avLst/>
              </a:prstGeom>
              <a:noFill/>
              <a:ln w="11">
                <a:solidFill>
                  <a:srgbClr val="000000"/>
                </a:solidFill>
                <a:round/>
                <a:headEnd/>
                <a:tailEnd/>
              </a:ln>
            </p:spPr>
            <p:txBody>
              <a:bodyPr/>
              <a:lstStyle/>
              <a:p>
                <a:endParaRPr lang="en-US"/>
              </a:p>
            </p:txBody>
          </p:sp>
          <p:sp>
            <p:nvSpPr>
              <p:cNvPr id="48570" name="Line 39"/>
              <p:cNvSpPr>
                <a:spLocks noChangeShapeType="1"/>
              </p:cNvSpPr>
              <p:nvPr/>
            </p:nvSpPr>
            <p:spPr bwMode="auto">
              <a:xfrm>
                <a:off x="7195317" y="1728412"/>
                <a:ext cx="1220957" cy="1367"/>
              </a:xfrm>
              <a:prstGeom prst="line">
                <a:avLst/>
              </a:prstGeom>
              <a:noFill/>
              <a:ln w="11">
                <a:solidFill>
                  <a:srgbClr val="000000"/>
                </a:solidFill>
                <a:round/>
                <a:headEnd/>
                <a:tailEnd/>
              </a:ln>
            </p:spPr>
            <p:txBody>
              <a:bodyPr/>
              <a:lstStyle/>
              <a:p>
                <a:endParaRPr lang="en-US"/>
              </a:p>
            </p:txBody>
          </p:sp>
          <p:sp>
            <p:nvSpPr>
              <p:cNvPr id="48571" name="Line 40"/>
              <p:cNvSpPr>
                <a:spLocks noChangeShapeType="1"/>
              </p:cNvSpPr>
              <p:nvPr/>
            </p:nvSpPr>
            <p:spPr bwMode="auto">
              <a:xfrm flipV="1">
                <a:off x="7283874" y="1381084"/>
                <a:ext cx="438642" cy="423903"/>
              </a:xfrm>
              <a:prstGeom prst="line">
                <a:avLst/>
              </a:prstGeom>
              <a:noFill/>
              <a:ln w="11">
                <a:solidFill>
                  <a:srgbClr val="000000"/>
                </a:solidFill>
                <a:round/>
                <a:headEnd/>
                <a:tailEnd/>
              </a:ln>
            </p:spPr>
            <p:txBody>
              <a:bodyPr/>
              <a:lstStyle/>
              <a:p>
                <a:endParaRPr lang="en-US"/>
              </a:p>
            </p:txBody>
          </p:sp>
          <p:sp>
            <p:nvSpPr>
              <p:cNvPr id="48572" name="Freeform 43"/>
              <p:cNvSpPr>
                <a:spLocks/>
              </p:cNvSpPr>
              <p:nvPr/>
            </p:nvSpPr>
            <p:spPr bwMode="auto">
              <a:xfrm>
                <a:off x="7536920" y="143714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endParaRPr lang="en-US"/>
              </a:p>
            </p:txBody>
          </p:sp>
          <p:sp>
            <p:nvSpPr>
              <p:cNvPr id="48573" name="Freeform 44"/>
              <p:cNvSpPr>
                <a:spLocks/>
              </p:cNvSpPr>
              <p:nvPr/>
            </p:nvSpPr>
            <p:spPr bwMode="auto">
              <a:xfrm>
                <a:off x="7989817" y="1436466"/>
                <a:ext cx="190425" cy="47860"/>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2147483647 w 51"/>
                  <a:gd name="T21" fmla="*/ 2147483647 h 35"/>
                  <a:gd name="T22" fmla="*/ 2147483647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0 w 51"/>
                  <a:gd name="T37" fmla="*/ 2147483647 h 35"/>
                  <a:gd name="T38" fmla="*/ 0 w 51"/>
                  <a:gd name="T39" fmla="*/ 2147483647 h 35"/>
                  <a:gd name="T40" fmla="*/ 2147483647 w 51"/>
                  <a:gd name="T41" fmla="*/ 2147483647 h 35"/>
                  <a:gd name="T42" fmla="*/ 2147483647 w 51"/>
                  <a:gd name="T43" fmla="*/ 2147483647 h 35"/>
                  <a:gd name="T44" fmla="*/ 2147483647 w 51"/>
                  <a:gd name="T45" fmla="*/ 2147483647 h 35"/>
                  <a:gd name="T46" fmla="*/ 2147483647 w 51"/>
                  <a:gd name="T47" fmla="*/ 2147483647 h 35"/>
                  <a:gd name="T48" fmla="*/ 2147483647 w 51"/>
                  <a:gd name="T49" fmla="*/ 2147483647 h 35"/>
                  <a:gd name="T50" fmla="*/ 2147483647 w 51"/>
                  <a:gd name="T51" fmla="*/ 2147483647 h 35"/>
                  <a:gd name="T52" fmla="*/ 2147483647 w 51"/>
                  <a:gd name="T53" fmla="*/ 2147483647 h 35"/>
                  <a:gd name="T54" fmla="*/ 2147483647 w 51"/>
                  <a:gd name="T55" fmla="*/ 0 h 35"/>
                  <a:gd name="T56" fmla="*/ 2147483647 w 51"/>
                  <a:gd name="T57" fmla="*/ 0 h 35"/>
                  <a:gd name="T58" fmla="*/ 2147483647 w 51"/>
                  <a:gd name="T59" fmla="*/ 2147483647 h 35"/>
                  <a:gd name="T60" fmla="*/ 2147483647 w 51"/>
                  <a:gd name="T61" fmla="*/ 2147483647 h 35"/>
                  <a:gd name="T62" fmla="*/ 2147483647 w 51"/>
                  <a:gd name="T63" fmla="*/ 2147483647 h 35"/>
                  <a:gd name="T64" fmla="*/ 2147483647 w 51"/>
                  <a:gd name="T65" fmla="*/ 2147483647 h 35"/>
                  <a:gd name="T66" fmla="*/ 2147483647 w 51"/>
                  <a:gd name="T67" fmla="*/ 2147483647 h 35"/>
                  <a:gd name="T68" fmla="*/ 2147483647 w 51"/>
                  <a:gd name="T69" fmla="*/ 2147483647 h 35"/>
                  <a:gd name="T70" fmla="*/ 2147483647 w 51"/>
                  <a:gd name="T71" fmla="*/ 2147483647 h 35"/>
                  <a:gd name="T72" fmla="*/ 2147483647 w 51"/>
                  <a:gd name="T73" fmla="*/ 2147483647 h 35"/>
                  <a:gd name="T74" fmla="*/ 2147483647 w 51"/>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endParaRPr lang="en-US"/>
              </a:p>
            </p:txBody>
          </p:sp>
          <p:sp>
            <p:nvSpPr>
              <p:cNvPr id="48574" name="Freeform 45"/>
              <p:cNvSpPr>
                <a:spLocks/>
              </p:cNvSpPr>
              <p:nvPr/>
            </p:nvSpPr>
            <p:spPr bwMode="auto">
              <a:xfrm>
                <a:off x="8385601" y="143714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endParaRPr lang="en-US"/>
              </a:p>
            </p:txBody>
          </p:sp>
          <p:sp>
            <p:nvSpPr>
              <p:cNvPr id="48575" name="Freeform 46"/>
              <p:cNvSpPr>
                <a:spLocks/>
              </p:cNvSpPr>
              <p:nvPr/>
            </p:nvSpPr>
            <p:spPr bwMode="auto">
              <a:xfrm>
                <a:off x="7409231" y="157662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endParaRPr lang="en-US"/>
              </a:p>
            </p:txBody>
          </p:sp>
          <p:sp>
            <p:nvSpPr>
              <p:cNvPr id="48576" name="Freeform 47"/>
              <p:cNvSpPr>
                <a:spLocks/>
              </p:cNvSpPr>
              <p:nvPr/>
            </p:nvSpPr>
            <p:spPr bwMode="auto">
              <a:xfrm>
                <a:off x="7831668" y="158072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endParaRPr lang="en-US"/>
              </a:p>
            </p:txBody>
          </p:sp>
          <p:sp>
            <p:nvSpPr>
              <p:cNvPr id="48577" name="Freeform 48"/>
              <p:cNvSpPr>
                <a:spLocks/>
              </p:cNvSpPr>
              <p:nvPr/>
            </p:nvSpPr>
            <p:spPr bwMode="auto">
              <a:xfrm>
                <a:off x="8254106" y="1573892"/>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endParaRPr lang="en-US"/>
              </a:p>
            </p:txBody>
          </p:sp>
          <p:sp>
            <p:nvSpPr>
              <p:cNvPr id="48578" name="Freeform 49"/>
              <p:cNvSpPr>
                <a:spLocks/>
              </p:cNvSpPr>
              <p:nvPr/>
            </p:nvSpPr>
            <p:spPr bwMode="auto">
              <a:xfrm>
                <a:off x="7330820" y="170789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endParaRPr lang="en-US"/>
              </a:p>
            </p:txBody>
          </p:sp>
          <p:sp>
            <p:nvSpPr>
              <p:cNvPr id="48579" name="Freeform 50"/>
              <p:cNvSpPr>
                <a:spLocks/>
              </p:cNvSpPr>
              <p:nvPr/>
            </p:nvSpPr>
            <p:spPr bwMode="auto">
              <a:xfrm>
                <a:off x="7726603" y="170926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endParaRPr lang="en-US"/>
              </a:p>
            </p:txBody>
          </p:sp>
          <p:sp>
            <p:nvSpPr>
              <p:cNvPr id="48580" name="Freeform 51"/>
              <p:cNvSpPr>
                <a:spLocks/>
              </p:cNvSpPr>
              <p:nvPr/>
            </p:nvSpPr>
            <p:spPr bwMode="auto">
              <a:xfrm>
                <a:off x="8122387" y="170926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endParaRPr lang="en-US"/>
              </a:p>
            </p:txBody>
          </p:sp>
          <p:sp>
            <p:nvSpPr>
              <p:cNvPr id="48581" name="Line 52"/>
              <p:cNvSpPr>
                <a:spLocks noChangeShapeType="1"/>
              </p:cNvSpPr>
              <p:nvPr/>
            </p:nvSpPr>
            <p:spPr bwMode="auto">
              <a:xfrm>
                <a:off x="7413840" y="1455279"/>
                <a:ext cx="1220957" cy="1367"/>
              </a:xfrm>
              <a:prstGeom prst="line">
                <a:avLst/>
              </a:prstGeom>
              <a:noFill/>
              <a:ln w="11">
                <a:solidFill>
                  <a:srgbClr val="FFFFFF"/>
                </a:solidFill>
                <a:round/>
                <a:headEnd/>
                <a:tailEnd/>
              </a:ln>
            </p:spPr>
            <p:txBody>
              <a:bodyPr/>
              <a:lstStyle/>
              <a:p>
                <a:endParaRPr lang="en-US"/>
              </a:p>
            </p:txBody>
          </p:sp>
          <p:sp>
            <p:nvSpPr>
              <p:cNvPr id="48582" name="Line 53"/>
              <p:cNvSpPr>
                <a:spLocks noChangeShapeType="1"/>
              </p:cNvSpPr>
              <p:nvPr/>
            </p:nvSpPr>
            <p:spPr bwMode="auto">
              <a:xfrm>
                <a:off x="7306474" y="1593036"/>
                <a:ext cx="1228425" cy="1367"/>
              </a:xfrm>
              <a:prstGeom prst="line">
                <a:avLst/>
              </a:prstGeom>
              <a:noFill/>
              <a:ln w="11">
                <a:solidFill>
                  <a:srgbClr val="FFFFFF"/>
                </a:solidFill>
                <a:round/>
                <a:headEnd/>
                <a:tailEnd/>
              </a:ln>
            </p:spPr>
            <p:txBody>
              <a:bodyPr/>
              <a:lstStyle/>
              <a:p>
                <a:endParaRPr lang="en-US"/>
              </a:p>
            </p:txBody>
          </p:sp>
          <p:sp>
            <p:nvSpPr>
              <p:cNvPr id="48583" name="Line 54"/>
              <p:cNvSpPr>
                <a:spLocks noChangeShapeType="1"/>
              </p:cNvSpPr>
              <p:nvPr/>
            </p:nvSpPr>
            <p:spPr bwMode="auto">
              <a:xfrm>
                <a:off x="7180382" y="1722941"/>
                <a:ext cx="1220957" cy="1367"/>
              </a:xfrm>
              <a:prstGeom prst="line">
                <a:avLst/>
              </a:prstGeom>
              <a:noFill/>
              <a:ln w="11">
                <a:solidFill>
                  <a:srgbClr val="FFFFFF"/>
                </a:solidFill>
                <a:round/>
                <a:headEnd/>
                <a:tailEnd/>
              </a:ln>
            </p:spPr>
            <p:txBody>
              <a:bodyPr/>
              <a:lstStyle/>
              <a:p>
                <a:endParaRPr lang="en-US"/>
              </a:p>
            </p:txBody>
          </p:sp>
          <p:sp>
            <p:nvSpPr>
              <p:cNvPr id="48584" name="Line 55"/>
              <p:cNvSpPr>
                <a:spLocks noChangeShapeType="1"/>
              </p:cNvSpPr>
              <p:nvPr/>
            </p:nvSpPr>
            <p:spPr bwMode="auto">
              <a:xfrm flipV="1">
                <a:off x="7268939" y="1375614"/>
                <a:ext cx="438642" cy="423903"/>
              </a:xfrm>
              <a:prstGeom prst="line">
                <a:avLst/>
              </a:prstGeom>
              <a:noFill/>
              <a:ln w="11">
                <a:solidFill>
                  <a:srgbClr val="FFFFFF"/>
                </a:solidFill>
                <a:round/>
                <a:headEnd/>
                <a:tailEnd/>
              </a:ln>
            </p:spPr>
            <p:txBody>
              <a:bodyPr/>
              <a:lstStyle/>
              <a:p>
                <a:endParaRPr lang="en-US"/>
              </a:p>
            </p:txBody>
          </p:sp>
          <p:sp>
            <p:nvSpPr>
              <p:cNvPr id="48585" name="Line 40"/>
              <p:cNvSpPr>
                <a:spLocks noChangeShapeType="1"/>
              </p:cNvSpPr>
              <p:nvPr/>
            </p:nvSpPr>
            <p:spPr bwMode="auto">
              <a:xfrm flipV="1">
                <a:off x="7725562" y="1381084"/>
                <a:ext cx="438642" cy="423903"/>
              </a:xfrm>
              <a:prstGeom prst="line">
                <a:avLst/>
              </a:prstGeom>
              <a:noFill/>
              <a:ln w="11">
                <a:solidFill>
                  <a:srgbClr val="000000"/>
                </a:solidFill>
                <a:round/>
                <a:headEnd/>
                <a:tailEnd/>
              </a:ln>
            </p:spPr>
            <p:txBody>
              <a:bodyPr/>
              <a:lstStyle/>
              <a:p>
                <a:endParaRPr lang="en-US"/>
              </a:p>
            </p:txBody>
          </p:sp>
          <p:sp>
            <p:nvSpPr>
              <p:cNvPr id="48586" name="Line 55"/>
              <p:cNvSpPr>
                <a:spLocks noChangeShapeType="1"/>
              </p:cNvSpPr>
              <p:nvPr/>
            </p:nvSpPr>
            <p:spPr bwMode="auto">
              <a:xfrm flipV="1">
                <a:off x="7710626" y="1375614"/>
                <a:ext cx="438642" cy="423903"/>
              </a:xfrm>
              <a:prstGeom prst="line">
                <a:avLst/>
              </a:prstGeom>
              <a:noFill/>
              <a:ln w="11">
                <a:solidFill>
                  <a:srgbClr val="FFFFFF"/>
                </a:solidFill>
                <a:round/>
                <a:headEnd/>
                <a:tailEnd/>
              </a:ln>
            </p:spPr>
            <p:txBody>
              <a:bodyPr/>
              <a:lstStyle/>
              <a:p>
                <a:endParaRPr lang="en-US"/>
              </a:p>
            </p:txBody>
          </p:sp>
          <p:sp>
            <p:nvSpPr>
              <p:cNvPr id="48587" name="Line 40"/>
              <p:cNvSpPr>
                <a:spLocks noChangeShapeType="1"/>
              </p:cNvSpPr>
              <p:nvPr/>
            </p:nvSpPr>
            <p:spPr bwMode="auto">
              <a:xfrm flipV="1">
                <a:off x="8125367" y="1381084"/>
                <a:ext cx="438642" cy="423903"/>
              </a:xfrm>
              <a:prstGeom prst="line">
                <a:avLst/>
              </a:prstGeom>
              <a:noFill/>
              <a:ln w="11">
                <a:solidFill>
                  <a:srgbClr val="000000"/>
                </a:solidFill>
                <a:round/>
                <a:headEnd/>
                <a:tailEnd/>
              </a:ln>
            </p:spPr>
            <p:txBody>
              <a:bodyPr/>
              <a:lstStyle/>
              <a:p>
                <a:endParaRPr lang="en-US"/>
              </a:p>
            </p:txBody>
          </p:sp>
          <p:sp>
            <p:nvSpPr>
              <p:cNvPr id="48588" name="Line 55"/>
              <p:cNvSpPr>
                <a:spLocks noChangeShapeType="1"/>
              </p:cNvSpPr>
              <p:nvPr/>
            </p:nvSpPr>
            <p:spPr bwMode="auto">
              <a:xfrm flipV="1">
                <a:off x="8110431" y="1375614"/>
                <a:ext cx="438642" cy="423903"/>
              </a:xfrm>
              <a:prstGeom prst="line">
                <a:avLst/>
              </a:prstGeom>
              <a:noFill/>
              <a:ln w="11">
                <a:solidFill>
                  <a:srgbClr val="FFFFFF"/>
                </a:solidFill>
                <a:round/>
                <a:headEnd/>
                <a:tailEnd/>
              </a:ln>
            </p:spPr>
            <p:txBody>
              <a:bodyPr/>
              <a:lstStyle/>
              <a:p>
                <a:endParaRPr lang="en-US"/>
              </a:p>
            </p:txBody>
          </p:sp>
          <p:grpSp>
            <p:nvGrpSpPr>
              <p:cNvPr id="48589" name="Group 261"/>
              <p:cNvGrpSpPr>
                <a:grpSpLocks/>
              </p:cNvGrpSpPr>
              <p:nvPr/>
            </p:nvGrpSpPr>
            <p:grpSpPr bwMode="auto">
              <a:xfrm>
                <a:off x="7315885" y="1426210"/>
                <a:ext cx="1245206" cy="324081"/>
                <a:chOff x="7315885" y="1426210"/>
                <a:chExt cx="1245206" cy="324081"/>
              </a:xfrm>
            </p:grpSpPr>
            <p:sp>
              <p:nvSpPr>
                <p:cNvPr id="48590" name="Freeform 58"/>
                <p:cNvSpPr>
                  <a:spLocks/>
                </p:cNvSpPr>
                <p:nvPr/>
              </p:nvSpPr>
              <p:spPr bwMode="auto">
                <a:xfrm>
                  <a:off x="7521985" y="1426210"/>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endParaRPr lang="en-US"/>
                </a:p>
              </p:txBody>
            </p:sp>
            <p:sp>
              <p:nvSpPr>
                <p:cNvPr id="48591" name="Freeform 59"/>
                <p:cNvSpPr>
                  <a:spLocks/>
                </p:cNvSpPr>
                <p:nvPr/>
              </p:nvSpPr>
              <p:spPr bwMode="auto">
                <a:xfrm>
                  <a:off x="7974882" y="1426210"/>
                  <a:ext cx="190425" cy="47860"/>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2147483647 w 51"/>
                    <a:gd name="T21" fmla="*/ 2147483647 h 35"/>
                    <a:gd name="T22" fmla="*/ 2147483647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0 w 51"/>
                    <a:gd name="T37" fmla="*/ 2147483647 h 35"/>
                    <a:gd name="T38" fmla="*/ 0 w 51"/>
                    <a:gd name="T39" fmla="*/ 2147483647 h 35"/>
                    <a:gd name="T40" fmla="*/ 2147483647 w 51"/>
                    <a:gd name="T41" fmla="*/ 2147483647 h 35"/>
                    <a:gd name="T42" fmla="*/ 2147483647 w 51"/>
                    <a:gd name="T43" fmla="*/ 2147483647 h 35"/>
                    <a:gd name="T44" fmla="*/ 2147483647 w 51"/>
                    <a:gd name="T45" fmla="*/ 2147483647 h 35"/>
                    <a:gd name="T46" fmla="*/ 2147483647 w 51"/>
                    <a:gd name="T47" fmla="*/ 2147483647 h 35"/>
                    <a:gd name="T48" fmla="*/ 2147483647 w 51"/>
                    <a:gd name="T49" fmla="*/ 2147483647 h 35"/>
                    <a:gd name="T50" fmla="*/ 2147483647 w 51"/>
                    <a:gd name="T51" fmla="*/ 2147483647 h 35"/>
                    <a:gd name="T52" fmla="*/ 2147483647 w 51"/>
                    <a:gd name="T53" fmla="*/ 2147483647 h 35"/>
                    <a:gd name="T54" fmla="*/ 2147483647 w 51"/>
                    <a:gd name="T55" fmla="*/ 0 h 35"/>
                    <a:gd name="T56" fmla="*/ 2147483647 w 51"/>
                    <a:gd name="T57" fmla="*/ 0 h 35"/>
                    <a:gd name="T58" fmla="*/ 2147483647 w 51"/>
                    <a:gd name="T59" fmla="*/ 2147483647 h 35"/>
                    <a:gd name="T60" fmla="*/ 2147483647 w 51"/>
                    <a:gd name="T61" fmla="*/ 2147483647 h 35"/>
                    <a:gd name="T62" fmla="*/ 2147483647 w 51"/>
                    <a:gd name="T63" fmla="*/ 2147483647 h 35"/>
                    <a:gd name="T64" fmla="*/ 2147483647 w 51"/>
                    <a:gd name="T65" fmla="*/ 2147483647 h 35"/>
                    <a:gd name="T66" fmla="*/ 2147483647 w 51"/>
                    <a:gd name="T67" fmla="*/ 2147483647 h 35"/>
                    <a:gd name="T68" fmla="*/ 2147483647 w 51"/>
                    <a:gd name="T69" fmla="*/ 2147483647 h 35"/>
                    <a:gd name="T70" fmla="*/ 2147483647 w 51"/>
                    <a:gd name="T71" fmla="*/ 2147483647 h 35"/>
                    <a:gd name="T72" fmla="*/ 2147483647 w 51"/>
                    <a:gd name="T73" fmla="*/ 2147483647 h 35"/>
                    <a:gd name="T74" fmla="*/ 2147483647 w 51"/>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endParaRPr lang="en-US"/>
                </a:p>
              </p:txBody>
            </p:sp>
            <p:sp>
              <p:nvSpPr>
                <p:cNvPr id="48592" name="Freeform 60"/>
                <p:cNvSpPr>
                  <a:spLocks/>
                </p:cNvSpPr>
                <p:nvPr/>
              </p:nvSpPr>
              <p:spPr bwMode="auto">
                <a:xfrm>
                  <a:off x="8370666" y="1426210"/>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endParaRPr lang="en-US"/>
                </a:p>
              </p:txBody>
            </p:sp>
            <p:sp>
              <p:nvSpPr>
                <p:cNvPr id="48593" name="Freeform 61"/>
                <p:cNvSpPr>
                  <a:spLocks/>
                </p:cNvSpPr>
                <p:nvPr/>
              </p:nvSpPr>
              <p:spPr bwMode="auto">
                <a:xfrm>
                  <a:off x="7394296" y="1571156"/>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endParaRPr lang="en-US"/>
                </a:p>
              </p:txBody>
            </p:sp>
            <p:sp>
              <p:nvSpPr>
                <p:cNvPr id="48594" name="Freeform 62"/>
                <p:cNvSpPr>
                  <a:spLocks/>
                </p:cNvSpPr>
                <p:nvPr/>
              </p:nvSpPr>
              <p:spPr bwMode="auto">
                <a:xfrm>
                  <a:off x="7816733" y="157525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endParaRPr lang="en-US"/>
                </a:p>
              </p:txBody>
            </p:sp>
            <p:sp>
              <p:nvSpPr>
                <p:cNvPr id="48595" name="Freeform 63"/>
                <p:cNvSpPr>
                  <a:spLocks/>
                </p:cNvSpPr>
                <p:nvPr/>
              </p:nvSpPr>
              <p:spPr bwMode="auto">
                <a:xfrm>
                  <a:off x="8239169" y="1568422"/>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endParaRPr lang="en-US"/>
                </a:p>
              </p:txBody>
            </p:sp>
            <p:sp>
              <p:nvSpPr>
                <p:cNvPr id="48596" name="Freeform 64"/>
                <p:cNvSpPr>
                  <a:spLocks/>
                </p:cNvSpPr>
                <p:nvPr/>
              </p:nvSpPr>
              <p:spPr bwMode="auto">
                <a:xfrm>
                  <a:off x="7315885" y="1702431"/>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endParaRPr lang="en-US"/>
                </a:p>
              </p:txBody>
            </p:sp>
            <p:sp>
              <p:nvSpPr>
                <p:cNvPr id="48597" name="Freeform 65"/>
                <p:cNvSpPr>
                  <a:spLocks/>
                </p:cNvSpPr>
                <p:nvPr/>
              </p:nvSpPr>
              <p:spPr bwMode="auto">
                <a:xfrm>
                  <a:off x="7711668" y="170379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endParaRPr lang="en-US"/>
                </a:p>
              </p:txBody>
            </p:sp>
            <p:sp>
              <p:nvSpPr>
                <p:cNvPr id="48598" name="Freeform 66"/>
                <p:cNvSpPr>
                  <a:spLocks/>
                </p:cNvSpPr>
                <p:nvPr/>
              </p:nvSpPr>
              <p:spPr bwMode="auto">
                <a:xfrm>
                  <a:off x="8107452" y="170379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endParaRPr lang="en-US"/>
                </a:p>
              </p:txBody>
            </p:sp>
          </p:grpSp>
        </p:grpSp>
      </p:grpSp>
      <p:grpSp>
        <p:nvGrpSpPr>
          <p:cNvPr id="48174" name="Group 1028"/>
          <p:cNvGrpSpPr>
            <a:grpSpLocks/>
          </p:cNvGrpSpPr>
          <p:nvPr/>
        </p:nvGrpSpPr>
        <p:grpSpPr bwMode="auto">
          <a:xfrm>
            <a:off x="5638800" y="5845175"/>
            <a:ext cx="420688" cy="203200"/>
            <a:chOff x="2819400" y="5715000"/>
            <a:chExt cx="558800" cy="249238"/>
          </a:xfrm>
        </p:grpSpPr>
        <p:sp>
          <p:nvSpPr>
            <p:cNvPr id="48514" name="Freeform 62"/>
            <p:cNvSpPr>
              <a:spLocks/>
            </p:cNvSpPr>
            <p:nvPr/>
          </p:nvSpPr>
          <p:spPr bwMode="auto">
            <a:xfrm>
              <a:off x="3247022" y="5715000"/>
              <a:ext cx="131178" cy="249238"/>
            </a:xfrm>
            <a:custGeom>
              <a:avLst/>
              <a:gdLst>
                <a:gd name="T0" fmla="*/ 0 w 127"/>
                <a:gd name="T1" fmla="*/ 2147483647 h 232"/>
                <a:gd name="T2" fmla="*/ 2147483647 w 127"/>
                <a:gd name="T3" fmla="*/ 0 h 232"/>
                <a:gd name="T4" fmla="*/ 2147483647 w 127"/>
                <a:gd name="T5" fmla="*/ 2147483647 h 232"/>
                <a:gd name="T6" fmla="*/ 0 w 127"/>
                <a:gd name="T7" fmla="*/ 2147483647 h 232"/>
                <a:gd name="T8" fmla="*/ 0 w 127"/>
                <a:gd name="T9" fmla="*/ 2147483647 h 232"/>
                <a:gd name="T10" fmla="*/ 0 w 127"/>
                <a:gd name="T11" fmla="*/ 2147483647 h 232"/>
                <a:gd name="T12" fmla="*/ 0 60000 65536"/>
                <a:gd name="T13" fmla="*/ 0 60000 65536"/>
                <a:gd name="T14" fmla="*/ 0 60000 65536"/>
                <a:gd name="T15" fmla="*/ 0 60000 65536"/>
                <a:gd name="T16" fmla="*/ 0 60000 65536"/>
                <a:gd name="T17" fmla="*/ 0 60000 65536"/>
                <a:gd name="T18" fmla="*/ 0 w 127"/>
                <a:gd name="T19" fmla="*/ 0 h 232"/>
                <a:gd name="T20" fmla="*/ 127 w 127"/>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27" h="232">
                  <a:moveTo>
                    <a:pt x="0" y="125"/>
                  </a:moveTo>
                  <a:lnTo>
                    <a:pt x="127" y="0"/>
                  </a:lnTo>
                  <a:lnTo>
                    <a:pt x="127" y="106"/>
                  </a:lnTo>
                  <a:lnTo>
                    <a:pt x="0" y="232"/>
                  </a:lnTo>
                  <a:lnTo>
                    <a:pt x="0" y="125"/>
                  </a:lnTo>
                  <a:close/>
                </a:path>
              </a:pathLst>
            </a:custGeom>
            <a:solidFill>
              <a:srgbClr val="015B80"/>
            </a:solidFill>
            <a:ln w="9525">
              <a:noFill/>
              <a:round/>
              <a:headEnd/>
              <a:tailEnd/>
            </a:ln>
          </p:spPr>
          <p:txBody>
            <a:bodyPr/>
            <a:lstStyle/>
            <a:p>
              <a:endParaRPr lang="en-US"/>
            </a:p>
          </p:txBody>
        </p:sp>
        <p:sp>
          <p:nvSpPr>
            <p:cNvPr id="48515" name="Freeform 63"/>
            <p:cNvSpPr>
              <a:spLocks/>
            </p:cNvSpPr>
            <p:nvPr/>
          </p:nvSpPr>
          <p:spPr bwMode="auto">
            <a:xfrm>
              <a:off x="3247022" y="5715000"/>
              <a:ext cx="131178" cy="249238"/>
            </a:xfrm>
            <a:custGeom>
              <a:avLst/>
              <a:gdLst>
                <a:gd name="T0" fmla="*/ 0 w 127"/>
                <a:gd name="T1" fmla="*/ 2147483647 h 232"/>
                <a:gd name="T2" fmla="*/ 2147483647 w 127"/>
                <a:gd name="T3" fmla="*/ 0 h 232"/>
                <a:gd name="T4" fmla="*/ 2147483647 w 127"/>
                <a:gd name="T5" fmla="*/ 2147483647 h 232"/>
                <a:gd name="T6" fmla="*/ 0 w 127"/>
                <a:gd name="T7" fmla="*/ 2147483647 h 232"/>
                <a:gd name="T8" fmla="*/ 0 w 127"/>
                <a:gd name="T9" fmla="*/ 2147483647 h 232"/>
                <a:gd name="T10" fmla="*/ 0 w 127"/>
                <a:gd name="T11" fmla="*/ 2147483647 h 232"/>
                <a:gd name="T12" fmla="*/ 0 60000 65536"/>
                <a:gd name="T13" fmla="*/ 0 60000 65536"/>
                <a:gd name="T14" fmla="*/ 0 60000 65536"/>
                <a:gd name="T15" fmla="*/ 0 60000 65536"/>
                <a:gd name="T16" fmla="*/ 0 60000 65536"/>
                <a:gd name="T17" fmla="*/ 0 60000 65536"/>
                <a:gd name="T18" fmla="*/ 0 w 127"/>
                <a:gd name="T19" fmla="*/ 0 h 232"/>
                <a:gd name="T20" fmla="*/ 127 w 127"/>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27" h="232">
                  <a:moveTo>
                    <a:pt x="0" y="125"/>
                  </a:moveTo>
                  <a:lnTo>
                    <a:pt x="127" y="0"/>
                  </a:lnTo>
                  <a:lnTo>
                    <a:pt x="127" y="106"/>
                  </a:lnTo>
                  <a:lnTo>
                    <a:pt x="0" y="232"/>
                  </a:lnTo>
                  <a:lnTo>
                    <a:pt x="0" y="125"/>
                  </a:lnTo>
                  <a:close/>
                </a:path>
              </a:pathLst>
            </a:custGeom>
            <a:solidFill>
              <a:srgbClr val="434367"/>
            </a:solidFill>
            <a:ln w="6350" cap="sq">
              <a:noFill/>
              <a:miter lim="800000"/>
              <a:headEnd/>
              <a:tailEnd/>
            </a:ln>
          </p:spPr>
          <p:txBody>
            <a:bodyPr/>
            <a:lstStyle/>
            <a:p>
              <a:endParaRPr lang="en-US"/>
            </a:p>
          </p:txBody>
        </p:sp>
        <p:sp>
          <p:nvSpPr>
            <p:cNvPr id="48516" name="Freeform 60"/>
            <p:cNvSpPr>
              <a:spLocks/>
            </p:cNvSpPr>
            <p:nvPr/>
          </p:nvSpPr>
          <p:spPr bwMode="auto">
            <a:xfrm>
              <a:off x="2819400" y="5868130"/>
              <a:ext cx="427622" cy="96108"/>
            </a:xfrm>
            <a:custGeom>
              <a:avLst/>
              <a:gdLst>
                <a:gd name="T0" fmla="*/ 0 w 414"/>
                <a:gd name="T1" fmla="*/ 0 h 107"/>
                <a:gd name="T2" fmla="*/ 0 w 414"/>
                <a:gd name="T3" fmla="*/ 2147483647 h 107"/>
                <a:gd name="T4" fmla="*/ 2147483647 w 414"/>
                <a:gd name="T5" fmla="*/ 2147483647 h 107"/>
                <a:gd name="T6" fmla="*/ 2147483647 w 414"/>
                <a:gd name="T7" fmla="*/ 0 h 107"/>
                <a:gd name="T8" fmla="*/ 0 w 414"/>
                <a:gd name="T9" fmla="*/ 0 h 107"/>
                <a:gd name="T10" fmla="*/ 0 w 414"/>
                <a:gd name="T11" fmla="*/ 0 h 107"/>
                <a:gd name="T12" fmla="*/ 0 60000 65536"/>
                <a:gd name="T13" fmla="*/ 0 60000 65536"/>
                <a:gd name="T14" fmla="*/ 0 60000 65536"/>
                <a:gd name="T15" fmla="*/ 0 60000 65536"/>
                <a:gd name="T16" fmla="*/ 0 60000 65536"/>
                <a:gd name="T17" fmla="*/ 0 60000 65536"/>
                <a:gd name="T18" fmla="*/ 0 w 414"/>
                <a:gd name="T19" fmla="*/ 0 h 107"/>
                <a:gd name="T20" fmla="*/ 414 w 4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414" h="107">
                  <a:moveTo>
                    <a:pt x="0" y="0"/>
                  </a:moveTo>
                  <a:lnTo>
                    <a:pt x="0" y="107"/>
                  </a:lnTo>
                  <a:lnTo>
                    <a:pt x="414" y="107"/>
                  </a:lnTo>
                  <a:lnTo>
                    <a:pt x="414" y="0"/>
                  </a:lnTo>
                  <a:lnTo>
                    <a:pt x="0" y="0"/>
                  </a:lnTo>
                  <a:close/>
                </a:path>
              </a:pathLst>
            </a:custGeom>
            <a:solidFill>
              <a:srgbClr val="1096D4"/>
            </a:solidFill>
            <a:ln w="9525">
              <a:noFill/>
              <a:round/>
              <a:headEnd/>
              <a:tailEnd/>
            </a:ln>
          </p:spPr>
          <p:txBody>
            <a:bodyPr/>
            <a:lstStyle/>
            <a:p>
              <a:endParaRPr lang="en-US"/>
            </a:p>
          </p:txBody>
        </p:sp>
        <p:sp>
          <p:nvSpPr>
            <p:cNvPr id="48517" name="Freeform 61"/>
            <p:cNvSpPr>
              <a:spLocks/>
            </p:cNvSpPr>
            <p:nvPr/>
          </p:nvSpPr>
          <p:spPr bwMode="auto">
            <a:xfrm>
              <a:off x="2819400" y="5868130"/>
              <a:ext cx="427622" cy="96108"/>
            </a:xfrm>
            <a:custGeom>
              <a:avLst/>
              <a:gdLst>
                <a:gd name="T0" fmla="*/ 0 w 414"/>
                <a:gd name="T1" fmla="*/ 0 h 107"/>
                <a:gd name="T2" fmla="*/ 0 w 414"/>
                <a:gd name="T3" fmla="*/ 2147483647 h 107"/>
                <a:gd name="T4" fmla="*/ 2147483647 w 414"/>
                <a:gd name="T5" fmla="*/ 2147483647 h 107"/>
                <a:gd name="T6" fmla="*/ 2147483647 w 414"/>
                <a:gd name="T7" fmla="*/ 0 h 107"/>
                <a:gd name="T8" fmla="*/ 0 w 414"/>
                <a:gd name="T9" fmla="*/ 0 h 107"/>
                <a:gd name="T10" fmla="*/ 0 w 414"/>
                <a:gd name="T11" fmla="*/ 0 h 107"/>
                <a:gd name="T12" fmla="*/ 0 60000 65536"/>
                <a:gd name="T13" fmla="*/ 0 60000 65536"/>
                <a:gd name="T14" fmla="*/ 0 60000 65536"/>
                <a:gd name="T15" fmla="*/ 0 60000 65536"/>
                <a:gd name="T16" fmla="*/ 0 60000 65536"/>
                <a:gd name="T17" fmla="*/ 0 60000 65536"/>
                <a:gd name="T18" fmla="*/ 0 w 414"/>
                <a:gd name="T19" fmla="*/ 0 h 107"/>
                <a:gd name="T20" fmla="*/ 414 w 4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414" h="107">
                  <a:moveTo>
                    <a:pt x="0" y="0"/>
                  </a:moveTo>
                  <a:lnTo>
                    <a:pt x="0" y="107"/>
                  </a:lnTo>
                  <a:lnTo>
                    <a:pt x="414" y="107"/>
                  </a:lnTo>
                  <a:lnTo>
                    <a:pt x="414" y="0"/>
                  </a:lnTo>
                  <a:lnTo>
                    <a:pt x="0" y="0"/>
                  </a:lnTo>
                  <a:close/>
                </a:path>
              </a:pathLst>
            </a:custGeom>
            <a:solidFill>
              <a:srgbClr val="666699"/>
            </a:solidFill>
            <a:ln w="6350" cap="sq">
              <a:noFill/>
              <a:miter lim="800000"/>
              <a:headEnd/>
              <a:tailEnd/>
            </a:ln>
          </p:spPr>
          <p:txBody>
            <a:bodyPr/>
            <a:lstStyle/>
            <a:p>
              <a:endParaRPr lang="en-US"/>
            </a:p>
          </p:txBody>
        </p:sp>
        <p:sp>
          <p:nvSpPr>
            <p:cNvPr id="48518" name="Freeform 64"/>
            <p:cNvSpPr>
              <a:spLocks/>
            </p:cNvSpPr>
            <p:nvPr/>
          </p:nvSpPr>
          <p:spPr bwMode="auto">
            <a:xfrm>
              <a:off x="2819400" y="5715000"/>
              <a:ext cx="558800" cy="153129"/>
            </a:xfrm>
            <a:custGeom>
              <a:avLst/>
              <a:gdLst>
                <a:gd name="T0" fmla="*/ 2147483647 w 541"/>
                <a:gd name="T1" fmla="*/ 2147483647 h 125"/>
                <a:gd name="T2" fmla="*/ 2147483647 w 541"/>
                <a:gd name="T3" fmla="*/ 0 h 125"/>
                <a:gd name="T4" fmla="*/ 2147483647 w 541"/>
                <a:gd name="T5" fmla="*/ 0 h 125"/>
                <a:gd name="T6" fmla="*/ 0 w 541"/>
                <a:gd name="T7" fmla="*/ 2147483647 h 125"/>
                <a:gd name="T8" fmla="*/ 2147483647 w 541"/>
                <a:gd name="T9" fmla="*/ 2147483647 h 125"/>
                <a:gd name="T10" fmla="*/ 2147483647 w 541"/>
                <a:gd name="T11" fmla="*/ 2147483647 h 125"/>
                <a:gd name="T12" fmla="*/ 0 60000 65536"/>
                <a:gd name="T13" fmla="*/ 0 60000 65536"/>
                <a:gd name="T14" fmla="*/ 0 60000 65536"/>
                <a:gd name="T15" fmla="*/ 0 60000 65536"/>
                <a:gd name="T16" fmla="*/ 0 60000 65536"/>
                <a:gd name="T17" fmla="*/ 0 60000 65536"/>
                <a:gd name="T18" fmla="*/ 0 w 541"/>
                <a:gd name="T19" fmla="*/ 0 h 125"/>
                <a:gd name="T20" fmla="*/ 541 w 541"/>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41" h="125">
                  <a:moveTo>
                    <a:pt x="414" y="125"/>
                  </a:moveTo>
                  <a:lnTo>
                    <a:pt x="541" y="0"/>
                  </a:lnTo>
                  <a:lnTo>
                    <a:pt x="128" y="0"/>
                  </a:lnTo>
                  <a:lnTo>
                    <a:pt x="0" y="125"/>
                  </a:lnTo>
                  <a:lnTo>
                    <a:pt x="414" y="125"/>
                  </a:lnTo>
                  <a:close/>
                </a:path>
              </a:pathLst>
            </a:custGeom>
            <a:solidFill>
              <a:srgbClr val="46AFE3"/>
            </a:solidFill>
            <a:ln w="9525">
              <a:noFill/>
              <a:round/>
              <a:headEnd/>
              <a:tailEnd/>
            </a:ln>
          </p:spPr>
          <p:txBody>
            <a:bodyPr/>
            <a:lstStyle/>
            <a:p>
              <a:endParaRPr lang="en-US"/>
            </a:p>
          </p:txBody>
        </p:sp>
        <p:sp>
          <p:nvSpPr>
            <p:cNvPr id="48519" name="Freeform 65"/>
            <p:cNvSpPr>
              <a:spLocks/>
            </p:cNvSpPr>
            <p:nvPr/>
          </p:nvSpPr>
          <p:spPr bwMode="auto">
            <a:xfrm>
              <a:off x="2819400" y="5715000"/>
              <a:ext cx="558800" cy="153129"/>
            </a:xfrm>
            <a:custGeom>
              <a:avLst/>
              <a:gdLst>
                <a:gd name="T0" fmla="*/ 2147483647 w 541"/>
                <a:gd name="T1" fmla="*/ 2147483647 h 125"/>
                <a:gd name="T2" fmla="*/ 2147483647 w 541"/>
                <a:gd name="T3" fmla="*/ 0 h 125"/>
                <a:gd name="T4" fmla="*/ 2147483647 w 541"/>
                <a:gd name="T5" fmla="*/ 0 h 125"/>
                <a:gd name="T6" fmla="*/ 0 w 541"/>
                <a:gd name="T7" fmla="*/ 2147483647 h 125"/>
                <a:gd name="T8" fmla="*/ 2147483647 w 541"/>
                <a:gd name="T9" fmla="*/ 2147483647 h 125"/>
                <a:gd name="T10" fmla="*/ 2147483647 w 541"/>
                <a:gd name="T11" fmla="*/ 2147483647 h 125"/>
                <a:gd name="T12" fmla="*/ 0 60000 65536"/>
                <a:gd name="T13" fmla="*/ 0 60000 65536"/>
                <a:gd name="T14" fmla="*/ 0 60000 65536"/>
                <a:gd name="T15" fmla="*/ 0 60000 65536"/>
                <a:gd name="T16" fmla="*/ 0 60000 65536"/>
                <a:gd name="T17" fmla="*/ 0 60000 65536"/>
                <a:gd name="T18" fmla="*/ 0 w 541"/>
                <a:gd name="T19" fmla="*/ 0 h 125"/>
                <a:gd name="T20" fmla="*/ 541 w 541"/>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41" h="125">
                  <a:moveTo>
                    <a:pt x="414" y="125"/>
                  </a:moveTo>
                  <a:lnTo>
                    <a:pt x="541" y="0"/>
                  </a:lnTo>
                  <a:lnTo>
                    <a:pt x="128" y="0"/>
                  </a:lnTo>
                  <a:lnTo>
                    <a:pt x="0" y="125"/>
                  </a:lnTo>
                  <a:lnTo>
                    <a:pt x="414" y="125"/>
                  </a:lnTo>
                  <a:close/>
                </a:path>
              </a:pathLst>
            </a:custGeom>
            <a:gradFill rotWithShape="1">
              <a:gsLst>
                <a:gs pos="0">
                  <a:srgbClr val="666699"/>
                </a:gs>
                <a:gs pos="32001">
                  <a:srgbClr val="666699"/>
                </a:gs>
                <a:gs pos="99001">
                  <a:srgbClr val="9090DC"/>
                </a:gs>
                <a:gs pos="100000">
                  <a:srgbClr val="FFFFFF"/>
                </a:gs>
              </a:gsLst>
              <a:lin ang="5400000"/>
            </a:gradFill>
            <a:ln w="6350" cap="sq">
              <a:noFill/>
              <a:miter lim="800000"/>
              <a:headEnd/>
              <a:tailEnd/>
            </a:ln>
          </p:spPr>
          <p:txBody>
            <a:bodyPr/>
            <a:lstStyle/>
            <a:p>
              <a:endParaRPr lang="en-US"/>
            </a:p>
          </p:txBody>
        </p:sp>
        <p:grpSp>
          <p:nvGrpSpPr>
            <p:cNvPr id="48520" name="Group 264"/>
            <p:cNvGrpSpPr>
              <a:grpSpLocks/>
            </p:cNvGrpSpPr>
            <p:nvPr/>
          </p:nvGrpSpPr>
          <p:grpSpPr bwMode="auto">
            <a:xfrm>
              <a:off x="2897910" y="5876980"/>
              <a:ext cx="270621" cy="82639"/>
              <a:chOff x="4137031" y="6365866"/>
              <a:chExt cx="427098" cy="149361"/>
            </a:xfrm>
          </p:grpSpPr>
          <p:sp>
            <p:nvSpPr>
              <p:cNvPr id="48553" name="Freeform 82"/>
              <p:cNvSpPr>
                <a:spLocks/>
              </p:cNvSpPr>
              <p:nvPr/>
            </p:nvSpPr>
            <p:spPr bwMode="auto">
              <a:xfrm>
                <a:off x="4137031" y="6427559"/>
                <a:ext cx="141823" cy="25976"/>
              </a:xfrm>
              <a:custGeom>
                <a:avLst/>
                <a:gdLst>
                  <a:gd name="T0" fmla="*/ 2147483647 w 87"/>
                  <a:gd name="T1" fmla="*/ 2147483647 h 16"/>
                  <a:gd name="T2" fmla="*/ 2147483647 w 87"/>
                  <a:gd name="T3" fmla="*/ 2147483647 h 16"/>
                  <a:gd name="T4" fmla="*/ 2147483647 w 87"/>
                  <a:gd name="T5" fmla="*/ 0 h 16"/>
                  <a:gd name="T6" fmla="*/ 0 w 87"/>
                  <a:gd name="T7" fmla="*/ 2147483647 h 16"/>
                  <a:gd name="T8" fmla="*/ 2147483647 w 87"/>
                  <a:gd name="T9" fmla="*/ 2147483647 h 16"/>
                  <a:gd name="T10" fmla="*/ 2147483647 w 87"/>
                  <a:gd name="T11" fmla="*/ 2147483647 h 16"/>
                  <a:gd name="T12" fmla="*/ 2147483647 w 87"/>
                  <a:gd name="T13" fmla="*/ 2147483647 h 16"/>
                  <a:gd name="T14" fmla="*/ 2147483647 w 8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6"/>
                  <a:gd name="T26" fmla="*/ 87 w 8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6">
                    <a:moveTo>
                      <a:pt x="87" y="7"/>
                    </a:moveTo>
                    <a:lnTo>
                      <a:pt x="23" y="7"/>
                    </a:lnTo>
                    <a:lnTo>
                      <a:pt x="23" y="0"/>
                    </a:lnTo>
                    <a:lnTo>
                      <a:pt x="0" y="9"/>
                    </a:lnTo>
                    <a:lnTo>
                      <a:pt x="23" y="16"/>
                    </a:lnTo>
                    <a:lnTo>
                      <a:pt x="23" y="11"/>
                    </a:lnTo>
                    <a:lnTo>
                      <a:pt x="87" y="11"/>
                    </a:lnTo>
                    <a:lnTo>
                      <a:pt x="87" y="7"/>
                    </a:lnTo>
                    <a:close/>
                  </a:path>
                </a:pathLst>
              </a:custGeom>
              <a:solidFill>
                <a:srgbClr val="FFFFFF"/>
              </a:solidFill>
              <a:ln w="9525">
                <a:noFill/>
                <a:round/>
                <a:headEnd/>
                <a:tailEnd/>
              </a:ln>
            </p:spPr>
            <p:txBody>
              <a:bodyPr/>
              <a:lstStyle/>
              <a:p>
                <a:endParaRPr lang="en-US"/>
              </a:p>
            </p:txBody>
          </p:sp>
          <p:sp>
            <p:nvSpPr>
              <p:cNvPr id="48554" name="Freeform 83"/>
              <p:cNvSpPr>
                <a:spLocks/>
              </p:cNvSpPr>
              <p:nvPr/>
            </p:nvSpPr>
            <p:spPr bwMode="auto">
              <a:xfrm>
                <a:off x="4309826" y="6464899"/>
                <a:ext cx="81507" cy="50328"/>
              </a:xfrm>
              <a:custGeom>
                <a:avLst/>
                <a:gdLst>
                  <a:gd name="T0" fmla="*/ 2147483647 w 50"/>
                  <a:gd name="T1" fmla="*/ 0 h 31"/>
                  <a:gd name="T2" fmla="*/ 2147483647 w 50"/>
                  <a:gd name="T3" fmla="*/ 2147483647 h 31"/>
                  <a:gd name="T4" fmla="*/ 0 w 50"/>
                  <a:gd name="T5" fmla="*/ 2147483647 h 31"/>
                  <a:gd name="T6" fmla="*/ 2147483647 w 50"/>
                  <a:gd name="T7" fmla="*/ 2147483647 h 31"/>
                  <a:gd name="T8" fmla="*/ 2147483647 w 50"/>
                  <a:gd name="T9" fmla="*/ 2147483647 h 31"/>
                  <a:gd name="T10" fmla="*/ 2147483647 w 50"/>
                  <a:gd name="T11" fmla="*/ 2147483647 h 31"/>
                  <a:gd name="T12" fmla="*/ 2147483647 w 50"/>
                  <a:gd name="T13" fmla="*/ 0 h 31"/>
                  <a:gd name="T14" fmla="*/ 2147483647 w 50"/>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31"/>
                  <a:gd name="T26" fmla="*/ 50 w 50"/>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31">
                    <a:moveTo>
                      <a:pt x="17" y="0"/>
                    </a:moveTo>
                    <a:lnTo>
                      <a:pt x="17" y="24"/>
                    </a:lnTo>
                    <a:lnTo>
                      <a:pt x="0" y="24"/>
                    </a:lnTo>
                    <a:lnTo>
                      <a:pt x="24" y="31"/>
                    </a:lnTo>
                    <a:lnTo>
                      <a:pt x="50" y="24"/>
                    </a:lnTo>
                    <a:lnTo>
                      <a:pt x="33" y="24"/>
                    </a:lnTo>
                    <a:lnTo>
                      <a:pt x="33" y="0"/>
                    </a:lnTo>
                    <a:lnTo>
                      <a:pt x="17" y="0"/>
                    </a:lnTo>
                    <a:close/>
                  </a:path>
                </a:pathLst>
              </a:custGeom>
              <a:solidFill>
                <a:srgbClr val="FFFFFF"/>
              </a:solidFill>
              <a:ln w="9525">
                <a:noFill/>
                <a:round/>
                <a:headEnd/>
                <a:tailEnd/>
              </a:ln>
            </p:spPr>
            <p:txBody>
              <a:bodyPr/>
              <a:lstStyle/>
              <a:p>
                <a:endParaRPr lang="en-US"/>
              </a:p>
            </p:txBody>
          </p:sp>
          <p:sp>
            <p:nvSpPr>
              <p:cNvPr id="48555" name="Freeform 84"/>
              <p:cNvSpPr>
                <a:spLocks/>
              </p:cNvSpPr>
              <p:nvPr/>
            </p:nvSpPr>
            <p:spPr bwMode="auto">
              <a:xfrm>
                <a:off x="4309826" y="6365866"/>
                <a:ext cx="81507" cy="53575"/>
              </a:xfrm>
              <a:custGeom>
                <a:avLst/>
                <a:gdLst>
                  <a:gd name="T0" fmla="*/ 2147483647 w 50"/>
                  <a:gd name="T1" fmla="*/ 2147483647 h 33"/>
                  <a:gd name="T2" fmla="*/ 2147483647 w 50"/>
                  <a:gd name="T3" fmla="*/ 2147483647 h 33"/>
                  <a:gd name="T4" fmla="*/ 0 w 50"/>
                  <a:gd name="T5" fmla="*/ 2147483647 h 33"/>
                  <a:gd name="T6" fmla="*/ 2147483647 w 50"/>
                  <a:gd name="T7" fmla="*/ 0 h 33"/>
                  <a:gd name="T8" fmla="*/ 2147483647 w 50"/>
                  <a:gd name="T9" fmla="*/ 2147483647 h 33"/>
                  <a:gd name="T10" fmla="*/ 2147483647 w 50"/>
                  <a:gd name="T11" fmla="*/ 2147483647 h 33"/>
                  <a:gd name="T12" fmla="*/ 2147483647 w 50"/>
                  <a:gd name="T13" fmla="*/ 2147483647 h 33"/>
                  <a:gd name="T14" fmla="*/ 2147483647 w 50"/>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33"/>
                  <a:gd name="T26" fmla="*/ 50 w 50"/>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33">
                    <a:moveTo>
                      <a:pt x="17" y="33"/>
                    </a:moveTo>
                    <a:lnTo>
                      <a:pt x="17" y="9"/>
                    </a:lnTo>
                    <a:lnTo>
                      <a:pt x="0" y="9"/>
                    </a:lnTo>
                    <a:lnTo>
                      <a:pt x="24" y="0"/>
                    </a:lnTo>
                    <a:lnTo>
                      <a:pt x="50" y="9"/>
                    </a:lnTo>
                    <a:lnTo>
                      <a:pt x="33" y="9"/>
                    </a:lnTo>
                    <a:lnTo>
                      <a:pt x="33" y="33"/>
                    </a:lnTo>
                    <a:lnTo>
                      <a:pt x="17" y="33"/>
                    </a:lnTo>
                    <a:close/>
                  </a:path>
                </a:pathLst>
              </a:custGeom>
              <a:solidFill>
                <a:srgbClr val="FFFFFF"/>
              </a:solidFill>
              <a:ln w="9525">
                <a:noFill/>
                <a:round/>
                <a:headEnd/>
                <a:tailEnd/>
              </a:ln>
            </p:spPr>
            <p:txBody>
              <a:bodyPr/>
              <a:lstStyle/>
              <a:p>
                <a:endParaRPr lang="en-US"/>
              </a:p>
            </p:txBody>
          </p:sp>
          <p:sp>
            <p:nvSpPr>
              <p:cNvPr id="48556" name="Freeform 85"/>
              <p:cNvSpPr>
                <a:spLocks/>
              </p:cNvSpPr>
              <p:nvPr/>
            </p:nvSpPr>
            <p:spPr bwMode="auto">
              <a:xfrm>
                <a:off x="4422306" y="6427559"/>
                <a:ext cx="141823" cy="25976"/>
              </a:xfrm>
              <a:custGeom>
                <a:avLst/>
                <a:gdLst>
                  <a:gd name="T0" fmla="*/ 0 w 87"/>
                  <a:gd name="T1" fmla="*/ 2147483647 h 16"/>
                  <a:gd name="T2" fmla="*/ 2147483647 w 87"/>
                  <a:gd name="T3" fmla="*/ 2147483647 h 16"/>
                  <a:gd name="T4" fmla="*/ 2147483647 w 87"/>
                  <a:gd name="T5" fmla="*/ 2147483647 h 16"/>
                  <a:gd name="T6" fmla="*/ 2147483647 w 87"/>
                  <a:gd name="T7" fmla="*/ 2147483647 h 16"/>
                  <a:gd name="T8" fmla="*/ 2147483647 w 87"/>
                  <a:gd name="T9" fmla="*/ 0 h 16"/>
                  <a:gd name="T10" fmla="*/ 2147483647 w 87"/>
                  <a:gd name="T11" fmla="*/ 2147483647 h 16"/>
                  <a:gd name="T12" fmla="*/ 0 w 87"/>
                  <a:gd name="T13" fmla="*/ 2147483647 h 16"/>
                  <a:gd name="T14" fmla="*/ 0 w 8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6"/>
                  <a:gd name="T26" fmla="*/ 87 w 8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6">
                    <a:moveTo>
                      <a:pt x="0" y="11"/>
                    </a:moveTo>
                    <a:lnTo>
                      <a:pt x="63" y="11"/>
                    </a:lnTo>
                    <a:lnTo>
                      <a:pt x="63" y="16"/>
                    </a:lnTo>
                    <a:lnTo>
                      <a:pt x="87" y="9"/>
                    </a:lnTo>
                    <a:lnTo>
                      <a:pt x="63" y="0"/>
                    </a:lnTo>
                    <a:lnTo>
                      <a:pt x="63" y="7"/>
                    </a:lnTo>
                    <a:lnTo>
                      <a:pt x="0" y="7"/>
                    </a:lnTo>
                    <a:lnTo>
                      <a:pt x="0" y="11"/>
                    </a:lnTo>
                    <a:close/>
                  </a:path>
                </a:pathLst>
              </a:custGeom>
              <a:solidFill>
                <a:srgbClr val="FFFFFF"/>
              </a:solidFill>
              <a:ln w="9525">
                <a:noFill/>
                <a:round/>
                <a:headEnd/>
                <a:tailEnd/>
              </a:ln>
            </p:spPr>
            <p:txBody>
              <a:bodyPr/>
              <a:lstStyle/>
              <a:p>
                <a:endParaRPr lang="en-US"/>
              </a:p>
            </p:txBody>
          </p:sp>
          <p:sp>
            <p:nvSpPr>
              <p:cNvPr id="48557" name="Freeform 86"/>
              <p:cNvSpPr>
                <a:spLocks/>
              </p:cNvSpPr>
              <p:nvPr/>
            </p:nvSpPr>
            <p:spPr bwMode="auto">
              <a:xfrm>
                <a:off x="4171264" y="6377230"/>
                <a:ext cx="361892" cy="129880"/>
              </a:xfrm>
              <a:custGeom>
                <a:avLst/>
                <a:gdLst>
                  <a:gd name="T0" fmla="*/ 2147483647 w 94"/>
                  <a:gd name="T1" fmla="*/ 2147483647 h 34"/>
                  <a:gd name="T2" fmla="*/ 2147483647 w 94"/>
                  <a:gd name="T3" fmla="*/ 2147483647 h 34"/>
                  <a:gd name="T4" fmla="*/ 2147483647 w 94"/>
                  <a:gd name="T5" fmla="*/ 2147483647 h 34"/>
                  <a:gd name="T6" fmla="*/ 2147483647 w 94"/>
                  <a:gd name="T7" fmla="*/ 2147483647 h 34"/>
                  <a:gd name="T8" fmla="*/ 2147483647 w 94"/>
                  <a:gd name="T9" fmla="*/ 2147483647 h 34"/>
                  <a:gd name="T10" fmla="*/ 0 60000 65536"/>
                  <a:gd name="T11" fmla="*/ 0 60000 65536"/>
                  <a:gd name="T12" fmla="*/ 0 60000 65536"/>
                  <a:gd name="T13" fmla="*/ 0 60000 65536"/>
                  <a:gd name="T14" fmla="*/ 0 60000 65536"/>
                  <a:gd name="T15" fmla="*/ 0 w 94"/>
                  <a:gd name="T16" fmla="*/ 0 h 34"/>
                  <a:gd name="T17" fmla="*/ 94 w 94"/>
                  <a:gd name="T18" fmla="*/ 34 h 34"/>
                </a:gdLst>
                <a:ahLst/>
                <a:cxnLst>
                  <a:cxn ang="T10">
                    <a:pos x="T0" y="T1"/>
                  </a:cxn>
                  <a:cxn ang="T11">
                    <a:pos x="T2" y="T3"/>
                  </a:cxn>
                  <a:cxn ang="T12">
                    <a:pos x="T4" y="T5"/>
                  </a:cxn>
                  <a:cxn ang="T13">
                    <a:pos x="T6" y="T7"/>
                  </a:cxn>
                  <a:cxn ang="T14">
                    <a:pos x="T8" y="T9"/>
                  </a:cxn>
                </a:cxnLst>
                <a:rect l="T15" t="T16" r="T17" b="T18"/>
                <a:pathLst>
                  <a:path w="94" h="34">
                    <a:moveTo>
                      <a:pt x="89" y="32"/>
                    </a:moveTo>
                    <a:cubicBezTo>
                      <a:pt x="84" y="34"/>
                      <a:pt x="61" y="29"/>
                      <a:pt x="38" y="20"/>
                    </a:cubicBezTo>
                    <a:cubicBezTo>
                      <a:pt x="15" y="12"/>
                      <a:pt x="0" y="4"/>
                      <a:pt x="5" y="2"/>
                    </a:cubicBezTo>
                    <a:cubicBezTo>
                      <a:pt x="10" y="0"/>
                      <a:pt x="33" y="5"/>
                      <a:pt x="56" y="14"/>
                    </a:cubicBezTo>
                    <a:cubicBezTo>
                      <a:pt x="80" y="22"/>
                      <a:pt x="94" y="30"/>
                      <a:pt x="89" y="32"/>
                    </a:cubicBezTo>
                    <a:close/>
                  </a:path>
                </a:pathLst>
              </a:custGeom>
              <a:noFill/>
              <a:ln w="6350">
                <a:solidFill>
                  <a:srgbClr val="FFFFFF"/>
                </a:solidFill>
                <a:miter lim="800000"/>
                <a:headEnd/>
                <a:tailEnd/>
              </a:ln>
            </p:spPr>
            <p:txBody>
              <a:bodyPr/>
              <a:lstStyle/>
              <a:p>
                <a:endParaRPr lang="en-US"/>
              </a:p>
            </p:txBody>
          </p:sp>
          <p:sp>
            <p:nvSpPr>
              <p:cNvPr id="48558" name="Freeform 87"/>
              <p:cNvSpPr>
                <a:spLocks/>
              </p:cNvSpPr>
              <p:nvPr/>
            </p:nvSpPr>
            <p:spPr bwMode="auto">
              <a:xfrm>
                <a:off x="4168004" y="6377230"/>
                <a:ext cx="361892" cy="129880"/>
              </a:xfrm>
              <a:custGeom>
                <a:avLst/>
                <a:gdLst>
                  <a:gd name="T0" fmla="*/ 2147483647 w 94"/>
                  <a:gd name="T1" fmla="*/ 2147483647 h 34"/>
                  <a:gd name="T2" fmla="*/ 2147483647 w 94"/>
                  <a:gd name="T3" fmla="*/ 2147483647 h 34"/>
                  <a:gd name="T4" fmla="*/ 2147483647 w 94"/>
                  <a:gd name="T5" fmla="*/ 2147483647 h 34"/>
                  <a:gd name="T6" fmla="*/ 2147483647 w 94"/>
                  <a:gd name="T7" fmla="*/ 2147483647 h 34"/>
                  <a:gd name="T8" fmla="*/ 2147483647 w 94"/>
                  <a:gd name="T9" fmla="*/ 2147483647 h 34"/>
                  <a:gd name="T10" fmla="*/ 0 60000 65536"/>
                  <a:gd name="T11" fmla="*/ 0 60000 65536"/>
                  <a:gd name="T12" fmla="*/ 0 60000 65536"/>
                  <a:gd name="T13" fmla="*/ 0 60000 65536"/>
                  <a:gd name="T14" fmla="*/ 0 60000 65536"/>
                  <a:gd name="T15" fmla="*/ 0 w 94"/>
                  <a:gd name="T16" fmla="*/ 0 h 34"/>
                  <a:gd name="T17" fmla="*/ 94 w 94"/>
                  <a:gd name="T18" fmla="*/ 34 h 34"/>
                </a:gdLst>
                <a:ahLst/>
                <a:cxnLst>
                  <a:cxn ang="T10">
                    <a:pos x="T0" y="T1"/>
                  </a:cxn>
                  <a:cxn ang="T11">
                    <a:pos x="T2" y="T3"/>
                  </a:cxn>
                  <a:cxn ang="T12">
                    <a:pos x="T4" y="T5"/>
                  </a:cxn>
                  <a:cxn ang="T13">
                    <a:pos x="T6" y="T7"/>
                  </a:cxn>
                  <a:cxn ang="T14">
                    <a:pos x="T8" y="T9"/>
                  </a:cxn>
                </a:cxnLst>
                <a:rect l="T15" t="T16" r="T17" b="T18"/>
                <a:pathLst>
                  <a:path w="94" h="34">
                    <a:moveTo>
                      <a:pt x="89" y="2"/>
                    </a:moveTo>
                    <a:cubicBezTo>
                      <a:pt x="94" y="4"/>
                      <a:pt x="80" y="12"/>
                      <a:pt x="57" y="20"/>
                    </a:cubicBezTo>
                    <a:cubicBezTo>
                      <a:pt x="33" y="29"/>
                      <a:pt x="10" y="34"/>
                      <a:pt x="5" y="32"/>
                    </a:cubicBezTo>
                    <a:cubicBezTo>
                      <a:pt x="0" y="30"/>
                      <a:pt x="14" y="22"/>
                      <a:pt x="37" y="14"/>
                    </a:cubicBezTo>
                    <a:cubicBezTo>
                      <a:pt x="61" y="5"/>
                      <a:pt x="84" y="0"/>
                      <a:pt x="89" y="2"/>
                    </a:cubicBezTo>
                    <a:close/>
                  </a:path>
                </a:pathLst>
              </a:custGeom>
              <a:noFill/>
              <a:ln w="6350">
                <a:solidFill>
                  <a:srgbClr val="FFFFFF"/>
                </a:solidFill>
                <a:miter lim="800000"/>
                <a:headEnd/>
                <a:tailEnd/>
              </a:ln>
            </p:spPr>
            <p:txBody>
              <a:bodyPr/>
              <a:lstStyle/>
              <a:p>
                <a:endParaRPr lang="en-US"/>
              </a:p>
            </p:txBody>
          </p:sp>
          <p:sp>
            <p:nvSpPr>
              <p:cNvPr id="48559" name="Freeform 88"/>
              <p:cNvSpPr>
                <a:spLocks/>
              </p:cNvSpPr>
              <p:nvPr/>
            </p:nvSpPr>
            <p:spPr bwMode="auto">
              <a:xfrm>
                <a:off x="4264182" y="6411324"/>
                <a:ext cx="169535" cy="58446"/>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2147483647 h 15"/>
                  <a:gd name="T10" fmla="*/ 0 60000 65536"/>
                  <a:gd name="T11" fmla="*/ 0 60000 65536"/>
                  <a:gd name="T12" fmla="*/ 0 60000 65536"/>
                  <a:gd name="T13" fmla="*/ 0 60000 65536"/>
                  <a:gd name="T14" fmla="*/ 0 60000 65536"/>
                  <a:gd name="T15" fmla="*/ 0 w 44"/>
                  <a:gd name="T16" fmla="*/ 0 h 15"/>
                  <a:gd name="T17" fmla="*/ 44 w 44"/>
                  <a:gd name="T18" fmla="*/ 15 h 15"/>
                </a:gdLst>
                <a:ahLst/>
                <a:cxnLst>
                  <a:cxn ang="T10">
                    <a:pos x="T0" y="T1"/>
                  </a:cxn>
                  <a:cxn ang="T11">
                    <a:pos x="T2" y="T3"/>
                  </a:cxn>
                  <a:cxn ang="T12">
                    <a:pos x="T4" y="T5"/>
                  </a:cxn>
                  <a:cxn ang="T13">
                    <a:pos x="T6" y="T7"/>
                  </a:cxn>
                  <a:cxn ang="T14">
                    <a:pos x="T8" y="T9"/>
                  </a:cxn>
                </a:cxnLst>
                <a:rect l="T15" t="T16" r="T17" b="T18"/>
                <a:pathLst>
                  <a:path w="44" h="15">
                    <a:moveTo>
                      <a:pt x="33" y="13"/>
                    </a:moveTo>
                    <a:cubicBezTo>
                      <a:pt x="42" y="11"/>
                      <a:pt x="44" y="7"/>
                      <a:pt x="38" y="4"/>
                    </a:cubicBezTo>
                    <a:cubicBezTo>
                      <a:pt x="32" y="1"/>
                      <a:pt x="20" y="0"/>
                      <a:pt x="11" y="2"/>
                    </a:cubicBezTo>
                    <a:cubicBezTo>
                      <a:pt x="2" y="4"/>
                      <a:pt x="0" y="8"/>
                      <a:pt x="6" y="12"/>
                    </a:cubicBezTo>
                    <a:cubicBezTo>
                      <a:pt x="12" y="15"/>
                      <a:pt x="25" y="15"/>
                      <a:pt x="33" y="13"/>
                    </a:cubicBezTo>
                    <a:close/>
                  </a:path>
                </a:pathLst>
              </a:custGeom>
              <a:gradFill rotWithShape="1">
                <a:gsLst>
                  <a:gs pos="0">
                    <a:srgbClr val="808080"/>
                  </a:gs>
                  <a:gs pos="100000">
                    <a:srgbClr val="3B3B3B"/>
                  </a:gs>
                </a:gsLst>
                <a:path path="rect">
                  <a:fillToRect l="50000" t="50000" r="50000" b="50000"/>
                </a:path>
              </a:gradFill>
              <a:ln w="9525">
                <a:noFill/>
                <a:round/>
                <a:headEnd/>
                <a:tailEnd/>
              </a:ln>
            </p:spPr>
            <p:txBody>
              <a:bodyPr/>
              <a:lstStyle/>
              <a:p>
                <a:endParaRPr lang="en-US"/>
              </a:p>
            </p:txBody>
          </p:sp>
        </p:grpSp>
        <p:grpSp>
          <p:nvGrpSpPr>
            <p:cNvPr id="48521" name="Group 262"/>
            <p:cNvGrpSpPr>
              <a:grpSpLocks/>
            </p:cNvGrpSpPr>
            <p:nvPr/>
          </p:nvGrpSpPr>
          <p:grpSpPr bwMode="auto">
            <a:xfrm>
              <a:off x="2906567" y="5724499"/>
              <a:ext cx="381215" cy="133177"/>
              <a:chOff x="7180382" y="1375614"/>
              <a:chExt cx="1462206" cy="429373"/>
            </a:xfrm>
          </p:grpSpPr>
          <p:sp>
            <p:nvSpPr>
              <p:cNvPr id="48522" name="Line 37"/>
              <p:cNvSpPr>
                <a:spLocks noChangeShapeType="1"/>
              </p:cNvSpPr>
              <p:nvPr/>
            </p:nvSpPr>
            <p:spPr bwMode="auto">
              <a:xfrm>
                <a:off x="7421631" y="1463130"/>
                <a:ext cx="1220957" cy="1367"/>
              </a:xfrm>
              <a:prstGeom prst="line">
                <a:avLst/>
              </a:prstGeom>
              <a:noFill/>
              <a:ln w="11">
                <a:solidFill>
                  <a:srgbClr val="000000"/>
                </a:solidFill>
                <a:round/>
                <a:headEnd/>
                <a:tailEnd/>
              </a:ln>
            </p:spPr>
            <p:txBody>
              <a:bodyPr/>
              <a:lstStyle/>
              <a:p>
                <a:endParaRPr lang="en-US"/>
              </a:p>
            </p:txBody>
          </p:sp>
          <p:sp>
            <p:nvSpPr>
              <p:cNvPr id="48523" name="Line 38"/>
              <p:cNvSpPr>
                <a:spLocks noChangeShapeType="1"/>
              </p:cNvSpPr>
              <p:nvPr/>
            </p:nvSpPr>
            <p:spPr bwMode="auto">
              <a:xfrm>
                <a:off x="7321409" y="1598506"/>
                <a:ext cx="1228425" cy="1367"/>
              </a:xfrm>
              <a:prstGeom prst="line">
                <a:avLst/>
              </a:prstGeom>
              <a:noFill/>
              <a:ln w="11">
                <a:solidFill>
                  <a:srgbClr val="000000"/>
                </a:solidFill>
                <a:round/>
                <a:headEnd/>
                <a:tailEnd/>
              </a:ln>
            </p:spPr>
            <p:txBody>
              <a:bodyPr/>
              <a:lstStyle/>
              <a:p>
                <a:endParaRPr lang="en-US"/>
              </a:p>
            </p:txBody>
          </p:sp>
          <p:sp>
            <p:nvSpPr>
              <p:cNvPr id="48524" name="Line 39"/>
              <p:cNvSpPr>
                <a:spLocks noChangeShapeType="1"/>
              </p:cNvSpPr>
              <p:nvPr/>
            </p:nvSpPr>
            <p:spPr bwMode="auto">
              <a:xfrm>
                <a:off x="7195317" y="1728412"/>
                <a:ext cx="1220957" cy="1367"/>
              </a:xfrm>
              <a:prstGeom prst="line">
                <a:avLst/>
              </a:prstGeom>
              <a:noFill/>
              <a:ln w="11">
                <a:solidFill>
                  <a:srgbClr val="000000"/>
                </a:solidFill>
                <a:round/>
                <a:headEnd/>
                <a:tailEnd/>
              </a:ln>
            </p:spPr>
            <p:txBody>
              <a:bodyPr/>
              <a:lstStyle/>
              <a:p>
                <a:endParaRPr lang="en-US"/>
              </a:p>
            </p:txBody>
          </p:sp>
          <p:sp>
            <p:nvSpPr>
              <p:cNvPr id="48525" name="Line 40"/>
              <p:cNvSpPr>
                <a:spLocks noChangeShapeType="1"/>
              </p:cNvSpPr>
              <p:nvPr/>
            </p:nvSpPr>
            <p:spPr bwMode="auto">
              <a:xfrm flipV="1">
                <a:off x="7283874" y="1381084"/>
                <a:ext cx="438642" cy="423903"/>
              </a:xfrm>
              <a:prstGeom prst="line">
                <a:avLst/>
              </a:prstGeom>
              <a:noFill/>
              <a:ln w="11">
                <a:solidFill>
                  <a:srgbClr val="000000"/>
                </a:solidFill>
                <a:round/>
                <a:headEnd/>
                <a:tailEnd/>
              </a:ln>
            </p:spPr>
            <p:txBody>
              <a:bodyPr/>
              <a:lstStyle/>
              <a:p>
                <a:endParaRPr lang="en-US"/>
              </a:p>
            </p:txBody>
          </p:sp>
          <p:sp>
            <p:nvSpPr>
              <p:cNvPr id="48526" name="Freeform 43"/>
              <p:cNvSpPr>
                <a:spLocks/>
              </p:cNvSpPr>
              <p:nvPr/>
            </p:nvSpPr>
            <p:spPr bwMode="auto">
              <a:xfrm>
                <a:off x="7536920" y="143714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endParaRPr lang="en-US"/>
              </a:p>
            </p:txBody>
          </p:sp>
          <p:sp>
            <p:nvSpPr>
              <p:cNvPr id="48527" name="Freeform 44"/>
              <p:cNvSpPr>
                <a:spLocks/>
              </p:cNvSpPr>
              <p:nvPr/>
            </p:nvSpPr>
            <p:spPr bwMode="auto">
              <a:xfrm>
                <a:off x="7989817" y="1436466"/>
                <a:ext cx="190425" cy="47860"/>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2147483647 w 51"/>
                  <a:gd name="T21" fmla="*/ 2147483647 h 35"/>
                  <a:gd name="T22" fmla="*/ 2147483647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0 w 51"/>
                  <a:gd name="T37" fmla="*/ 2147483647 h 35"/>
                  <a:gd name="T38" fmla="*/ 0 w 51"/>
                  <a:gd name="T39" fmla="*/ 2147483647 h 35"/>
                  <a:gd name="T40" fmla="*/ 2147483647 w 51"/>
                  <a:gd name="T41" fmla="*/ 2147483647 h 35"/>
                  <a:gd name="T42" fmla="*/ 2147483647 w 51"/>
                  <a:gd name="T43" fmla="*/ 2147483647 h 35"/>
                  <a:gd name="T44" fmla="*/ 2147483647 w 51"/>
                  <a:gd name="T45" fmla="*/ 2147483647 h 35"/>
                  <a:gd name="T46" fmla="*/ 2147483647 w 51"/>
                  <a:gd name="T47" fmla="*/ 2147483647 h 35"/>
                  <a:gd name="T48" fmla="*/ 2147483647 w 51"/>
                  <a:gd name="T49" fmla="*/ 2147483647 h 35"/>
                  <a:gd name="T50" fmla="*/ 2147483647 w 51"/>
                  <a:gd name="T51" fmla="*/ 2147483647 h 35"/>
                  <a:gd name="T52" fmla="*/ 2147483647 w 51"/>
                  <a:gd name="T53" fmla="*/ 2147483647 h 35"/>
                  <a:gd name="T54" fmla="*/ 2147483647 w 51"/>
                  <a:gd name="T55" fmla="*/ 0 h 35"/>
                  <a:gd name="T56" fmla="*/ 2147483647 w 51"/>
                  <a:gd name="T57" fmla="*/ 0 h 35"/>
                  <a:gd name="T58" fmla="*/ 2147483647 w 51"/>
                  <a:gd name="T59" fmla="*/ 2147483647 h 35"/>
                  <a:gd name="T60" fmla="*/ 2147483647 w 51"/>
                  <a:gd name="T61" fmla="*/ 2147483647 h 35"/>
                  <a:gd name="T62" fmla="*/ 2147483647 w 51"/>
                  <a:gd name="T63" fmla="*/ 2147483647 h 35"/>
                  <a:gd name="T64" fmla="*/ 2147483647 w 51"/>
                  <a:gd name="T65" fmla="*/ 2147483647 h 35"/>
                  <a:gd name="T66" fmla="*/ 2147483647 w 51"/>
                  <a:gd name="T67" fmla="*/ 2147483647 h 35"/>
                  <a:gd name="T68" fmla="*/ 2147483647 w 51"/>
                  <a:gd name="T69" fmla="*/ 2147483647 h 35"/>
                  <a:gd name="T70" fmla="*/ 2147483647 w 51"/>
                  <a:gd name="T71" fmla="*/ 2147483647 h 35"/>
                  <a:gd name="T72" fmla="*/ 2147483647 w 51"/>
                  <a:gd name="T73" fmla="*/ 2147483647 h 35"/>
                  <a:gd name="T74" fmla="*/ 2147483647 w 51"/>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endParaRPr lang="en-US"/>
              </a:p>
            </p:txBody>
          </p:sp>
          <p:sp>
            <p:nvSpPr>
              <p:cNvPr id="48528" name="Freeform 45"/>
              <p:cNvSpPr>
                <a:spLocks/>
              </p:cNvSpPr>
              <p:nvPr/>
            </p:nvSpPr>
            <p:spPr bwMode="auto">
              <a:xfrm>
                <a:off x="8385601" y="143714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endParaRPr lang="en-US"/>
              </a:p>
            </p:txBody>
          </p:sp>
          <p:sp>
            <p:nvSpPr>
              <p:cNvPr id="48529" name="Freeform 46"/>
              <p:cNvSpPr>
                <a:spLocks/>
              </p:cNvSpPr>
              <p:nvPr/>
            </p:nvSpPr>
            <p:spPr bwMode="auto">
              <a:xfrm>
                <a:off x="7409231" y="157662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endParaRPr lang="en-US"/>
              </a:p>
            </p:txBody>
          </p:sp>
          <p:sp>
            <p:nvSpPr>
              <p:cNvPr id="48530" name="Freeform 47"/>
              <p:cNvSpPr>
                <a:spLocks/>
              </p:cNvSpPr>
              <p:nvPr/>
            </p:nvSpPr>
            <p:spPr bwMode="auto">
              <a:xfrm>
                <a:off x="7831668" y="158072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endParaRPr lang="en-US"/>
              </a:p>
            </p:txBody>
          </p:sp>
          <p:sp>
            <p:nvSpPr>
              <p:cNvPr id="48531" name="Freeform 48"/>
              <p:cNvSpPr>
                <a:spLocks/>
              </p:cNvSpPr>
              <p:nvPr/>
            </p:nvSpPr>
            <p:spPr bwMode="auto">
              <a:xfrm>
                <a:off x="8254106" y="1573892"/>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endParaRPr lang="en-US"/>
              </a:p>
            </p:txBody>
          </p:sp>
          <p:sp>
            <p:nvSpPr>
              <p:cNvPr id="48532" name="Freeform 49"/>
              <p:cNvSpPr>
                <a:spLocks/>
              </p:cNvSpPr>
              <p:nvPr/>
            </p:nvSpPr>
            <p:spPr bwMode="auto">
              <a:xfrm>
                <a:off x="7330820" y="170789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endParaRPr lang="en-US"/>
              </a:p>
            </p:txBody>
          </p:sp>
          <p:sp>
            <p:nvSpPr>
              <p:cNvPr id="48533" name="Freeform 50"/>
              <p:cNvSpPr>
                <a:spLocks/>
              </p:cNvSpPr>
              <p:nvPr/>
            </p:nvSpPr>
            <p:spPr bwMode="auto">
              <a:xfrm>
                <a:off x="7726603" y="170926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endParaRPr lang="en-US"/>
              </a:p>
            </p:txBody>
          </p:sp>
          <p:sp>
            <p:nvSpPr>
              <p:cNvPr id="48534" name="Freeform 51"/>
              <p:cNvSpPr>
                <a:spLocks/>
              </p:cNvSpPr>
              <p:nvPr/>
            </p:nvSpPr>
            <p:spPr bwMode="auto">
              <a:xfrm>
                <a:off x="8122387" y="1709267"/>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endParaRPr lang="en-US"/>
              </a:p>
            </p:txBody>
          </p:sp>
          <p:sp>
            <p:nvSpPr>
              <p:cNvPr id="48535" name="Line 52"/>
              <p:cNvSpPr>
                <a:spLocks noChangeShapeType="1"/>
              </p:cNvSpPr>
              <p:nvPr/>
            </p:nvSpPr>
            <p:spPr bwMode="auto">
              <a:xfrm>
                <a:off x="7413840" y="1455279"/>
                <a:ext cx="1220957" cy="1367"/>
              </a:xfrm>
              <a:prstGeom prst="line">
                <a:avLst/>
              </a:prstGeom>
              <a:noFill/>
              <a:ln w="11">
                <a:solidFill>
                  <a:srgbClr val="FFFFFF"/>
                </a:solidFill>
                <a:round/>
                <a:headEnd/>
                <a:tailEnd/>
              </a:ln>
            </p:spPr>
            <p:txBody>
              <a:bodyPr/>
              <a:lstStyle/>
              <a:p>
                <a:endParaRPr lang="en-US"/>
              </a:p>
            </p:txBody>
          </p:sp>
          <p:sp>
            <p:nvSpPr>
              <p:cNvPr id="48536" name="Line 53"/>
              <p:cNvSpPr>
                <a:spLocks noChangeShapeType="1"/>
              </p:cNvSpPr>
              <p:nvPr/>
            </p:nvSpPr>
            <p:spPr bwMode="auto">
              <a:xfrm>
                <a:off x="7306474" y="1593036"/>
                <a:ext cx="1228425" cy="1367"/>
              </a:xfrm>
              <a:prstGeom prst="line">
                <a:avLst/>
              </a:prstGeom>
              <a:noFill/>
              <a:ln w="11">
                <a:solidFill>
                  <a:srgbClr val="FFFFFF"/>
                </a:solidFill>
                <a:round/>
                <a:headEnd/>
                <a:tailEnd/>
              </a:ln>
            </p:spPr>
            <p:txBody>
              <a:bodyPr/>
              <a:lstStyle/>
              <a:p>
                <a:endParaRPr lang="en-US"/>
              </a:p>
            </p:txBody>
          </p:sp>
          <p:sp>
            <p:nvSpPr>
              <p:cNvPr id="48537" name="Line 54"/>
              <p:cNvSpPr>
                <a:spLocks noChangeShapeType="1"/>
              </p:cNvSpPr>
              <p:nvPr/>
            </p:nvSpPr>
            <p:spPr bwMode="auto">
              <a:xfrm>
                <a:off x="7180382" y="1722941"/>
                <a:ext cx="1220957" cy="1367"/>
              </a:xfrm>
              <a:prstGeom prst="line">
                <a:avLst/>
              </a:prstGeom>
              <a:noFill/>
              <a:ln w="11">
                <a:solidFill>
                  <a:srgbClr val="FFFFFF"/>
                </a:solidFill>
                <a:round/>
                <a:headEnd/>
                <a:tailEnd/>
              </a:ln>
            </p:spPr>
            <p:txBody>
              <a:bodyPr/>
              <a:lstStyle/>
              <a:p>
                <a:endParaRPr lang="en-US"/>
              </a:p>
            </p:txBody>
          </p:sp>
          <p:sp>
            <p:nvSpPr>
              <p:cNvPr id="48538" name="Line 55"/>
              <p:cNvSpPr>
                <a:spLocks noChangeShapeType="1"/>
              </p:cNvSpPr>
              <p:nvPr/>
            </p:nvSpPr>
            <p:spPr bwMode="auto">
              <a:xfrm flipV="1">
                <a:off x="7268939" y="1375614"/>
                <a:ext cx="438642" cy="423903"/>
              </a:xfrm>
              <a:prstGeom prst="line">
                <a:avLst/>
              </a:prstGeom>
              <a:noFill/>
              <a:ln w="11">
                <a:solidFill>
                  <a:srgbClr val="FFFFFF"/>
                </a:solidFill>
                <a:round/>
                <a:headEnd/>
                <a:tailEnd/>
              </a:ln>
            </p:spPr>
            <p:txBody>
              <a:bodyPr/>
              <a:lstStyle/>
              <a:p>
                <a:endParaRPr lang="en-US"/>
              </a:p>
            </p:txBody>
          </p:sp>
          <p:sp>
            <p:nvSpPr>
              <p:cNvPr id="48539" name="Line 40"/>
              <p:cNvSpPr>
                <a:spLocks noChangeShapeType="1"/>
              </p:cNvSpPr>
              <p:nvPr/>
            </p:nvSpPr>
            <p:spPr bwMode="auto">
              <a:xfrm flipV="1">
                <a:off x="7725562" y="1381084"/>
                <a:ext cx="438642" cy="423903"/>
              </a:xfrm>
              <a:prstGeom prst="line">
                <a:avLst/>
              </a:prstGeom>
              <a:noFill/>
              <a:ln w="11">
                <a:solidFill>
                  <a:srgbClr val="000000"/>
                </a:solidFill>
                <a:round/>
                <a:headEnd/>
                <a:tailEnd/>
              </a:ln>
            </p:spPr>
            <p:txBody>
              <a:bodyPr/>
              <a:lstStyle/>
              <a:p>
                <a:endParaRPr lang="en-US"/>
              </a:p>
            </p:txBody>
          </p:sp>
          <p:sp>
            <p:nvSpPr>
              <p:cNvPr id="48540" name="Line 55"/>
              <p:cNvSpPr>
                <a:spLocks noChangeShapeType="1"/>
              </p:cNvSpPr>
              <p:nvPr/>
            </p:nvSpPr>
            <p:spPr bwMode="auto">
              <a:xfrm flipV="1">
                <a:off x="7710626" y="1375614"/>
                <a:ext cx="438642" cy="423903"/>
              </a:xfrm>
              <a:prstGeom prst="line">
                <a:avLst/>
              </a:prstGeom>
              <a:noFill/>
              <a:ln w="11">
                <a:solidFill>
                  <a:srgbClr val="FFFFFF"/>
                </a:solidFill>
                <a:round/>
                <a:headEnd/>
                <a:tailEnd/>
              </a:ln>
            </p:spPr>
            <p:txBody>
              <a:bodyPr/>
              <a:lstStyle/>
              <a:p>
                <a:endParaRPr lang="en-US"/>
              </a:p>
            </p:txBody>
          </p:sp>
          <p:sp>
            <p:nvSpPr>
              <p:cNvPr id="48541" name="Line 40"/>
              <p:cNvSpPr>
                <a:spLocks noChangeShapeType="1"/>
              </p:cNvSpPr>
              <p:nvPr/>
            </p:nvSpPr>
            <p:spPr bwMode="auto">
              <a:xfrm flipV="1">
                <a:off x="8125367" y="1381084"/>
                <a:ext cx="438642" cy="423903"/>
              </a:xfrm>
              <a:prstGeom prst="line">
                <a:avLst/>
              </a:prstGeom>
              <a:noFill/>
              <a:ln w="11">
                <a:solidFill>
                  <a:srgbClr val="000000"/>
                </a:solidFill>
                <a:round/>
                <a:headEnd/>
                <a:tailEnd/>
              </a:ln>
            </p:spPr>
            <p:txBody>
              <a:bodyPr/>
              <a:lstStyle/>
              <a:p>
                <a:endParaRPr lang="en-US"/>
              </a:p>
            </p:txBody>
          </p:sp>
          <p:sp>
            <p:nvSpPr>
              <p:cNvPr id="48542" name="Line 55"/>
              <p:cNvSpPr>
                <a:spLocks noChangeShapeType="1"/>
              </p:cNvSpPr>
              <p:nvPr/>
            </p:nvSpPr>
            <p:spPr bwMode="auto">
              <a:xfrm flipV="1">
                <a:off x="8110431" y="1375614"/>
                <a:ext cx="438642" cy="423903"/>
              </a:xfrm>
              <a:prstGeom prst="line">
                <a:avLst/>
              </a:prstGeom>
              <a:noFill/>
              <a:ln w="11">
                <a:solidFill>
                  <a:srgbClr val="FFFFFF"/>
                </a:solidFill>
                <a:round/>
                <a:headEnd/>
                <a:tailEnd/>
              </a:ln>
            </p:spPr>
            <p:txBody>
              <a:bodyPr/>
              <a:lstStyle/>
              <a:p>
                <a:endParaRPr lang="en-US"/>
              </a:p>
            </p:txBody>
          </p:sp>
          <p:grpSp>
            <p:nvGrpSpPr>
              <p:cNvPr id="48543" name="Group 261"/>
              <p:cNvGrpSpPr>
                <a:grpSpLocks/>
              </p:cNvGrpSpPr>
              <p:nvPr/>
            </p:nvGrpSpPr>
            <p:grpSpPr bwMode="auto">
              <a:xfrm>
                <a:off x="7315885" y="1426210"/>
                <a:ext cx="1245206" cy="324081"/>
                <a:chOff x="7315885" y="1426210"/>
                <a:chExt cx="1245206" cy="324081"/>
              </a:xfrm>
            </p:grpSpPr>
            <p:sp>
              <p:nvSpPr>
                <p:cNvPr id="48544" name="Freeform 58"/>
                <p:cNvSpPr>
                  <a:spLocks/>
                </p:cNvSpPr>
                <p:nvPr/>
              </p:nvSpPr>
              <p:spPr bwMode="auto">
                <a:xfrm>
                  <a:off x="7521985" y="1426210"/>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endParaRPr lang="en-US"/>
                </a:p>
              </p:txBody>
            </p:sp>
            <p:sp>
              <p:nvSpPr>
                <p:cNvPr id="48545" name="Freeform 59"/>
                <p:cNvSpPr>
                  <a:spLocks/>
                </p:cNvSpPr>
                <p:nvPr/>
              </p:nvSpPr>
              <p:spPr bwMode="auto">
                <a:xfrm>
                  <a:off x="7974882" y="1426210"/>
                  <a:ext cx="190425" cy="47860"/>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2147483647 w 51"/>
                    <a:gd name="T21" fmla="*/ 2147483647 h 35"/>
                    <a:gd name="T22" fmla="*/ 2147483647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0 w 51"/>
                    <a:gd name="T37" fmla="*/ 2147483647 h 35"/>
                    <a:gd name="T38" fmla="*/ 0 w 51"/>
                    <a:gd name="T39" fmla="*/ 2147483647 h 35"/>
                    <a:gd name="T40" fmla="*/ 2147483647 w 51"/>
                    <a:gd name="T41" fmla="*/ 2147483647 h 35"/>
                    <a:gd name="T42" fmla="*/ 2147483647 w 51"/>
                    <a:gd name="T43" fmla="*/ 2147483647 h 35"/>
                    <a:gd name="T44" fmla="*/ 2147483647 w 51"/>
                    <a:gd name="T45" fmla="*/ 2147483647 h 35"/>
                    <a:gd name="T46" fmla="*/ 2147483647 w 51"/>
                    <a:gd name="T47" fmla="*/ 2147483647 h 35"/>
                    <a:gd name="T48" fmla="*/ 2147483647 w 51"/>
                    <a:gd name="T49" fmla="*/ 2147483647 h 35"/>
                    <a:gd name="T50" fmla="*/ 2147483647 w 51"/>
                    <a:gd name="T51" fmla="*/ 2147483647 h 35"/>
                    <a:gd name="T52" fmla="*/ 2147483647 w 51"/>
                    <a:gd name="T53" fmla="*/ 2147483647 h 35"/>
                    <a:gd name="T54" fmla="*/ 2147483647 w 51"/>
                    <a:gd name="T55" fmla="*/ 0 h 35"/>
                    <a:gd name="T56" fmla="*/ 2147483647 w 51"/>
                    <a:gd name="T57" fmla="*/ 0 h 35"/>
                    <a:gd name="T58" fmla="*/ 2147483647 w 51"/>
                    <a:gd name="T59" fmla="*/ 2147483647 h 35"/>
                    <a:gd name="T60" fmla="*/ 2147483647 w 51"/>
                    <a:gd name="T61" fmla="*/ 2147483647 h 35"/>
                    <a:gd name="T62" fmla="*/ 2147483647 w 51"/>
                    <a:gd name="T63" fmla="*/ 2147483647 h 35"/>
                    <a:gd name="T64" fmla="*/ 2147483647 w 51"/>
                    <a:gd name="T65" fmla="*/ 2147483647 h 35"/>
                    <a:gd name="T66" fmla="*/ 2147483647 w 51"/>
                    <a:gd name="T67" fmla="*/ 2147483647 h 35"/>
                    <a:gd name="T68" fmla="*/ 2147483647 w 51"/>
                    <a:gd name="T69" fmla="*/ 2147483647 h 35"/>
                    <a:gd name="T70" fmla="*/ 2147483647 w 51"/>
                    <a:gd name="T71" fmla="*/ 2147483647 h 35"/>
                    <a:gd name="T72" fmla="*/ 2147483647 w 51"/>
                    <a:gd name="T73" fmla="*/ 2147483647 h 35"/>
                    <a:gd name="T74" fmla="*/ 2147483647 w 51"/>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endParaRPr lang="en-US"/>
                </a:p>
              </p:txBody>
            </p:sp>
            <p:sp>
              <p:nvSpPr>
                <p:cNvPr id="48546" name="Freeform 60"/>
                <p:cNvSpPr>
                  <a:spLocks/>
                </p:cNvSpPr>
                <p:nvPr/>
              </p:nvSpPr>
              <p:spPr bwMode="auto">
                <a:xfrm>
                  <a:off x="8370666" y="1426210"/>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endParaRPr lang="en-US"/>
                </a:p>
              </p:txBody>
            </p:sp>
            <p:sp>
              <p:nvSpPr>
                <p:cNvPr id="48547" name="Freeform 61"/>
                <p:cNvSpPr>
                  <a:spLocks/>
                </p:cNvSpPr>
                <p:nvPr/>
              </p:nvSpPr>
              <p:spPr bwMode="auto">
                <a:xfrm>
                  <a:off x="7394296" y="1571156"/>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endParaRPr lang="en-US"/>
                </a:p>
              </p:txBody>
            </p:sp>
            <p:sp>
              <p:nvSpPr>
                <p:cNvPr id="48548" name="Freeform 62"/>
                <p:cNvSpPr>
                  <a:spLocks/>
                </p:cNvSpPr>
                <p:nvPr/>
              </p:nvSpPr>
              <p:spPr bwMode="auto">
                <a:xfrm>
                  <a:off x="7816733" y="1575259"/>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endParaRPr lang="en-US"/>
                </a:p>
              </p:txBody>
            </p:sp>
            <p:sp>
              <p:nvSpPr>
                <p:cNvPr id="48549" name="Freeform 63"/>
                <p:cNvSpPr>
                  <a:spLocks/>
                </p:cNvSpPr>
                <p:nvPr/>
              </p:nvSpPr>
              <p:spPr bwMode="auto">
                <a:xfrm>
                  <a:off x="8239169" y="1568422"/>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2147483647 h 34"/>
                    <a:gd name="T54" fmla="*/ 2147483647 w 51"/>
                    <a:gd name="T55" fmla="*/ 0 h 34"/>
                    <a:gd name="T56" fmla="*/ 2147483647 w 51"/>
                    <a:gd name="T57" fmla="*/ 0 h 34"/>
                    <a:gd name="T58" fmla="*/ 2147483647 w 51"/>
                    <a:gd name="T59" fmla="*/ 2147483647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endParaRPr lang="en-US"/>
                </a:p>
              </p:txBody>
            </p:sp>
            <p:sp>
              <p:nvSpPr>
                <p:cNvPr id="48550" name="Freeform 64"/>
                <p:cNvSpPr>
                  <a:spLocks/>
                </p:cNvSpPr>
                <p:nvPr/>
              </p:nvSpPr>
              <p:spPr bwMode="auto">
                <a:xfrm>
                  <a:off x="7315885" y="1702431"/>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endParaRPr lang="en-US"/>
                </a:p>
              </p:txBody>
            </p:sp>
            <p:sp>
              <p:nvSpPr>
                <p:cNvPr id="48551" name="Freeform 65"/>
                <p:cNvSpPr>
                  <a:spLocks/>
                </p:cNvSpPr>
                <p:nvPr/>
              </p:nvSpPr>
              <p:spPr bwMode="auto">
                <a:xfrm>
                  <a:off x="7711668" y="170379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0 w 51"/>
                    <a:gd name="T35" fmla="*/ 2147483647 h 34"/>
                    <a:gd name="T36" fmla="*/ 0 w 51"/>
                    <a:gd name="T37" fmla="*/ 2147483647 h 34"/>
                    <a:gd name="T38" fmla="*/ 0 w 51"/>
                    <a:gd name="T39" fmla="*/ 2147483647 h 34"/>
                    <a:gd name="T40" fmla="*/ 0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endParaRPr lang="en-US"/>
                </a:p>
              </p:txBody>
            </p:sp>
            <p:sp>
              <p:nvSpPr>
                <p:cNvPr id="48552" name="Freeform 66"/>
                <p:cNvSpPr>
                  <a:spLocks/>
                </p:cNvSpPr>
                <p:nvPr/>
              </p:nvSpPr>
              <p:spPr bwMode="auto">
                <a:xfrm>
                  <a:off x="8107452" y="1703798"/>
                  <a:ext cx="190425" cy="46493"/>
                </a:xfrm>
                <a:custGeom>
                  <a:avLst/>
                  <a:gdLst>
                    <a:gd name="T0" fmla="*/ 2147483647 w 51"/>
                    <a:gd name="T1" fmla="*/ 2147483647 h 34"/>
                    <a:gd name="T2" fmla="*/ 2147483647 w 51"/>
                    <a:gd name="T3" fmla="*/ 2147483647 h 34"/>
                    <a:gd name="T4" fmla="*/ 2147483647 w 51"/>
                    <a:gd name="T5" fmla="*/ 2147483647 h 34"/>
                    <a:gd name="T6" fmla="*/ 2147483647 w 51"/>
                    <a:gd name="T7" fmla="*/ 2147483647 h 34"/>
                    <a:gd name="T8" fmla="*/ 2147483647 w 51"/>
                    <a:gd name="T9" fmla="*/ 2147483647 h 34"/>
                    <a:gd name="T10" fmla="*/ 2147483647 w 51"/>
                    <a:gd name="T11" fmla="*/ 2147483647 h 34"/>
                    <a:gd name="T12" fmla="*/ 2147483647 w 51"/>
                    <a:gd name="T13" fmla="*/ 2147483647 h 34"/>
                    <a:gd name="T14" fmla="*/ 2147483647 w 51"/>
                    <a:gd name="T15" fmla="*/ 2147483647 h 34"/>
                    <a:gd name="T16" fmla="*/ 2147483647 w 51"/>
                    <a:gd name="T17" fmla="*/ 2147483647 h 34"/>
                    <a:gd name="T18" fmla="*/ 2147483647 w 51"/>
                    <a:gd name="T19" fmla="*/ 2147483647 h 34"/>
                    <a:gd name="T20" fmla="*/ 2147483647 w 51"/>
                    <a:gd name="T21" fmla="*/ 2147483647 h 34"/>
                    <a:gd name="T22" fmla="*/ 2147483647 w 51"/>
                    <a:gd name="T23" fmla="*/ 2147483647 h 34"/>
                    <a:gd name="T24" fmla="*/ 2147483647 w 51"/>
                    <a:gd name="T25" fmla="*/ 2147483647 h 34"/>
                    <a:gd name="T26" fmla="*/ 2147483647 w 51"/>
                    <a:gd name="T27" fmla="*/ 2147483647 h 34"/>
                    <a:gd name="T28" fmla="*/ 2147483647 w 51"/>
                    <a:gd name="T29" fmla="*/ 2147483647 h 34"/>
                    <a:gd name="T30" fmla="*/ 2147483647 w 51"/>
                    <a:gd name="T31" fmla="*/ 2147483647 h 34"/>
                    <a:gd name="T32" fmla="*/ 2147483647 w 51"/>
                    <a:gd name="T33" fmla="*/ 2147483647 h 34"/>
                    <a:gd name="T34" fmla="*/ 2147483647 w 51"/>
                    <a:gd name="T35" fmla="*/ 2147483647 h 34"/>
                    <a:gd name="T36" fmla="*/ 0 w 51"/>
                    <a:gd name="T37" fmla="*/ 2147483647 h 34"/>
                    <a:gd name="T38" fmla="*/ 0 w 51"/>
                    <a:gd name="T39" fmla="*/ 2147483647 h 34"/>
                    <a:gd name="T40" fmla="*/ 2147483647 w 51"/>
                    <a:gd name="T41" fmla="*/ 2147483647 h 34"/>
                    <a:gd name="T42" fmla="*/ 2147483647 w 51"/>
                    <a:gd name="T43" fmla="*/ 2147483647 h 34"/>
                    <a:gd name="T44" fmla="*/ 2147483647 w 51"/>
                    <a:gd name="T45" fmla="*/ 2147483647 h 34"/>
                    <a:gd name="T46" fmla="*/ 2147483647 w 51"/>
                    <a:gd name="T47" fmla="*/ 2147483647 h 34"/>
                    <a:gd name="T48" fmla="*/ 2147483647 w 51"/>
                    <a:gd name="T49" fmla="*/ 2147483647 h 34"/>
                    <a:gd name="T50" fmla="*/ 2147483647 w 51"/>
                    <a:gd name="T51" fmla="*/ 2147483647 h 34"/>
                    <a:gd name="T52" fmla="*/ 2147483647 w 51"/>
                    <a:gd name="T53" fmla="*/ 0 h 34"/>
                    <a:gd name="T54" fmla="*/ 2147483647 w 51"/>
                    <a:gd name="T55" fmla="*/ 0 h 34"/>
                    <a:gd name="T56" fmla="*/ 2147483647 w 51"/>
                    <a:gd name="T57" fmla="*/ 0 h 34"/>
                    <a:gd name="T58" fmla="*/ 2147483647 w 51"/>
                    <a:gd name="T59" fmla="*/ 0 h 34"/>
                    <a:gd name="T60" fmla="*/ 2147483647 w 51"/>
                    <a:gd name="T61" fmla="*/ 2147483647 h 34"/>
                    <a:gd name="T62" fmla="*/ 2147483647 w 51"/>
                    <a:gd name="T63" fmla="*/ 2147483647 h 34"/>
                    <a:gd name="T64" fmla="*/ 2147483647 w 51"/>
                    <a:gd name="T65" fmla="*/ 2147483647 h 34"/>
                    <a:gd name="T66" fmla="*/ 2147483647 w 51"/>
                    <a:gd name="T67" fmla="*/ 2147483647 h 34"/>
                    <a:gd name="T68" fmla="*/ 2147483647 w 51"/>
                    <a:gd name="T69" fmla="*/ 2147483647 h 34"/>
                    <a:gd name="T70" fmla="*/ 2147483647 w 51"/>
                    <a:gd name="T71" fmla="*/ 2147483647 h 34"/>
                    <a:gd name="T72" fmla="*/ 2147483647 w 51"/>
                    <a:gd name="T73" fmla="*/ 2147483647 h 34"/>
                    <a:gd name="T74" fmla="*/ 2147483647 w 51"/>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endParaRPr lang="en-US"/>
                </a:p>
              </p:txBody>
            </p:sp>
          </p:grpSp>
        </p:grpSp>
      </p:grpSp>
      <p:pic>
        <p:nvPicPr>
          <p:cNvPr id="48175" name="Picture 136" descr="NUOVA PH1"/>
          <p:cNvPicPr>
            <a:picLocks noChangeAspect="1" noChangeArrowheads="1"/>
          </p:cNvPicPr>
          <p:nvPr/>
        </p:nvPicPr>
        <p:blipFill>
          <a:blip r:embed="rId4"/>
          <a:srcRect/>
          <a:stretch>
            <a:fillRect/>
          </a:stretch>
        </p:blipFill>
        <p:spPr bwMode="auto">
          <a:xfrm>
            <a:off x="6954838" y="5334000"/>
            <a:ext cx="635000" cy="373063"/>
          </a:xfrm>
          <a:prstGeom prst="rect">
            <a:avLst/>
          </a:prstGeom>
          <a:noFill/>
          <a:ln w="9525">
            <a:noFill/>
            <a:miter lim="800000"/>
            <a:headEnd/>
            <a:tailEnd/>
          </a:ln>
        </p:spPr>
      </p:pic>
      <p:pic>
        <p:nvPicPr>
          <p:cNvPr id="48176" name="Picture 338" descr="DC3 Icon"/>
          <p:cNvPicPr>
            <a:picLocks noChangeAspect="1" noChangeArrowheads="1"/>
          </p:cNvPicPr>
          <p:nvPr/>
        </p:nvPicPr>
        <p:blipFill>
          <a:blip r:embed="rId3"/>
          <a:srcRect/>
          <a:stretch>
            <a:fillRect/>
          </a:stretch>
        </p:blipFill>
        <p:spPr bwMode="auto">
          <a:xfrm>
            <a:off x="8274050" y="5334000"/>
            <a:ext cx="458788" cy="655638"/>
          </a:xfrm>
          <a:prstGeom prst="rect">
            <a:avLst/>
          </a:prstGeom>
          <a:noFill/>
          <a:ln w="9525">
            <a:noFill/>
            <a:miter lim="800000"/>
            <a:headEnd/>
            <a:tailEnd/>
          </a:ln>
        </p:spPr>
      </p:pic>
      <p:sp>
        <p:nvSpPr>
          <p:cNvPr id="48177" name="Oval 147"/>
          <p:cNvSpPr>
            <a:spLocks noChangeArrowheads="1"/>
          </p:cNvSpPr>
          <p:nvPr/>
        </p:nvSpPr>
        <p:spPr bwMode="auto">
          <a:xfrm>
            <a:off x="6142038" y="5181600"/>
            <a:ext cx="365125" cy="92075"/>
          </a:xfrm>
          <a:prstGeom prst="ellipse">
            <a:avLst/>
          </a:prstGeom>
          <a:noFill/>
          <a:ln w="15875" algn="ctr">
            <a:solidFill>
              <a:schemeClr val="tx1"/>
            </a:solidFill>
            <a:round/>
            <a:headEnd/>
            <a:tailEnd/>
          </a:ln>
        </p:spPr>
        <p:txBody>
          <a:bodyPr/>
          <a:lstStyle/>
          <a:p>
            <a:endParaRPr lang="en-US"/>
          </a:p>
        </p:txBody>
      </p:sp>
      <p:sp>
        <p:nvSpPr>
          <p:cNvPr id="48178" name="Oval 148"/>
          <p:cNvSpPr>
            <a:spLocks noChangeArrowheads="1"/>
          </p:cNvSpPr>
          <p:nvPr/>
        </p:nvSpPr>
        <p:spPr bwMode="auto">
          <a:xfrm>
            <a:off x="7132638" y="5181600"/>
            <a:ext cx="365125" cy="92075"/>
          </a:xfrm>
          <a:prstGeom prst="ellipse">
            <a:avLst/>
          </a:prstGeom>
          <a:noFill/>
          <a:ln w="15875" algn="ctr">
            <a:solidFill>
              <a:schemeClr val="tx1"/>
            </a:solidFill>
            <a:round/>
            <a:headEnd/>
            <a:tailEnd/>
          </a:ln>
        </p:spPr>
        <p:txBody>
          <a:bodyPr/>
          <a:lstStyle/>
          <a:p>
            <a:endParaRPr lang="en-US"/>
          </a:p>
        </p:txBody>
      </p:sp>
      <p:sp>
        <p:nvSpPr>
          <p:cNvPr id="48179" name="Oval 149"/>
          <p:cNvSpPr>
            <a:spLocks noChangeArrowheads="1"/>
          </p:cNvSpPr>
          <p:nvPr/>
        </p:nvSpPr>
        <p:spPr bwMode="auto">
          <a:xfrm>
            <a:off x="8123238" y="5181600"/>
            <a:ext cx="365125" cy="92075"/>
          </a:xfrm>
          <a:prstGeom prst="ellipse">
            <a:avLst/>
          </a:prstGeom>
          <a:noFill/>
          <a:ln w="15875" algn="ctr">
            <a:solidFill>
              <a:schemeClr val="tx1"/>
            </a:solidFill>
            <a:round/>
            <a:headEnd/>
            <a:tailEnd/>
          </a:ln>
        </p:spPr>
        <p:txBody>
          <a:bodyPr/>
          <a:lstStyle/>
          <a:p>
            <a:endParaRPr lang="en-US"/>
          </a:p>
        </p:txBody>
      </p:sp>
      <p:grpSp>
        <p:nvGrpSpPr>
          <p:cNvPr id="48180" name="Group 983"/>
          <p:cNvGrpSpPr>
            <a:grpSpLocks noChangeAspect="1"/>
          </p:cNvGrpSpPr>
          <p:nvPr/>
        </p:nvGrpSpPr>
        <p:grpSpPr bwMode="auto">
          <a:xfrm>
            <a:off x="8580438" y="3352800"/>
            <a:ext cx="400050" cy="655638"/>
            <a:chOff x="1104" y="2544"/>
            <a:chExt cx="557" cy="816"/>
          </a:xfrm>
        </p:grpSpPr>
        <p:sp>
          <p:nvSpPr>
            <p:cNvPr id="48350" name="Rectangle 984"/>
            <p:cNvSpPr>
              <a:spLocks noChangeAspect="1" noChangeArrowheads="1"/>
            </p:cNvSpPr>
            <p:nvPr/>
          </p:nvSpPr>
          <p:spPr bwMode="auto">
            <a:xfrm>
              <a:off x="1104" y="3202"/>
              <a:ext cx="170" cy="158"/>
            </a:xfrm>
            <a:prstGeom prst="rect">
              <a:avLst/>
            </a:prstGeom>
            <a:solidFill>
              <a:srgbClr val="1DBEFF"/>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1DBEFF"/>
              </a:extrusionClr>
            </a:sp3d>
          </p:spPr>
          <p:txBody>
            <a:bodyPr>
              <a:flatTx/>
            </a:bodyPr>
            <a:lstStyle/>
            <a:p>
              <a:endParaRPr lang="en-US"/>
            </a:p>
          </p:txBody>
        </p:sp>
        <p:sp>
          <p:nvSpPr>
            <p:cNvPr id="48351" name="Rectangle 985"/>
            <p:cNvSpPr>
              <a:spLocks noChangeAspect="1" noChangeArrowheads="1"/>
            </p:cNvSpPr>
            <p:nvPr/>
          </p:nvSpPr>
          <p:spPr bwMode="auto">
            <a:xfrm>
              <a:off x="1104" y="3202"/>
              <a:ext cx="170" cy="158"/>
            </a:xfrm>
            <a:prstGeom prst="rect">
              <a:avLst/>
            </a:prstGeom>
            <a:noFill/>
            <a:ln w="12700">
              <a:solidFill>
                <a:schemeClr val="accent1"/>
              </a:solidFill>
              <a:miter lim="800000"/>
              <a:headEnd/>
              <a:tailEnd/>
            </a:ln>
          </p:spPr>
          <p:txBody>
            <a:bodyPr wrap="none" anchor="ctr"/>
            <a:lstStyle/>
            <a:p>
              <a:endParaRPr lang="en-US"/>
            </a:p>
          </p:txBody>
        </p:sp>
        <p:sp>
          <p:nvSpPr>
            <p:cNvPr id="48352" name="Rectangle 986"/>
            <p:cNvSpPr>
              <a:spLocks noChangeAspect="1" noChangeArrowheads="1"/>
            </p:cNvSpPr>
            <p:nvPr/>
          </p:nvSpPr>
          <p:spPr bwMode="auto">
            <a:xfrm>
              <a:off x="1104" y="3044"/>
              <a:ext cx="170" cy="158"/>
            </a:xfrm>
            <a:prstGeom prst="rect">
              <a:avLst/>
            </a:prstGeom>
            <a:solidFill>
              <a:srgbClr val="1DBEFF"/>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1DBEFF"/>
              </a:extrusionClr>
            </a:sp3d>
          </p:spPr>
          <p:txBody>
            <a:bodyPr>
              <a:flatTx/>
            </a:bodyPr>
            <a:lstStyle/>
            <a:p>
              <a:endParaRPr lang="en-US"/>
            </a:p>
          </p:txBody>
        </p:sp>
        <p:sp>
          <p:nvSpPr>
            <p:cNvPr id="48353" name="Rectangle 987"/>
            <p:cNvSpPr>
              <a:spLocks noChangeAspect="1" noChangeArrowheads="1"/>
            </p:cNvSpPr>
            <p:nvPr/>
          </p:nvSpPr>
          <p:spPr bwMode="auto">
            <a:xfrm>
              <a:off x="1104" y="3044"/>
              <a:ext cx="170" cy="158"/>
            </a:xfrm>
            <a:prstGeom prst="rect">
              <a:avLst/>
            </a:prstGeom>
            <a:noFill/>
            <a:ln w="12700">
              <a:solidFill>
                <a:schemeClr val="accent1"/>
              </a:solidFill>
              <a:miter lim="800000"/>
              <a:headEnd/>
              <a:tailEnd/>
            </a:ln>
          </p:spPr>
          <p:txBody>
            <a:bodyPr wrap="none" anchor="ctr"/>
            <a:lstStyle/>
            <a:p>
              <a:endParaRPr lang="en-US"/>
            </a:p>
          </p:txBody>
        </p:sp>
        <p:sp>
          <p:nvSpPr>
            <p:cNvPr id="48354" name="Rectangle 988"/>
            <p:cNvSpPr>
              <a:spLocks noChangeAspect="1" noChangeArrowheads="1"/>
            </p:cNvSpPr>
            <p:nvPr/>
          </p:nvSpPr>
          <p:spPr bwMode="auto">
            <a:xfrm>
              <a:off x="1274" y="3202"/>
              <a:ext cx="171" cy="158"/>
            </a:xfrm>
            <a:prstGeom prst="rect">
              <a:avLst/>
            </a:prstGeom>
            <a:solidFill>
              <a:srgbClr val="1DBEFF"/>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1DBEFF"/>
              </a:extrusionClr>
            </a:sp3d>
          </p:spPr>
          <p:txBody>
            <a:bodyPr>
              <a:flatTx/>
            </a:bodyPr>
            <a:lstStyle/>
            <a:p>
              <a:endParaRPr lang="en-US"/>
            </a:p>
          </p:txBody>
        </p:sp>
        <p:sp>
          <p:nvSpPr>
            <p:cNvPr id="48355" name="Rectangle 989"/>
            <p:cNvSpPr>
              <a:spLocks noChangeAspect="1" noChangeArrowheads="1"/>
            </p:cNvSpPr>
            <p:nvPr/>
          </p:nvSpPr>
          <p:spPr bwMode="auto">
            <a:xfrm>
              <a:off x="1274" y="3202"/>
              <a:ext cx="171" cy="158"/>
            </a:xfrm>
            <a:prstGeom prst="rect">
              <a:avLst/>
            </a:prstGeom>
            <a:noFill/>
            <a:ln w="12700">
              <a:solidFill>
                <a:schemeClr val="accent1"/>
              </a:solidFill>
              <a:miter lim="800000"/>
              <a:headEnd/>
              <a:tailEnd/>
            </a:ln>
          </p:spPr>
          <p:txBody>
            <a:bodyPr wrap="none" anchor="ctr"/>
            <a:lstStyle/>
            <a:p>
              <a:endParaRPr lang="en-US"/>
            </a:p>
          </p:txBody>
        </p:sp>
        <p:sp>
          <p:nvSpPr>
            <p:cNvPr id="48356" name="Rectangle 990"/>
            <p:cNvSpPr>
              <a:spLocks noChangeAspect="1" noChangeArrowheads="1"/>
            </p:cNvSpPr>
            <p:nvPr/>
          </p:nvSpPr>
          <p:spPr bwMode="auto">
            <a:xfrm>
              <a:off x="1274" y="3044"/>
              <a:ext cx="171" cy="158"/>
            </a:xfrm>
            <a:prstGeom prst="rect">
              <a:avLst/>
            </a:prstGeom>
            <a:solidFill>
              <a:srgbClr val="1DBEFF"/>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1DBEFF"/>
              </a:extrusionClr>
            </a:sp3d>
          </p:spPr>
          <p:txBody>
            <a:bodyPr>
              <a:flatTx/>
            </a:bodyPr>
            <a:lstStyle/>
            <a:p>
              <a:endParaRPr lang="en-US"/>
            </a:p>
          </p:txBody>
        </p:sp>
        <p:sp>
          <p:nvSpPr>
            <p:cNvPr id="48357" name="Rectangle 991"/>
            <p:cNvSpPr>
              <a:spLocks noChangeAspect="1" noChangeArrowheads="1"/>
            </p:cNvSpPr>
            <p:nvPr/>
          </p:nvSpPr>
          <p:spPr bwMode="auto">
            <a:xfrm>
              <a:off x="1274" y="3044"/>
              <a:ext cx="171" cy="158"/>
            </a:xfrm>
            <a:prstGeom prst="rect">
              <a:avLst/>
            </a:prstGeom>
            <a:noFill/>
            <a:ln w="12700">
              <a:solidFill>
                <a:schemeClr val="accent1"/>
              </a:solidFill>
              <a:miter lim="800000"/>
              <a:headEnd/>
              <a:tailEnd/>
            </a:ln>
          </p:spPr>
          <p:txBody>
            <a:bodyPr wrap="none" anchor="ctr"/>
            <a:lstStyle/>
            <a:p>
              <a:endParaRPr lang="en-US"/>
            </a:p>
          </p:txBody>
        </p:sp>
        <p:sp>
          <p:nvSpPr>
            <p:cNvPr id="48358" name="Rectangle 992"/>
            <p:cNvSpPr>
              <a:spLocks noChangeAspect="1" noChangeArrowheads="1"/>
            </p:cNvSpPr>
            <p:nvPr/>
          </p:nvSpPr>
          <p:spPr bwMode="auto">
            <a:xfrm>
              <a:off x="1445" y="3202"/>
              <a:ext cx="170" cy="158"/>
            </a:xfrm>
            <a:prstGeom prst="rect">
              <a:avLst/>
            </a:prstGeom>
            <a:solidFill>
              <a:srgbClr val="1DBEFF"/>
            </a:solidFill>
            <a:ln w="9525">
              <a:miter lim="800000"/>
              <a:headEnd/>
              <a:tailEnd/>
            </a:ln>
            <a:scene3d>
              <a:camera prst="legacyObliqueTopRight"/>
              <a:lightRig rig="legacyFlat2" dir="t"/>
            </a:scene3d>
            <a:sp3d extrusionH="201600" prstMaterial="legacyMatte">
              <a:bevelT w="13500" h="13500" prst="angle"/>
              <a:bevelB w="13500" h="13500" prst="angle"/>
              <a:extrusionClr>
                <a:srgbClr val="1DBEFF"/>
              </a:extrusionClr>
            </a:sp3d>
          </p:spPr>
          <p:txBody>
            <a:bodyPr>
              <a:flatTx/>
            </a:bodyPr>
            <a:lstStyle/>
            <a:p>
              <a:endParaRPr lang="en-US"/>
            </a:p>
          </p:txBody>
        </p:sp>
        <p:sp>
          <p:nvSpPr>
            <p:cNvPr id="48359" name="Rectangle 993"/>
            <p:cNvSpPr>
              <a:spLocks noChangeAspect="1" noChangeArrowheads="1"/>
            </p:cNvSpPr>
            <p:nvPr/>
          </p:nvSpPr>
          <p:spPr bwMode="auto">
            <a:xfrm>
              <a:off x="1445" y="3044"/>
              <a:ext cx="170" cy="158"/>
            </a:xfrm>
            <a:prstGeom prst="rect">
              <a:avLst/>
            </a:prstGeom>
            <a:solidFill>
              <a:srgbClr val="1DBEFF"/>
            </a:solidFill>
            <a:ln w="9525">
              <a:miter lim="800000"/>
              <a:headEnd/>
              <a:tailEnd/>
            </a:ln>
            <a:scene3d>
              <a:camera prst="legacyObliqueTopRight"/>
              <a:lightRig rig="legacyFlat2" dir="t"/>
            </a:scene3d>
            <a:sp3d extrusionH="201600" prstMaterial="legacyMatte">
              <a:bevelT w="13500" h="13500" prst="angle"/>
              <a:bevelB w="13500" h="13500" prst="angle"/>
              <a:extrusionClr>
                <a:srgbClr val="1DBEFF"/>
              </a:extrusionClr>
            </a:sp3d>
          </p:spPr>
          <p:txBody>
            <a:bodyPr>
              <a:flatTx/>
            </a:bodyPr>
            <a:lstStyle/>
            <a:p>
              <a:endParaRPr lang="en-US"/>
            </a:p>
          </p:txBody>
        </p:sp>
        <p:sp>
          <p:nvSpPr>
            <p:cNvPr id="48360" name="Rectangle 994"/>
            <p:cNvSpPr>
              <a:spLocks noChangeAspect="1" noChangeArrowheads="1"/>
            </p:cNvSpPr>
            <p:nvPr/>
          </p:nvSpPr>
          <p:spPr bwMode="auto">
            <a:xfrm>
              <a:off x="1105" y="2544"/>
              <a:ext cx="510" cy="500"/>
            </a:xfrm>
            <a:prstGeom prst="rect">
              <a:avLst/>
            </a:prstGeom>
            <a:solidFill>
              <a:srgbClr val="1DBEFF"/>
            </a:solidFill>
            <a:ln w="9525">
              <a:miter lim="800000"/>
              <a:headEnd/>
              <a:tailEnd/>
            </a:ln>
            <a:scene3d>
              <a:camera prst="legacyObliqueTopRight"/>
              <a:lightRig rig="legacyFlat2" dir="t"/>
            </a:scene3d>
            <a:sp3d extrusionH="201600" prstMaterial="legacyMatte">
              <a:bevelT w="13500" h="13500" prst="angle"/>
              <a:bevelB w="13500" h="13500" prst="angle"/>
              <a:extrusionClr>
                <a:srgbClr val="1DBEFF"/>
              </a:extrusionClr>
            </a:sp3d>
          </p:spPr>
          <p:txBody>
            <a:bodyPr>
              <a:flatTx/>
            </a:bodyPr>
            <a:lstStyle/>
            <a:p>
              <a:endParaRPr lang="en-US"/>
            </a:p>
          </p:txBody>
        </p:sp>
        <p:sp>
          <p:nvSpPr>
            <p:cNvPr id="48361" name="Freeform 995"/>
            <p:cNvSpPr>
              <a:spLocks noChangeAspect="1"/>
            </p:cNvSpPr>
            <p:nvPr/>
          </p:nvSpPr>
          <p:spPr bwMode="auto">
            <a:xfrm>
              <a:off x="1160" y="2756"/>
              <a:ext cx="154" cy="70"/>
            </a:xfrm>
            <a:custGeom>
              <a:avLst/>
              <a:gdLst>
                <a:gd name="T0" fmla="*/ 1 w 277"/>
                <a:gd name="T1" fmla="*/ 1 h 138"/>
                <a:gd name="T2" fmla="*/ 1 w 277"/>
                <a:gd name="T3" fmla="*/ 1 h 138"/>
                <a:gd name="T4" fmla="*/ 1 w 277"/>
                <a:gd name="T5" fmla="*/ 0 h 138"/>
                <a:gd name="T6" fmla="*/ 0 w 277"/>
                <a:gd name="T7" fmla="*/ 1 h 138"/>
                <a:gd name="T8" fmla="*/ 1 w 277"/>
                <a:gd name="T9" fmla="*/ 1 h 138"/>
                <a:gd name="T10" fmla="*/ 1 w 277"/>
                <a:gd name="T11" fmla="*/ 1 h 138"/>
                <a:gd name="T12" fmla="*/ 1 w 277"/>
                <a:gd name="T13" fmla="*/ 1 h 138"/>
                <a:gd name="T14" fmla="*/ 1 w 277"/>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138"/>
                <a:gd name="T26" fmla="*/ 277 w 277"/>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138">
                  <a:moveTo>
                    <a:pt x="277" y="33"/>
                  </a:moveTo>
                  <a:lnTo>
                    <a:pt x="65" y="33"/>
                  </a:lnTo>
                  <a:lnTo>
                    <a:pt x="65" y="0"/>
                  </a:lnTo>
                  <a:lnTo>
                    <a:pt x="0" y="65"/>
                  </a:lnTo>
                  <a:lnTo>
                    <a:pt x="65" y="138"/>
                  </a:lnTo>
                  <a:lnTo>
                    <a:pt x="65" y="106"/>
                  </a:lnTo>
                  <a:lnTo>
                    <a:pt x="277" y="106"/>
                  </a:lnTo>
                  <a:lnTo>
                    <a:pt x="277" y="33"/>
                  </a:lnTo>
                  <a:close/>
                </a:path>
              </a:pathLst>
            </a:custGeom>
            <a:solidFill>
              <a:srgbClr val="000000"/>
            </a:solidFill>
            <a:ln w="9525">
              <a:noFill/>
              <a:round/>
              <a:headEnd/>
              <a:tailEnd/>
            </a:ln>
          </p:spPr>
          <p:txBody>
            <a:bodyPr/>
            <a:lstStyle/>
            <a:p>
              <a:endParaRPr lang="en-US"/>
            </a:p>
          </p:txBody>
        </p:sp>
        <p:sp>
          <p:nvSpPr>
            <p:cNvPr id="48362" name="Freeform 996"/>
            <p:cNvSpPr>
              <a:spLocks noChangeAspect="1"/>
            </p:cNvSpPr>
            <p:nvPr/>
          </p:nvSpPr>
          <p:spPr bwMode="auto">
            <a:xfrm>
              <a:off x="1160" y="2756"/>
              <a:ext cx="154" cy="70"/>
            </a:xfrm>
            <a:custGeom>
              <a:avLst/>
              <a:gdLst>
                <a:gd name="T0" fmla="*/ 1 w 277"/>
                <a:gd name="T1" fmla="*/ 1 h 138"/>
                <a:gd name="T2" fmla="*/ 1 w 277"/>
                <a:gd name="T3" fmla="*/ 1 h 138"/>
                <a:gd name="T4" fmla="*/ 1 w 277"/>
                <a:gd name="T5" fmla="*/ 0 h 138"/>
                <a:gd name="T6" fmla="*/ 0 w 277"/>
                <a:gd name="T7" fmla="*/ 1 h 138"/>
                <a:gd name="T8" fmla="*/ 1 w 277"/>
                <a:gd name="T9" fmla="*/ 1 h 138"/>
                <a:gd name="T10" fmla="*/ 1 w 277"/>
                <a:gd name="T11" fmla="*/ 1 h 138"/>
                <a:gd name="T12" fmla="*/ 1 w 277"/>
                <a:gd name="T13" fmla="*/ 1 h 138"/>
                <a:gd name="T14" fmla="*/ 1 w 277"/>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138"/>
                <a:gd name="T26" fmla="*/ 277 w 277"/>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138">
                  <a:moveTo>
                    <a:pt x="277" y="33"/>
                  </a:moveTo>
                  <a:lnTo>
                    <a:pt x="65" y="33"/>
                  </a:lnTo>
                  <a:lnTo>
                    <a:pt x="65" y="0"/>
                  </a:lnTo>
                  <a:lnTo>
                    <a:pt x="0" y="65"/>
                  </a:lnTo>
                  <a:lnTo>
                    <a:pt x="65" y="138"/>
                  </a:lnTo>
                  <a:lnTo>
                    <a:pt x="65" y="106"/>
                  </a:lnTo>
                  <a:lnTo>
                    <a:pt x="277" y="106"/>
                  </a:lnTo>
                  <a:lnTo>
                    <a:pt x="277" y="33"/>
                  </a:lnTo>
                  <a:close/>
                </a:path>
              </a:pathLst>
            </a:custGeom>
            <a:solidFill>
              <a:srgbClr val="000000"/>
            </a:solidFill>
            <a:ln w="9525">
              <a:noFill/>
              <a:round/>
              <a:headEnd/>
              <a:tailEnd/>
            </a:ln>
          </p:spPr>
          <p:txBody>
            <a:bodyPr/>
            <a:lstStyle/>
            <a:p>
              <a:endParaRPr lang="en-US"/>
            </a:p>
          </p:txBody>
        </p:sp>
        <p:sp>
          <p:nvSpPr>
            <p:cNvPr id="48363" name="Freeform 997"/>
            <p:cNvSpPr>
              <a:spLocks noChangeAspect="1"/>
            </p:cNvSpPr>
            <p:nvPr/>
          </p:nvSpPr>
          <p:spPr bwMode="auto">
            <a:xfrm>
              <a:off x="1217" y="2650"/>
              <a:ext cx="121" cy="123"/>
            </a:xfrm>
            <a:custGeom>
              <a:avLst/>
              <a:gdLst>
                <a:gd name="T0" fmla="*/ 1 w 219"/>
                <a:gd name="T1" fmla="*/ 1 h 244"/>
                <a:gd name="T2" fmla="*/ 1 w 219"/>
                <a:gd name="T3" fmla="*/ 1 h 244"/>
                <a:gd name="T4" fmla="*/ 1 w 219"/>
                <a:gd name="T5" fmla="*/ 0 h 244"/>
                <a:gd name="T6" fmla="*/ 0 w 219"/>
                <a:gd name="T7" fmla="*/ 0 h 244"/>
                <a:gd name="T8" fmla="*/ 0 w 219"/>
                <a:gd name="T9" fmla="*/ 1 h 244"/>
                <a:gd name="T10" fmla="*/ 1 w 219"/>
                <a:gd name="T11" fmla="*/ 1 h 244"/>
                <a:gd name="T12" fmla="*/ 1 w 219"/>
                <a:gd name="T13" fmla="*/ 1 h 244"/>
                <a:gd name="T14" fmla="*/ 1 w 219"/>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4"/>
                <a:gd name="T26" fmla="*/ 219 w 219"/>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4">
                  <a:moveTo>
                    <a:pt x="219" y="195"/>
                  </a:moveTo>
                  <a:lnTo>
                    <a:pt x="66" y="24"/>
                  </a:lnTo>
                  <a:lnTo>
                    <a:pt x="88" y="0"/>
                  </a:lnTo>
                  <a:lnTo>
                    <a:pt x="0" y="0"/>
                  </a:lnTo>
                  <a:lnTo>
                    <a:pt x="0" y="97"/>
                  </a:lnTo>
                  <a:lnTo>
                    <a:pt x="22" y="73"/>
                  </a:lnTo>
                  <a:lnTo>
                    <a:pt x="175" y="244"/>
                  </a:lnTo>
                  <a:lnTo>
                    <a:pt x="219" y="195"/>
                  </a:lnTo>
                  <a:close/>
                </a:path>
              </a:pathLst>
            </a:custGeom>
            <a:solidFill>
              <a:srgbClr val="000000"/>
            </a:solidFill>
            <a:ln w="9525">
              <a:noFill/>
              <a:round/>
              <a:headEnd/>
              <a:tailEnd/>
            </a:ln>
          </p:spPr>
          <p:txBody>
            <a:bodyPr/>
            <a:lstStyle/>
            <a:p>
              <a:endParaRPr lang="en-US"/>
            </a:p>
          </p:txBody>
        </p:sp>
        <p:sp>
          <p:nvSpPr>
            <p:cNvPr id="48364" name="Freeform 998"/>
            <p:cNvSpPr>
              <a:spLocks noChangeAspect="1"/>
            </p:cNvSpPr>
            <p:nvPr/>
          </p:nvSpPr>
          <p:spPr bwMode="auto">
            <a:xfrm>
              <a:off x="1217" y="2650"/>
              <a:ext cx="121" cy="123"/>
            </a:xfrm>
            <a:custGeom>
              <a:avLst/>
              <a:gdLst>
                <a:gd name="T0" fmla="*/ 1 w 219"/>
                <a:gd name="T1" fmla="*/ 1 h 244"/>
                <a:gd name="T2" fmla="*/ 1 w 219"/>
                <a:gd name="T3" fmla="*/ 1 h 244"/>
                <a:gd name="T4" fmla="*/ 1 w 219"/>
                <a:gd name="T5" fmla="*/ 0 h 244"/>
                <a:gd name="T6" fmla="*/ 0 w 219"/>
                <a:gd name="T7" fmla="*/ 0 h 244"/>
                <a:gd name="T8" fmla="*/ 0 w 219"/>
                <a:gd name="T9" fmla="*/ 1 h 244"/>
                <a:gd name="T10" fmla="*/ 1 w 219"/>
                <a:gd name="T11" fmla="*/ 1 h 244"/>
                <a:gd name="T12" fmla="*/ 1 w 219"/>
                <a:gd name="T13" fmla="*/ 1 h 244"/>
                <a:gd name="T14" fmla="*/ 1 w 219"/>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4"/>
                <a:gd name="T26" fmla="*/ 219 w 219"/>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4">
                  <a:moveTo>
                    <a:pt x="219" y="195"/>
                  </a:moveTo>
                  <a:lnTo>
                    <a:pt x="66" y="24"/>
                  </a:lnTo>
                  <a:lnTo>
                    <a:pt x="88" y="0"/>
                  </a:lnTo>
                  <a:lnTo>
                    <a:pt x="0" y="0"/>
                  </a:lnTo>
                  <a:lnTo>
                    <a:pt x="0" y="97"/>
                  </a:lnTo>
                  <a:lnTo>
                    <a:pt x="22" y="73"/>
                  </a:lnTo>
                  <a:lnTo>
                    <a:pt x="175" y="244"/>
                  </a:lnTo>
                  <a:lnTo>
                    <a:pt x="219" y="195"/>
                  </a:lnTo>
                  <a:close/>
                </a:path>
              </a:pathLst>
            </a:custGeom>
            <a:solidFill>
              <a:srgbClr val="000000"/>
            </a:solidFill>
            <a:ln w="9525">
              <a:noFill/>
              <a:round/>
              <a:headEnd/>
              <a:tailEnd/>
            </a:ln>
          </p:spPr>
          <p:txBody>
            <a:bodyPr/>
            <a:lstStyle/>
            <a:p>
              <a:endParaRPr lang="en-US"/>
            </a:p>
          </p:txBody>
        </p:sp>
        <p:sp>
          <p:nvSpPr>
            <p:cNvPr id="48365" name="Freeform 999"/>
            <p:cNvSpPr>
              <a:spLocks noChangeAspect="1"/>
            </p:cNvSpPr>
            <p:nvPr/>
          </p:nvSpPr>
          <p:spPr bwMode="auto">
            <a:xfrm>
              <a:off x="1322" y="2593"/>
              <a:ext cx="69" cy="155"/>
            </a:xfrm>
            <a:custGeom>
              <a:avLst/>
              <a:gdLst>
                <a:gd name="T0" fmla="*/ 1 w 124"/>
                <a:gd name="T1" fmla="*/ 1 h 309"/>
                <a:gd name="T2" fmla="*/ 1 w 124"/>
                <a:gd name="T3" fmla="*/ 1 h 309"/>
                <a:gd name="T4" fmla="*/ 1 w 124"/>
                <a:gd name="T5" fmla="*/ 1 h 309"/>
                <a:gd name="T6" fmla="*/ 1 w 124"/>
                <a:gd name="T7" fmla="*/ 0 h 309"/>
                <a:gd name="T8" fmla="*/ 0 w 124"/>
                <a:gd name="T9" fmla="*/ 1 h 309"/>
                <a:gd name="T10" fmla="*/ 1 w 124"/>
                <a:gd name="T11" fmla="*/ 1 h 309"/>
                <a:gd name="T12" fmla="*/ 1 w 124"/>
                <a:gd name="T13" fmla="*/ 1 h 309"/>
                <a:gd name="T14" fmla="*/ 1 w 124"/>
                <a:gd name="T15" fmla="*/ 1 h 309"/>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09"/>
                <a:gd name="T26" fmla="*/ 124 w 124"/>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09">
                  <a:moveTo>
                    <a:pt x="95" y="309"/>
                  </a:moveTo>
                  <a:lnTo>
                    <a:pt x="95" y="65"/>
                  </a:lnTo>
                  <a:lnTo>
                    <a:pt x="124" y="65"/>
                  </a:lnTo>
                  <a:lnTo>
                    <a:pt x="66" y="0"/>
                  </a:lnTo>
                  <a:lnTo>
                    <a:pt x="0" y="65"/>
                  </a:lnTo>
                  <a:lnTo>
                    <a:pt x="29" y="65"/>
                  </a:lnTo>
                  <a:lnTo>
                    <a:pt x="29" y="309"/>
                  </a:lnTo>
                  <a:lnTo>
                    <a:pt x="95" y="309"/>
                  </a:lnTo>
                  <a:close/>
                </a:path>
              </a:pathLst>
            </a:custGeom>
            <a:solidFill>
              <a:srgbClr val="000000"/>
            </a:solidFill>
            <a:ln w="9525">
              <a:noFill/>
              <a:round/>
              <a:headEnd/>
              <a:tailEnd/>
            </a:ln>
          </p:spPr>
          <p:txBody>
            <a:bodyPr/>
            <a:lstStyle/>
            <a:p>
              <a:endParaRPr lang="en-US"/>
            </a:p>
          </p:txBody>
        </p:sp>
        <p:sp>
          <p:nvSpPr>
            <p:cNvPr id="48366" name="Freeform 1000"/>
            <p:cNvSpPr>
              <a:spLocks noChangeAspect="1"/>
            </p:cNvSpPr>
            <p:nvPr/>
          </p:nvSpPr>
          <p:spPr bwMode="auto">
            <a:xfrm>
              <a:off x="1322" y="2593"/>
              <a:ext cx="69" cy="155"/>
            </a:xfrm>
            <a:custGeom>
              <a:avLst/>
              <a:gdLst>
                <a:gd name="T0" fmla="*/ 1 w 124"/>
                <a:gd name="T1" fmla="*/ 1 h 309"/>
                <a:gd name="T2" fmla="*/ 1 w 124"/>
                <a:gd name="T3" fmla="*/ 1 h 309"/>
                <a:gd name="T4" fmla="*/ 1 w 124"/>
                <a:gd name="T5" fmla="*/ 1 h 309"/>
                <a:gd name="T6" fmla="*/ 1 w 124"/>
                <a:gd name="T7" fmla="*/ 0 h 309"/>
                <a:gd name="T8" fmla="*/ 0 w 124"/>
                <a:gd name="T9" fmla="*/ 1 h 309"/>
                <a:gd name="T10" fmla="*/ 1 w 124"/>
                <a:gd name="T11" fmla="*/ 1 h 309"/>
                <a:gd name="T12" fmla="*/ 1 w 124"/>
                <a:gd name="T13" fmla="*/ 1 h 309"/>
                <a:gd name="T14" fmla="*/ 1 w 124"/>
                <a:gd name="T15" fmla="*/ 1 h 309"/>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09"/>
                <a:gd name="T26" fmla="*/ 124 w 124"/>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09">
                  <a:moveTo>
                    <a:pt x="95" y="309"/>
                  </a:moveTo>
                  <a:lnTo>
                    <a:pt x="95" y="65"/>
                  </a:lnTo>
                  <a:lnTo>
                    <a:pt x="124" y="65"/>
                  </a:lnTo>
                  <a:lnTo>
                    <a:pt x="66" y="0"/>
                  </a:lnTo>
                  <a:lnTo>
                    <a:pt x="0" y="65"/>
                  </a:lnTo>
                  <a:lnTo>
                    <a:pt x="29" y="65"/>
                  </a:lnTo>
                  <a:lnTo>
                    <a:pt x="29" y="309"/>
                  </a:lnTo>
                  <a:lnTo>
                    <a:pt x="95" y="309"/>
                  </a:lnTo>
                  <a:close/>
                </a:path>
              </a:pathLst>
            </a:custGeom>
            <a:solidFill>
              <a:srgbClr val="000000"/>
            </a:solidFill>
            <a:ln w="9525">
              <a:noFill/>
              <a:round/>
              <a:headEnd/>
              <a:tailEnd/>
            </a:ln>
          </p:spPr>
          <p:txBody>
            <a:bodyPr/>
            <a:lstStyle/>
            <a:p>
              <a:endParaRPr lang="en-US"/>
            </a:p>
          </p:txBody>
        </p:sp>
        <p:sp>
          <p:nvSpPr>
            <p:cNvPr id="48367" name="Freeform 1001"/>
            <p:cNvSpPr>
              <a:spLocks noChangeAspect="1"/>
            </p:cNvSpPr>
            <p:nvPr/>
          </p:nvSpPr>
          <p:spPr bwMode="auto">
            <a:xfrm>
              <a:off x="1375" y="2650"/>
              <a:ext cx="121" cy="123"/>
            </a:xfrm>
            <a:custGeom>
              <a:avLst/>
              <a:gdLst>
                <a:gd name="T0" fmla="*/ 1 w 219"/>
                <a:gd name="T1" fmla="*/ 1 h 244"/>
                <a:gd name="T2" fmla="*/ 1 w 219"/>
                <a:gd name="T3" fmla="*/ 1 h 244"/>
                <a:gd name="T4" fmla="*/ 1 w 219"/>
                <a:gd name="T5" fmla="*/ 1 h 244"/>
                <a:gd name="T6" fmla="*/ 1 w 219"/>
                <a:gd name="T7" fmla="*/ 0 h 244"/>
                <a:gd name="T8" fmla="*/ 1 w 219"/>
                <a:gd name="T9" fmla="*/ 0 h 244"/>
                <a:gd name="T10" fmla="*/ 1 w 219"/>
                <a:gd name="T11" fmla="*/ 1 h 244"/>
                <a:gd name="T12" fmla="*/ 0 w 219"/>
                <a:gd name="T13" fmla="*/ 1 h 244"/>
                <a:gd name="T14" fmla="*/ 1 w 219"/>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4"/>
                <a:gd name="T26" fmla="*/ 219 w 219"/>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4">
                  <a:moveTo>
                    <a:pt x="44" y="244"/>
                  </a:moveTo>
                  <a:lnTo>
                    <a:pt x="198" y="73"/>
                  </a:lnTo>
                  <a:lnTo>
                    <a:pt x="219" y="97"/>
                  </a:lnTo>
                  <a:lnTo>
                    <a:pt x="219" y="0"/>
                  </a:lnTo>
                  <a:lnTo>
                    <a:pt x="132" y="0"/>
                  </a:lnTo>
                  <a:lnTo>
                    <a:pt x="154" y="24"/>
                  </a:lnTo>
                  <a:lnTo>
                    <a:pt x="0" y="195"/>
                  </a:lnTo>
                  <a:lnTo>
                    <a:pt x="44" y="244"/>
                  </a:lnTo>
                  <a:close/>
                </a:path>
              </a:pathLst>
            </a:custGeom>
            <a:solidFill>
              <a:srgbClr val="000000"/>
            </a:solidFill>
            <a:ln w="9525">
              <a:noFill/>
              <a:round/>
              <a:headEnd/>
              <a:tailEnd/>
            </a:ln>
          </p:spPr>
          <p:txBody>
            <a:bodyPr/>
            <a:lstStyle/>
            <a:p>
              <a:endParaRPr lang="en-US"/>
            </a:p>
          </p:txBody>
        </p:sp>
        <p:sp>
          <p:nvSpPr>
            <p:cNvPr id="48368" name="Freeform 1002"/>
            <p:cNvSpPr>
              <a:spLocks noChangeAspect="1"/>
            </p:cNvSpPr>
            <p:nvPr/>
          </p:nvSpPr>
          <p:spPr bwMode="auto">
            <a:xfrm>
              <a:off x="1375" y="2650"/>
              <a:ext cx="121" cy="123"/>
            </a:xfrm>
            <a:custGeom>
              <a:avLst/>
              <a:gdLst>
                <a:gd name="T0" fmla="*/ 1 w 219"/>
                <a:gd name="T1" fmla="*/ 1 h 244"/>
                <a:gd name="T2" fmla="*/ 1 w 219"/>
                <a:gd name="T3" fmla="*/ 1 h 244"/>
                <a:gd name="T4" fmla="*/ 1 w 219"/>
                <a:gd name="T5" fmla="*/ 1 h 244"/>
                <a:gd name="T6" fmla="*/ 1 w 219"/>
                <a:gd name="T7" fmla="*/ 0 h 244"/>
                <a:gd name="T8" fmla="*/ 1 w 219"/>
                <a:gd name="T9" fmla="*/ 0 h 244"/>
                <a:gd name="T10" fmla="*/ 1 w 219"/>
                <a:gd name="T11" fmla="*/ 1 h 244"/>
                <a:gd name="T12" fmla="*/ 0 w 219"/>
                <a:gd name="T13" fmla="*/ 1 h 244"/>
                <a:gd name="T14" fmla="*/ 1 w 219"/>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4"/>
                <a:gd name="T26" fmla="*/ 219 w 219"/>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4">
                  <a:moveTo>
                    <a:pt x="44" y="244"/>
                  </a:moveTo>
                  <a:lnTo>
                    <a:pt x="198" y="73"/>
                  </a:lnTo>
                  <a:lnTo>
                    <a:pt x="219" y="97"/>
                  </a:lnTo>
                  <a:lnTo>
                    <a:pt x="219" y="0"/>
                  </a:lnTo>
                  <a:lnTo>
                    <a:pt x="132" y="0"/>
                  </a:lnTo>
                  <a:lnTo>
                    <a:pt x="154" y="24"/>
                  </a:lnTo>
                  <a:lnTo>
                    <a:pt x="0" y="195"/>
                  </a:lnTo>
                  <a:lnTo>
                    <a:pt x="44" y="244"/>
                  </a:lnTo>
                  <a:close/>
                </a:path>
              </a:pathLst>
            </a:custGeom>
            <a:solidFill>
              <a:srgbClr val="000000"/>
            </a:solidFill>
            <a:ln w="9525">
              <a:noFill/>
              <a:round/>
              <a:headEnd/>
              <a:tailEnd/>
            </a:ln>
          </p:spPr>
          <p:txBody>
            <a:bodyPr/>
            <a:lstStyle/>
            <a:p>
              <a:endParaRPr lang="en-US"/>
            </a:p>
          </p:txBody>
        </p:sp>
        <p:sp>
          <p:nvSpPr>
            <p:cNvPr id="48369" name="Freeform 1003"/>
            <p:cNvSpPr>
              <a:spLocks noChangeAspect="1"/>
            </p:cNvSpPr>
            <p:nvPr/>
          </p:nvSpPr>
          <p:spPr bwMode="auto">
            <a:xfrm>
              <a:off x="1399" y="2756"/>
              <a:ext cx="154" cy="70"/>
            </a:xfrm>
            <a:custGeom>
              <a:avLst/>
              <a:gdLst>
                <a:gd name="T0" fmla="*/ 0 w 278"/>
                <a:gd name="T1" fmla="*/ 1 h 138"/>
                <a:gd name="T2" fmla="*/ 1 w 278"/>
                <a:gd name="T3" fmla="*/ 1 h 138"/>
                <a:gd name="T4" fmla="*/ 1 w 278"/>
                <a:gd name="T5" fmla="*/ 1 h 138"/>
                <a:gd name="T6" fmla="*/ 1 w 278"/>
                <a:gd name="T7" fmla="*/ 1 h 138"/>
                <a:gd name="T8" fmla="*/ 1 w 278"/>
                <a:gd name="T9" fmla="*/ 0 h 138"/>
                <a:gd name="T10" fmla="*/ 1 w 278"/>
                <a:gd name="T11" fmla="*/ 1 h 138"/>
                <a:gd name="T12" fmla="*/ 0 w 278"/>
                <a:gd name="T13" fmla="*/ 1 h 138"/>
                <a:gd name="T14" fmla="*/ 0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0" y="106"/>
                  </a:moveTo>
                  <a:lnTo>
                    <a:pt x="219" y="106"/>
                  </a:lnTo>
                  <a:lnTo>
                    <a:pt x="219" y="138"/>
                  </a:lnTo>
                  <a:lnTo>
                    <a:pt x="278" y="65"/>
                  </a:lnTo>
                  <a:lnTo>
                    <a:pt x="219" y="0"/>
                  </a:lnTo>
                  <a:lnTo>
                    <a:pt x="219" y="33"/>
                  </a:lnTo>
                  <a:lnTo>
                    <a:pt x="0" y="33"/>
                  </a:lnTo>
                  <a:lnTo>
                    <a:pt x="0" y="106"/>
                  </a:lnTo>
                  <a:close/>
                </a:path>
              </a:pathLst>
            </a:custGeom>
            <a:solidFill>
              <a:srgbClr val="000000"/>
            </a:solidFill>
            <a:ln w="9525">
              <a:noFill/>
              <a:round/>
              <a:headEnd/>
              <a:tailEnd/>
            </a:ln>
          </p:spPr>
          <p:txBody>
            <a:bodyPr/>
            <a:lstStyle/>
            <a:p>
              <a:endParaRPr lang="en-US"/>
            </a:p>
          </p:txBody>
        </p:sp>
        <p:sp>
          <p:nvSpPr>
            <p:cNvPr id="48370" name="Freeform 1004"/>
            <p:cNvSpPr>
              <a:spLocks noChangeAspect="1"/>
            </p:cNvSpPr>
            <p:nvPr/>
          </p:nvSpPr>
          <p:spPr bwMode="auto">
            <a:xfrm>
              <a:off x="1399" y="2756"/>
              <a:ext cx="154" cy="70"/>
            </a:xfrm>
            <a:custGeom>
              <a:avLst/>
              <a:gdLst>
                <a:gd name="T0" fmla="*/ 0 w 278"/>
                <a:gd name="T1" fmla="*/ 1 h 138"/>
                <a:gd name="T2" fmla="*/ 1 w 278"/>
                <a:gd name="T3" fmla="*/ 1 h 138"/>
                <a:gd name="T4" fmla="*/ 1 w 278"/>
                <a:gd name="T5" fmla="*/ 1 h 138"/>
                <a:gd name="T6" fmla="*/ 1 w 278"/>
                <a:gd name="T7" fmla="*/ 1 h 138"/>
                <a:gd name="T8" fmla="*/ 1 w 278"/>
                <a:gd name="T9" fmla="*/ 0 h 138"/>
                <a:gd name="T10" fmla="*/ 1 w 278"/>
                <a:gd name="T11" fmla="*/ 1 h 138"/>
                <a:gd name="T12" fmla="*/ 0 w 278"/>
                <a:gd name="T13" fmla="*/ 1 h 138"/>
                <a:gd name="T14" fmla="*/ 0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0" y="106"/>
                  </a:moveTo>
                  <a:lnTo>
                    <a:pt x="219" y="106"/>
                  </a:lnTo>
                  <a:lnTo>
                    <a:pt x="219" y="138"/>
                  </a:lnTo>
                  <a:lnTo>
                    <a:pt x="278" y="65"/>
                  </a:lnTo>
                  <a:lnTo>
                    <a:pt x="219" y="0"/>
                  </a:lnTo>
                  <a:lnTo>
                    <a:pt x="219" y="33"/>
                  </a:lnTo>
                  <a:lnTo>
                    <a:pt x="0" y="33"/>
                  </a:lnTo>
                  <a:lnTo>
                    <a:pt x="0" y="106"/>
                  </a:lnTo>
                  <a:close/>
                </a:path>
              </a:pathLst>
            </a:custGeom>
            <a:solidFill>
              <a:srgbClr val="000000"/>
            </a:solidFill>
            <a:ln w="9525">
              <a:noFill/>
              <a:round/>
              <a:headEnd/>
              <a:tailEnd/>
            </a:ln>
          </p:spPr>
          <p:txBody>
            <a:bodyPr/>
            <a:lstStyle/>
            <a:p>
              <a:endParaRPr lang="en-US"/>
            </a:p>
          </p:txBody>
        </p:sp>
        <p:sp>
          <p:nvSpPr>
            <p:cNvPr id="48371" name="Freeform 1005"/>
            <p:cNvSpPr>
              <a:spLocks noChangeAspect="1"/>
            </p:cNvSpPr>
            <p:nvPr/>
          </p:nvSpPr>
          <p:spPr bwMode="auto">
            <a:xfrm>
              <a:off x="1375" y="2810"/>
              <a:ext cx="121" cy="122"/>
            </a:xfrm>
            <a:custGeom>
              <a:avLst/>
              <a:gdLst>
                <a:gd name="T0" fmla="*/ 0 w 219"/>
                <a:gd name="T1" fmla="*/ 1 h 243"/>
                <a:gd name="T2" fmla="*/ 1 w 219"/>
                <a:gd name="T3" fmla="*/ 1 h 243"/>
                <a:gd name="T4" fmla="*/ 1 w 219"/>
                <a:gd name="T5" fmla="*/ 1 h 243"/>
                <a:gd name="T6" fmla="*/ 1 w 219"/>
                <a:gd name="T7" fmla="*/ 1 h 243"/>
                <a:gd name="T8" fmla="*/ 1 w 219"/>
                <a:gd name="T9" fmla="*/ 1 h 243"/>
                <a:gd name="T10" fmla="*/ 1 w 219"/>
                <a:gd name="T11" fmla="*/ 1 h 243"/>
                <a:gd name="T12" fmla="*/ 1 w 219"/>
                <a:gd name="T13" fmla="*/ 0 h 243"/>
                <a:gd name="T14" fmla="*/ 0 w 219"/>
                <a:gd name="T15" fmla="*/ 1 h 243"/>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3"/>
                <a:gd name="T26" fmla="*/ 219 w 219"/>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3">
                  <a:moveTo>
                    <a:pt x="0" y="48"/>
                  </a:moveTo>
                  <a:lnTo>
                    <a:pt x="154" y="219"/>
                  </a:lnTo>
                  <a:lnTo>
                    <a:pt x="132" y="243"/>
                  </a:lnTo>
                  <a:lnTo>
                    <a:pt x="219" y="235"/>
                  </a:lnTo>
                  <a:lnTo>
                    <a:pt x="219" y="146"/>
                  </a:lnTo>
                  <a:lnTo>
                    <a:pt x="198" y="170"/>
                  </a:lnTo>
                  <a:lnTo>
                    <a:pt x="44" y="0"/>
                  </a:lnTo>
                  <a:lnTo>
                    <a:pt x="0" y="48"/>
                  </a:lnTo>
                  <a:close/>
                </a:path>
              </a:pathLst>
            </a:custGeom>
            <a:solidFill>
              <a:srgbClr val="000000"/>
            </a:solidFill>
            <a:ln w="9525">
              <a:noFill/>
              <a:round/>
              <a:headEnd/>
              <a:tailEnd/>
            </a:ln>
          </p:spPr>
          <p:txBody>
            <a:bodyPr/>
            <a:lstStyle/>
            <a:p>
              <a:endParaRPr lang="en-US"/>
            </a:p>
          </p:txBody>
        </p:sp>
        <p:sp>
          <p:nvSpPr>
            <p:cNvPr id="48372" name="Freeform 1006"/>
            <p:cNvSpPr>
              <a:spLocks noChangeAspect="1"/>
            </p:cNvSpPr>
            <p:nvPr/>
          </p:nvSpPr>
          <p:spPr bwMode="auto">
            <a:xfrm>
              <a:off x="1375" y="2810"/>
              <a:ext cx="121" cy="122"/>
            </a:xfrm>
            <a:custGeom>
              <a:avLst/>
              <a:gdLst>
                <a:gd name="T0" fmla="*/ 0 w 219"/>
                <a:gd name="T1" fmla="*/ 1 h 243"/>
                <a:gd name="T2" fmla="*/ 1 w 219"/>
                <a:gd name="T3" fmla="*/ 1 h 243"/>
                <a:gd name="T4" fmla="*/ 1 w 219"/>
                <a:gd name="T5" fmla="*/ 1 h 243"/>
                <a:gd name="T6" fmla="*/ 1 w 219"/>
                <a:gd name="T7" fmla="*/ 1 h 243"/>
                <a:gd name="T8" fmla="*/ 1 w 219"/>
                <a:gd name="T9" fmla="*/ 1 h 243"/>
                <a:gd name="T10" fmla="*/ 1 w 219"/>
                <a:gd name="T11" fmla="*/ 1 h 243"/>
                <a:gd name="T12" fmla="*/ 1 w 219"/>
                <a:gd name="T13" fmla="*/ 0 h 243"/>
                <a:gd name="T14" fmla="*/ 0 w 219"/>
                <a:gd name="T15" fmla="*/ 1 h 243"/>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3"/>
                <a:gd name="T26" fmla="*/ 219 w 219"/>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3">
                  <a:moveTo>
                    <a:pt x="0" y="48"/>
                  </a:moveTo>
                  <a:lnTo>
                    <a:pt x="154" y="219"/>
                  </a:lnTo>
                  <a:lnTo>
                    <a:pt x="132" y="243"/>
                  </a:lnTo>
                  <a:lnTo>
                    <a:pt x="219" y="235"/>
                  </a:lnTo>
                  <a:lnTo>
                    <a:pt x="219" y="146"/>
                  </a:lnTo>
                  <a:lnTo>
                    <a:pt x="198" y="170"/>
                  </a:lnTo>
                  <a:lnTo>
                    <a:pt x="44" y="0"/>
                  </a:lnTo>
                  <a:lnTo>
                    <a:pt x="0" y="48"/>
                  </a:lnTo>
                  <a:close/>
                </a:path>
              </a:pathLst>
            </a:custGeom>
            <a:solidFill>
              <a:srgbClr val="000000"/>
            </a:solidFill>
            <a:ln w="9525">
              <a:noFill/>
              <a:round/>
              <a:headEnd/>
              <a:tailEnd/>
            </a:ln>
          </p:spPr>
          <p:txBody>
            <a:bodyPr/>
            <a:lstStyle/>
            <a:p>
              <a:endParaRPr lang="en-US"/>
            </a:p>
          </p:txBody>
        </p:sp>
        <p:sp>
          <p:nvSpPr>
            <p:cNvPr id="48373" name="Freeform 1007"/>
            <p:cNvSpPr>
              <a:spLocks noChangeAspect="1"/>
            </p:cNvSpPr>
            <p:nvPr/>
          </p:nvSpPr>
          <p:spPr bwMode="auto">
            <a:xfrm>
              <a:off x="1322" y="2834"/>
              <a:ext cx="69" cy="155"/>
            </a:xfrm>
            <a:custGeom>
              <a:avLst/>
              <a:gdLst>
                <a:gd name="T0" fmla="*/ 1 w 124"/>
                <a:gd name="T1" fmla="*/ 0 h 309"/>
                <a:gd name="T2" fmla="*/ 1 w 124"/>
                <a:gd name="T3" fmla="*/ 1 h 309"/>
                <a:gd name="T4" fmla="*/ 0 w 124"/>
                <a:gd name="T5" fmla="*/ 1 h 309"/>
                <a:gd name="T6" fmla="*/ 1 w 124"/>
                <a:gd name="T7" fmla="*/ 1 h 309"/>
                <a:gd name="T8" fmla="*/ 1 w 124"/>
                <a:gd name="T9" fmla="*/ 1 h 309"/>
                <a:gd name="T10" fmla="*/ 1 w 124"/>
                <a:gd name="T11" fmla="*/ 1 h 309"/>
                <a:gd name="T12" fmla="*/ 1 w 124"/>
                <a:gd name="T13" fmla="*/ 0 h 309"/>
                <a:gd name="T14" fmla="*/ 1 w 124"/>
                <a:gd name="T15" fmla="*/ 0 h 309"/>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09"/>
                <a:gd name="T26" fmla="*/ 124 w 124"/>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09">
                  <a:moveTo>
                    <a:pt x="29" y="0"/>
                  </a:moveTo>
                  <a:lnTo>
                    <a:pt x="29" y="244"/>
                  </a:lnTo>
                  <a:lnTo>
                    <a:pt x="0" y="244"/>
                  </a:lnTo>
                  <a:lnTo>
                    <a:pt x="66" y="309"/>
                  </a:lnTo>
                  <a:lnTo>
                    <a:pt x="124" y="244"/>
                  </a:lnTo>
                  <a:lnTo>
                    <a:pt x="95" y="244"/>
                  </a:lnTo>
                  <a:lnTo>
                    <a:pt x="95" y="0"/>
                  </a:lnTo>
                  <a:lnTo>
                    <a:pt x="29" y="0"/>
                  </a:lnTo>
                  <a:close/>
                </a:path>
              </a:pathLst>
            </a:custGeom>
            <a:solidFill>
              <a:srgbClr val="000000"/>
            </a:solidFill>
            <a:ln w="9525">
              <a:noFill/>
              <a:round/>
              <a:headEnd/>
              <a:tailEnd/>
            </a:ln>
          </p:spPr>
          <p:txBody>
            <a:bodyPr/>
            <a:lstStyle/>
            <a:p>
              <a:endParaRPr lang="en-US"/>
            </a:p>
          </p:txBody>
        </p:sp>
        <p:sp>
          <p:nvSpPr>
            <p:cNvPr id="48374" name="Freeform 1008"/>
            <p:cNvSpPr>
              <a:spLocks noChangeAspect="1"/>
            </p:cNvSpPr>
            <p:nvPr/>
          </p:nvSpPr>
          <p:spPr bwMode="auto">
            <a:xfrm>
              <a:off x="1322" y="2834"/>
              <a:ext cx="69" cy="155"/>
            </a:xfrm>
            <a:custGeom>
              <a:avLst/>
              <a:gdLst>
                <a:gd name="T0" fmla="*/ 1 w 124"/>
                <a:gd name="T1" fmla="*/ 0 h 309"/>
                <a:gd name="T2" fmla="*/ 1 w 124"/>
                <a:gd name="T3" fmla="*/ 1 h 309"/>
                <a:gd name="T4" fmla="*/ 0 w 124"/>
                <a:gd name="T5" fmla="*/ 1 h 309"/>
                <a:gd name="T6" fmla="*/ 1 w 124"/>
                <a:gd name="T7" fmla="*/ 1 h 309"/>
                <a:gd name="T8" fmla="*/ 1 w 124"/>
                <a:gd name="T9" fmla="*/ 1 h 309"/>
                <a:gd name="T10" fmla="*/ 1 w 124"/>
                <a:gd name="T11" fmla="*/ 1 h 309"/>
                <a:gd name="T12" fmla="*/ 1 w 124"/>
                <a:gd name="T13" fmla="*/ 0 h 309"/>
                <a:gd name="T14" fmla="*/ 1 w 124"/>
                <a:gd name="T15" fmla="*/ 0 h 309"/>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09"/>
                <a:gd name="T26" fmla="*/ 124 w 124"/>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09">
                  <a:moveTo>
                    <a:pt x="29" y="0"/>
                  </a:moveTo>
                  <a:lnTo>
                    <a:pt x="29" y="244"/>
                  </a:lnTo>
                  <a:lnTo>
                    <a:pt x="0" y="244"/>
                  </a:lnTo>
                  <a:lnTo>
                    <a:pt x="66" y="309"/>
                  </a:lnTo>
                  <a:lnTo>
                    <a:pt x="124" y="244"/>
                  </a:lnTo>
                  <a:lnTo>
                    <a:pt x="95" y="244"/>
                  </a:lnTo>
                  <a:lnTo>
                    <a:pt x="95" y="0"/>
                  </a:lnTo>
                  <a:lnTo>
                    <a:pt x="29" y="0"/>
                  </a:lnTo>
                  <a:close/>
                </a:path>
              </a:pathLst>
            </a:custGeom>
            <a:solidFill>
              <a:srgbClr val="000000"/>
            </a:solidFill>
            <a:ln w="9525">
              <a:noFill/>
              <a:round/>
              <a:headEnd/>
              <a:tailEnd/>
            </a:ln>
          </p:spPr>
          <p:txBody>
            <a:bodyPr/>
            <a:lstStyle/>
            <a:p>
              <a:endParaRPr lang="en-US"/>
            </a:p>
          </p:txBody>
        </p:sp>
        <p:sp>
          <p:nvSpPr>
            <p:cNvPr id="48375" name="Freeform 1009"/>
            <p:cNvSpPr>
              <a:spLocks noChangeAspect="1"/>
            </p:cNvSpPr>
            <p:nvPr/>
          </p:nvSpPr>
          <p:spPr bwMode="auto">
            <a:xfrm>
              <a:off x="1217" y="2810"/>
              <a:ext cx="121" cy="122"/>
            </a:xfrm>
            <a:custGeom>
              <a:avLst/>
              <a:gdLst>
                <a:gd name="T0" fmla="*/ 1 w 219"/>
                <a:gd name="T1" fmla="*/ 0 h 243"/>
                <a:gd name="T2" fmla="*/ 1 w 219"/>
                <a:gd name="T3" fmla="*/ 1 h 243"/>
                <a:gd name="T4" fmla="*/ 0 w 219"/>
                <a:gd name="T5" fmla="*/ 1 h 243"/>
                <a:gd name="T6" fmla="*/ 0 w 219"/>
                <a:gd name="T7" fmla="*/ 1 h 243"/>
                <a:gd name="T8" fmla="*/ 1 w 219"/>
                <a:gd name="T9" fmla="*/ 1 h 243"/>
                <a:gd name="T10" fmla="*/ 1 w 219"/>
                <a:gd name="T11" fmla="*/ 1 h 243"/>
                <a:gd name="T12" fmla="*/ 1 w 219"/>
                <a:gd name="T13" fmla="*/ 1 h 243"/>
                <a:gd name="T14" fmla="*/ 1 w 219"/>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3"/>
                <a:gd name="T26" fmla="*/ 219 w 219"/>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3">
                  <a:moveTo>
                    <a:pt x="175" y="0"/>
                  </a:moveTo>
                  <a:lnTo>
                    <a:pt x="22" y="170"/>
                  </a:lnTo>
                  <a:lnTo>
                    <a:pt x="0" y="146"/>
                  </a:lnTo>
                  <a:lnTo>
                    <a:pt x="0" y="243"/>
                  </a:lnTo>
                  <a:lnTo>
                    <a:pt x="88" y="243"/>
                  </a:lnTo>
                  <a:lnTo>
                    <a:pt x="66" y="219"/>
                  </a:lnTo>
                  <a:lnTo>
                    <a:pt x="219" y="48"/>
                  </a:lnTo>
                  <a:lnTo>
                    <a:pt x="175" y="0"/>
                  </a:lnTo>
                  <a:close/>
                </a:path>
              </a:pathLst>
            </a:custGeom>
            <a:solidFill>
              <a:srgbClr val="000000"/>
            </a:solidFill>
            <a:ln w="9525">
              <a:noFill/>
              <a:round/>
              <a:headEnd/>
              <a:tailEnd/>
            </a:ln>
          </p:spPr>
          <p:txBody>
            <a:bodyPr/>
            <a:lstStyle/>
            <a:p>
              <a:endParaRPr lang="en-US"/>
            </a:p>
          </p:txBody>
        </p:sp>
        <p:sp>
          <p:nvSpPr>
            <p:cNvPr id="48376" name="Freeform 1010"/>
            <p:cNvSpPr>
              <a:spLocks noChangeAspect="1"/>
            </p:cNvSpPr>
            <p:nvPr/>
          </p:nvSpPr>
          <p:spPr bwMode="auto">
            <a:xfrm>
              <a:off x="1217" y="2810"/>
              <a:ext cx="121" cy="122"/>
            </a:xfrm>
            <a:custGeom>
              <a:avLst/>
              <a:gdLst>
                <a:gd name="T0" fmla="*/ 1 w 219"/>
                <a:gd name="T1" fmla="*/ 0 h 243"/>
                <a:gd name="T2" fmla="*/ 1 w 219"/>
                <a:gd name="T3" fmla="*/ 1 h 243"/>
                <a:gd name="T4" fmla="*/ 0 w 219"/>
                <a:gd name="T5" fmla="*/ 1 h 243"/>
                <a:gd name="T6" fmla="*/ 0 w 219"/>
                <a:gd name="T7" fmla="*/ 1 h 243"/>
                <a:gd name="T8" fmla="*/ 1 w 219"/>
                <a:gd name="T9" fmla="*/ 1 h 243"/>
                <a:gd name="T10" fmla="*/ 1 w 219"/>
                <a:gd name="T11" fmla="*/ 1 h 243"/>
                <a:gd name="T12" fmla="*/ 1 w 219"/>
                <a:gd name="T13" fmla="*/ 1 h 243"/>
                <a:gd name="T14" fmla="*/ 1 w 219"/>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3"/>
                <a:gd name="T26" fmla="*/ 219 w 219"/>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3">
                  <a:moveTo>
                    <a:pt x="175" y="0"/>
                  </a:moveTo>
                  <a:lnTo>
                    <a:pt x="22" y="170"/>
                  </a:lnTo>
                  <a:lnTo>
                    <a:pt x="0" y="146"/>
                  </a:lnTo>
                  <a:lnTo>
                    <a:pt x="0" y="243"/>
                  </a:lnTo>
                  <a:lnTo>
                    <a:pt x="88" y="243"/>
                  </a:lnTo>
                  <a:lnTo>
                    <a:pt x="66" y="219"/>
                  </a:lnTo>
                  <a:lnTo>
                    <a:pt x="219" y="48"/>
                  </a:lnTo>
                  <a:lnTo>
                    <a:pt x="175" y="0"/>
                  </a:lnTo>
                  <a:close/>
                </a:path>
              </a:pathLst>
            </a:custGeom>
            <a:solidFill>
              <a:srgbClr val="000000"/>
            </a:solidFill>
            <a:ln w="9525">
              <a:noFill/>
              <a:round/>
              <a:headEnd/>
              <a:tailEnd/>
            </a:ln>
          </p:spPr>
          <p:txBody>
            <a:bodyPr/>
            <a:lstStyle/>
            <a:p>
              <a:endParaRPr lang="en-US"/>
            </a:p>
          </p:txBody>
        </p:sp>
        <p:sp>
          <p:nvSpPr>
            <p:cNvPr id="48377" name="Freeform 1011"/>
            <p:cNvSpPr>
              <a:spLocks noChangeAspect="1"/>
            </p:cNvSpPr>
            <p:nvPr/>
          </p:nvSpPr>
          <p:spPr bwMode="auto">
            <a:xfrm>
              <a:off x="1164" y="2760"/>
              <a:ext cx="154" cy="70"/>
            </a:xfrm>
            <a:custGeom>
              <a:avLst/>
              <a:gdLst>
                <a:gd name="T0" fmla="*/ 1 w 278"/>
                <a:gd name="T1" fmla="*/ 1 h 138"/>
                <a:gd name="T2" fmla="*/ 1 w 278"/>
                <a:gd name="T3" fmla="*/ 1 h 138"/>
                <a:gd name="T4" fmla="*/ 1 w 278"/>
                <a:gd name="T5" fmla="*/ 0 h 138"/>
                <a:gd name="T6" fmla="*/ 0 w 278"/>
                <a:gd name="T7" fmla="*/ 1 h 138"/>
                <a:gd name="T8" fmla="*/ 1 w 278"/>
                <a:gd name="T9" fmla="*/ 1 h 138"/>
                <a:gd name="T10" fmla="*/ 1 w 278"/>
                <a:gd name="T11" fmla="*/ 1 h 138"/>
                <a:gd name="T12" fmla="*/ 1 w 278"/>
                <a:gd name="T13" fmla="*/ 1 h 138"/>
                <a:gd name="T14" fmla="*/ 1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278" y="33"/>
                  </a:moveTo>
                  <a:lnTo>
                    <a:pt x="66" y="33"/>
                  </a:lnTo>
                  <a:lnTo>
                    <a:pt x="66" y="0"/>
                  </a:lnTo>
                  <a:lnTo>
                    <a:pt x="0" y="65"/>
                  </a:lnTo>
                  <a:lnTo>
                    <a:pt x="66" y="138"/>
                  </a:lnTo>
                  <a:lnTo>
                    <a:pt x="66" y="106"/>
                  </a:lnTo>
                  <a:lnTo>
                    <a:pt x="278" y="106"/>
                  </a:lnTo>
                  <a:lnTo>
                    <a:pt x="278" y="33"/>
                  </a:lnTo>
                  <a:close/>
                </a:path>
              </a:pathLst>
            </a:custGeom>
            <a:solidFill>
              <a:srgbClr val="FFFFFF"/>
            </a:solidFill>
            <a:ln w="9525">
              <a:noFill/>
              <a:round/>
              <a:headEnd/>
              <a:tailEnd/>
            </a:ln>
          </p:spPr>
          <p:txBody>
            <a:bodyPr/>
            <a:lstStyle/>
            <a:p>
              <a:endParaRPr lang="en-US"/>
            </a:p>
          </p:txBody>
        </p:sp>
        <p:sp>
          <p:nvSpPr>
            <p:cNvPr id="48378" name="Freeform 1012"/>
            <p:cNvSpPr>
              <a:spLocks noChangeAspect="1"/>
            </p:cNvSpPr>
            <p:nvPr/>
          </p:nvSpPr>
          <p:spPr bwMode="auto">
            <a:xfrm>
              <a:off x="1164" y="2760"/>
              <a:ext cx="154" cy="70"/>
            </a:xfrm>
            <a:custGeom>
              <a:avLst/>
              <a:gdLst>
                <a:gd name="T0" fmla="*/ 1 w 278"/>
                <a:gd name="T1" fmla="*/ 1 h 138"/>
                <a:gd name="T2" fmla="*/ 1 w 278"/>
                <a:gd name="T3" fmla="*/ 1 h 138"/>
                <a:gd name="T4" fmla="*/ 1 w 278"/>
                <a:gd name="T5" fmla="*/ 0 h 138"/>
                <a:gd name="T6" fmla="*/ 0 w 278"/>
                <a:gd name="T7" fmla="*/ 1 h 138"/>
                <a:gd name="T8" fmla="*/ 1 w 278"/>
                <a:gd name="T9" fmla="*/ 1 h 138"/>
                <a:gd name="T10" fmla="*/ 1 w 278"/>
                <a:gd name="T11" fmla="*/ 1 h 138"/>
                <a:gd name="T12" fmla="*/ 1 w 278"/>
                <a:gd name="T13" fmla="*/ 1 h 138"/>
                <a:gd name="T14" fmla="*/ 1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278" y="33"/>
                  </a:moveTo>
                  <a:lnTo>
                    <a:pt x="66" y="33"/>
                  </a:lnTo>
                  <a:lnTo>
                    <a:pt x="66" y="0"/>
                  </a:lnTo>
                  <a:lnTo>
                    <a:pt x="0" y="65"/>
                  </a:lnTo>
                  <a:lnTo>
                    <a:pt x="66" y="138"/>
                  </a:lnTo>
                  <a:lnTo>
                    <a:pt x="66" y="106"/>
                  </a:lnTo>
                  <a:lnTo>
                    <a:pt x="278" y="106"/>
                  </a:lnTo>
                  <a:lnTo>
                    <a:pt x="278" y="33"/>
                  </a:lnTo>
                  <a:close/>
                </a:path>
              </a:pathLst>
            </a:custGeom>
            <a:solidFill>
              <a:srgbClr val="FFFFFF"/>
            </a:solidFill>
            <a:ln w="9525">
              <a:noFill/>
              <a:round/>
              <a:headEnd/>
              <a:tailEnd/>
            </a:ln>
          </p:spPr>
          <p:txBody>
            <a:bodyPr/>
            <a:lstStyle/>
            <a:p>
              <a:endParaRPr lang="en-US"/>
            </a:p>
          </p:txBody>
        </p:sp>
        <p:sp>
          <p:nvSpPr>
            <p:cNvPr id="48379" name="Freeform 1013"/>
            <p:cNvSpPr>
              <a:spLocks noChangeAspect="1"/>
            </p:cNvSpPr>
            <p:nvPr/>
          </p:nvSpPr>
          <p:spPr bwMode="auto">
            <a:xfrm>
              <a:off x="1220" y="2654"/>
              <a:ext cx="122" cy="123"/>
            </a:xfrm>
            <a:custGeom>
              <a:avLst/>
              <a:gdLst>
                <a:gd name="T0" fmla="*/ 1 w 220"/>
                <a:gd name="T1" fmla="*/ 1 h 244"/>
                <a:gd name="T2" fmla="*/ 1 w 220"/>
                <a:gd name="T3" fmla="*/ 1 h 244"/>
                <a:gd name="T4" fmla="*/ 1 w 220"/>
                <a:gd name="T5" fmla="*/ 0 h 244"/>
                <a:gd name="T6" fmla="*/ 0 w 220"/>
                <a:gd name="T7" fmla="*/ 0 h 244"/>
                <a:gd name="T8" fmla="*/ 0 w 220"/>
                <a:gd name="T9" fmla="*/ 1 h 244"/>
                <a:gd name="T10" fmla="*/ 1 w 220"/>
                <a:gd name="T11" fmla="*/ 1 h 244"/>
                <a:gd name="T12" fmla="*/ 1 w 220"/>
                <a:gd name="T13" fmla="*/ 1 h 244"/>
                <a:gd name="T14" fmla="*/ 1 w 220"/>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4"/>
                <a:gd name="T26" fmla="*/ 220 w 220"/>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4">
                  <a:moveTo>
                    <a:pt x="220" y="195"/>
                  </a:moveTo>
                  <a:lnTo>
                    <a:pt x="66" y="24"/>
                  </a:lnTo>
                  <a:lnTo>
                    <a:pt x="88" y="0"/>
                  </a:lnTo>
                  <a:lnTo>
                    <a:pt x="0" y="0"/>
                  </a:lnTo>
                  <a:lnTo>
                    <a:pt x="0" y="97"/>
                  </a:lnTo>
                  <a:lnTo>
                    <a:pt x="22" y="73"/>
                  </a:lnTo>
                  <a:lnTo>
                    <a:pt x="176" y="244"/>
                  </a:lnTo>
                  <a:lnTo>
                    <a:pt x="220" y="195"/>
                  </a:lnTo>
                  <a:close/>
                </a:path>
              </a:pathLst>
            </a:custGeom>
            <a:solidFill>
              <a:srgbClr val="FFFFFF"/>
            </a:solidFill>
            <a:ln w="9525">
              <a:noFill/>
              <a:round/>
              <a:headEnd/>
              <a:tailEnd/>
            </a:ln>
          </p:spPr>
          <p:txBody>
            <a:bodyPr/>
            <a:lstStyle/>
            <a:p>
              <a:endParaRPr lang="en-US"/>
            </a:p>
          </p:txBody>
        </p:sp>
        <p:sp>
          <p:nvSpPr>
            <p:cNvPr id="48380" name="Freeform 1014"/>
            <p:cNvSpPr>
              <a:spLocks noChangeAspect="1"/>
            </p:cNvSpPr>
            <p:nvPr/>
          </p:nvSpPr>
          <p:spPr bwMode="auto">
            <a:xfrm>
              <a:off x="1220" y="2654"/>
              <a:ext cx="122" cy="123"/>
            </a:xfrm>
            <a:custGeom>
              <a:avLst/>
              <a:gdLst>
                <a:gd name="T0" fmla="*/ 1 w 220"/>
                <a:gd name="T1" fmla="*/ 1 h 244"/>
                <a:gd name="T2" fmla="*/ 1 w 220"/>
                <a:gd name="T3" fmla="*/ 1 h 244"/>
                <a:gd name="T4" fmla="*/ 1 w 220"/>
                <a:gd name="T5" fmla="*/ 0 h 244"/>
                <a:gd name="T6" fmla="*/ 0 w 220"/>
                <a:gd name="T7" fmla="*/ 0 h 244"/>
                <a:gd name="T8" fmla="*/ 0 w 220"/>
                <a:gd name="T9" fmla="*/ 1 h 244"/>
                <a:gd name="T10" fmla="*/ 1 w 220"/>
                <a:gd name="T11" fmla="*/ 1 h 244"/>
                <a:gd name="T12" fmla="*/ 1 w 220"/>
                <a:gd name="T13" fmla="*/ 1 h 244"/>
                <a:gd name="T14" fmla="*/ 1 w 220"/>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4"/>
                <a:gd name="T26" fmla="*/ 220 w 220"/>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4">
                  <a:moveTo>
                    <a:pt x="220" y="195"/>
                  </a:moveTo>
                  <a:lnTo>
                    <a:pt x="66" y="24"/>
                  </a:lnTo>
                  <a:lnTo>
                    <a:pt x="88" y="0"/>
                  </a:lnTo>
                  <a:lnTo>
                    <a:pt x="0" y="0"/>
                  </a:lnTo>
                  <a:lnTo>
                    <a:pt x="0" y="97"/>
                  </a:lnTo>
                  <a:lnTo>
                    <a:pt x="22" y="73"/>
                  </a:lnTo>
                  <a:lnTo>
                    <a:pt x="176" y="244"/>
                  </a:lnTo>
                  <a:lnTo>
                    <a:pt x="220" y="195"/>
                  </a:lnTo>
                  <a:close/>
                </a:path>
              </a:pathLst>
            </a:custGeom>
            <a:solidFill>
              <a:srgbClr val="FFFFFF"/>
            </a:solidFill>
            <a:ln w="9525">
              <a:noFill/>
              <a:round/>
              <a:headEnd/>
              <a:tailEnd/>
            </a:ln>
          </p:spPr>
          <p:txBody>
            <a:bodyPr/>
            <a:lstStyle/>
            <a:p>
              <a:endParaRPr lang="en-US"/>
            </a:p>
          </p:txBody>
        </p:sp>
        <p:sp>
          <p:nvSpPr>
            <p:cNvPr id="48381" name="Freeform 1015"/>
            <p:cNvSpPr>
              <a:spLocks noChangeAspect="1"/>
            </p:cNvSpPr>
            <p:nvPr/>
          </p:nvSpPr>
          <p:spPr bwMode="auto">
            <a:xfrm>
              <a:off x="1326" y="2597"/>
              <a:ext cx="69" cy="155"/>
            </a:xfrm>
            <a:custGeom>
              <a:avLst/>
              <a:gdLst>
                <a:gd name="T0" fmla="*/ 1 w 125"/>
                <a:gd name="T1" fmla="*/ 1 h 309"/>
                <a:gd name="T2" fmla="*/ 1 w 125"/>
                <a:gd name="T3" fmla="*/ 1 h 309"/>
                <a:gd name="T4" fmla="*/ 1 w 125"/>
                <a:gd name="T5" fmla="*/ 1 h 309"/>
                <a:gd name="T6" fmla="*/ 1 w 125"/>
                <a:gd name="T7" fmla="*/ 0 h 309"/>
                <a:gd name="T8" fmla="*/ 0 w 125"/>
                <a:gd name="T9" fmla="*/ 1 h 309"/>
                <a:gd name="T10" fmla="*/ 1 w 125"/>
                <a:gd name="T11" fmla="*/ 1 h 309"/>
                <a:gd name="T12" fmla="*/ 1 w 125"/>
                <a:gd name="T13" fmla="*/ 1 h 309"/>
                <a:gd name="T14" fmla="*/ 1 w 125"/>
                <a:gd name="T15" fmla="*/ 1 h 309"/>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309"/>
                <a:gd name="T26" fmla="*/ 125 w 125"/>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309">
                  <a:moveTo>
                    <a:pt x="95" y="309"/>
                  </a:moveTo>
                  <a:lnTo>
                    <a:pt x="95" y="65"/>
                  </a:lnTo>
                  <a:lnTo>
                    <a:pt x="125" y="65"/>
                  </a:lnTo>
                  <a:lnTo>
                    <a:pt x="66" y="0"/>
                  </a:lnTo>
                  <a:lnTo>
                    <a:pt x="0" y="65"/>
                  </a:lnTo>
                  <a:lnTo>
                    <a:pt x="30" y="65"/>
                  </a:lnTo>
                  <a:lnTo>
                    <a:pt x="30" y="309"/>
                  </a:lnTo>
                  <a:lnTo>
                    <a:pt x="95" y="309"/>
                  </a:lnTo>
                  <a:close/>
                </a:path>
              </a:pathLst>
            </a:custGeom>
            <a:solidFill>
              <a:srgbClr val="FFFFFF"/>
            </a:solidFill>
            <a:ln w="9525">
              <a:noFill/>
              <a:round/>
              <a:headEnd/>
              <a:tailEnd/>
            </a:ln>
          </p:spPr>
          <p:txBody>
            <a:bodyPr/>
            <a:lstStyle/>
            <a:p>
              <a:endParaRPr lang="en-US"/>
            </a:p>
          </p:txBody>
        </p:sp>
        <p:sp>
          <p:nvSpPr>
            <p:cNvPr id="48382" name="Freeform 1016"/>
            <p:cNvSpPr>
              <a:spLocks noChangeAspect="1"/>
            </p:cNvSpPr>
            <p:nvPr/>
          </p:nvSpPr>
          <p:spPr bwMode="auto">
            <a:xfrm>
              <a:off x="1326" y="2597"/>
              <a:ext cx="69" cy="155"/>
            </a:xfrm>
            <a:custGeom>
              <a:avLst/>
              <a:gdLst>
                <a:gd name="T0" fmla="*/ 1 w 125"/>
                <a:gd name="T1" fmla="*/ 1 h 309"/>
                <a:gd name="T2" fmla="*/ 1 w 125"/>
                <a:gd name="T3" fmla="*/ 1 h 309"/>
                <a:gd name="T4" fmla="*/ 1 w 125"/>
                <a:gd name="T5" fmla="*/ 1 h 309"/>
                <a:gd name="T6" fmla="*/ 1 w 125"/>
                <a:gd name="T7" fmla="*/ 0 h 309"/>
                <a:gd name="T8" fmla="*/ 0 w 125"/>
                <a:gd name="T9" fmla="*/ 1 h 309"/>
                <a:gd name="T10" fmla="*/ 1 w 125"/>
                <a:gd name="T11" fmla="*/ 1 h 309"/>
                <a:gd name="T12" fmla="*/ 1 w 125"/>
                <a:gd name="T13" fmla="*/ 1 h 309"/>
                <a:gd name="T14" fmla="*/ 1 w 125"/>
                <a:gd name="T15" fmla="*/ 1 h 309"/>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309"/>
                <a:gd name="T26" fmla="*/ 125 w 125"/>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309">
                  <a:moveTo>
                    <a:pt x="95" y="309"/>
                  </a:moveTo>
                  <a:lnTo>
                    <a:pt x="95" y="65"/>
                  </a:lnTo>
                  <a:lnTo>
                    <a:pt x="125" y="65"/>
                  </a:lnTo>
                  <a:lnTo>
                    <a:pt x="66" y="0"/>
                  </a:lnTo>
                  <a:lnTo>
                    <a:pt x="0" y="65"/>
                  </a:lnTo>
                  <a:lnTo>
                    <a:pt x="30" y="65"/>
                  </a:lnTo>
                  <a:lnTo>
                    <a:pt x="30" y="309"/>
                  </a:lnTo>
                  <a:lnTo>
                    <a:pt x="95" y="309"/>
                  </a:lnTo>
                  <a:close/>
                </a:path>
              </a:pathLst>
            </a:custGeom>
            <a:solidFill>
              <a:srgbClr val="FFFFFF"/>
            </a:solidFill>
            <a:ln w="9525">
              <a:noFill/>
              <a:round/>
              <a:headEnd/>
              <a:tailEnd/>
            </a:ln>
          </p:spPr>
          <p:txBody>
            <a:bodyPr/>
            <a:lstStyle/>
            <a:p>
              <a:endParaRPr lang="en-US"/>
            </a:p>
          </p:txBody>
        </p:sp>
        <p:sp>
          <p:nvSpPr>
            <p:cNvPr id="48383" name="Freeform 1017"/>
            <p:cNvSpPr>
              <a:spLocks noChangeAspect="1"/>
            </p:cNvSpPr>
            <p:nvPr/>
          </p:nvSpPr>
          <p:spPr bwMode="auto">
            <a:xfrm>
              <a:off x="1378" y="2654"/>
              <a:ext cx="122" cy="123"/>
            </a:xfrm>
            <a:custGeom>
              <a:avLst/>
              <a:gdLst>
                <a:gd name="T0" fmla="*/ 1 w 220"/>
                <a:gd name="T1" fmla="*/ 1 h 244"/>
                <a:gd name="T2" fmla="*/ 1 w 220"/>
                <a:gd name="T3" fmla="*/ 1 h 244"/>
                <a:gd name="T4" fmla="*/ 1 w 220"/>
                <a:gd name="T5" fmla="*/ 1 h 244"/>
                <a:gd name="T6" fmla="*/ 1 w 220"/>
                <a:gd name="T7" fmla="*/ 0 h 244"/>
                <a:gd name="T8" fmla="*/ 1 w 220"/>
                <a:gd name="T9" fmla="*/ 0 h 244"/>
                <a:gd name="T10" fmla="*/ 1 w 220"/>
                <a:gd name="T11" fmla="*/ 1 h 244"/>
                <a:gd name="T12" fmla="*/ 0 w 220"/>
                <a:gd name="T13" fmla="*/ 1 h 244"/>
                <a:gd name="T14" fmla="*/ 1 w 220"/>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4"/>
                <a:gd name="T26" fmla="*/ 220 w 220"/>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4">
                  <a:moveTo>
                    <a:pt x="44" y="244"/>
                  </a:moveTo>
                  <a:lnTo>
                    <a:pt x="198" y="73"/>
                  </a:lnTo>
                  <a:lnTo>
                    <a:pt x="220" y="97"/>
                  </a:lnTo>
                  <a:lnTo>
                    <a:pt x="220" y="0"/>
                  </a:lnTo>
                  <a:lnTo>
                    <a:pt x="132" y="0"/>
                  </a:lnTo>
                  <a:lnTo>
                    <a:pt x="154" y="24"/>
                  </a:lnTo>
                  <a:lnTo>
                    <a:pt x="0" y="195"/>
                  </a:lnTo>
                  <a:lnTo>
                    <a:pt x="44" y="244"/>
                  </a:lnTo>
                  <a:close/>
                </a:path>
              </a:pathLst>
            </a:custGeom>
            <a:solidFill>
              <a:srgbClr val="FFFFFF"/>
            </a:solidFill>
            <a:ln w="9525">
              <a:noFill/>
              <a:round/>
              <a:headEnd/>
              <a:tailEnd/>
            </a:ln>
          </p:spPr>
          <p:txBody>
            <a:bodyPr/>
            <a:lstStyle/>
            <a:p>
              <a:endParaRPr lang="en-US"/>
            </a:p>
          </p:txBody>
        </p:sp>
        <p:sp>
          <p:nvSpPr>
            <p:cNvPr id="48384" name="Freeform 1018"/>
            <p:cNvSpPr>
              <a:spLocks noChangeAspect="1"/>
            </p:cNvSpPr>
            <p:nvPr/>
          </p:nvSpPr>
          <p:spPr bwMode="auto">
            <a:xfrm>
              <a:off x="1378" y="2654"/>
              <a:ext cx="122" cy="123"/>
            </a:xfrm>
            <a:custGeom>
              <a:avLst/>
              <a:gdLst>
                <a:gd name="T0" fmla="*/ 1 w 220"/>
                <a:gd name="T1" fmla="*/ 1 h 244"/>
                <a:gd name="T2" fmla="*/ 1 w 220"/>
                <a:gd name="T3" fmla="*/ 1 h 244"/>
                <a:gd name="T4" fmla="*/ 1 w 220"/>
                <a:gd name="T5" fmla="*/ 1 h 244"/>
                <a:gd name="T6" fmla="*/ 1 w 220"/>
                <a:gd name="T7" fmla="*/ 0 h 244"/>
                <a:gd name="T8" fmla="*/ 1 w 220"/>
                <a:gd name="T9" fmla="*/ 0 h 244"/>
                <a:gd name="T10" fmla="*/ 1 w 220"/>
                <a:gd name="T11" fmla="*/ 1 h 244"/>
                <a:gd name="T12" fmla="*/ 0 w 220"/>
                <a:gd name="T13" fmla="*/ 1 h 244"/>
                <a:gd name="T14" fmla="*/ 1 w 220"/>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4"/>
                <a:gd name="T26" fmla="*/ 220 w 220"/>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4">
                  <a:moveTo>
                    <a:pt x="44" y="244"/>
                  </a:moveTo>
                  <a:lnTo>
                    <a:pt x="198" y="73"/>
                  </a:lnTo>
                  <a:lnTo>
                    <a:pt x="220" y="97"/>
                  </a:lnTo>
                  <a:lnTo>
                    <a:pt x="220" y="0"/>
                  </a:lnTo>
                  <a:lnTo>
                    <a:pt x="132" y="0"/>
                  </a:lnTo>
                  <a:lnTo>
                    <a:pt x="154" y="24"/>
                  </a:lnTo>
                  <a:lnTo>
                    <a:pt x="0" y="195"/>
                  </a:lnTo>
                  <a:lnTo>
                    <a:pt x="44" y="244"/>
                  </a:lnTo>
                  <a:close/>
                </a:path>
              </a:pathLst>
            </a:custGeom>
            <a:solidFill>
              <a:srgbClr val="FFFFFF"/>
            </a:solidFill>
            <a:ln w="9525">
              <a:noFill/>
              <a:round/>
              <a:headEnd/>
              <a:tailEnd/>
            </a:ln>
          </p:spPr>
          <p:txBody>
            <a:bodyPr/>
            <a:lstStyle/>
            <a:p>
              <a:endParaRPr lang="en-US"/>
            </a:p>
          </p:txBody>
        </p:sp>
        <p:sp>
          <p:nvSpPr>
            <p:cNvPr id="48385" name="Freeform 1019"/>
            <p:cNvSpPr>
              <a:spLocks noChangeAspect="1"/>
            </p:cNvSpPr>
            <p:nvPr/>
          </p:nvSpPr>
          <p:spPr bwMode="auto">
            <a:xfrm>
              <a:off x="1403" y="2760"/>
              <a:ext cx="154" cy="70"/>
            </a:xfrm>
            <a:custGeom>
              <a:avLst/>
              <a:gdLst>
                <a:gd name="T0" fmla="*/ 0 w 278"/>
                <a:gd name="T1" fmla="*/ 1 h 138"/>
                <a:gd name="T2" fmla="*/ 1 w 278"/>
                <a:gd name="T3" fmla="*/ 1 h 138"/>
                <a:gd name="T4" fmla="*/ 1 w 278"/>
                <a:gd name="T5" fmla="*/ 1 h 138"/>
                <a:gd name="T6" fmla="*/ 1 w 278"/>
                <a:gd name="T7" fmla="*/ 1 h 138"/>
                <a:gd name="T8" fmla="*/ 1 w 278"/>
                <a:gd name="T9" fmla="*/ 0 h 138"/>
                <a:gd name="T10" fmla="*/ 1 w 278"/>
                <a:gd name="T11" fmla="*/ 1 h 138"/>
                <a:gd name="T12" fmla="*/ 0 w 278"/>
                <a:gd name="T13" fmla="*/ 1 h 138"/>
                <a:gd name="T14" fmla="*/ 0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0" y="106"/>
                  </a:moveTo>
                  <a:lnTo>
                    <a:pt x="220" y="106"/>
                  </a:lnTo>
                  <a:lnTo>
                    <a:pt x="220" y="138"/>
                  </a:lnTo>
                  <a:lnTo>
                    <a:pt x="278" y="65"/>
                  </a:lnTo>
                  <a:lnTo>
                    <a:pt x="220" y="0"/>
                  </a:lnTo>
                  <a:lnTo>
                    <a:pt x="220" y="33"/>
                  </a:lnTo>
                  <a:lnTo>
                    <a:pt x="0" y="33"/>
                  </a:lnTo>
                  <a:lnTo>
                    <a:pt x="0" y="106"/>
                  </a:lnTo>
                  <a:close/>
                </a:path>
              </a:pathLst>
            </a:custGeom>
            <a:solidFill>
              <a:srgbClr val="FFFFFF"/>
            </a:solidFill>
            <a:ln w="9525">
              <a:noFill/>
              <a:round/>
              <a:headEnd/>
              <a:tailEnd/>
            </a:ln>
          </p:spPr>
          <p:txBody>
            <a:bodyPr/>
            <a:lstStyle/>
            <a:p>
              <a:endParaRPr lang="en-US"/>
            </a:p>
          </p:txBody>
        </p:sp>
        <p:sp>
          <p:nvSpPr>
            <p:cNvPr id="48386" name="Freeform 1020"/>
            <p:cNvSpPr>
              <a:spLocks noChangeAspect="1"/>
            </p:cNvSpPr>
            <p:nvPr/>
          </p:nvSpPr>
          <p:spPr bwMode="auto">
            <a:xfrm>
              <a:off x="1403" y="2760"/>
              <a:ext cx="154" cy="70"/>
            </a:xfrm>
            <a:custGeom>
              <a:avLst/>
              <a:gdLst>
                <a:gd name="T0" fmla="*/ 0 w 278"/>
                <a:gd name="T1" fmla="*/ 1 h 138"/>
                <a:gd name="T2" fmla="*/ 1 w 278"/>
                <a:gd name="T3" fmla="*/ 1 h 138"/>
                <a:gd name="T4" fmla="*/ 1 w 278"/>
                <a:gd name="T5" fmla="*/ 1 h 138"/>
                <a:gd name="T6" fmla="*/ 1 w 278"/>
                <a:gd name="T7" fmla="*/ 1 h 138"/>
                <a:gd name="T8" fmla="*/ 1 w 278"/>
                <a:gd name="T9" fmla="*/ 0 h 138"/>
                <a:gd name="T10" fmla="*/ 1 w 278"/>
                <a:gd name="T11" fmla="*/ 1 h 138"/>
                <a:gd name="T12" fmla="*/ 0 w 278"/>
                <a:gd name="T13" fmla="*/ 1 h 138"/>
                <a:gd name="T14" fmla="*/ 0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0" y="106"/>
                  </a:moveTo>
                  <a:lnTo>
                    <a:pt x="220" y="106"/>
                  </a:lnTo>
                  <a:lnTo>
                    <a:pt x="220" y="138"/>
                  </a:lnTo>
                  <a:lnTo>
                    <a:pt x="278" y="65"/>
                  </a:lnTo>
                  <a:lnTo>
                    <a:pt x="220" y="0"/>
                  </a:lnTo>
                  <a:lnTo>
                    <a:pt x="220" y="33"/>
                  </a:lnTo>
                  <a:lnTo>
                    <a:pt x="0" y="33"/>
                  </a:lnTo>
                  <a:lnTo>
                    <a:pt x="0" y="106"/>
                  </a:lnTo>
                  <a:close/>
                </a:path>
              </a:pathLst>
            </a:custGeom>
            <a:solidFill>
              <a:srgbClr val="FFFFFF"/>
            </a:solidFill>
            <a:ln w="9525">
              <a:noFill/>
              <a:round/>
              <a:headEnd/>
              <a:tailEnd/>
            </a:ln>
          </p:spPr>
          <p:txBody>
            <a:bodyPr/>
            <a:lstStyle/>
            <a:p>
              <a:endParaRPr lang="en-US"/>
            </a:p>
          </p:txBody>
        </p:sp>
        <p:sp>
          <p:nvSpPr>
            <p:cNvPr id="48387" name="Freeform 1021"/>
            <p:cNvSpPr>
              <a:spLocks noChangeAspect="1"/>
            </p:cNvSpPr>
            <p:nvPr/>
          </p:nvSpPr>
          <p:spPr bwMode="auto">
            <a:xfrm>
              <a:off x="1378" y="2814"/>
              <a:ext cx="122" cy="122"/>
            </a:xfrm>
            <a:custGeom>
              <a:avLst/>
              <a:gdLst>
                <a:gd name="T0" fmla="*/ 0 w 220"/>
                <a:gd name="T1" fmla="*/ 1 h 243"/>
                <a:gd name="T2" fmla="*/ 1 w 220"/>
                <a:gd name="T3" fmla="*/ 1 h 243"/>
                <a:gd name="T4" fmla="*/ 1 w 220"/>
                <a:gd name="T5" fmla="*/ 1 h 243"/>
                <a:gd name="T6" fmla="*/ 1 w 220"/>
                <a:gd name="T7" fmla="*/ 1 h 243"/>
                <a:gd name="T8" fmla="*/ 1 w 220"/>
                <a:gd name="T9" fmla="*/ 1 h 243"/>
                <a:gd name="T10" fmla="*/ 1 w 220"/>
                <a:gd name="T11" fmla="*/ 1 h 243"/>
                <a:gd name="T12" fmla="*/ 1 w 220"/>
                <a:gd name="T13" fmla="*/ 0 h 243"/>
                <a:gd name="T14" fmla="*/ 0 w 220"/>
                <a:gd name="T15" fmla="*/ 1 h 243"/>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3"/>
                <a:gd name="T26" fmla="*/ 220 w 22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3">
                  <a:moveTo>
                    <a:pt x="0" y="49"/>
                  </a:moveTo>
                  <a:lnTo>
                    <a:pt x="154" y="219"/>
                  </a:lnTo>
                  <a:lnTo>
                    <a:pt x="132" y="243"/>
                  </a:lnTo>
                  <a:lnTo>
                    <a:pt x="220" y="235"/>
                  </a:lnTo>
                  <a:lnTo>
                    <a:pt x="220" y="146"/>
                  </a:lnTo>
                  <a:lnTo>
                    <a:pt x="198" y="170"/>
                  </a:lnTo>
                  <a:lnTo>
                    <a:pt x="44" y="0"/>
                  </a:lnTo>
                  <a:lnTo>
                    <a:pt x="0" y="49"/>
                  </a:lnTo>
                  <a:close/>
                </a:path>
              </a:pathLst>
            </a:custGeom>
            <a:solidFill>
              <a:srgbClr val="FFFFFF"/>
            </a:solidFill>
            <a:ln w="9525">
              <a:noFill/>
              <a:round/>
              <a:headEnd/>
              <a:tailEnd/>
            </a:ln>
          </p:spPr>
          <p:txBody>
            <a:bodyPr/>
            <a:lstStyle/>
            <a:p>
              <a:endParaRPr lang="en-US"/>
            </a:p>
          </p:txBody>
        </p:sp>
        <p:sp>
          <p:nvSpPr>
            <p:cNvPr id="48388" name="Freeform 1022"/>
            <p:cNvSpPr>
              <a:spLocks noChangeAspect="1"/>
            </p:cNvSpPr>
            <p:nvPr/>
          </p:nvSpPr>
          <p:spPr bwMode="auto">
            <a:xfrm>
              <a:off x="1378" y="2814"/>
              <a:ext cx="122" cy="122"/>
            </a:xfrm>
            <a:custGeom>
              <a:avLst/>
              <a:gdLst>
                <a:gd name="T0" fmla="*/ 0 w 220"/>
                <a:gd name="T1" fmla="*/ 1 h 243"/>
                <a:gd name="T2" fmla="*/ 1 w 220"/>
                <a:gd name="T3" fmla="*/ 1 h 243"/>
                <a:gd name="T4" fmla="*/ 1 w 220"/>
                <a:gd name="T5" fmla="*/ 1 h 243"/>
                <a:gd name="T6" fmla="*/ 1 w 220"/>
                <a:gd name="T7" fmla="*/ 1 h 243"/>
                <a:gd name="T8" fmla="*/ 1 w 220"/>
                <a:gd name="T9" fmla="*/ 1 h 243"/>
                <a:gd name="T10" fmla="*/ 1 w 220"/>
                <a:gd name="T11" fmla="*/ 1 h 243"/>
                <a:gd name="T12" fmla="*/ 1 w 220"/>
                <a:gd name="T13" fmla="*/ 0 h 243"/>
                <a:gd name="T14" fmla="*/ 0 w 220"/>
                <a:gd name="T15" fmla="*/ 1 h 243"/>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3"/>
                <a:gd name="T26" fmla="*/ 220 w 22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3">
                  <a:moveTo>
                    <a:pt x="0" y="49"/>
                  </a:moveTo>
                  <a:lnTo>
                    <a:pt x="154" y="219"/>
                  </a:lnTo>
                  <a:lnTo>
                    <a:pt x="132" y="243"/>
                  </a:lnTo>
                  <a:lnTo>
                    <a:pt x="220" y="235"/>
                  </a:lnTo>
                  <a:lnTo>
                    <a:pt x="220" y="146"/>
                  </a:lnTo>
                  <a:lnTo>
                    <a:pt x="198" y="170"/>
                  </a:lnTo>
                  <a:lnTo>
                    <a:pt x="44" y="0"/>
                  </a:lnTo>
                  <a:lnTo>
                    <a:pt x="0" y="49"/>
                  </a:lnTo>
                  <a:close/>
                </a:path>
              </a:pathLst>
            </a:custGeom>
            <a:solidFill>
              <a:srgbClr val="FFFFFF"/>
            </a:solidFill>
            <a:ln w="9525">
              <a:noFill/>
              <a:round/>
              <a:headEnd/>
              <a:tailEnd/>
            </a:ln>
          </p:spPr>
          <p:txBody>
            <a:bodyPr/>
            <a:lstStyle/>
            <a:p>
              <a:endParaRPr lang="en-US"/>
            </a:p>
          </p:txBody>
        </p:sp>
        <p:sp>
          <p:nvSpPr>
            <p:cNvPr id="48389" name="Freeform 1023"/>
            <p:cNvSpPr>
              <a:spLocks noChangeAspect="1"/>
            </p:cNvSpPr>
            <p:nvPr/>
          </p:nvSpPr>
          <p:spPr bwMode="auto">
            <a:xfrm>
              <a:off x="1326" y="2838"/>
              <a:ext cx="69" cy="155"/>
            </a:xfrm>
            <a:custGeom>
              <a:avLst/>
              <a:gdLst>
                <a:gd name="T0" fmla="*/ 1 w 125"/>
                <a:gd name="T1" fmla="*/ 0 h 308"/>
                <a:gd name="T2" fmla="*/ 1 w 125"/>
                <a:gd name="T3" fmla="*/ 1 h 308"/>
                <a:gd name="T4" fmla="*/ 0 w 125"/>
                <a:gd name="T5" fmla="*/ 1 h 308"/>
                <a:gd name="T6" fmla="*/ 1 w 125"/>
                <a:gd name="T7" fmla="*/ 1 h 308"/>
                <a:gd name="T8" fmla="*/ 1 w 125"/>
                <a:gd name="T9" fmla="*/ 1 h 308"/>
                <a:gd name="T10" fmla="*/ 1 w 125"/>
                <a:gd name="T11" fmla="*/ 1 h 308"/>
                <a:gd name="T12" fmla="*/ 1 w 125"/>
                <a:gd name="T13" fmla="*/ 0 h 308"/>
                <a:gd name="T14" fmla="*/ 1 w 125"/>
                <a:gd name="T15" fmla="*/ 0 h 30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308"/>
                <a:gd name="T26" fmla="*/ 125 w 125"/>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308">
                  <a:moveTo>
                    <a:pt x="30" y="0"/>
                  </a:moveTo>
                  <a:lnTo>
                    <a:pt x="30" y="243"/>
                  </a:lnTo>
                  <a:lnTo>
                    <a:pt x="0" y="243"/>
                  </a:lnTo>
                  <a:lnTo>
                    <a:pt x="66" y="308"/>
                  </a:lnTo>
                  <a:lnTo>
                    <a:pt x="125" y="243"/>
                  </a:lnTo>
                  <a:lnTo>
                    <a:pt x="95" y="243"/>
                  </a:lnTo>
                  <a:lnTo>
                    <a:pt x="95" y="0"/>
                  </a:lnTo>
                  <a:lnTo>
                    <a:pt x="30" y="0"/>
                  </a:lnTo>
                  <a:close/>
                </a:path>
              </a:pathLst>
            </a:custGeom>
            <a:solidFill>
              <a:srgbClr val="FFFFFF"/>
            </a:solidFill>
            <a:ln w="9525">
              <a:noFill/>
              <a:round/>
              <a:headEnd/>
              <a:tailEnd/>
            </a:ln>
          </p:spPr>
          <p:txBody>
            <a:bodyPr/>
            <a:lstStyle/>
            <a:p>
              <a:endParaRPr lang="en-US"/>
            </a:p>
          </p:txBody>
        </p:sp>
        <p:sp>
          <p:nvSpPr>
            <p:cNvPr id="48390" name="Freeform 1024"/>
            <p:cNvSpPr>
              <a:spLocks noChangeAspect="1"/>
            </p:cNvSpPr>
            <p:nvPr/>
          </p:nvSpPr>
          <p:spPr bwMode="auto">
            <a:xfrm>
              <a:off x="1326" y="2838"/>
              <a:ext cx="69" cy="155"/>
            </a:xfrm>
            <a:custGeom>
              <a:avLst/>
              <a:gdLst>
                <a:gd name="T0" fmla="*/ 1 w 125"/>
                <a:gd name="T1" fmla="*/ 0 h 308"/>
                <a:gd name="T2" fmla="*/ 1 w 125"/>
                <a:gd name="T3" fmla="*/ 1 h 308"/>
                <a:gd name="T4" fmla="*/ 0 w 125"/>
                <a:gd name="T5" fmla="*/ 1 h 308"/>
                <a:gd name="T6" fmla="*/ 1 w 125"/>
                <a:gd name="T7" fmla="*/ 1 h 308"/>
                <a:gd name="T8" fmla="*/ 1 w 125"/>
                <a:gd name="T9" fmla="*/ 1 h 308"/>
                <a:gd name="T10" fmla="*/ 1 w 125"/>
                <a:gd name="T11" fmla="*/ 1 h 308"/>
                <a:gd name="T12" fmla="*/ 1 w 125"/>
                <a:gd name="T13" fmla="*/ 0 h 308"/>
                <a:gd name="T14" fmla="*/ 1 w 125"/>
                <a:gd name="T15" fmla="*/ 0 h 30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308"/>
                <a:gd name="T26" fmla="*/ 125 w 125"/>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308">
                  <a:moveTo>
                    <a:pt x="30" y="0"/>
                  </a:moveTo>
                  <a:lnTo>
                    <a:pt x="30" y="243"/>
                  </a:lnTo>
                  <a:lnTo>
                    <a:pt x="0" y="243"/>
                  </a:lnTo>
                  <a:lnTo>
                    <a:pt x="66" y="308"/>
                  </a:lnTo>
                  <a:lnTo>
                    <a:pt x="125" y="243"/>
                  </a:lnTo>
                  <a:lnTo>
                    <a:pt x="95" y="243"/>
                  </a:lnTo>
                  <a:lnTo>
                    <a:pt x="95" y="0"/>
                  </a:lnTo>
                  <a:lnTo>
                    <a:pt x="30" y="0"/>
                  </a:lnTo>
                  <a:close/>
                </a:path>
              </a:pathLst>
            </a:custGeom>
            <a:solidFill>
              <a:srgbClr val="FFFFFF"/>
            </a:solidFill>
            <a:ln w="9525">
              <a:noFill/>
              <a:round/>
              <a:headEnd/>
              <a:tailEnd/>
            </a:ln>
          </p:spPr>
          <p:txBody>
            <a:bodyPr/>
            <a:lstStyle/>
            <a:p>
              <a:endParaRPr lang="en-US"/>
            </a:p>
          </p:txBody>
        </p:sp>
        <p:sp>
          <p:nvSpPr>
            <p:cNvPr id="48391" name="Freeform 1025"/>
            <p:cNvSpPr>
              <a:spLocks noChangeAspect="1"/>
            </p:cNvSpPr>
            <p:nvPr/>
          </p:nvSpPr>
          <p:spPr bwMode="auto">
            <a:xfrm>
              <a:off x="1220" y="2814"/>
              <a:ext cx="122" cy="122"/>
            </a:xfrm>
            <a:custGeom>
              <a:avLst/>
              <a:gdLst>
                <a:gd name="T0" fmla="*/ 1 w 220"/>
                <a:gd name="T1" fmla="*/ 0 h 243"/>
                <a:gd name="T2" fmla="*/ 1 w 220"/>
                <a:gd name="T3" fmla="*/ 1 h 243"/>
                <a:gd name="T4" fmla="*/ 0 w 220"/>
                <a:gd name="T5" fmla="*/ 1 h 243"/>
                <a:gd name="T6" fmla="*/ 0 w 220"/>
                <a:gd name="T7" fmla="*/ 1 h 243"/>
                <a:gd name="T8" fmla="*/ 1 w 220"/>
                <a:gd name="T9" fmla="*/ 1 h 243"/>
                <a:gd name="T10" fmla="*/ 1 w 220"/>
                <a:gd name="T11" fmla="*/ 1 h 243"/>
                <a:gd name="T12" fmla="*/ 1 w 220"/>
                <a:gd name="T13" fmla="*/ 1 h 243"/>
                <a:gd name="T14" fmla="*/ 1 w 220"/>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3"/>
                <a:gd name="T26" fmla="*/ 220 w 22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3">
                  <a:moveTo>
                    <a:pt x="176" y="0"/>
                  </a:moveTo>
                  <a:lnTo>
                    <a:pt x="22" y="170"/>
                  </a:lnTo>
                  <a:lnTo>
                    <a:pt x="0" y="146"/>
                  </a:lnTo>
                  <a:lnTo>
                    <a:pt x="0" y="243"/>
                  </a:lnTo>
                  <a:lnTo>
                    <a:pt x="88" y="243"/>
                  </a:lnTo>
                  <a:lnTo>
                    <a:pt x="66" y="219"/>
                  </a:lnTo>
                  <a:lnTo>
                    <a:pt x="220" y="49"/>
                  </a:lnTo>
                  <a:lnTo>
                    <a:pt x="176" y="0"/>
                  </a:lnTo>
                  <a:close/>
                </a:path>
              </a:pathLst>
            </a:custGeom>
            <a:solidFill>
              <a:srgbClr val="FFFFFF"/>
            </a:solidFill>
            <a:ln w="9525">
              <a:noFill/>
              <a:round/>
              <a:headEnd/>
              <a:tailEnd/>
            </a:ln>
          </p:spPr>
          <p:txBody>
            <a:bodyPr/>
            <a:lstStyle/>
            <a:p>
              <a:endParaRPr lang="en-US"/>
            </a:p>
          </p:txBody>
        </p:sp>
        <p:sp>
          <p:nvSpPr>
            <p:cNvPr id="48392" name="Freeform 1026"/>
            <p:cNvSpPr>
              <a:spLocks noChangeAspect="1"/>
            </p:cNvSpPr>
            <p:nvPr/>
          </p:nvSpPr>
          <p:spPr bwMode="auto">
            <a:xfrm>
              <a:off x="1220" y="2814"/>
              <a:ext cx="122" cy="122"/>
            </a:xfrm>
            <a:custGeom>
              <a:avLst/>
              <a:gdLst>
                <a:gd name="T0" fmla="*/ 1 w 220"/>
                <a:gd name="T1" fmla="*/ 0 h 243"/>
                <a:gd name="T2" fmla="*/ 1 w 220"/>
                <a:gd name="T3" fmla="*/ 1 h 243"/>
                <a:gd name="T4" fmla="*/ 0 w 220"/>
                <a:gd name="T5" fmla="*/ 1 h 243"/>
                <a:gd name="T6" fmla="*/ 0 w 220"/>
                <a:gd name="T7" fmla="*/ 1 h 243"/>
                <a:gd name="T8" fmla="*/ 1 w 220"/>
                <a:gd name="T9" fmla="*/ 1 h 243"/>
                <a:gd name="T10" fmla="*/ 1 w 220"/>
                <a:gd name="T11" fmla="*/ 1 h 243"/>
                <a:gd name="T12" fmla="*/ 1 w 220"/>
                <a:gd name="T13" fmla="*/ 1 h 243"/>
                <a:gd name="T14" fmla="*/ 1 w 220"/>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3"/>
                <a:gd name="T26" fmla="*/ 220 w 22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3">
                  <a:moveTo>
                    <a:pt x="176" y="0"/>
                  </a:moveTo>
                  <a:lnTo>
                    <a:pt x="22" y="170"/>
                  </a:lnTo>
                  <a:lnTo>
                    <a:pt x="0" y="146"/>
                  </a:lnTo>
                  <a:lnTo>
                    <a:pt x="0" y="243"/>
                  </a:lnTo>
                  <a:lnTo>
                    <a:pt x="88" y="243"/>
                  </a:lnTo>
                  <a:lnTo>
                    <a:pt x="66" y="219"/>
                  </a:lnTo>
                  <a:lnTo>
                    <a:pt x="220" y="49"/>
                  </a:lnTo>
                  <a:lnTo>
                    <a:pt x="176" y="0"/>
                  </a:lnTo>
                  <a:close/>
                </a:path>
              </a:pathLst>
            </a:custGeom>
            <a:solidFill>
              <a:srgbClr val="FFFFFF"/>
            </a:solidFill>
            <a:ln w="9525">
              <a:noFill/>
              <a:round/>
              <a:headEnd/>
              <a:tailEnd/>
            </a:ln>
          </p:spPr>
          <p:txBody>
            <a:bodyPr/>
            <a:lstStyle/>
            <a:p>
              <a:endParaRPr lang="en-US"/>
            </a:p>
          </p:txBody>
        </p:sp>
        <p:sp>
          <p:nvSpPr>
            <p:cNvPr id="48393" name="Oval 1027"/>
            <p:cNvSpPr>
              <a:spLocks noChangeAspect="1" noChangeArrowheads="1"/>
            </p:cNvSpPr>
            <p:nvPr/>
          </p:nvSpPr>
          <p:spPr bwMode="auto">
            <a:xfrm>
              <a:off x="1290" y="2728"/>
              <a:ext cx="133" cy="134"/>
            </a:xfrm>
            <a:prstGeom prst="ellipse">
              <a:avLst/>
            </a:prstGeom>
            <a:solidFill>
              <a:srgbClr val="000000"/>
            </a:solidFill>
            <a:ln w="9525">
              <a:noFill/>
              <a:round/>
              <a:headEnd/>
              <a:tailEnd/>
            </a:ln>
          </p:spPr>
          <p:txBody>
            <a:bodyPr/>
            <a:lstStyle/>
            <a:p>
              <a:endParaRPr lang="en-US"/>
            </a:p>
          </p:txBody>
        </p:sp>
        <p:sp>
          <p:nvSpPr>
            <p:cNvPr id="48394" name="Oval 1028"/>
            <p:cNvSpPr>
              <a:spLocks noChangeAspect="1" noChangeArrowheads="1"/>
            </p:cNvSpPr>
            <p:nvPr/>
          </p:nvSpPr>
          <p:spPr bwMode="auto">
            <a:xfrm>
              <a:off x="1298" y="2736"/>
              <a:ext cx="133" cy="134"/>
            </a:xfrm>
            <a:prstGeom prst="ellipse">
              <a:avLst/>
            </a:prstGeom>
            <a:solidFill>
              <a:srgbClr val="FFFFFF"/>
            </a:solidFill>
            <a:ln w="9525">
              <a:noFill/>
              <a:round/>
              <a:headEnd/>
              <a:tailEnd/>
            </a:ln>
          </p:spPr>
          <p:txBody>
            <a:bodyPr/>
            <a:lstStyle/>
            <a:p>
              <a:endParaRPr lang="en-US"/>
            </a:p>
          </p:txBody>
        </p:sp>
        <p:sp>
          <p:nvSpPr>
            <p:cNvPr id="48395" name="Oval 1029"/>
            <p:cNvSpPr>
              <a:spLocks noChangeAspect="1" noChangeArrowheads="1"/>
            </p:cNvSpPr>
            <p:nvPr/>
          </p:nvSpPr>
          <p:spPr bwMode="auto">
            <a:xfrm>
              <a:off x="1294" y="2732"/>
              <a:ext cx="133" cy="134"/>
            </a:xfrm>
            <a:prstGeom prst="ellipse">
              <a:avLst/>
            </a:prstGeom>
            <a:solidFill>
              <a:srgbClr val="E5405C"/>
            </a:solidFill>
            <a:ln w="9525">
              <a:noFill/>
              <a:round/>
              <a:headEnd/>
              <a:tailEnd/>
            </a:ln>
          </p:spPr>
          <p:txBody>
            <a:bodyPr/>
            <a:lstStyle/>
            <a:p>
              <a:endParaRPr lang="en-US"/>
            </a:p>
          </p:txBody>
        </p:sp>
        <p:sp>
          <p:nvSpPr>
            <p:cNvPr id="48396" name="Rectangle 1030"/>
            <p:cNvSpPr>
              <a:spLocks noChangeAspect="1" noChangeArrowheads="1"/>
            </p:cNvSpPr>
            <p:nvPr/>
          </p:nvSpPr>
          <p:spPr bwMode="auto">
            <a:xfrm>
              <a:off x="1104" y="2544"/>
              <a:ext cx="511" cy="500"/>
            </a:xfrm>
            <a:prstGeom prst="rect">
              <a:avLst/>
            </a:prstGeom>
            <a:noFill/>
            <a:ln w="12700">
              <a:solidFill>
                <a:schemeClr val="accent1"/>
              </a:solidFill>
              <a:miter lim="800000"/>
              <a:headEnd/>
              <a:tailEnd/>
            </a:ln>
          </p:spPr>
          <p:txBody>
            <a:bodyPr wrap="none" anchor="ctr"/>
            <a:lstStyle/>
            <a:p>
              <a:endParaRPr lang="en-US"/>
            </a:p>
          </p:txBody>
        </p:sp>
        <p:sp>
          <p:nvSpPr>
            <p:cNvPr id="48397" name="Freeform 1031"/>
            <p:cNvSpPr>
              <a:spLocks noChangeAspect="1"/>
            </p:cNvSpPr>
            <p:nvPr/>
          </p:nvSpPr>
          <p:spPr bwMode="auto">
            <a:xfrm>
              <a:off x="1132" y="3085"/>
              <a:ext cx="82" cy="78"/>
            </a:xfrm>
            <a:custGeom>
              <a:avLst/>
              <a:gdLst>
                <a:gd name="T0" fmla="*/ 0 w 138"/>
                <a:gd name="T1" fmla="*/ 0 h 143"/>
                <a:gd name="T2" fmla="*/ 0 w 138"/>
                <a:gd name="T3" fmla="*/ 1 h 143"/>
                <a:gd name="T4" fmla="*/ 1 w 138"/>
                <a:gd name="T5" fmla="*/ 1 h 143"/>
                <a:gd name="T6" fmla="*/ 0 w 138"/>
                <a:gd name="T7" fmla="*/ 0 h 143"/>
                <a:gd name="T8" fmla="*/ 0 60000 65536"/>
                <a:gd name="T9" fmla="*/ 0 60000 65536"/>
                <a:gd name="T10" fmla="*/ 0 60000 65536"/>
                <a:gd name="T11" fmla="*/ 0 60000 65536"/>
                <a:gd name="T12" fmla="*/ 0 w 138"/>
                <a:gd name="T13" fmla="*/ 0 h 143"/>
                <a:gd name="T14" fmla="*/ 138 w 138"/>
                <a:gd name="T15" fmla="*/ 143 h 143"/>
              </a:gdLst>
              <a:ahLst/>
              <a:cxnLst>
                <a:cxn ang="T8">
                  <a:pos x="T0" y="T1"/>
                </a:cxn>
                <a:cxn ang="T9">
                  <a:pos x="T2" y="T3"/>
                </a:cxn>
                <a:cxn ang="T10">
                  <a:pos x="T4" y="T5"/>
                </a:cxn>
                <a:cxn ang="T11">
                  <a:pos x="T6" y="T7"/>
                </a:cxn>
              </a:cxnLst>
              <a:rect l="T12" t="T13" r="T14" b="T15"/>
              <a:pathLst>
                <a:path w="138" h="143">
                  <a:moveTo>
                    <a:pt x="0" y="0"/>
                  </a:moveTo>
                  <a:lnTo>
                    <a:pt x="0" y="143"/>
                  </a:lnTo>
                  <a:lnTo>
                    <a:pt x="138" y="70"/>
                  </a:lnTo>
                  <a:lnTo>
                    <a:pt x="0" y="0"/>
                  </a:lnTo>
                  <a:close/>
                </a:path>
              </a:pathLst>
            </a:custGeom>
            <a:solidFill>
              <a:srgbClr val="000000"/>
            </a:solidFill>
            <a:ln w="9525">
              <a:noFill/>
              <a:round/>
              <a:headEnd/>
              <a:tailEnd/>
            </a:ln>
          </p:spPr>
          <p:txBody>
            <a:bodyPr/>
            <a:lstStyle/>
            <a:p>
              <a:endParaRPr lang="en-US"/>
            </a:p>
          </p:txBody>
        </p:sp>
        <p:sp>
          <p:nvSpPr>
            <p:cNvPr id="48398" name="Freeform 1032"/>
            <p:cNvSpPr>
              <a:spLocks noChangeAspect="1"/>
            </p:cNvSpPr>
            <p:nvPr/>
          </p:nvSpPr>
          <p:spPr bwMode="auto">
            <a:xfrm>
              <a:off x="1132" y="3085"/>
              <a:ext cx="82" cy="78"/>
            </a:xfrm>
            <a:custGeom>
              <a:avLst/>
              <a:gdLst>
                <a:gd name="T0" fmla="*/ 0 w 138"/>
                <a:gd name="T1" fmla="*/ 0 h 143"/>
                <a:gd name="T2" fmla="*/ 0 w 138"/>
                <a:gd name="T3" fmla="*/ 1 h 143"/>
                <a:gd name="T4" fmla="*/ 1 w 138"/>
                <a:gd name="T5" fmla="*/ 1 h 143"/>
                <a:gd name="T6" fmla="*/ 0 w 138"/>
                <a:gd name="T7" fmla="*/ 0 h 143"/>
                <a:gd name="T8" fmla="*/ 0 60000 65536"/>
                <a:gd name="T9" fmla="*/ 0 60000 65536"/>
                <a:gd name="T10" fmla="*/ 0 60000 65536"/>
                <a:gd name="T11" fmla="*/ 0 60000 65536"/>
                <a:gd name="T12" fmla="*/ 0 w 138"/>
                <a:gd name="T13" fmla="*/ 0 h 143"/>
                <a:gd name="T14" fmla="*/ 138 w 138"/>
                <a:gd name="T15" fmla="*/ 143 h 143"/>
              </a:gdLst>
              <a:ahLst/>
              <a:cxnLst>
                <a:cxn ang="T8">
                  <a:pos x="T0" y="T1"/>
                </a:cxn>
                <a:cxn ang="T9">
                  <a:pos x="T2" y="T3"/>
                </a:cxn>
                <a:cxn ang="T10">
                  <a:pos x="T4" y="T5"/>
                </a:cxn>
                <a:cxn ang="T11">
                  <a:pos x="T6" y="T7"/>
                </a:cxn>
              </a:cxnLst>
              <a:rect l="T12" t="T13" r="T14" b="T15"/>
              <a:pathLst>
                <a:path w="138" h="143">
                  <a:moveTo>
                    <a:pt x="0" y="0"/>
                  </a:moveTo>
                  <a:lnTo>
                    <a:pt x="0" y="143"/>
                  </a:lnTo>
                  <a:lnTo>
                    <a:pt x="138" y="70"/>
                  </a:lnTo>
                  <a:lnTo>
                    <a:pt x="0" y="0"/>
                  </a:lnTo>
                  <a:close/>
                </a:path>
              </a:pathLst>
            </a:custGeom>
            <a:solidFill>
              <a:srgbClr val="000000"/>
            </a:solidFill>
            <a:ln w="9525">
              <a:noFill/>
              <a:round/>
              <a:headEnd/>
              <a:tailEnd/>
            </a:ln>
          </p:spPr>
          <p:txBody>
            <a:bodyPr/>
            <a:lstStyle/>
            <a:p>
              <a:endParaRPr lang="en-US"/>
            </a:p>
          </p:txBody>
        </p:sp>
        <p:sp>
          <p:nvSpPr>
            <p:cNvPr id="48399" name="Rectangle 1033"/>
            <p:cNvSpPr>
              <a:spLocks noChangeAspect="1" noChangeArrowheads="1"/>
            </p:cNvSpPr>
            <p:nvPr/>
          </p:nvSpPr>
          <p:spPr bwMode="auto">
            <a:xfrm>
              <a:off x="1220" y="3087"/>
              <a:ext cx="23" cy="68"/>
            </a:xfrm>
            <a:prstGeom prst="rect">
              <a:avLst/>
            </a:prstGeom>
            <a:solidFill>
              <a:srgbClr val="000000"/>
            </a:solidFill>
            <a:ln w="9525">
              <a:noFill/>
              <a:miter lim="800000"/>
              <a:headEnd/>
              <a:tailEnd/>
            </a:ln>
          </p:spPr>
          <p:txBody>
            <a:bodyPr/>
            <a:lstStyle/>
            <a:p>
              <a:endParaRPr lang="en-US"/>
            </a:p>
          </p:txBody>
        </p:sp>
        <p:sp>
          <p:nvSpPr>
            <p:cNvPr id="48400" name="Rectangle 1034"/>
            <p:cNvSpPr>
              <a:spLocks noChangeAspect="1" noChangeArrowheads="1"/>
            </p:cNvSpPr>
            <p:nvPr/>
          </p:nvSpPr>
          <p:spPr bwMode="auto">
            <a:xfrm>
              <a:off x="1220" y="3087"/>
              <a:ext cx="23" cy="68"/>
            </a:xfrm>
            <a:prstGeom prst="rect">
              <a:avLst/>
            </a:prstGeom>
            <a:solidFill>
              <a:srgbClr val="000000"/>
            </a:solidFill>
            <a:ln w="9525">
              <a:noFill/>
              <a:miter lim="800000"/>
              <a:headEnd/>
              <a:tailEnd/>
            </a:ln>
          </p:spPr>
          <p:txBody>
            <a:bodyPr/>
            <a:lstStyle/>
            <a:p>
              <a:endParaRPr lang="en-US"/>
            </a:p>
          </p:txBody>
        </p:sp>
        <p:sp>
          <p:nvSpPr>
            <p:cNvPr id="48401" name="Freeform 1035"/>
            <p:cNvSpPr>
              <a:spLocks noChangeAspect="1"/>
            </p:cNvSpPr>
            <p:nvPr/>
          </p:nvSpPr>
          <p:spPr bwMode="auto">
            <a:xfrm>
              <a:off x="1134" y="3087"/>
              <a:ext cx="82" cy="78"/>
            </a:xfrm>
            <a:custGeom>
              <a:avLst/>
              <a:gdLst>
                <a:gd name="T0" fmla="*/ 0 w 138"/>
                <a:gd name="T1" fmla="*/ 0 h 144"/>
                <a:gd name="T2" fmla="*/ 0 w 138"/>
                <a:gd name="T3" fmla="*/ 1 h 144"/>
                <a:gd name="T4" fmla="*/ 1 w 138"/>
                <a:gd name="T5" fmla="*/ 1 h 144"/>
                <a:gd name="T6" fmla="*/ 0 w 138"/>
                <a:gd name="T7" fmla="*/ 0 h 144"/>
                <a:gd name="T8" fmla="*/ 0 60000 65536"/>
                <a:gd name="T9" fmla="*/ 0 60000 65536"/>
                <a:gd name="T10" fmla="*/ 0 60000 65536"/>
                <a:gd name="T11" fmla="*/ 0 60000 65536"/>
                <a:gd name="T12" fmla="*/ 0 w 138"/>
                <a:gd name="T13" fmla="*/ 0 h 144"/>
                <a:gd name="T14" fmla="*/ 138 w 138"/>
                <a:gd name="T15" fmla="*/ 144 h 144"/>
              </a:gdLst>
              <a:ahLst/>
              <a:cxnLst>
                <a:cxn ang="T8">
                  <a:pos x="T0" y="T1"/>
                </a:cxn>
                <a:cxn ang="T9">
                  <a:pos x="T2" y="T3"/>
                </a:cxn>
                <a:cxn ang="T10">
                  <a:pos x="T4" y="T5"/>
                </a:cxn>
                <a:cxn ang="T11">
                  <a:pos x="T6" y="T7"/>
                </a:cxn>
              </a:cxnLst>
              <a:rect l="T12" t="T13" r="T14" b="T15"/>
              <a:pathLst>
                <a:path w="138" h="144">
                  <a:moveTo>
                    <a:pt x="0" y="0"/>
                  </a:moveTo>
                  <a:lnTo>
                    <a:pt x="0" y="144"/>
                  </a:lnTo>
                  <a:lnTo>
                    <a:pt x="138" y="70"/>
                  </a:lnTo>
                  <a:lnTo>
                    <a:pt x="0" y="0"/>
                  </a:lnTo>
                  <a:close/>
                </a:path>
              </a:pathLst>
            </a:custGeom>
            <a:solidFill>
              <a:srgbClr val="FFFFFF"/>
            </a:solidFill>
            <a:ln w="9525">
              <a:noFill/>
              <a:round/>
              <a:headEnd/>
              <a:tailEnd/>
            </a:ln>
          </p:spPr>
          <p:txBody>
            <a:bodyPr/>
            <a:lstStyle/>
            <a:p>
              <a:endParaRPr lang="en-US"/>
            </a:p>
          </p:txBody>
        </p:sp>
        <p:sp>
          <p:nvSpPr>
            <p:cNvPr id="48402" name="Rectangle 1036"/>
            <p:cNvSpPr>
              <a:spLocks noChangeAspect="1" noChangeArrowheads="1"/>
            </p:cNvSpPr>
            <p:nvPr/>
          </p:nvSpPr>
          <p:spPr bwMode="auto">
            <a:xfrm>
              <a:off x="1222" y="3089"/>
              <a:ext cx="23" cy="68"/>
            </a:xfrm>
            <a:prstGeom prst="rect">
              <a:avLst/>
            </a:prstGeom>
            <a:solidFill>
              <a:srgbClr val="FFFFFF"/>
            </a:solidFill>
            <a:ln w="9525">
              <a:noFill/>
              <a:miter lim="800000"/>
              <a:headEnd/>
              <a:tailEnd/>
            </a:ln>
          </p:spPr>
          <p:txBody>
            <a:bodyPr/>
            <a:lstStyle/>
            <a:p>
              <a:endParaRPr lang="en-US"/>
            </a:p>
          </p:txBody>
        </p:sp>
        <p:grpSp>
          <p:nvGrpSpPr>
            <p:cNvPr id="48403" name="Group 872"/>
            <p:cNvGrpSpPr>
              <a:grpSpLocks noChangeAspect="1"/>
            </p:cNvGrpSpPr>
            <p:nvPr/>
          </p:nvGrpSpPr>
          <p:grpSpPr bwMode="auto">
            <a:xfrm>
              <a:off x="1134" y="3087"/>
              <a:ext cx="111" cy="78"/>
              <a:chOff x="2935" y="3143"/>
              <a:chExt cx="187" cy="144"/>
            </a:xfrm>
          </p:grpSpPr>
          <p:sp>
            <p:nvSpPr>
              <p:cNvPr id="48512" name="Freeform 1146"/>
              <p:cNvSpPr>
                <a:spLocks noChangeAspect="1"/>
              </p:cNvSpPr>
              <p:nvPr/>
            </p:nvSpPr>
            <p:spPr bwMode="auto">
              <a:xfrm>
                <a:off x="2935" y="3143"/>
                <a:ext cx="138" cy="144"/>
              </a:xfrm>
              <a:custGeom>
                <a:avLst/>
                <a:gdLst>
                  <a:gd name="T0" fmla="*/ 0 w 138"/>
                  <a:gd name="T1" fmla="*/ 0 h 144"/>
                  <a:gd name="T2" fmla="*/ 0 w 138"/>
                  <a:gd name="T3" fmla="*/ 144 h 144"/>
                  <a:gd name="T4" fmla="*/ 138 w 138"/>
                  <a:gd name="T5" fmla="*/ 70 h 144"/>
                  <a:gd name="T6" fmla="*/ 0 w 138"/>
                  <a:gd name="T7" fmla="*/ 0 h 144"/>
                  <a:gd name="T8" fmla="*/ 0 60000 65536"/>
                  <a:gd name="T9" fmla="*/ 0 60000 65536"/>
                  <a:gd name="T10" fmla="*/ 0 60000 65536"/>
                  <a:gd name="T11" fmla="*/ 0 60000 65536"/>
                  <a:gd name="T12" fmla="*/ 0 w 138"/>
                  <a:gd name="T13" fmla="*/ 0 h 144"/>
                  <a:gd name="T14" fmla="*/ 138 w 138"/>
                  <a:gd name="T15" fmla="*/ 144 h 144"/>
                </a:gdLst>
                <a:ahLst/>
                <a:cxnLst>
                  <a:cxn ang="T8">
                    <a:pos x="T0" y="T1"/>
                  </a:cxn>
                  <a:cxn ang="T9">
                    <a:pos x="T2" y="T3"/>
                  </a:cxn>
                  <a:cxn ang="T10">
                    <a:pos x="T4" y="T5"/>
                  </a:cxn>
                  <a:cxn ang="T11">
                    <a:pos x="T6" y="T7"/>
                  </a:cxn>
                </a:cxnLst>
                <a:rect l="T12" t="T13" r="T14" b="T15"/>
                <a:pathLst>
                  <a:path w="138" h="144">
                    <a:moveTo>
                      <a:pt x="0" y="0"/>
                    </a:moveTo>
                    <a:lnTo>
                      <a:pt x="0" y="144"/>
                    </a:lnTo>
                    <a:lnTo>
                      <a:pt x="138" y="70"/>
                    </a:lnTo>
                    <a:lnTo>
                      <a:pt x="0" y="0"/>
                    </a:lnTo>
                    <a:close/>
                  </a:path>
                </a:pathLst>
              </a:custGeom>
              <a:solidFill>
                <a:srgbClr val="FFFFFF"/>
              </a:solidFill>
              <a:ln w="9525">
                <a:noFill/>
                <a:round/>
                <a:headEnd/>
                <a:tailEnd/>
              </a:ln>
            </p:spPr>
            <p:txBody>
              <a:bodyPr/>
              <a:lstStyle/>
              <a:p>
                <a:endParaRPr lang="en-US"/>
              </a:p>
            </p:txBody>
          </p:sp>
          <p:sp>
            <p:nvSpPr>
              <p:cNvPr id="48513" name="Rectangle 1147"/>
              <p:cNvSpPr>
                <a:spLocks noChangeAspect="1" noChangeArrowheads="1"/>
              </p:cNvSpPr>
              <p:nvPr/>
            </p:nvSpPr>
            <p:spPr bwMode="auto">
              <a:xfrm>
                <a:off x="3083" y="3147"/>
                <a:ext cx="39" cy="126"/>
              </a:xfrm>
              <a:prstGeom prst="rect">
                <a:avLst/>
              </a:prstGeom>
              <a:solidFill>
                <a:srgbClr val="FFFFFF"/>
              </a:solidFill>
              <a:ln w="9525">
                <a:noFill/>
                <a:miter lim="800000"/>
                <a:headEnd/>
                <a:tailEnd/>
              </a:ln>
            </p:spPr>
            <p:txBody>
              <a:bodyPr/>
              <a:lstStyle/>
              <a:p>
                <a:endParaRPr lang="en-US"/>
              </a:p>
            </p:txBody>
          </p:sp>
        </p:grpSp>
        <p:sp>
          <p:nvSpPr>
            <p:cNvPr id="48404" name="Freeform 1038"/>
            <p:cNvSpPr>
              <a:spLocks noChangeAspect="1"/>
            </p:cNvSpPr>
            <p:nvPr/>
          </p:nvSpPr>
          <p:spPr bwMode="auto">
            <a:xfrm>
              <a:off x="1626" y="3093"/>
              <a:ext cx="34" cy="63"/>
            </a:xfrm>
            <a:custGeom>
              <a:avLst/>
              <a:gdLst>
                <a:gd name="T0" fmla="*/ 0 w 3133"/>
                <a:gd name="T1" fmla="*/ 0 h 7362"/>
                <a:gd name="T2" fmla="*/ 0 w 3133"/>
                <a:gd name="T3" fmla="*/ 0 h 7362"/>
                <a:gd name="T4" fmla="*/ 0 w 3133"/>
                <a:gd name="T5" fmla="*/ 0 h 7362"/>
                <a:gd name="T6" fmla="*/ 0 w 3133"/>
                <a:gd name="T7" fmla="*/ 0 h 7362"/>
                <a:gd name="T8" fmla="*/ 0 w 3133"/>
                <a:gd name="T9" fmla="*/ 0 h 7362"/>
                <a:gd name="T10" fmla="*/ 0 w 3133"/>
                <a:gd name="T11" fmla="*/ 0 h 7362"/>
                <a:gd name="T12" fmla="*/ 0 w 3133"/>
                <a:gd name="T13" fmla="*/ 0 h 7362"/>
                <a:gd name="T14" fmla="*/ 0 w 3133"/>
                <a:gd name="T15" fmla="*/ 0 h 7362"/>
                <a:gd name="T16" fmla="*/ 0 w 3133"/>
                <a:gd name="T17" fmla="*/ 0 h 7362"/>
                <a:gd name="T18" fmla="*/ 0 w 3133"/>
                <a:gd name="T19" fmla="*/ 0 h 7362"/>
                <a:gd name="T20" fmla="*/ 0 w 3133"/>
                <a:gd name="T21" fmla="*/ 0 h 7362"/>
                <a:gd name="T22" fmla="*/ 0 w 3133"/>
                <a:gd name="T23" fmla="*/ 0 h 7362"/>
                <a:gd name="T24" fmla="*/ 0 w 3133"/>
                <a:gd name="T25" fmla="*/ 0 h 7362"/>
                <a:gd name="T26" fmla="*/ 0 w 3133"/>
                <a:gd name="T27" fmla="*/ 0 h 7362"/>
                <a:gd name="T28" fmla="*/ 0 w 3133"/>
                <a:gd name="T29" fmla="*/ 0 h 7362"/>
                <a:gd name="T30" fmla="*/ 0 w 3133"/>
                <a:gd name="T31" fmla="*/ 0 h 7362"/>
                <a:gd name="T32" fmla="*/ 0 w 3133"/>
                <a:gd name="T33" fmla="*/ 0 h 7362"/>
                <a:gd name="T34" fmla="*/ 0 w 3133"/>
                <a:gd name="T35" fmla="*/ 0 h 7362"/>
                <a:gd name="T36" fmla="*/ 0 w 3133"/>
                <a:gd name="T37" fmla="*/ 0 h 7362"/>
                <a:gd name="T38" fmla="*/ 0 w 3133"/>
                <a:gd name="T39" fmla="*/ 0 h 7362"/>
                <a:gd name="T40" fmla="*/ 0 w 3133"/>
                <a:gd name="T41" fmla="*/ 0 h 7362"/>
                <a:gd name="T42" fmla="*/ 0 w 3133"/>
                <a:gd name="T43" fmla="*/ 0 h 7362"/>
                <a:gd name="T44" fmla="*/ 0 w 3133"/>
                <a:gd name="T45" fmla="*/ 0 h 7362"/>
                <a:gd name="T46" fmla="*/ 0 w 3133"/>
                <a:gd name="T47" fmla="*/ 0 h 7362"/>
                <a:gd name="T48" fmla="*/ 0 w 3133"/>
                <a:gd name="T49" fmla="*/ 0 h 7362"/>
                <a:gd name="T50" fmla="*/ 0 w 3133"/>
                <a:gd name="T51" fmla="*/ 0 h 7362"/>
                <a:gd name="T52" fmla="*/ 0 w 3133"/>
                <a:gd name="T53" fmla="*/ 0 h 7362"/>
                <a:gd name="T54" fmla="*/ 0 w 3133"/>
                <a:gd name="T55" fmla="*/ 0 h 7362"/>
                <a:gd name="T56" fmla="*/ 0 w 3133"/>
                <a:gd name="T57" fmla="*/ 0 h 7362"/>
                <a:gd name="T58" fmla="*/ 0 w 3133"/>
                <a:gd name="T59" fmla="*/ 0 h 7362"/>
                <a:gd name="T60" fmla="*/ 0 w 3133"/>
                <a:gd name="T61" fmla="*/ 0 h 7362"/>
                <a:gd name="T62" fmla="*/ 0 w 3133"/>
                <a:gd name="T63" fmla="*/ 0 h 7362"/>
                <a:gd name="T64" fmla="*/ 0 w 3133"/>
                <a:gd name="T65" fmla="*/ 0 h 7362"/>
                <a:gd name="T66" fmla="*/ 0 w 3133"/>
                <a:gd name="T67" fmla="*/ 0 h 7362"/>
                <a:gd name="T68" fmla="*/ 0 w 3133"/>
                <a:gd name="T69" fmla="*/ 0 h 7362"/>
                <a:gd name="T70" fmla="*/ 0 w 3133"/>
                <a:gd name="T71" fmla="*/ 0 h 7362"/>
                <a:gd name="T72" fmla="*/ 0 w 3133"/>
                <a:gd name="T73" fmla="*/ 0 h 7362"/>
                <a:gd name="T74" fmla="*/ 0 w 3133"/>
                <a:gd name="T75" fmla="*/ 0 h 7362"/>
                <a:gd name="T76" fmla="*/ 0 w 3133"/>
                <a:gd name="T77" fmla="*/ 0 h 7362"/>
                <a:gd name="T78" fmla="*/ 0 w 3133"/>
                <a:gd name="T79" fmla="*/ 0 h 7362"/>
                <a:gd name="T80" fmla="*/ 0 w 3133"/>
                <a:gd name="T81" fmla="*/ 0 h 7362"/>
                <a:gd name="T82" fmla="*/ 0 w 3133"/>
                <a:gd name="T83" fmla="*/ 0 h 7362"/>
                <a:gd name="T84" fmla="*/ 0 w 3133"/>
                <a:gd name="T85" fmla="*/ 0 h 7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3"/>
                <a:gd name="T130" fmla="*/ 0 h 7362"/>
                <a:gd name="T131" fmla="*/ 3133 w 3133"/>
                <a:gd name="T132" fmla="*/ 7362 h 7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3" h="7362">
                  <a:moveTo>
                    <a:pt x="1567" y="0"/>
                  </a:moveTo>
                  <a:lnTo>
                    <a:pt x="1648" y="4"/>
                  </a:lnTo>
                  <a:lnTo>
                    <a:pt x="1728" y="17"/>
                  </a:lnTo>
                  <a:lnTo>
                    <a:pt x="1809" y="39"/>
                  </a:lnTo>
                  <a:lnTo>
                    <a:pt x="1886" y="69"/>
                  </a:lnTo>
                  <a:lnTo>
                    <a:pt x="1962" y="108"/>
                  </a:lnTo>
                  <a:lnTo>
                    <a:pt x="2038" y="155"/>
                  </a:lnTo>
                  <a:lnTo>
                    <a:pt x="2111" y="210"/>
                  </a:lnTo>
                  <a:lnTo>
                    <a:pt x="2182" y="273"/>
                  </a:lnTo>
                  <a:lnTo>
                    <a:pt x="2252" y="343"/>
                  </a:lnTo>
                  <a:lnTo>
                    <a:pt x="2320" y="421"/>
                  </a:lnTo>
                  <a:lnTo>
                    <a:pt x="2386" y="506"/>
                  </a:lnTo>
                  <a:lnTo>
                    <a:pt x="2449" y="598"/>
                  </a:lnTo>
                  <a:lnTo>
                    <a:pt x="2510" y="697"/>
                  </a:lnTo>
                  <a:lnTo>
                    <a:pt x="2569" y="803"/>
                  </a:lnTo>
                  <a:lnTo>
                    <a:pt x="2626" y="915"/>
                  </a:lnTo>
                  <a:lnTo>
                    <a:pt x="2680" y="1035"/>
                  </a:lnTo>
                  <a:lnTo>
                    <a:pt x="2732" y="1160"/>
                  </a:lnTo>
                  <a:lnTo>
                    <a:pt x="2780" y="1292"/>
                  </a:lnTo>
                  <a:lnTo>
                    <a:pt x="2826" y="1429"/>
                  </a:lnTo>
                  <a:lnTo>
                    <a:pt x="2869" y="1572"/>
                  </a:lnTo>
                  <a:lnTo>
                    <a:pt x="2910" y="1721"/>
                  </a:lnTo>
                  <a:lnTo>
                    <a:pt x="2946" y="1875"/>
                  </a:lnTo>
                  <a:lnTo>
                    <a:pt x="2981" y="2035"/>
                  </a:lnTo>
                  <a:lnTo>
                    <a:pt x="3012" y="2199"/>
                  </a:lnTo>
                  <a:lnTo>
                    <a:pt x="3039" y="2369"/>
                  </a:lnTo>
                  <a:lnTo>
                    <a:pt x="3063" y="2543"/>
                  </a:lnTo>
                  <a:lnTo>
                    <a:pt x="3084" y="2722"/>
                  </a:lnTo>
                  <a:lnTo>
                    <a:pt x="3101" y="2906"/>
                  </a:lnTo>
                  <a:lnTo>
                    <a:pt x="3115" y="3094"/>
                  </a:lnTo>
                  <a:lnTo>
                    <a:pt x="3124" y="3286"/>
                  </a:lnTo>
                  <a:lnTo>
                    <a:pt x="3131" y="3481"/>
                  </a:lnTo>
                  <a:lnTo>
                    <a:pt x="3133" y="3680"/>
                  </a:lnTo>
                  <a:lnTo>
                    <a:pt x="3131" y="3872"/>
                  </a:lnTo>
                  <a:lnTo>
                    <a:pt x="3124" y="4059"/>
                  </a:lnTo>
                  <a:lnTo>
                    <a:pt x="3115" y="4244"/>
                  </a:lnTo>
                  <a:lnTo>
                    <a:pt x="3101" y="4426"/>
                  </a:lnTo>
                  <a:lnTo>
                    <a:pt x="3084" y="4605"/>
                  </a:lnTo>
                  <a:lnTo>
                    <a:pt x="3063" y="4780"/>
                  </a:lnTo>
                  <a:lnTo>
                    <a:pt x="3039" y="4951"/>
                  </a:lnTo>
                  <a:lnTo>
                    <a:pt x="3012" y="5118"/>
                  </a:lnTo>
                  <a:lnTo>
                    <a:pt x="2981" y="5282"/>
                  </a:lnTo>
                  <a:lnTo>
                    <a:pt x="2946" y="5441"/>
                  </a:lnTo>
                  <a:lnTo>
                    <a:pt x="2910" y="5595"/>
                  </a:lnTo>
                  <a:lnTo>
                    <a:pt x="2869" y="5744"/>
                  </a:lnTo>
                  <a:lnTo>
                    <a:pt x="2826" y="5888"/>
                  </a:lnTo>
                  <a:lnTo>
                    <a:pt x="2780" y="6028"/>
                  </a:lnTo>
                  <a:lnTo>
                    <a:pt x="2732" y="6160"/>
                  </a:lnTo>
                  <a:lnTo>
                    <a:pt x="2680" y="6288"/>
                  </a:lnTo>
                  <a:lnTo>
                    <a:pt x="2626" y="6410"/>
                  </a:lnTo>
                  <a:lnTo>
                    <a:pt x="2569" y="6525"/>
                  </a:lnTo>
                  <a:lnTo>
                    <a:pt x="2510" y="6634"/>
                  </a:lnTo>
                  <a:lnTo>
                    <a:pt x="2449" y="6736"/>
                  </a:lnTo>
                  <a:lnTo>
                    <a:pt x="2386" y="6832"/>
                  </a:lnTo>
                  <a:lnTo>
                    <a:pt x="2320" y="6920"/>
                  </a:lnTo>
                  <a:lnTo>
                    <a:pt x="2252" y="7001"/>
                  </a:lnTo>
                  <a:lnTo>
                    <a:pt x="2182" y="7074"/>
                  </a:lnTo>
                  <a:lnTo>
                    <a:pt x="2111" y="7140"/>
                  </a:lnTo>
                  <a:lnTo>
                    <a:pt x="2038" y="7197"/>
                  </a:lnTo>
                  <a:lnTo>
                    <a:pt x="1962" y="7247"/>
                  </a:lnTo>
                  <a:lnTo>
                    <a:pt x="1886" y="7287"/>
                  </a:lnTo>
                  <a:lnTo>
                    <a:pt x="1809" y="7320"/>
                  </a:lnTo>
                  <a:lnTo>
                    <a:pt x="1728" y="7343"/>
                  </a:lnTo>
                  <a:lnTo>
                    <a:pt x="1648" y="7357"/>
                  </a:lnTo>
                  <a:lnTo>
                    <a:pt x="1567" y="7362"/>
                  </a:lnTo>
                  <a:lnTo>
                    <a:pt x="1475" y="7357"/>
                  </a:lnTo>
                  <a:lnTo>
                    <a:pt x="1388" y="7343"/>
                  </a:lnTo>
                  <a:lnTo>
                    <a:pt x="1301" y="7320"/>
                  </a:lnTo>
                  <a:lnTo>
                    <a:pt x="1218" y="7287"/>
                  </a:lnTo>
                  <a:lnTo>
                    <a:pt x="1136" y="7247"/>
                  </a:lnTo>
                  <a:lnTo>
                    <a:pt x="1058" y="7197"/>
                  </a:lnTo>
                  <a:lnTo>
                    <a:pt x="982" y="7140"/>
                  </a:lnTo>
                  <a:lnTo>
                    <a:pt x="908" y="7074"/>
                  </a:lnTo>
                  <a:lnTo>
                    <a:pt x="837" y="7001"/>
                  </a:lnTo>
                  <a:lnTo>
                    <a:pt x="769" y="6920"/>
                  </a:lnTo>
                  <a:lnTo>
                    <a:pt x="703" y="6832"/>
                  </a:lnTo>
                  <a:lnTo>
                    <a:pt x="641" y="6736"/>
                  </a:lnTo>
                  <a:lnTo>
                    <a:pt x="580" y="6634"/>
                  </a:lnTo>
                  <a:lnTo>
                    <a:pt x="523" y="6525"/>
                  </a:lnTo>
                  <a:lnTo>
                    <a:pt x="468" y="6410"/>
                  </a:lnTo>
                  <a:lnTo>
                    <a:pt x="416" y="6288"/>
                  </a:lnTo>
                  <a:lnTo>
                    <a:pt x="367" y="6160"/>
                  </a:lnTo>
                  <a:lnTo>
                    <a:pt x="320" y="6028"/>
                  </a:lnTo>
                  <a:lnTo>
                    <a:pt x="278" y="5888"/>
                  </a:lnTo>
                  <a:lnTo>
                    <a:pt x="237" y="5744"/>
                  </a:lnTo>
                  <a:lnTo>
                    <a:pt x="200" y="5595"/>
                  </a:lnTo>
                  <a:lnTo>
                    <a:pt x="166" y="5441"/>
                  </a:lnTo>
                  <a:lnTo>
                    <a:pt x="135" y="5282"/>
                  </a:lnTo>
                  <a:lnTo>
                    <a:pt x="107" y="5118"/>
                  </a:lnTo>
                  <a:lnTo>
                    <a:pt x="82" y="4951"/>
                  </a:lnTo>
                  <a:lnTo>
                    <a:pt x="61" y="4780"/>
                  </a:lnTo>
                  <a:lnTo>
                    <a:pt x="41" y="4605"/>
                  </a:lnTo>
                  <a:lnTo>
                    <a:pt x="27" y="4426"/>
                  </a:lnTo>
                  <a:lnTo>
                    <a:pt x="15" y="4244"/>
                  </a:lnTo>
                  <a:lnTo>
                    <a:pt x="7" y="4059"/>
                  </a:lnTo>
                  <a:lnTo>
                    <a:pt x="2" y="3872"/>
                  </a:lnTo>
                  <a:lnTo>
                    <a:pt x="0" y="3680"/>
                  </a:lnTo>
                  <a:lnTo>
                    <a:pt x="2" y="3481"/>
                  </a:lnTo>
                  <a:lnTo>
                    <a:pt x="7" y="3286"/>
                  </a:lnTo>
                  <a:lnTo>
                    <a:pt x="15" y="3094"/>
                  </a:lnTo>
                  <a:lnTo>
                    <a:pt x="27" y="2906"/>
                  </a:lnTo>
                  <a:lnTo>
                    <a:pt x="41" y="2722"/>
                  </a:lnTo>
                  <a:lnTo>
                    <a:pt x="61" y="2543"/>
                  </a:lnTo>
                  <a:lnTo>
                    <a:pt x="82" y="2369"/>
                  </a:lnTo>
                  <a:lnTo>
                    <a:pt x="107" y="2199"/>
                  </a:lnTo>
                  <a:lnTo>
                    <a:pt x="135" y="2035"/>
                  </a:lnTo>
                  <a:lnTo>
                    <a:pt x="166" y="1875"/>
                  </a:lnTo>
                  <a:lnTo>
                    <a:pt x="200" y="1721"/>
                  </a:lnTo>
                  <a:lnTo>
                    <a:pt x="237" y="1572"/>
                  </a:lnTo>
                  <a:lnTo>
                    <a:pt x="278" y="1429"/>
                  </a:lnTo>
                  <a:lnTo>
                    <a:pt x="320" y="1292"/>
                  </a:lnTo>
                  <a:lnTo>
                    <a:pt x="367" y="1160"/>
                  </a:lnTo>
                  <a:lnTo>
                    <a:pt x="416" y="1035"/>
                  </a:lnTo>
                  <a:lnTo>
                    <a:pt x="468" y="915"/>
                  </a:lnTo>
                  <a:lnTo>
                    <a:pt x="523" y="803"/>
                  </a:lnTo>
                  <a:lnTo>
                    <a:pt x="580" y="697"/>
                  </a:lnTo>
                  <a:lnTo>
                    <a:pt x="641" y="598"/>
                  </a:lnTo>
                  <a:lnTo>
                    <a:pt x="703" y="506"/>
                  </a:lnTo>
                  <a:lnTo>
                    <a:pt x="769" y="421"/>
                  </a:lnTo>
                  <a:lnTo>
                    <a:pt x="837" y="343"/>
                  </a:lnTo>
                  <a:lnTo>
                    <a:pt x="908" y="273"/>
                  </a:lnTo>
                  <a:lnTo>
                    <a:pt x="982" y="210"/>
                  </a:lnTo>
                  <a:lnTo>
                    <a:pt x="1058" y="155"/>
                  </a:lnTo>
                  <a:lnTo>
                    <a:pt x="1136" y="108"/>
                  </a:lnTo>
                  <a:lnTo>
                    <a:pt x="1218" y="69"/>
                  </a:lnTo>
                  <a:lnTo>
                    <a:pt x="1301" y="39"/>
                  </a:lnTo>
                  <a:lnTo>
                    <a:pt x="1388" y="17"/>
                  </a:lnTo>
                  <a:lnTo>
                    <a:pt x="1475" y="4"/>
                  </a:lnTo>
                  <a:lnTo>
                    <a:pt x="1567" y="0"/>
                  </a:lnTo>
                  <a:close/>
                </a:path>
              </a:pathLst>
            </a:custGeom>
            <a:solidFill>
              <a:srgbClr val="1F1A17"/>
            </a:solidFill>
            <a:ln w="9525">
              <a:noFill/>
              <a:round/>
              <a:headEnd/>
              <a:tailEnd/>
            </a:ln>
          </p:spPr>
          <p:txBody>
            <a:bodyPr/>
            <a:lstStyle/>
            <a:p>
              <a:endParaRPr lang="en-US"/>
            </a:p>
          </p:txBody>
        </p:sp>
        <p:sp>
          <p:nvSpPr>
            <p:cNvPr id="48405" name="Freeform 1039"/>
            <p:cNvSpPr>
              <a:spLocks noChangeAspect="1"/>
            </p:cNvSpPr>
            <p:nvPr/>
          </p:nvSpPr>
          <p:spPr bwMode="auto">
            <a:xfrm>
              <a:off x="1626" y="3093"/>
              <a:ext cx="34" cy="63"/>
            </a:xfrm>
            <a:custGeom>
              <a:avLst/>
              <a:gdLst>
                <a:gd name="T0" fmla="*/ 0 w 3133"/>
                <a:gd name="T1" fmla="*/ 0 h 7362"/>
                <a:gd name="T2" fmla="*/ 0 w 3133"/>
                <a:gd name="T3" fmla="*/ 0 h 7362"/>
                <a:gd name="T4" fmla="*/ 0 w 3133"/>
                <a:gd name="T5" fmla="*/ 0 h 7362"/>
                <a:gd name="T6" fmla="*/ 0 w 3133"/>
                <a:gd name="T7" fmla="*/ 0 h 7362"/>
                <a:gd name="T8" fmla="*/ 0 w 3133"/>
                <a:gd name="T9" fmla="*/ 0 h 7362"/>
                <a:gd name="T10" fmla="*/ 0 w 3133"/>
                <a:gd name="T11" fmla="*/ 0 h 7362"/>
                <a:gd name="T12" fmla="*/ 0 w 3133"/>
                <a:gd name="T13" fmla="*/ 0 h 7362"/>
                <a:gd name="T14" fmla="*/ 0 w 3133"/>
                <a:gd name="T15" fmla="*/ 0 h 7362"/>
                <a:gd name="T16" fmla="*/ 0 w 3133"/>
                <a:gd name="T17" fmla="*/ 0 h 7362"/>
                <a:gd name="T18" fmla="*/ 0 w 3133"/>
                <a:gd name="T19" fmla="*/ 0 h 7362"/>
                <a:gd name="T20" fmla="*/ 0 w 3133"/>
                <a:gd name="T21" fmla="*/ 0 h 7362"/>
                <a:gd name="T22" fmla="*/ 0 w 3133"/>
                <a:gd name="T23" fmla="*/ 0 h 7362"/>
                <a:gd name="T24" fmla="*/ 0 w 3133"/>
                <a:gd name="T25" fmla="*/ 0 h 7362"/>
                <a:gd name="T26" fmla="*/ 0 w 3133"/>
                <a:gd name="T27" fmla="*/ 0 h 7362"/>
                <a:gd name="T28" fmla="*/ 0 w 3133"/>
                <a:gd name="T29" fmla="*/ 0 h 7362"/>
                <a:gd name="T30" fmla="*/ 0 w 3133"/>
                <a:gd name="T31" fmla="*/ 0 h 7362"/>
                <a:gd name="T32" fmla="*/ 0 w 3133"/>
                <a:gd name="T33" fmla="*/ 0 h 7362"/>
                <a:gd name="T34" fmla="*/ 0 w 3133"/>
                <a:gd name="T35" fmla="*/ 0 h 7362"/>
                <a:gd name="T36" fmla="*/ 0 w 3133"/>
                <a:gd name="T37" fmla="*/ 0 h 7362"/>
                <a:gd name="T38" fmla="*/ 0 w 3133"/>
                <a:gd name="T39" fmla="*/ 0 h 7362"/>
                <a:gd name="T40" fmla="*/ 0 w 3133"/>
                <a:gd name="T41" fmla="*/ 0 h 7362"/>
                <a:gd name="T42" fmla="*/ 0 w 3133"/>
                <a:gd name="T43" fmla="*/ 0 h 7362"/>
                <a:gd name="T44" fmla="*/ 0 w 3133"/>
                <a:gd name="T45" fmla="*/ 0 h 7362"/>
                <a:gd name="T46" fmla="*/ 0 w 3133"/>
                <a:gd name="T47" fmla="*/ 0 h 7362"/>
                <a:gd name="T48" fmla="*/ 0 w 3133"/>
                <a:gd name="T49" fmla="*/ 0 h 7362"/>
                <a:gd name="T50" fmla="*/ 0 w 3133"/>
                <a:gd name="T51" fmla="*/ 0 h 7362"/>
                <a:gd name="T52" fmla="*/ 0 w 3133"/>
                <a:gd name="T53" fmla="*/ 0 h 7362"/>
                <a:gd name="T54" fmla="*/ 0 w 3133"/>
                <a:gd name="T55" fmla="*/ 0 h 7362"/>
                <a:gd name="T56" fmla="*/ 0 w 3133"/>
                <a:gd name="T57" fmla="*/ 0 h 7362"/>
                <a:gd name="T58" fmla="*/ 0 w 3133"/>
                <a:gd name="T59" fmla="*/ 0 h 7362"/>
                <a:gd name="T60" fmla="*/ 0 w 3133"/>
                <a:gd name="T61" fmla="*/ 0 h 7362"/>
                <a:gd name="T62" fmla="*/ 0 w 3133"/>
                <a:gd name="T63" fmla="*/ 0 h 7362"/>
                <a:gd name="T64" fmla="*/ 0 w 3133"/>
                <a:gd name="T65" fmla="*/ 0 h 7362"/>
                <a:gd name="T66" fmla="*/ 0 w 3133"/>
                <a:gd name="T67" fmla="*/ 0 h 7362"/>
                <a:gd name="T68" fmla="*/ 0 w 3133"/>
                <a:gd name="T69" fmla="*/ 0 h 7362"/>
                <a:gd name="T70" fmla="*/ 0 w 3133"/>
                <a:gd name="T71" fmla="*/ 0 h 7362"/>
                <a:gd name="T72" fmla="*/ 0 w 3133"/>
                <a:gd name="T73" fmla="*/ 0 h 7362"/>
                <a:gd name="T74" fmla="*/ 0 w 3133"/>
                <a:gd name="T75" fmla="*/ 0 h 7362"/>
                <a:gd name="T76" fmla="*/ 0 w 3133"/>
                <a:gd name="T77" fmla="*/ 0 h 7362"/>
                <a:gd name="T78" fmla="*/ 0 w 3133"/>
                <a:gd name="T79" fmla="*/ 0 h 7362"/>
                <a:gd name="T80" fmla="*/ 0 w 3133"/>
                <a:gd name="T81" fmla="*/ 0 h 7362"/>
                <a:gd name="T82" fmla="*/ 0 w 3133"/>
                <a:gd name="T83" fmla="*/ 0 h 7362"/>
                <a:gd name="T84" fmla="*/ 0 w 3133"/>
                <a:gd name="T85" fmla="*/ 0 h 7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3"/>
                <a:gd name="T130" fmla="*/ 0 h 7362"/>
                <a:gd name="T131" fmla="*/ 3133 w 3133"/>
                <a:gd name="T132" fmla="*/ 7362 h 7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3" h="7362">
                  <a:moveTo>
                    <a:pt x="1567" y="0"/>
                  </a:moveTo>
                  <a:lnTo>
                    <a:pt x="1648" y="4"/>
                  </a:lnTo>
                  <a:lnTo>
                    <a:pt x="1728" y="17"/>
                  </a:lnTo>
                  <a:lnTo>
                    <a:pt x="1809" y="39"/>
                  </a:lnTo>
                  <a:lnTo>
                    <a:pt x="1886" y="69"/>
                  </a:lnTo>
                  <a:lnTo>
                    <a:pt x="1962" y="108"/>
                  </a:lnTo>
                  <a:lnTo>
                    <a:pt x="2038" y="155"/>
                  </a:lnTo>
                  <a:lnTo>
                    <a:pt x="2111" y="210"/>
                  </a:lnTo>
                  <a:lnTo>
                    <a:pt x="2182" y="273"/>
                  </a:lnTo>
                  <a:lnTo>
                    <a:pt x="2252" y="343"/>
                  </a:lnTo>
                  <a:lnTo>
                    <a:pt x="2320" y="421"/>
                  </a:lnTo>
                  <a:lnTo>
                    <a:pt x="2386" y="506"/>
                  </a:lnTo>
                  <a:lnTo>
                    <a:pt x="2449" y="598"/>
                  </a:lnTo>
                  <a:lnTo>
                    <a:pt x="2510" y="697"/>
                  </a:lnTo>
                  <a:lnTo>
                    <a:pt x="2569" y="803"/>
                  </a:lnTo>
                  <a:lnTo>
                    <a:pt x="2626" y="915"/>
                  </a:lnTo>
                  <a:lnTo>
                    <a:pt x="2680" y="1035"/>
                  </a:lnTo>
                  <a:lnTo>
                    <a:pt x="2732" y="1160"/>
                  </a:lnTo>
                  <a:lnTo>
                    <a:pt x="2780" y="1292"/>
                  </a:lnTo>
                  <a:lnTo>
                    <a:pt x="2826" y="1429"/>
                  </a:lnTo>
                  <a:lnTo>
                    <a:pt x="2869" y="1572"/>
                  </a:lnTo>
                  <a:lnTo>
                    <a:pt x="2910" y="1721"/>
                  </a:lnTo>
                  <a:lnTo>
                    <a:pt x="2946" y="1875"/>
                  </a:lnTo>
                  <a:lnTo>
                    <a:pt x="2981" y="2035"/>
                  </a:lnTo>
                  <a:lnTo>
                    <a:pt x="3012" y="2199"/>
                  </a:lnTo>
                  <a:lnTo>
                    <a:pt x="3039" y="2369"/>
                  </a:lnTo>
                  <a:lnTo>
                    <a:pt x="3063" y="2543"/>
                  </a:lnTo>
                  <a:lnTo>
                    <a:pt x="3084" y="2722"/>
                  </a:lnTo>
                  <a:lnTo>
                    <a:pt x="3101" y="2906"/>
                  </a:lnTo>
                  <a:lnTo>
                    <a:pt x="3115" y="3094"/>
                  </a:lnTo>
                  <a:lnTo>
                    <a:pt x="3124" y="3286"/>
                  </a:lnTo>
                  <a:lnTo>
                    <a:pt x="3131" y="3481"/>
                  </a:lnTo>
                  <a:lnTo>
                    <a:pt x="3133" y="3680"/>
                  </a:lnTo>
                  <a:lnTo>
                    <a:pt x="3131" y="3872"/>
                  </a:lnTo>
                  <a:lnTo>
                    <a:pt x="3124" y="4059"/>
                  </a:lnTo>
                  <a:lnTo>
                    <a:pt x="3115" y="4244"/>
                  </a:lnTo>
                  <a:lnTo>
                    <a:pt x="3101" y="4426"/>
                  </a:lnTo>
                  <a:lnTo>
                    <a:pt x="3084" y="4605"/>
                  </a:lnTo>
                  <a:lnTo>
                    <a:pt x="3063" y="4780"/>
                  </a:lnTo>
                  <a:lnTo>
                    <a:pt x="3039" y="4951"/>
                  </a:lnTo>
                  <a:lnTo>
                    <a:pt x="3012" y="5118"/>
                  </a:lnTo>
                  <a:lnTo>
                    <a:pt x="2981" y="5282"/>
                  </a:lnTo>
                  <a:lnTo>
                    <a:pt x="2946" y="5441"/>
                  </a:lnTo>
                  <a:lnTo>
                    <a:pt x="2910" y="5595"/>
                  </a:lnTo>
                  <a:lnTo>
                    <a:pt x="2869" y="5744"/>
                  </a:lnTo>
                  <a:lnTo>
                    <a:pt x="2826" y="5888"/>
                  </a:lnTo>
                  <a:lnTo>
                    <a:pt x="2780" y="6028"/>
                  </a:lnTo>
                  <a:lnTo>
                    <a:pt x="2732" y="6160"/>
                  </a:lnTo>
                  <a:lnTo>
                    <a:pt x="2680" y="6288"/>
                  </a:lnTo>
                  <a:lnTo>
                    <a:pt x="2626" y="6410"/>
                  </a:lnTo>
                  <a:lnTo>
                    <a:pt x="2569" y="6525"/>
                  </a:lnTo>
                  <a:lnTo>
                    <a:pt x="2510" y="6634"/>
                  </a:lnTo>
                  <a:lnTo>
                    <a:pt x="2449" y="6736"/>
                  </a:lnTo>
                  <a:lnTo>
                    <a:pt x="2386" y="6832"/>
                  </a:lnTo>
                  <a:lnTo>
                    <a:pt x="2320" y="6920"/>
                  </a:lnTo>
                  <a:lnTo>
                    <a:pt x="2252" y="7001"/>
                  </a:lnTo>
                  <a:lnTo>
                    <a:pt x="2182" y="7074"/>
                  </a:lnTo>
                  <a:lnTo>
                    <a:pt x="2111" y="7140"/>
                  </a:lnTo>
                  <a:lnTo>
                    <a:pt x="2038" y="7197"/>
                  </a:lnTo>
                  <a:lnTo>
                    <a:pt x="1962" y="7247"/>
                  </a:lnTo>
                  <a:lnTo>
                    <a:pt x="1886" y="7287"/>
                  </a:lnTo>
                  <a:lnTo>
                    <a:pt x="1809" y="7320"/>
                  </a:lnTo>
                  <a:lnTo>
                    <a:pt x="1728" y="7343"/>
                  </a:lnTo>
                  <a:lnTo>
                    <a:pt x="1648" y="7357"/>
                  </a:lnTo>
                  <a:lnTo>
                    <a:pt x="1567" y="7362"/>
                  </a:lnTo>
                  <a:lnTo>
                    <a:pt x="1475" y="7357"/>
                  </a:lnTo>
                  <a:lnTo>
                    <a:pt x="1388" y="7343"/>
                  </a:lnTo>
                  <a:lnTo>
                    <a:pt x="1301" y="7320"/>
                  </a:lnTo>
                  <a:lnTo>
                    <a:pt x="1218" y="7287"/>
                  </a:lnTo>
                  <a:lnTo>
                    <a:pt x="1136" y="7247"/>
                  </a:lnTo>
                  <a:lnTo>
                    <a:pt x="1058" y="7197"/>
                  </a:lnTo>
                  <a:lnTo>
                    <a:pt x="982" y="7140"/>
                  </a:lnTo>
                  <a:lnTo>
                    <a:pt x="908" y="7074"/>
                  </a:lnTo>
                  <a:lnTo>
                    <a:pt x="837" y="7001"/>
                  </a:lnTo>
                  <a:lnTo>
                    <a:pt x="769" y="6920"/>
                  </a:lnTo>
                  <a:lnTo>
                    <a:pt x="703" y="6832"/>
                  </a:lnTo>
                  <a:lnTo>
                    <a:pt x="641" y="6736"/>
                  </a:lnTo>
                  <a:lnTo>
                    <a:pt x="580" y="6634"/>
                  </a:lnTo>
                  <a:lnTo>
                    <a:pt x="523" y="6525"/>
                  </a:lnTo>
                  <a:lnTo>
                    <a:pt x="468" y="6410"/>
                  </a:lnTo>
                  <a:lnTo>
                    <a:pt x="416" y="6288"/>
                  </a:lnTo>
                  <a:lnTo>
                    <a:pt x="367" y="6160"/>
                  </a:lnTo>
                  <a:lnTo>
                    <a:pt x="320" y="6028"/>
                  </a:lnTo>
                  <a:lnTo>
                    <a:pt x="278" y="5888"/>
                  </a:lnTo>
                  <a:lnTo>
                    <a:pt x="237" y="5744"/>
                  </a:lnTo>
                  <a:lnTo>
                    <a:pt x="200" y="5595"/>
                  </a:lnTo>
                  <a:lnTo>
                    <a:pt x="166" y="5441"/>
                  </a:lnTo>
                  <a:lnTo>
                    <a:pt x="135" y="5282"/>
                  </a:lnTo>
                  <a:lnTo>
                    <a:pt x="107" y="5118"/>
                  </a:lnTo>
                  <a:lnTo>
                    <a:pt x="82" y="4951"/>
                  </a:lnTo>
                  <a:lnTo>
                    <a:pt x="61" y="4780"/>
                  </a:lnTo>
                  <a:lnTo>
                    <a:pt x="41" y="4605"/>
                  </a:lnTo>
                  <a:lnTo>
                    <a:pt x="27" y="4426"/>
                  </a:lnTo>
                  <a:lnTo>
                    <a:pt x="15" y="4244"/>
                  </a:lnTo>
                  <a:lnTo>
                    <a:pt x="7" y="4059"/>
                  </a:lnTo>
                  <a:lnTo>
                    <a:pt x="2" y="3872"/>
                  </a:lnTo>
                  <a:lnTo>
                    <a:pt x="0" y="3680"/>
                  </a:lnTo>
                  <a:lnTo>
                    <a:pt x="2" y="3481"/>
                  </a:lnTo>
                  <a:lnTo>
                    <a:pt x="7" y="3286"/>
                  </a:lnTo>
                  <a:lnTo>
                    <a:pt x="15" y="3094"/>
                  </a:lnTo>
                  <a:lnTo>
                    <a:pt x="27" y="2906"/>
                  </a:lnTo>
                  <a:lnTo>
                    <a:pt x="41" y="2722"/>
                  </a:lnTo>
                  <a:lnTo>
                    <a:pt x="61" y="2543"/>
                  </a:lnTo>
                  <a:lnTo>
                    <a:pt x="82" y="2369"/>
                  </a:lnTo>
                  <a:lnTo>
                    <a:pt x="107" y="2199"/>
                  </a:lnTo>
                  <a:lnTo>
                    <a:pt x="135" y="2035"/>
                  </a:lnTo>
                  <a:lnTo>
                    <a:pt x="166" y="1875"/>
                  </a:lnTo>
                  <a:lnTo>
                    <a:pt x="200" y="1721"/>
                  </a:lnTo>
                  <a:lnTo>
                    <a:pt x="237" y="1572"/>
                  </a:lnTo>
                  <a:lnTo>
                    <a:pt x="278" y="1429"/>
                  </a:lnTo>
                  <a:lnTo>
                    <a:pt x="320" y="1292"/>
                  </a:lnTo>
                  <a:lnTo>
                    <a:pt x="367" y="1160"/>
                  </a:lnTo>
                  <a:lnTo>
                    <a:pt x="416" y="1035"/>
                  </a:lnTo>
                  <a:lnTo>
                    <a:pt x="468" y="915"/>
                  </a:lnTo>
                  <a:lnTo>
                    <a:pt x="523" y="803"/>
                  </a:lnTo>
                  <a:lnTo>
                    <a:pt x="580" y="697"/>
                  </a:lnTo>
                  <a:lnTo>
                    <a:pt x="641" y="598"/>
                  </a:lnTo>
                  <a:lnTo>
                    <a:pt x="703" y="506"/>
                  </a:lnTo>
                  <a:lnTo>
                    <a:pt x="769" y="421"/>
                  </a:lnTo>
                  <a:lnTo>
                    <a:pt x="837" y="343"/>
                  </a:lnTo>
                  <a:lnTo>
                    <a:pt x="908" y="273"/>
                  </a:lnTo>
                  <a:lnTo>
                    <a:pt x="982" y="210"/>
                  </a:lnTo>
                  <a:lnTo>
                    <a:pt x="1058" y="155"/>
                  </a:lnTo>
                  <a:lnTo>
                    <a:pt x="1136" y="108"/>
                  </a:lnTo>
                  <a:lnTo>
                    <a:pt x="1218" y="69"/>
                  </a:lnTo>
                  <a:lnTo>
                    <a:pt x="1301" y="39"/>
                  </a:lnTo>
                  <a:lnTo>
                    <a:pt x="1388" y="17"/>
                  </a:lnTo>
                  <a:lnTo>
                    <a:pt x="1475" y="4"/>
                  </a:lnTo>
                  <a:lnTo>
                    <a:pt x="1567" y="0"/>
                  </a:lnTo>
                </a:path>
              </a:pathLst>
            </a:custGeom>
            <a:noFill/>
            <a:ln w="0">
              <a:solidFill>
                <a:srgbClr val="90C6E5"/>
              </a:solidFill>
              <a:round/>
              <a:headEnd/>
              <a:tailEnd/>
            </a:ln>
          </p:spPr>
          <p:txBody>
            <a:bodyPr/>
            <a:lstStyle/>
            <a:p>
              <a:endParaRPr lang="en-US"/>
            </a:p>
          </p:txBody>
        </p:sp>
        <p:sp>
          <p:nvSpPr>
            <p:cNvPr id="48406" name="Freeform 1040"/>
            <p:cNvSpPr>
              <a:spLocks noChangeAspect="1"/>
            </p:cNvSpPr>
            <p:nvPr/>
          </p:nvSpPr>
          <p:spPr bwMode="auto">
            <a:xfrm>
              <a:off x="1643" y="3092"/>
              <a:ext cx="18" cy="33"/>
            </a:xfrm>
            <a:custGeom>
              <a:avLst/>
              <a:gdLst>
                <a:gd name="T0" fmla="*/ 0 w 1652"/>
                <a:gd name="T1" fmla="*/ 0 h 3766"/>
                <a:gd name="T2" fmla="*/ 0 w 1652"/>
                <a:gd name="T3" fmla="*/ 0 h 3766"/>
                <a:gd name="T4" fmla="*/ 0 w 1652"/>
                <a:gd name="T5" fmla="*/ 0 h 3766"/>
                <a:gd name="T6" fmla="*/ 0 w 1652"/>
                <a:gd name="T7" fmla="*/ 0 h 3766"/>
                <a:gd name="T8" fmla="*/ 0 w 1652"/>
                <a:gd name="T9" fmla="*/ 0 h 3766"/>
                <a:gd name="T10" fmla="*/ 0 w 1652"/>
                <a:gd name="T11" fmla="*/ 0 h 3766"/>
                <a:gd name="T12" fmla="*/ 0 w 1652"/>
                <a:gd name="T13" fmla="*/ 0 h 3766"/>
                <a:gd name="T14" fmla="*/ 0 w 1652"/>
                <a:gd name="T15" fmla="*/ 0 h 3766"/>
                <a:gd name="T16" fmla="*/ 0 w 1652"/>
                <a:gd name="T17" fmla="*/ 0 h 3766"/>
                <a:gd name="T18" fmla="*/ 0 w 1652"/>
                <a:gd name="T19" fmla="*/ 0 h 3766"/>
                <a:gd name="T20" fmla="*/ 0 w 1652"/>
                <a:gd name="T21" fmla="*/ 0 h 3766"/>
                <a:gd name="T22" fmla="*/ 0 w 1652"/>
                <a:gd name="T23" fmla="*/ 0 h 3766"/>
                <a:gd name="T24" fmla="*/ 0 w 1652"/>
                <a:gd name="T25" fmla="*/ 0 h 3766"/>
                <a:gd name="T26" fmla="*/ 0 w 1652"/>
                <a:gd name="T27" fmla="*/ 0 h 3766"/>
                <a:gd name="T28" fmla="*/ 0 w 1652"/>
                <a:gd name="T29" fmla="*/ 0 h 3766"/>
                <a:gd name="T30" fmla="*/ 0 w 1652"/>
                <a:gd name="T31" fmla="*/ 0 h 3766"/>
                <a:gd name="T32" fmla="*/ 0 w 1652"/>
                <a:gd name="T33" fmla="*/ 0 h 3766"/>
                <a:gd name="T34" fmla="*/ 0 w 1652"/>
                <a:gd name="T35" fmla="*/ 0 h 3766"/>
                <a:gd name="T36" fmla="*/ 0 w 1652"/>
                <a:gd name="T37" fmla="*/ 0 h 3766"/>
                <a:gd name="T38" fmla="*/ 0 w 1652"/>
                <a:gd name="T39" fmla="*/ 0 h 3766"/>
                <a:gd name="T40" fmla="*/ 0 w 1652"/>
                <a:gd name="T41" fmla="*/ 0 h 3766"/>
                <a:gd name="T42" fmla="*/ 0 w 1652"/>
                <a:gd name="T43" fmla="*/ 0 h 3766"/>
                <a:gd name="T44" fmla="*/ 0 w 1652"/>
                <a:gd name="T45" fmla="*/ 0 h 3766"/>
                <a:gd name="T46" fmla="*/ 0 w 1652"/>
                <a:gd name="T47" fmla="*/ 0 h 3766"/>
                <a:gd name="T48" fmla="*/ 0 w 1652"/>
                <a:gd name="T49" fmla="*/ 0 h 3766"/>
                <a:gd name="T50" fmla="*/ 0 w 1652"/>
                <a:gd name="T51" fmla="*/ 0 h 3766"/>
                <a:gd name="T52" fmla="*/ 0 w 1652"/>
                <a:gd name="T53" fmla="*/ 0 h 3766"/>
                <a:gd name="T54" fmla="*/ 0 w 1652"/>
                <a:gd name="T55" fmla="*/ 0 h 3766"/>
                <a:gd name="T56" fmla="*/ 0 w 1652"/>
                <a:gd name="T57" fmla="*/ 0 h 3766"/>
                <a:gd name="T58" fmla="*/ 0 w 1652"/>
                <a:gd name="T59" fmla="*/ 0 h 3766"/>
                <a:gd name="T60" fmla="*/ 0 w 1652"/>
                <a:gd name="T61" fmla="*/ 0 h 3766"/>
                <a:gd name="T62" fmla="*/ 0 w 1652"/>
                <a:gd name="T63" fmla="*/ 0 h 3766"/>
                <a:gd name="T64" fmla="*/ 0 w 1652"/>
                <a:gd name="T65" fmla="*/ 0 h 3766"/>
                <a:gd name="T66" fmla="*/ 0 w 1652"/>
                <a:gd name="T67" fmla="*/ 0 h 3766"/>
                <a:gd name="T68" fmla="*/ 0 w 1652"/>
                <a:gd name="T69" fmla="*/ 0 h 3766"/>
                <a:gd name="T70" fmla="*/ 0 w 1652"/>
                <a:gd name="T71" fmla="*/ 0 h 3766"/>
                <a:gd name="T72" fmla="*/ 0 w 1652"/>
                <a:gd name="T73" fmla="*/ 0 h 3766"/>
                <a:gd name="T74" fmla="*/ 0 w 1652"/>
                <a:gd name="T75" fmla="*/ 0 h 3766"/>
                <a:gd name="T76" fmla="*/ 0 w 1652"/>
                <a:gd name="T77" fmla="*/ 0 h 3766"/>
                <a:gd name="T78" fmla="*/ 0 w 1652"/>
                <a:gd name="T79" fmla="*/ 0 h 3766"/>
                <a:gd name="T80" fmla="*/ 0 w 1652"/>
                <a:gd name="T81" fmla="*/ 0 h 3766"/>
                <a:gd name="T82" fmla="*/ 0 w 1652"/>
                <a:gd name="T83" fmla="*/ 0 h 3766"/>
                <a:gd name="T84" fmla="*/ 0 w 1652"/>
                <a:gd name="T85" fmla="*/ 0 h 3766"/>
                <a:gd name="T86" fmla="*/ 0 w 1652"/>
                <a:gd name="T87" fmla="*/ 0 h 3766"/>
                <a:gd name="T88" fmla="*/ 0 w 1652"/>
                <a:gd name="T89" fmla="*/ 0 h 3766"/>
                <a:gd name="T90" fmla="*/ 0 w 1652"/>
                <a:gd name="T91" fmla="*/ 0 h 3766"/>
                <a:gd name="T92" fmla="*/ 0 w 1652"/>
                <a:gd name="T93" fmla="*/ 0 h 3766"/>
                <a:gd name="T94" fmla="*/ 0 w 1652"/>
                <a:gd name="T95" fmla="*/ 0 h 3766"/>
                <a:gd name="T96" fmla="*/ 0 w 1652"/>
                <a:gd name="T97" fmla="*/ 0 h 3766"/>
                <a:gd name="T98" fmla="*/ 0 w 1652"/>
                <a:gd name="T99" fmla="*/ 0 h 37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2"/>
                <a:gd name="T151" fmla="*/ 0 h 3766"/>
                <a:gd name="T152" fmla="*/ 1652 w 1652"/>
                <a:gd name="T153" fmla="*/ 3766 h 37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2" h="3766">
                  <a:moveTo>
                    <a:pt x="1652" y="3766"/>
                  </a:moveTo>
                  <a:lnTo>
                    <a:pt x="1652" y="3766"/>
                  </a:lnTo>
                  <a:lnTo>
                    <a:pt x="1651" y="3666"/>
                  </a:lnTo>
                  <a:lnTo>
                    <a:pt x="1649" y="3565"/>
                  </a:lnTo>
                  <a:lnTo>
                    <a:pt x="1647" y="3467"/>
                  </a:lnTo>
                  <a:lnTo>
                    <a:pt x="1644" y="3368"/>
                  </a:lnTo>
                  <a:lnTo>
                    <a:pt x="1639" y="3271"/>
                  </a:lnTo>
                  <a:lnTo>
                    <a:pt x="1634" y="3175"/>
                  </a:lnTo>
                  <a:lnTo>
                    <a:pt x="1628" y="3079"/>
                  </a:lnTo>
                  <a:lnTo>
                    <a:pt x="1621" y="2985"/>
                  </a:lnTo>
                  <a:lnTo>
                    <a:pt x="1611" y="2892"/>
                  </a:lnTo>
                  <a:lnTo>
                    <a:pt x="1602" y="2800"/>
                  </a:lnTo>
                  <a:lnTo>
                    <a:pt x="1593" y="2709"/>
                  </a:lnTo>
                  <a:lnTo>
                    <a:pt x="1582" y="2619"/>
                  </a:lnTo>
                  <a:lnTo>
                    <a:pt x="1570" y="2530"/>
                  </a:lnTo>
                  <a:lnTo>
                    <a:pt x="1557" y="2443"/>
                  </a:lnTo>
                  <a:lnTo>
                    <a:pt x="1543" y="2356"/>
                  </a:lnTo>
                  <a:lnTo>
                    <a:pt x="1530" y="2271"/>
                  </a:lnTo>
                  <a:lnTo>
                    <a:pt x="1514" y="2187"/>
                  </a:lnTo>
                  <a:lnTo>
                    <a:pt x="1498" y="2104"/>
                  </a:lnTo>
                  <a:lnTo>
                    <a:pt x="1481" y="2023"/>
                  </a:lnTo>
                  <a:lnTo>
                    <a:pt x="1464" y="1942"/>
                  </a:lnTo>
                  <a:lnTo>
                    <a:pt x="1445" y="1864"/>
                  </a:lnTo>
                  <a:lnTo>
                    <a:pt x="1426" y="1786"/>
                  </a:lnTo>
                  <a:lnTo>
                    <a:pt x="1406" y="1710"/>
                  </a:lnTo>
                  <a:lnTo>
                    <a:pt x="1386" y="1636"/>
                  </a:lnTo>
                  <a:lnTo>
                    <a:pt x="1363" y="1562"/>
                  </a:lnTo>
                  <a:lnTo>
                    <a:pt x="1341" y="1489"/>
                  </a:lnTo>
                  <a:lnTo>
                    <a:pt x="1317" y="1419"/>
                  </a:lnTo>
                  <a:lnTo>
                    <a:pt x="1294" y="1349"/>
                  </a:lnTo>
                  <a:lnTo>
                    <a:pt x="1270" y="1282"/>
                  </a:lnTo>
                  <a:lnTo>
                    <a:pt x="1244" y="1216"/>
                  </a:lnTo>
                  <a:lnTo>
                    <a:pt x="1219" y="1151"/>
                  </a:lnTo>
                  <a:lnTo>
                    <a:pt x="1192" y="1087"/>
                  </a:lnTo>
                  <a:lnTo>
                    <a:pt x="1165" y="1026"/>
                  </a:lnTo>
                  <a:lnTo>
                    <a:pt x="1136" y="965"/>
                  </a:lnTo>
                  <a:lnTo>
                    <a:pt x="1108" y="906"/>
                  </a:lnTo>
                  <a:lnTo>
                    <a:pt x="1078" y="850"/>
                  </a:lnTo>
                  <a:lnTo>
                    <a:pt x="1049" y="794"/>
                  </a:lnTo>
                  <a:lnTo>
                    <a:pt x="1017" y="740"/>
                  </a:lnTo>
                  <a:lnTo>
                    <a:pt x="987" y="689"/>
                  </a:lnTo>
                  <a:lnTo>
                    <a:pt x="954" y="637"/>
                  </a:lnTo>
                  <a:lnTo>
                    <a:pt x="922" y="589"/>
                  </a:lnTo>
                  <a:lnTo>
                    <a:pt x="888" y="542"/>
                  </a:lnTo>
                  <a:lnTo>
                    <a:pt x="854" y="496"/>
                  </a:lnTo>
                  <a:lnTo>
                    <a:pt x="820" y="453"/>
                  </a:lnTo>
                  <a:lnTo>
                    <a:pt x="784" y="411"/>
                  </a:lnTo>
                  <a:lnTo>
                    <a:pt x="749" y="371"/>
                  </a:lnTo>
                  <a:lnTo>
                    <a:pt x="712" y="333"/>
                  </a:lnTo>
                  <a:lnTo>
                    <a:pt x="675" y="297"/>
                  </a:lnTo>
                  <a:lnTo>
                    <a:pt x="637" y="262"/>
                  </a:lnTo>
                  <a:lnTo>
                    <a:pt x="598" y="229"/>
                  </a:lnTo>
                  <a:lnTo>
                    <a:pt x="559" y="199"/>
                  </a:lnTo>
                  <a:lnTo>
                    <a:pt x="520" y="171"/>
                  </a:lnTo>
                  <a:lnTo>
                    <a:pt x="479" y="144"/>
                  </a:lnTo>
                  <a:lnTo>
                    <a:pt x="438" y="120"/>
                  </a:lnTo>
                  <a:lnTo>
                    <a:pt x="397" y="98"/>
                  </a:lnTo>
                  <a:lnTo>
                    <a:pt x="356" y="78"/>
                  </a:lnTo>
                  <a:lnTo>
                    <a:pt x="333" y="68"/>
                  </a:lnTo>
                  <a:lnTo>
                    <a:pt x="312" y="59"/>
                  </a:lnTo>
                  <a:lnTo>
                    <a:pt x="291" y="51"/>
                  </a:lnTo>
                  <a:lnTo>
                    <a:pt x="268" y="44"/>
                  </a:lnTo>
                  <a:lnTo>
                    <a:pt x="247" y="37"/>
                  </a:lnTo>
                  <a:lnTo>
                    <a:pt x="225" y="31"/>
                  </a:lnTo>
                  <a:lnTo>
                    <a:pt x="203" y="25"/>
                  </a:lnTo>
                  <a:lnTo>
                    <a:pt x="181" y="20"/>
                  </a:lnTo>
                  <a:lnTo>
                    <a:pt x="158" y="15"/>
                  </a:lnTo>
                  <a:lnTo>
                    <a:pt x="136" y="11"/>
                  </a:lnTo>
                  <a:lnTo>
                    <a:pt x="114" y="8"/>
                  </a:lnTo>
                  <a:lnTo>
                    <a:pt x="90" y="5"/>
                  </a:lnTo>
                  <a:lnTo>
                    <a:pt x="68" y="3"/>
                  </a:lnTo>
                  <a:lnTo>
                    <a:pt x="45" y="2"/>
                  </a:lnTo>
                  <a:lnTo>
                    <a:pt x="22" y="0"/>
                  </a:lnTo>
                  <a:lnTo>
                    <a:pt x="0" y="0"/>
                  </a:lnTo>
                  <a:lnTo>
                    <a:pt x="0" y="171"/>
                  </a:lnTo>
                  <a:lnTo>
                    <a:pt x="17" y="172"/>
                  </a:lnTo>
                  <a:lnTo>
                    <a:pt x="35" y="172"/>
                  </a:lnTo>
                  <a:lnTo>
                    <a:pt x="54" y="174"/>
                  </a:lnTo>
                  <a:lnTo>
                    <a:pt x="72" y="175"/>
                  </a:lnTo>
                  <a:lnTo>
                    <a:pt x="89" y="177"/>
                  </a:lnTo>
                  <a:lnTo>
                    <a:pt x="108" y="180"/>
                  </a:lnTo>
                  <a:lnTo>
                    <a:pt x="126" y="183"/>
                  </a:lnTo>
                  <a:lnTo>
                    <a:pt x="143" y="187"/>
                  </a:lnTo>
                  <a:lnTo>
                    <a:pt x="161" y="191"/>
                  </a:lnTo>
                  <a:lnTo>
                    <a:pt x="179" y="196"/>
                  </a:lnTo>
                  <a:lnTo>
                    <a:pt x="197" y="201"/>
                  </a:lnTo>
                  <a:lnTo>
                    <a:pt x="214" y="206"/>
                  </a:lnTo>
                  <a:lnTo>
                    <a:pt x="232" y="212"/>
                  </a:lnTo>
                  <a:lnTo>
                    <a:pt x="249" y="219"/>
                  </a:lnTo>
                  <a:lnTo>
                    <a:pt x="266" y="226"/>
                  </a:lnTo>
                  <a:lnTo>
                    <a:pt x="284" y="233"/>
                  </a:lnTo>
                  <a:lnTo>
                    <a:pt x="319" y="251"/>
                  </a:lnTo>
                  <a:lnTo>
                    <a:pt x="354" y="269"/>
                  </a:lnTo>
                  <a:lnTo>
                    <a:pt x="387" y="289"/>
                  </a:lnTo>
                  <a:lnTo>
                    <a:pt x="422" y="311"/>
                  </a:lnTo>
                  <a:lnTo>
                    <a:pt x="456" y="336"/>
                  </a:lnTo>
                  <a:lnTo>
                    <a:pt x="490" y="362"/>
                  </a:lnTo>
                  <a:lnTo>
                    <a:pt x="524" y="390"/>
                  </a:lnTo>
                  <a:lnTo>
                    <a:pt x="556" y="421"/>
                  </a:lnTo>
                  <a:lnTo>
                    <a:pt x="590" y="453"/>
                  </a:lnTo>
                  <a:lnTo>
                    <a:pt x="622" y="487"/>
                  </a:lnTo>
                  <a:lnTo>
                    <a:pt x="654" y="523"/>
                  </a:lnTo>
                  <a:lnTo>
                    <a:pt x="687" y="560"/>
                  </a:lnTo>
                  <a:lnTo>
                    <a:pt x="718" y="601"/>
                  </a:lnTo>
                  <a:lnTo>
                    <a:pt x="749" y="642"/>
                  </a:lnTo>
                  <a:lnTo>
                    <a:pt x="779" y="686"/>
                  </a:lnTo>
                  <a:lnTo>
                    <a:pt x="810" y="730"/>
                  </a:lnTo>
                  <a:lnTo>
                    <a:pt x="839" y="778"/>
                  </a:lnTo>
                  <a:lnTo>
                    <a:pt x="869" y="826"/>
                  </a:lnTo>
                  <a:lnTo>
                    <a:pt x="897" y="877"/>
                  </a:lnTo>
                  <a:lnTo>
                    <a:pt x="926" y="929"/>
                  </a:lnTo>
                  <a:lnTo>
                    <a:pt x="954" y="983"/>
                  </a:lnTo>
                  <a:lnTo>
                    <a:pt x="981" y="1039"/>
                  </a:lnTo>
                  <a:lnTo>
                    <a:pt x="1008" y="1095"/>
                  </a:lnTo>
                  <a:lnTo>
                    <a:pt x="1033" y="1154"/>
                  </a:lnTo>
                  <a:lnTo>
                    <a:pt x="1059" y="1215"/>
                  </a:lnTo>
                  <a:lnTo>
                    <a:pt x="1084" y="1277"/>
                  </a:lnTo>
                  <a:lnTo>
                    <a:pt x="1108" y="1340"/>
                  </a:lnTo>
                  <a:lnTo>
                    <a:pt x="1132" y="1406"/>
                  </a:lnTo>
                  <a:lnTo>
                    <a:pt x="1155" y="1473"/>
                  </a:lnTo>
                  <a:lnTo>
                    <a:pt x="1177" y="1541"/>
                  </a:lnTo>
                  <a:lnTo>
                    <a:pt x="1198" y="1610"/>
                  </a:lnTo>
                  <a:lnTo>
                    <a:pt x="1220" y="1681"/>
                  </a:lnTo>
                  <a:lnTo>
                    <a:pt x="1240" y="1754"/>
                  </a:lnTo>
                  <a:lnTo>
                    <a:pt x="1259" y="1828"/>
                  </a:lnTo>
                  <a:lnTo>
                    <a:pt x="1278" y="1904"/>
                  </a:lnTo>
                  <a:lnTo>
                    <a:pt x="1296" y="1980"/>
                  </a:lnTo>
                  <a:lnTo>
                    <a:pt x="1313" y="2059"/>
                  </a:lnTo>
                  <a:lnTo>
                    <a:pt x="1330" y="2138"/>
                  </a:lnTo>
                  <a:lnTo>
                    <a:pt x="1345" y="2218"/>
                  </a:lnTo>
                  <a:lnTo>
                    <a:pt x="1360" y="2300"/>
                  </a:lnTo>
                  <a:lnTo>
                    <a:pt x="1374" y="2383"/>
                  </a:lnTo>
                  <a:lnTo>
                    <a:pt x="1388" y="2467"/>
                  </a:lnTo>
                  <a:lnTo>
                    <a:pt x="1400" y="2553"/>
                  </a:lnTo>
                  <a:lnTo>
                    <a:pt x="1411" y="2640"/>
                  </a:lnTo>
                  <a:lnTo>
                    <a:pt x="1422" y="2728"/>
                  </a:lnTo>
                  <a:lnTo>
                    <a:pt x="1431" y="2817"/>
                  </a:lnTo>
                  <a:lnTo>
                    <a:pt x="1440" y="2907"/>
                  </a:lnTo>
                  <a:lnTo>
                    <a:pt x="1449" y="2999"/>
                  </a:lnTo>
                  <a:lnTo>
                    <a:pt x="1456" y="3092"/>
                  </a:lnTo>
                  <a:lnTo>
                    <a:pt x="1462" y="3185"/>
                  </a:lnTo>
                  <a:lnTo>
                    <a:pt x="1467" y="3279"/>
                  </a:lnTo>
                  <a:lnTo>
                    <a:pt x="1472" y="3375"/>
                  </a:lnTo>
                  <a:lnTo>
                    <a:pt x="1475" y="3471"/>
                  </a:lnTo>
                  <a:lnTo>
                    <a:pt x="1478" y="3569"/>
                  </a:lnTo>
                  <a:lnTo>
                    <a:pt x="1479" y="3667"/>
                  </a:lnTo>
                  <a:lnTo>
                    <a:pt x="1479" y="3766"/>
                  </a:lnTo>
                  <a:lnTo>
                    <a:pt x="1652" y="3766"/>
                  </a:lnTo>
                  <a:close/>
                </a:path>
              </a:pathLst>
            </a:custGeom>
            <a:solidFill>
              <a:srgbClr val="90C6E5"/>
            </a:solidFill>
            <a:ln w="9525">
              <a:noFill/>
              <a:round/>
              <a:headEnd/>
              <a:tailEnd/>
            </a:ln>
          </p:spPr>
          <p:txBody>
            <a:bodyPr/>
            <a:lstStyle/>
            <a:p>
              <a:endParaRPr lang="en-US"/>
            </a:p>
          </p:txBody>
        </p:sp>
        <p:sp>
          <p:nvSpPr>
            <p:cNvPr id="48407" name="Freeform 1041"/>
            <p:cNvSpPr>
              <a:spLocks noChangeAspect="1"/>
            </p:cNvSpPr>
            <p:nvPr/>
          </p:nvSpPr>
          <p:spPr bwMode="auto">
            <a:xfrm>
              <a:off x="1643" y="3125"/>
              <a:ext cx="18" cy="32"/>
            </a:xfrm>
            <a:custGeom>
              <a:avLst/>
              <a:gdLst>
                <a:gd name="T0" fmla="*/ 0 w 1652"/>
                <a:gd name="T1" fmla="*/ 0 h 3767"/>
                <a:gd name="T2" fmla="*/ 0 w 1652"/>
                <a:gd name="T3" fmla="*/ 0 h 3767"/>
                <a:gd name="T4" fmla="*/ 0 w 1652"/>
                <a:gd name="T5" fmla="*/ 0 h 3767"/>
                <a:gd name="T6" fmla="*/ 0 w 1652"/>
                <a:gd name="T7" fmla="*/ 0 h 3767"/>
                <a:gd name="T8" fmla="*/ 0 w 1652"/>
                <a:gd name="T9" fmla="*/ 0 h 3767"/>
                <a:gd name="T10" fmla="*/ 0 w 1652"/>
                <a:gd name="T11" fmla="*/ 0 h 3767"/>
                <a:gd name="T12" fmla="*/ 0 w 1652"/>
                <a:gd name="T13" fmla="*/ 0 h 3767"/>
                <a:gd name="T14" fmla="*/ 0 w 1652"/>
                <a:gd name="T15" fmla="*/ 0 h 3767"/>
                <a:gd name="T16" fmla="*/ 0 w 1652"/>
                <a:gd name="T17" fmla="*/ 0 h 3767"/>
                <a:gd name="T18" fmla="*/ 0 w 1652"/>
                <a:gd name="T19" fmla="*/ 0 h 3767"/>
                <a:gd name="T20" fmla="*/ 0 w 1652"/>
                <a:gd name="T21" fmla="*/ 0 h 3767"/>
                <a:gd name="T22" fmla="*/ 0 w 1652"/>
                <a:gd name="T23" fmla="*/ 0 h 3767"/>
                <a:gd name="T24" fmla="*/ 0 w 1652"/>
                <a:gd name="T25" fmla="*/ 0 h 3767"/>
                <a:gd name="T26" fmla="*/ 0 w 1652"/>
                <a:gd name="T27" fmla="*/ 0 h 3767"/>
                <a:gd name="T28" fmla="*/ 0 w 1652"/>
                <a:gd name="T29" fmla="*/ 0 h 3767"/>
                <a:gd name="T30" fmla="*/ 0 w 1652"/>
                <a:gd name="T31" fmla="*/ 0 h 3767"/>
                <a:gd name="T32" fmla="*/ 0 w 1652"/>
                <a:gd name="T33" fmla="*/ 0 h 3767"/>
                <a:gd name="T34" fmla="*/ 0 w 1652"/>
                <a:gd name="T35" fmla="*/ 0 h 3767"/>
                <a:gd name="T36" fmla="*/ 0 w 1652"/>
                <a:gd name="T37" fmla="*/ 0 h 3767"/>
                <a:gd name="T38" fmla="*/ 0 w 1652"/>
                <a:gd name="T39" fmla="*/ 0 h 3767"/>
                <a:gd name="T40" fmla="*/ 0 w 1652"/>
                <a:gd name="T41" fmla="*/ 0 h 3767"/>
                <a:gd name="T42" fmla="*/ 0 w 1652"/>
                <a:gd name="T43" fmla="*/ 0 h 3767"/>
                <a:gd name="T44" fmla="*/ 0 w 1652"/>
                <a:gd name="T45" fmla="*/ 0 h 3767"/>
                <a:gd name="T46" fmla="*/ 0 w 1652"/>
                <a:gd name="T47" fmla="*/ 0 h 3767"/>
                <a:gd name="T48" fmla="*/ 0 w 1652"/>
                <a:gd name="T49" fmla="*/ 0 h 3767"/>
                <a:gd name="T50" fmla="*/ 0 w 1652"/>
                <a:gd name="T51" fmla="*/ 0 h 3767"/>
                <a:gd name="T52" fmla="*/ 0 w 1652"/>
                <a:gd name="T53" fmla="*/ 0 h 3767"/>
                <a:gd name="T54" fmla="*/ 0 w 1652"/>
                <a:gd name="T55" fmla="*/ 0 h 3767"/>
                <a:gd name="T56" fmla="*/ 0 w 1652"/>
                <a:gd name="T57" fmla="*/ 0 h 3767"/>
                <a:gd name="T58" fmla="*/ 0 w 1652"/>
                <a:gd name="T59" fmla="*/ 0 h 3767"/>
                <a:gd name="T60" fmla="*/ 0 w 1652"/>
                <a:gd name="T61" fmla="*/ 0 h 3767"/>
                <a:gd name="T62" fmla="*/ 0 w 1652"/>
                <a:gd name="T63" fmla="*/ 0 h 3767"/>
                <a:gd name="T64" fmla="*/ 0 w 1652"/>
                <a:gd name="T65" fmla="*/ 0 h 3767"/>
                <a:gd name="T66" fmla="*/ 0 w 1652"/>
                <a:gd name="T67" fmla="*/ 0 h 3767"/>
                <a:gd name="T68" fmla="*/ 0 w 1652"/>
                <a:gd name="T69" fmla="*/ 0 h 3767"/>
                <a:gd name="T70" fmla="*/ 0 w 1652"/>
                <a:gd name="T71" fmla="*/ 0 h 3767"/>
                <a:gd name="T72" fmla="*/ 0 w 1652"/>
                <a:gd name="T73" fmla="*/ 0 h 3767"/>
                <a:gd name="T74" fmla="*/ 0 w 1652"/>
                <a:gd name="T75" fmla="*/ 0 h 3767"/>
                <a:gd name="T76" fmla="*/ 0 w 1652"/>
                <a:gd name="T77" fmla="*/ 0 h 3767"/>
                <a:gd name="T78" fmla="*/ 0 w 1652"/>
                <a:gd name="T79" fmla="*/ 0 h 3767"/>
                <a:gd name="T80" fmla="*/ 0 w 1652"/>
                <a:gd name="T81" fmla="*/ 0 h 3767"/>
                <a:gd name="T82" fmla="*/ 0 w 1652"/>
                <a:gd name="T83" fmla="*/ 0 h 3767"/>
                <a:gd name="T84" fmla="*/ 0 w 1652"/>
                <a:gd name="T85" fmla="*/ 0 h 3767"/>
                <a:gd name="T86" fmla="*/ 0 w 1652"/>
                <a:gd name="T87" fmla="*/ 0 h 3767"/>
                <a:gd name="T88" fmla="*/ 0 w 1652"/>
                <a:gd name="T89" fmla="*/ 0 h 3767"/>
                <a:gd name="T90" fmla="*/ 0 w 1652"/>
                <a:gd name="T91" fmla="*/ 0 h 3767"/>
                <a:gd name="T92" fmla="*/ 0 w 1652"/>
                <a:gd name="T93" fmla="*/ 0 h 3767"/>
                <a:gd name="T94" fmla="*/ 0 w 1652"/>
                <a:gd name="T95" fmla="*/ 0 h 3767"/>
                <a:gd name="T96" fmla="*/ 0 w 1652"/>
                <a:gd name="T97" fmla="*/ 0 h 3767"/>
                <a:gd name="T98" fmla="*/ 0 w 1652"/>
                <a:gd name="T99" fmla="*/ 0 h 3767"/>
                <a:gd name="T100" fmla="*/ 0 w 1652"/>
                <a:gd name="T101" fmla="*/ 0 h 37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2"/>
                <a:gd name="T154" fmla="*/ 0 h 3767"/>
                <a:gd name="T155" fmla="*/ 1652 w 1652"/>
                <a:gd name="T156" fmla="*/ 3767 h 37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2" h="3767">
                  <a:moveTo>
                    <a:pt x="0" y="3767"/>
                  </a:moveTo>
                  <a:lnTo>
                    <a:pt x="0" y="3767"/>
                  </a:lnTo>
                  <a:lnTo>
                    <a:pt x="22" y="3767"/>
                  </a:lnTo>
                  <a:lnTo>
                    <a:pt x="45" y="3766"/>
                  </a:lnTo>
                  <a:lnTo>
                    <a:pt x="68" y="3764"/>
                  </a:lnTo>
                  <a:lnTo>
                    <a:pt x="91" y="3762"/>
                  </a:lnTo>
                  <a:lnTo>
                    <a:pt x="114" y="3759"/>
                  </a:lnTo>
                  <a:lnTo>
                    <a:pt x="136" y="3755"/>
                  </a:lnTo>
                  <a:lnTo>
                    <a:pt x="159" y="3751"/>
                  </a:lnTo>
                  <a:lnTo>
                    <a:pt x="182" y="3746"/>
                  </a:lnTo>
                  <a:lnTo>
                    <a:pt x="204" y="3741"/>
                  </a:lnTo>
                  <a:lnTo>
                    <a:pt x="226" y="3735"/>
                  </a:lnTo>
                  <a:lnTo>
                    <a:pt x="248" y="3728"/>
                  </a:lnTo>
                  <a:lnTo>
                    <a:pt x="270" y="3721"/>
                  </a:lnTo>
                  <a:lnTo>
                    <a:pt x="292" y="3713"/>
                  </a:lnTo>
                  <a:lnTo>
                    <a:pt x="313" y="3703"/>
                  </a:lnTo>
                  <a:lnTo>
                    <a:pt x="335" y="3694"/>
                  </a:lnTo>
                  <a:lnTo>
                    <a:pt x="356" y="3685"/>
                  </a:lnTo>
                  <a:lnTo>
                    <a:pt x="377" y="3674"/>
                  </a:lnTo>
                  <a:lnTo>
                    <a:pt x="399" y="3663"/>
                  </a:lnTo>
                  <a:lnTo>
                    <a:pt x="419" y="3652"/>
                  </a:lnTo>
                  <a:lnTo>
                    <a:pt x="441" y="3640"/>
                  </a:lnTo>
                  <a:lnTo>
                    <a:pt x="481" y="3614"/>
                  </a:lnTo>
                  <a:lnTo>
                    <a:pt x="522" y="3587"/>
                  </a:lnTo>
                  <a:lnTo>
                    <a:pt x="561" y="3557"/>
                  </a:lnTo>
                  <a:lnTo>
                    <a:pt x="600" y="3524"/>
                  </a:lnTo>
                  <a:lnTo>
                    <a:pt x="639" y="3491"/>
                  </a:lnTo>
                  <a:lnTo>
                    <a:pt x="676" y="3455"/>
                  </a:lnTo>
                  <a:lnTo>
                    <a:pt x="713" y="3417"/>
                  </a:lnTo>
                  <a:lnTo>
                    <a:pt x="750" y="3378"/>
                  </a:lnTo>
                  <a:lnTo>
                    <a:pt x="785" y="3336"/>
                  </a:lnTo>
                  <a:lnTo>
                    <a:pt x="821" y="3293"/>
                  </a:lnTo>
                  <a:lnTo>
                    <a:pt x="855" y="3247"/>
                  </a:lnTo>
                  <a:lnTo>
                    <a:pt x="889" y="3201"/>
                  </a:lnTo>
                  <a:lnTo>
                    <a:pt x="923" y="3152"/>
                  </a:lnTo>
                  <a:lnTo>
                    <a:pt x="955" y="3101"/>
                  </a:lnTo>
                  <a:lnTo>
                    <a:pt x="987" y="3050"/>
                  </a:lnTo>
                  <a:lnTo>
                    <a:pt x="1018" y="2996"/>
                  </a:lnTo>
                  <a:lnTo>
                    <a:pt x="1049" y="2941"/>
                  </a:lnTo>
                  <a:lnTo>
                    <a:pt x="1078" y="2884"/>
                  </a:lnTo>
                  <a:lnTo>
                    <a:pt x="1108" y="2825"/>
                  </a:lnTo>
                  <a:lnTo>
                    <a:pt x="1137" y="2766"/>
                  </a:lnTo>
                  <a:lnTo>
                    <a:pt x="1165" y="2704"/>
                  </a:lnTo>
                  <a:lnTo>
                    <a:pt x="1192" y="2641"/>
                  </a:lnTo>
                  <a:lnTo>
                    <a:pt x="1219" y="2577"/>
                  </a:lnTo>
                  <a:lnTo>
                    <a:pt x="1245" y="2511"/>
                  </a:lnTo>
                  <a:lnTo>
                    <a:pt x="1270" y="2444"/>
                  </a:lnTo>
                  <a:lnTo>
                    <a:pt x="1294" y="2375"/>
                  </a:lnTo>
                  <a:lnTo>
                    <a:pt x="1318" y="2305"/>
                  </a:lnTo>
                  <a:lnTo>
                    <a:pt x="1341" y="2233"/>
                  </a:lnTo>
                  <a:lnTo>
                    <a:pt x="1363" y="2162"/>
                  </a:lnTo>
                  <a:lnTo>
                    <a:pt x="1386" y="2088"/>
                  </a:lnTo>
                  <a:lnTo>
                    <a:pt x="1406" y="2012"/>
                  </a:lnTo>
                  <a:lnTo>
                    <a:pt x="1426" y="1936"/>
                  </a:lnTo>
                  <a:lnTo>
                    <a:pt x="1445" y="1858"/>
                  </a:lnTo>
                  <a:lnTo>
                    <a:pt x="1464" y="1779"/>
                  </a:lnTo>
                  <a:lnTo>
                    <a:pt x="1481" y="1699"/>
                  </a:lnTo>
                  <a:lnTo>
                    <a:pt x="1498" y="1618"/>
                  </a:lnTo>
                  <a:lnTo>
                    <a:pt x="1514" y="1536"/>
                  </a:lnTo>
                  <a:lnTo>
                    <a:pt x="1530" y="1453"/>
                  </a:lnTo>
                  <a:lnTo>
                    <a:pt x="1543" y="1369"/>
                  </a:lnTo>
                  <a:lnTo>
                    <a:pt x="1557" y="1284"/>
                  </a:lnTo>
                  <a:lnTo>
                    <a:pt x="1570" y="1197"/>
                  </a:lnTo>
                  <a:lnTo>
                    <a:pt x="1582" y="1110"/>
                  </a:lnTo>
                  <a:lnTo>
                    <a:pt x="1593" y="1022"/>
                  </a:lnTo>
                  <a:lnTo>
                    <a:pt x="1602" y="933"/>
                  </a:lnTo>
                  <a:lnTo>
                    <a:pt x="1611" y="844"/>
                  </a:lnTo>
                  <a:lnTo>
                    <a:pt x="1621" y="753"/>
                  </a:lnTo>
                  <a:lnTo>
                    <a:pt x="1628" y="661"/>
                  </a:lnTo>
                  <a:lnTo>
                    <a:pt x="1634" y="569"/>
                  </a:lnTo>
                  <a:lnTo>
                    <a:pt x="1639" y="476"/>
                  </a:lnTo>
                  <a:lnTo>
                    <a:pt x="1644" y="383"/>
                  </a:lnTo>
                  <a:lnTo>
                    <a:pt x="1647" y="288"/>
                  </a:lnTo>
                  <a:lnTo>
                    <a:pt x="1649" y="193"/>
                  </a:lnTo>
                  <a:lnTo>
                    <a:pt x="1651" y="97"/>
                  </a:lnTo>
                  <a:lnTo>
                    <a:pt x="1652" y="0"/>
                  </a:lnTo>
                  <a:lnTo>
                    <a:pt x="1479" y="0"/>
                  </a:lnTo>
                  <a:lnTo>
                    <a:pt x="1479" y="96"/>
                  </a:lnTo>
                  <a:lnTo>
                    <a:pt x="1478" y="190"/>
                  </a:lnTo>
                  <a:lnTo>
                    <a:pt x="1475" y="283"/>
                  </a:lnTo>
                  <a:lnTo>
                    <a:pt x="1472" y="376"/>
                  </a:lnTo>
                  <a:lnTo>
                    <a:pt x="1467" y="468"/>
                  </a:lnTo>
                  <a:lnTo>
                    <a:pt x="1462" y="559"/>
                  </a:lnTo>
                  <a:lnTo>
                    <a:pt x="1456" y="649"/>
                  </a:lnTo>
                  <a:lnTo>
                    <a:pt x="1449" y="739"/>
                  </a:lnTo>
                  <a:lnTo>
                    <a:pt x="1440" y="828"/>
                  </a:lnTo>
                  <a:lnTo>
                    <a:pt x="1431" y="916"/>
                  </a:lnTo>
                  <a:lnTo>
                    <a:pt x="1422" y="1003"/>
                  </a:lnTo>
                  <a:lnTo>
                    <a:pt x="1411" y="1089"/>
                  </a:lnTo>
                  <a:lnTo>
                    <a:pt x="1400" y="1174"/>
                  </a:lnTo>
                  <a:lnTo>
                    <a:pt x="1388" y="1258"/>
                  </a:lnTo>
                  <a:lnTo>
                    <a:pt x="1374" y="1342"/>
                  </a:lnTo>
                  <a:lnTo>
                    <a:pt x="1360" y="1424"/>
                  </a:lnTo>
                  <a:lnTo>
                    <a:pt x="1345" y="1505"/>
                  </a:lnTo>
                  <a:lnTo>
                    <a:pt x="1330" y="1585"/>
                  </a:lnTo>
                  <a:lnTo>
                    <a:pt x="1313" y="1664"/>
                  </a:lnTo>
                  <a:lnTo>
                    <a:pt x="1296" y="1742"/>
                  </a:lnTo>
                  <a:lnTo>
                    <a:pt x="1278" y="1819"/>
                  </a:lnTo>
                  <a:lnTo>
                    <a:pt x="1259" y="1893"/>
                  </a:lnTo>
                  <a:lnTo>
                    <a:pt x="1240" y="1968"/>
                  </a:lnTo>
                  <a:lnTo>
                    <a:pt x="1220" y="2041"/>
                  </a:lnTo>
                  <a:lnTo>
                    <a:pt x="1198" y="2112"/>
                  </a:lnTo>
                  <a:lnTo>
                    <a:pt x="1177" y="2183"/>
                  </a:lnTo>
                  <a:lnTo>
                    <a:pt x="1155" y="2252"/>
                  </a:lnTo>
                  <a:lnTo>
                    <a:pt x="1132" y="2319"/>
                  </a:lnTo>
                  <a:lnTo>
                    <a:pt x="1108" y="2385"/>
                  </a:lnTo>
                  <a:lnTo>
                    <a:pt x="1083" y="2450"/>
                  </a:lnTo>
                  <a:lnTo>
                    <a:pt x="1059" y="2514"/>
                  </a:lnTo>
                  <a:lnTo>
                    <a:pt x="1033" y="2575"/>
                  </a:lnTo>
                  <a:lnTo>
                    <a:pt x="1007" y="2635"/>
                  </a:lnTo>
                  <a:lnTo>
                    <a:pt x="981" y="2694"/>
                  </a:lnTo>
                  <a:lnTo>
                    <a:pt x="953" y="2750"/>
                  </a:lnTo>
                  <a:lnTo>
                    <a:pt x="926" y="2806"/>
                  </a:lnTo>
                  <a:lnTo>
                    <a:pt x="897" y="2860"/>
                  </a:lnTo>
                  <a:lnTo>
                    <a:pt x="869" y="2912"/>
                  </a:lnTo>
                  <a:lnTo>
                    <a:pt x="839" y="2963"/>
                  </a:lnTo>
                  <a:lnTo>
                    <a:pt x="810" y="3010"/>
                  </a:lnTo>
                  <a:lnTo>
                    <a:pt x="779" y="3058"/>
                  </a:lnTo>
                  <a:lnTo>
                    <a:pt x="749" y="3102"/>
                  </a:lnTo>
                  <a:lnTo>
                    <a:pt x="717" y="3146"/>
                  </a:lnTo>
                  <a:lnTo>
                    <a:pt x="685" y="3187"/>
                  </a:lnTo>
                  <a:lnTo>
                    <a:pt x="653" y="3227"/>
                  </a:lnTo>
                  <a:lnTo>
                    <a:pt x="621" y="3264"/>
                  </a:lnTo>
                  <a:lnTo>
                    <a:pt x="588" y="3300"/>
                  </a:lnTo>
                  <a:lnTo>
                    <a:pt x="555" y="3333"/>
                  </a:lnTo>
                  <a:lnTo>
                    <a:pt x="522" y="3366"/>
                  </a:lnTo>
                  <a:lnTo>
                    <a:pt x="488" y="3395"/>
                  </a:lnTo>
                  <a:lnTo>
                    <a:pt x="455" y="3422"/>
                  </a:lnTo>
                  <a:lnTo>
                    <a:pt x="420" y="3449"/>
                  </a:lnTo>
                  <a:lnTo>
                    <a:pt x="386" y="3472"/>
                  </a:lnTo>
                  <a:lnTo>
                    <a:pt x="351" y="3494"/>
                  </a:lnTo>
                  <a:lnTo>
                    <a:pt x="334" y="3503"/>
                  </a:lnTo>
                  <a:lnTo>
                    <a:pt x="317" y="3513"/>
                  </a:lnTo>
                  <a:lnTo>
                    <a:pt x="300" y="3522"/>
                  </a:lnTo>
                  <a:lnTo>
                    <a:pt x="283" y="3530"/>
                  </a:lnTo>
                  <a:lnTo>
                    <a:pt x="265" y="3539"/>
                  </a:lnTo>
                  <a:lnTo>
                    <a:pt x="248" y="3546"/>
                  </a:lnTo>
                  <a:lnTo>
                    <a:pt x="231" y="3553"/>
                  </a:lnTo>
                  <a:lnTo>
                    <a:pt x="212" y="3559"/>
                  </a:lnTo>
                  <a:lnTo>
                    <a:pt x="195" y="3565"/>
                  </a:lnTo>
                  <a:lnTo>
                    <a:pt x="178" y="3571"/>
                  </a:lnTo>
                  <a:lnTo>
                    <a:pt x="160" y="3575"/>
                  </a:lnTo>
                  <a:lnTo>
                    <a:pt x="142" y="3580"/>
                  </a:lnTo>
                  <a:lnTo>
                    <a:pt x="125" y="3584"/>
                  </a:lnTo>
                  <a:lnTo>
                    <a:pt x="107" y="3587"/>
                  </a:lnTo>
                  <a:lnTo>
                    <a:pt x="89" y="3590"/>
                  </a:lnTo>
                  <a:lnTo>
                    <a:pt x="72" y="3592"/>
                  </a:lnTo>
                  <a:lnTo>
                    <a:pt x="54" y="3594"/>
                  </a:lnTo>
                  <a:lnTo>
                    <a:pt x="35" y="3595"/>
                  </a:lnTo>
                  <a:lnTo>
                    <a:pt x="17" y="3596"/>
                  </a:lnTo>
                  <a:lnTo>
                    <a:pt x="0" y="3596"/>
                  </a:lnTo>
                  <a:lnTo>
                    <a:pt x="0" y="3767"/>
                  </a:lnTo>
                  <a:close/>
                </a:path>
              </a:pathLst>
            </a:custGeom>
            <a:solidFill>
              <a:srgbClr val="90C6E5"/>
            </a:solidFill>
            <a:ln w="9525">
              <a:noFill/>
              <a:round/>
              <a:headEnd/>
              <a:tailEnd/>
            </a:ln>
          </p:spPr>
          <p:txBody>
            <a:bodyPr/>
            <a:lstStyle/>
            <a:p>
              <a:endParaRPr lang="en-US"/>
            </a:p>
          </p:txBody>
        </p:sp>
        <p:sp>
          <p:nvSpPr>
            <p:cNvPr id="48408" name="Freeform 1042"/>
            <p:cNvSpPr>
              <a:spLocks noChangeAspect="1"/>
            </p:cNvSpPr>
            <p:nvPr/>
          </p:nvSpPr>
          <p:spPr bwMode="auto">
            <a:xfrm>
              <a:off x="1625" y="3125"/>
              <a:ext cx="18" cy="32"/>
            </a:xfrm>
            <a:custGeom>
              <a:avLst/>
              <a:gdLst>
                <a:gd name="T0" fmla="*/ 0 w 1654"/>
                <a:gd name="T1" fmla="*/ 0 h 3767"/>
                <a:gd name="T2" fmla="*/ 0 w 1654"/>
                <a:gd name="T3" fmla="*/ 0 h 3767"/>
                <a:gd name="T4" fmla="*/ 0 w 1654"/>
                <a:gd name="T5" fmla="*/ 0 h 3767"/>
                <a:gd name="T6" fmla="*/ 0 w 1654"/>
                <a:gd name="T7" fmla="*/ 0 h 3767"/>
                <a:gd name="T8" fmla="*/ 0 w 1654"/>
                <a:gd name="T9" fmla="*/ 0 h 3767"/>
                <a:gd name="T10" fmla="*/ 0 w 1654"/>
                <a:gd name="T11" fmla="*/ 0 h 3767"/>
                <a:gd name="T12" fmla="*/ 0 w 1654"/>
                <a:gd name="T13" fmla="*/ 0 h 3767"/>
                <a:gd name="T14" fmla="*/ 0 w 1654"/>
                <a:gd name="T15" fmla="*/ 0 h 3767"/>
                <a:gd name="T16" fmla="*/ 0 w 1654"/>
                <a:gd name="T17" fmla="*/ 0 h 3767"/>
                <a:gd name="T18" fmla="*/ 0 w 1654"/>
                <a:gd name="T19" fmla="*/ 0 h 3767"/>
                <a:gd name="T20" fmla="*/ 0 w 1654"/>
                <a:gd name="T21" fmla="*/ 0 h 3767"/>
                <a:gd name="T22" fmla="*/ 0 w 1654"/>
                <a:gd name="T23" fmla="*/ 0 h 3767"/>
                <a:gd name="T24" fmla="*/ 0 w 1654"/>
                <a:gd name="T25" fmla="*/ 0 h 3767"/>
                <a:gd name="T26" fmla="*/ 0 w 1654"/>
                <a:gd name="T27" fmla="*/ 0 h 3767"/>
                <a:gd name="T28" fmla="*/ 0 w 1654"/>
                <a:gd name="T29" fmla="*/ 0 h 3767"/>
                <a:gd name="T30" fmla="*/ 0 w 1654"/>
                <a:gd name="T31" fmla="*/ 0 h 3767"/>
                <a:gd name="T32" fmla="*/ 0 w 1654"/>
                <a:gd name="T33" fmla="*/ 0 h 3767"/>
                <a:gd name="T34" fmla="*/ 0 w 1654"/>
                <a:gd name="T35" fmla="*/ 0 h 3767"/>
                <a:gd name="T36" fmla="*/ 0 w 1654"/>
                <a:gd name="T37" fmla="*/ 0 h 3767"/>
                <a:gd name="T38" fmla="*/ 0 w 1654"/>
                <a:gd name="T39" fmla="*/ 0 h 3767"/>
                <a:gd name="T40" fmla="*/ 0 w 1654"/>
                <a:gd name="T41" fmla="*/ 0 h 3767"/>
                <a:gd name="T42" fmla="*/ 0 w 1654"/>
                <a:gd name="T43" fmla="*/ 0 h 3767"/>
                <a:gd name="T44" fmla="*/ 0 w 1654"/>
                <a:gd name="T45" fmla="*/ 0 h 3767"/>
                <a:gd name="T46" fmla="*/ 0 w 1654"/>
                <a:gd name="T47" fmla="*/ 0 h 3767"/>
                <a:gd name="T48" fmla="*/ 0 w 1654"/>
                <a:gd name="T49" fmla="*/ 0 h 3767"/>
                <a:gd name="T50" fmla="*/ 0 w 1654"/>
                <a:gd name="T51" fmla="*/ 0 h 3767"/>
                <a:gd name="T52" fmla="*/ 0 w 1654"/>
                <a:gd name="T53" fmla="*/ 0 h 3767"/>
                <a:gd name="T54" fmla="*/ 0 w 1654"/>
                <a:gd name="T55" fmla="*/ 0 h 3767"/>
                <a:gd name="T56" fmla="*/ 0 w 1654"/>
                <a:gd name="T57" fmla="*/ 0 h 3767"/>
                <a:gd name="T58" fmla="*/ 0 w 1654"/>
                <a:gd name="T59" fmla="*/ 0 h 3767"/>
                <a:gd name="T60" fmla="*/ 0 w 1654"/>
                <a:gd name="T61" fmla="*/ 0 h 3767"/>
                <a:gd name="T62" fmla="*/ 0 w 1654"/>
                <a:gd name="T63" fmla="*/ 0 h 3767"/>
                <a:gd name="T64" fmla="*/ 0 w 1654"/>
                <a:gd name="T65" fmla="*/ 0 h 3767"/>
                <a:gd name="T66" fmla="*/ 0 w 1654"/>
                <a:gd name="T67" fmla="*/ 0 h 3767"/>
                <a:gd name="T68" fmla="*/ 0 w 1654"/>
                <a:gd name="T69" fmla="*/ 0 h 3767"/>
                <a:gd name="T70" fmla="*/ 0 w 1654"/>
                <a:gd name="T71" fmla="*/ 0 h 3767"/>
                <a:gd name="T72" fmla="*/ 0 w 1654"/>
                <a:gd name="T73" fmla="*/ 0 h 3767"/>
                <a:gd name="T74" fmla="*/ 0 w 1654"/>
                <a:gd name="T75" fmla="*/ 0 h 3767"/>
                <a:gd name="T76" fmla="*/ 0 w 1654"/>
                <a:gd name="T77" fmla="*/ 0 h 3767"/>
                <a:gd name="T78" fmla="*/ 0 w 1654"/>
                <a:gd name="T79" fmla="*/ 0 h 3767"/>
                <a:gd name="T80" fmla="*/ 0 w 1654"/>
                <a:gd name="T81" fmla="*/ 0 h 3767"/>
                <a:gd name="T82" fmla="*/ 0 w 1654"/>
                <a:gd name="T83" fmla="*/ 0 h 3767"/>
                <a:gd name="T84" fmla="*/ 0 w 1654"/>
                <a:gd name="T85" fmla="*/ 0 h 3767"/>
                <a:gd name="T86" fmla="*/ 0 w 1654"/>
                <a:gd name="T87" fmla="*/ 0 h 3767"/>
                <a:gd name="T88" fmla="*/ 0 w 1654"/>
                <a:gd name="T89" fmla="*/ 0 h 3767"/>
                <a:gd name="T90" fmla="*/ 0 w 1654"/>
                <a:gd name="T91" fmla="*/ 0 h 3767"/>
                <a:gd name="T92" fmla="*/ 0 w 1654"/>
                <a:gd name="T93" fmla="*/ 0 h 3767"/>
                <a:gd name="T94" fmla="*/ 0 w 1654"/>
                <a:gd name="T95" fmla="*/ 0 h 3767"/>
                <a:gd name="T96" fmla="*/ 0 w 1654"/>
                <a:gd name="T97" fmla="*/ 0 h 3767"/>
                <a:gd name="T98" fmla="*/ 0 w 1654"/>
                <a:gd name="T99" fmla="*/ 0 h 3767"/>
                <a:gd name="T100" fmla="*/ 0 w 1654"/>
                <a:gd name="T101" fmla="*/ 0 h 3767"/>
                <a:gd name="T102" fmla="*/ 0 w 1654"/>
                <a:gd name="T103" fmla="*/ 0 h 3767"/>
                <a:gd name="T104" fmla="*/ 0 w 1654"/>
                <a:gd name="T105" fmla="*/ 0 h 3767"/>
                <a:gd name="T106" fmla="*/ 0 w 1654"/>
                <a:gd name="T107" fmla="*/ 0 h 3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54"/>
                <a:gd name="T163" fmla="*/ 0 h 3767"/>
                <a:gd name="T164" fmla="*/ 1654 w 1654"/>
                <a:gd name="T165" fmla="*/ 3767 h 3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54" h="3767">
                  <a:moveTo>
                    <a:pt x="0" y="0"/>
                  </a:moveTo>
                  <a:lnTo>
                    <a:pt x="0" y="0"/>
                  </a:lnTo>
                  <a:lnTo>
                    <a:pt x="1" y="97"/>
                  </a:lnTo>
                  <a:lnTo>
                    <a:pt x="2" y="193"/>
                  </a:lnTo>
                  <a:lnTo>
                    <a:pt x="4" y="288"/>
                  </a:lnTo>
                  <a:lnTo>
                    <a:pt x="7" y="382"/>
                  </a:lnTo>
                  <a:lnTo>
                    <a:pt x="11" y="476"/>
                  </a:lnTo>
                  <a:lnTo>
                    <a:pt x="17" y="569"/>
                  </a:lnTo>
                  <a:lnTo>
                    <a:pt x="22" y="661"/>
                  </a:lnTo>
                  <a:lnTo>
                    <a:pt x="28" y="752"/>
                  </a:lnTo>
                  <a:lnTo>
                    <a:pt x="35" y="843"/>
                  </a:lnTo>
                  <a:lnTo>
                    <a:pt x="43" y="932"/>
                  </a:lnTo>
                  <a:lnTo>
                    <a:pt x="52" y="1021"/>
                  </a:lnTo>
                  <a:lnTo>
                    <a:pt x="62" y="1109"/>
                  </a:lnTo>
                  <a:lnTo>
                    <a:pt x="72" y="1196"/>
                  </a:lnTo>
                  <a:lnTo>
                    <a:pt x="84" y="1282"/>
                  </a:lnTo>
                  <a:lnTo>
                    <a:pt x="96" y="1368"/>
                  </a:lnTo>
                  <a:lnTo>
                    <a:pt x="109" y="1452"/>
                  </a:lnTo>
                  <a:lnTo>
                    <a:pt x="122" y="1535"/>
                  </a:lnTo>
                  <a:lnTo>
                    <a:pt x="138" y="1617"/>
                  </a:lnTo>
                  <a:lnTo>
                    <a:pt x="152" y="1698"/>
                  </a:lnTo>
                  <a:lnTo>
                    <a:pt x="168" y="1778"/>
                  </a:lnTo>
                  <a:lnTo>
                    <a:pt x="185" y="1857"/>
                  </a:lnTo>
                  <a:lnTo>
                    <a:pt x="203" y="1934"/>
                  </a:lnTo>
                  <a:lnTo>
                    <a:pt x="222" y="2011"/>
                  </a:lnTo>
                  <a:lnTo>
                    <a:pt x="241" y="2086"/>
                  </a:lnTo>
                  <a:lnTo>
                    <a:pt x="261" y="2160"/>
                  </a:lnTo>
                  <a:lnTo>
                    <a:pt x="282" y="2232"/>
                  </a:lnTo>
                  <a:lnTo>
                    <a:pt x="303" y="2303"/>
                  </a:lnTo>
                  <a:lnTo>
                    <a:pt x="326" y="2374"/>
                  </a:lnTo>
                  <a:lnTo>
                    <a:pt x="349" y="2443"/>
                  </a:lnTo>
                  <a:lnTo>
                    <a:pt x="373" y="2510"/>
                  </a:lnTo>
                  <a:lnTo>
                    <a:pt x="397" y="2575"/>
                  </a:lnTo>
                  <a:lnTo>
                    <a:pt x="424" y="2640"/>
                  </a:lnTo>
                  <a:lnTo>
                    <a:pt x="449" y="2703"/>
                  </a:lnTo>
                  <a:lnTo>
                    <a:pt x="476" y="2765"/>
                  </a:lnTo>
                  <a:lnTo>
                    <a:pt x="504" y="2824"/>
                  </a:lnTo>
                  <a:lnTo>
                    <a:pt x="532" y="2883"/>
                  </a:lnTo>
                  <a:lnTo>
                    <a:pt x="562" y="2941"/>
                  </a:lnTo>
                  <a:lnTo>
                    <a:pt x="591" y="2995"/>
                  </a:lnTo>
                  <a:lnTo>
                    <a:pt x="623" y="3049"/>
                  </a:lnTo>
                  <a:lnTo>
                    <a:pt x="655" y="3101"/>
                  </a:lnTo>
                  <a:lnTo>
                    <a:pt x="687" y="3152"/>
                  </a:lnTo>
                  <a:lnTo>
                    <a:pt x="720" y="3201"/>
                  </a:lnTo>
                  <a:lnTo>
                    <a:pt x="754" y="3247"/>
                  </a:lnTo>
                  <a:lnTo>
                    <a:pt x="789" y="3293"/>
                  </a:lnTo>
                  <a:lnTo>
                    <a:pt x="823" y="3336"/>
                  </a:lnTo>
                  <a:lnTo>
                    <a:pt x="860" y="3378"/>
                  </a:lnTo>
                  <a:lnTo>
                    <a:pt x="898" y="3418"/>
                  </a:lnTo>
                  <a:lnTo>
                    <a:pt x="935" y="3456"/>
                  </a:lnTo>
                  <a:lnTo>
                    <a:pt x="975" y="3492"/>
                  </a:lnTo>
                  <a:lnTo>
                    <a:pt x="1014" y="3525"/>
                  </a:lnTo>
                  <a:lnTo>
                    <a:pt x="1034" y="3542"/>
                  </a:lnTo>
                  <a:lnTo>
                    <a:pt x="1054" y="3558"/>
                  </a:lnTo>
                  <a:lnTo>
                    <a:pt x="1076" y="3573"/>
                  </a:lnTo>
                  <a:lnTo>
                    <a:pt x="1096" y="3588"/>
                  </a:lnTo>
                  <a:lnTo>
                    <a:pt x="1117" y="3601"/>
                  </a:lnTo>
                  <a:lnTo>
                    <a:pt x="1138" y="3615"/>
                  </a:lnTo>
                  <a:lnTo>
                    <a:pt x="1159" y="3629"/>
                  </a:lnTo>
                  <a:lnTo>
                    <a:pt x="1182" y="3641"/>
                  </a:lnTo>
                  <a:lnTo>
                    <a:pt x="1203" y="3653"/>
                  </a:lnTo>
                  <a:lnTo>
                    <a:pt x="1225" y="3664"/>
                  </a:lnTo>
                  <a:lnTo>
                    <a:pt x="1248" y="3675"/>
                  </a:lnTo>
                  <a:lnTo>
                    <a:pt x="1270" y="3685"/>
                  </a:lnTo>
                  <a:lnTo>
                    <a:pt x="1292" y="3695"/>
                  </a:lnTo>
                  <a:lnTo>
                    <a:pt x="1315" y="3704"/>
                  </a:lnTo>
                  <a:lnTo>
                    <a:pt x="1338" y="3714"/>
                  </a:lnTo>
                  <a:lnTo>
                    <a:pt x="1362" y="3721"/>
                  </a:lnTo>
                  <a:lnTo>
                    <a:pt x="1385" y="3729"/>
                  </a:lnTo>
                  <a:lnTo>
                    <a:pt x="1408" y="3735"/>
                  </a:lnTo>
                  <a:lnTo>
                    <a:pt x="1432" y="3741"/>
                  </a:lnTo>
                  <a:lnTo>
                    <a:pt x="1456" y="3747"/>
                  </a:lnTo>
                  <a:lnTo>
                    <a:pt x="1481" y="3751"/>
                  </a:lnTo>
                  <a:lnTo>
                    <a:pt x="1504" y="3755"/>
                  </a:lnTo>
                  <a:lnTo>
                    <a:pt x="1530" y="3759"/>
                  </a:lnTo>
                  <a:lnTo>
                    <a:pt x="1553" y="3762"/>
                  </a:lnTo>
                  <a:lnTo>
                    <a:pt x="1578" y="3764"/>
                  </a:lnTo>
                  <a:lnTo>
                    <a:pt x="1603" y="3766"/>
                  </a:lnTo>
                  <a:lnTo>
                    <a:pt x="1628" y="3767"/>
                  </a:lnTo>
                  <a:lnTo>
                    <a:pt x="1654" y="3767"/>
                  </a:lnTo>
                  <a:lnTo>
                    <a:pt x="1654" y="3596"/>
                  </a:lnTo>
                  <a:lnTo>
                    <a:pt x="1632" y="3596"/>
                  </a:lnTo>
                  <a:lnTo>
                    <a:pt x="1612" y="3595"/>
                  </a:lnTo>
                  <a:lnTo>
                    <a:pt x="1592" y="3594"/>
                  </a:lnTo>
                  <a:lnTo>
                    <a:pt x="1571" y="3592"/>
                  </a:lnTo>
                  <a:lnTo>
                    <a:pt x="1551" y="3590"/>
                  </a:lnTo>
                  <a:lnTo>
                    <a:pt x="1532" y="3587"/>
                  </a:lnTo>
                  <a:lnTo>
                    <a:pt x="1512" y="3583"/>
                  </a:lnTo>
                  <a:lnTo>
                    <a:pt x="1492" y="3579"/>
                  </a:lnTo>
                  <a:lnTo>
                    <a:pt x="1473" y="3575"/>
                  </a:lnTo>
                  <a:lnTo>
                    <a:pt x="1453" y="3570"/>
                  </a:lnTo>
                  <a:lnTo>
                    <a:pt x="1434" y="3565"/>
                  </a:lnTo>
                  <a:lnTo>
                    <a:pt x="1416" y="3559"/>
                  </a:lnTo>
                  <a:lnTo>
                    <a:pt x="1396" y="3552"/>
                  </a:lnTo>
                  <a:lnTo>
                    <a:pt x="1377" y="3545"/>
                  </a:lnTo>
                  <a:lnTo>
                    <a:pt x="1359" y="3538"/>
                  </a:lnTo>
                  <a:lnTo>
                    <a:pt x="1339" y="3529"/>
                  </a:lnTo>
                  <a:lnTo>
                    <a:pt x="1321" y="3521"/>
                  </a:lnTo>
                  <a:lnTo>
                    <a:pt x="1303" y="3512"/>
                  </a:lnTo>
                  <a:lnTo>
                    <a:pt x="1284" y="3502"/>
                  </a:lnTo>
                  <a:lnTo>
                    <a:pt x="1266" y="3492"/>
                  </a:lnTo>
                  <a:lnTo>
                    <a:pt x="1248" y="3482"/>
                  </a:lnTo>
                  <a:lnTo>
                    <a:pt x="1229" y="3471"/>
                  </a:lnTo>
                  <a:lnTo>
                    <a:pt x="1212" y="3460"/>
                  </a:lnTo>
                  <a:lnTo>
                    <a:pt x="1194" y="3447"/>
                  </a:lnTo>
                  <a:lnTo>
                    <a:pt x="1176" y="3434"/>
                  </a:lnTo>
                  <a:lnTo>
                    <a:pt x="1159" y="3422"/>
                  </a:lnTo>
                  <a:lnTo>
                    <a:pt x="1141" y="3408"/>
                  </a:lnTo>
                  <a:lnTo>
                    <a:pt x="1125" y="3395"/>
                  </a:lnTo>
                  <a:lnTo>
                    <a:pt x="1089" y="3365"/>
                  </a:lnTo>
                  <a:lnTo>
                    <a:pt x="1055" y="3333"/>
                  </a:lnTo>
                  <a:lnTo>
                    <a:pt x="1022" y="3300"/>
                  </a:lnTo>
                  <a:lnTo>
                    <a:pt x="988" y="3263"/>
                  </a:lnTo>
                  <a:lnTo>
                    <a:pt x="956" y="3227"/>
                  </a:lnTo>
                  <a:lnTo>
                    <a:pt x="924" y="3187"/>
                  </a:lnTo>
                  <a:lnTo>
                    <a:pt x="892" y="3146"/>
                  </a:lnTo>
                  <a:lnTo>
                    <a:pt x="861" y="3102"/>
                  </a:lnTo>
                  <a:lnTo>
                    <a:pt x="831" y="3058"/>
                  </a:lnTo>
                  <a:lnTo>
                    <a:pt x="800" y="3011"/>
                  </a:lnTo>
                  <a:lnTo>
                    <a:pt x="770" y="2963"/>
                  </a:lnTo>
                  <a:lnTo>
                    <a:pt x="742" y="2912"/>
                  </a:lnTo>
                  <a:lnTo>
                    <a:pt x="714" y="2861"/>
                  </a:lnTo>
                  <a:lnTo>
                    <a:pt x="686" y="2807"/>
                  </a:lnTo>
                  <a:lnTo>
                    <a:pt x="660" y="2751"/>
                  </a:lnTo>
                  <a:lnTo>
                    <a:pt x="633" y="2695"/>
                  </a:lnTo>
                  <a:lnTo>
                    <a:pt x="608" y="2637"/>
                  </a:lnTo>
                  <a:lnTo>
                    <a:pt x="582" y="2576"/>
                  </a:lnTo>
                  <a:lnTo>
                    <a:pt x="558" y="2515"/>
                  </a:lnTo>
                  <a:lnTo>
                    <a:pt x="534" y="2452"/>
                  </a:lnTo>
                  <a:lnTo>
                    <a:pt x="512" y="2387"/>
                  </a:lnTo>
                  <a:lnTo>
                    <a:pt x="490" y="2320"/>
                  </a:lnTo>
                  <a:lnTo>
                    <a:pt x="467" y="2254"/>
                  </a:lnTo>
                  <a:lnTo>
                    <a:pt x="447" y="2185"/>
                  </a:lnTo>
                  <a:lnTo>
                    <a:pt x="427" y="2114"/>
                  </a:lnTo>
                  <a:lnTo>
                    <a:pt x="407" y="2043"/>
                  </a:lnTo>
                  <a:lnTo>
                    <a:pt x="389" y="1969"/>
                  </a:lnTo>
                  <a:lnTo>
                    <a:pt x="371" y="1895"/>
                  </a:lnTo>
                  <a:lnTo>
                    <a:pt x="353" y="1820"/>
                  </a:lnTo>
                  <a:lnTo>
                    <a:pt x="337" y="1744"/>
                  </a:lnTo>
                  <a:lnTo>
                    <a:pt x="322" y="1666"/>
                  </a:lnTo>
                  <a:lnTo>
                    <a:pt x="307" y="1587"/>
                  </a:lnTo>
                  <a:lnTo>
                    <a:pt x="292" y="1507"/>
                  </a:lnTo>
                  <a:lnTo>
                    <a:pt x="279" y="1425"/>
                  </a:lnTo>
                  <a:lnTo>
                    <a:pt x="266" y="1343"/>
                  </a:lnTo>
                  <a:lnTo>
                    <a:pt x="254" y="1260"/>
                  </a:lnTo>
                  <a:lnTo>
                    <a:pt x="243" y="1176"/>
                  </a:lnTo>
                  <a:lnTo>
                    <a:pt x="233" y="1090"/>
                  </a:lnTo>
                  <a:lnTo>
                    <a:pt x="223" y="1004"/>
                  </a:lnTo>
                  <a:lnTo>
                    <a:pt x="214" y="917"/>
                  </a:lnTo>
                  <a:lnTo>
                    <a:pt x="207" y="829"/>
                  </a:lnTo>
                  <a:lnTo>
                    <a:pt x="200" y="740"/>
                  </a:lnTo>
                  <a:lnTo>
                    <a:pt x="194" y="650"/>
                  </a:lnTo>
                  <a:lnTo>
                    <a:pt x="187" y="559"/>
                  </a:lnTo>
                  <a:lnTo>
                    <a:pt x="183" y="468"/>
                  </a:lnTo>
                  <a:lnTo>
                    <a:pt x="179" y="376"/>
                  </a:lnTo>
                  <a:lnTo>
                    <a:pt x="176" y="284"/>
                  </a:lnTo>
                  <a:lnTo>
                    <a:pt x="174" y="190"/>
                  </a:lnTo>
                  <a:lnTo>
                    <a:pt x="173" y="96"/>
                  </a:lnTo>
                  <a:lnTo>
                    <a:pt x="173" y="0"/>
                  </a:lnTo>
                  <a:lnTo>
                    <a:pt x="0" y="0"/>
                  </a:lnTo>
                  <a:close/>
                </a:path>
              </a:pathLst>
            </a:custGeom>
            <a:solidFill>
              <a:srgbClr val="90C6E5"/>
            </a:solidFill>
            <a:ln w="9525">
              <a:noFill/>
              <a:round/>
              <a:headEnd/>
              <a:tailEnd/>
            </a:ln>
          </p:spPr>
          <p:txBody>
            <a:bodyPr/>
            <a:lstStyle/>
            <a:p>
              <a:endParaRPr lang="en-US"/>
            </a:p>
          </p:txBody>
        </p:sp>
        <p:sp>
          <p:nvSpPr>
            <p:cNvPr id="48409" name="Freeform 1043"/>
            <p:cNvSpPr>
              <a:spLocks noChangeAspect="1"/>
            </p:cNvSpPr>
            <p:nvPr/>
          </p:nvSpPr>
          <p:spPr bwMode="auto">
            <a:xfrm>
              <a:off x="1625" y="3092"/>
              <a:ext cx="18" cy="33"/>
            </a:xfrm>
            <a:custGeom>
              <a:avLst/>
              <a:gdLst>
                <a:gd name="T0" fmla="*/ 0 w 1654"/>
                <a:gd name="T1" fmla="*/ 0 h 3766"/>
                <a:gd name="T2" fmla="*/ 0 w 1654"/>
                <a:gd name="T3" fmla="*/ 0 h 3766"/>
                <a:gd name="T4" fmla="*/ 0 w 1654"/>
                <a:gd name="T5" fmla="*/ 0 h 3766"/>
                <a:gd name="T6" fmla="*/ 0 w 1654"/>
                <a:gd name="T7" fmla="*/ 0 h 3766"/>
                <a:gd name="T8" fmla="*/ 0 w 1654"/>
                <a:gd name="T9" fmla="*/ 0 h 3766"/>
                <a:gd name="T10" fmla="*/ 0 w 1654"/>
                <a:gd name="T11" fmla="*/ 0 h 3766"/>
                <a:gd name="T12" fmla="*/ 0 w 1654"/>
                <a:gd name="T13" fmla="*/ 0 h 3766"/>
                <a:gd name="T14" fmla="*/ 0 w 1654"/>
                <a:gd name="T15" fmla="*/ 0 h 3766"/>
                <a:gd name="T16" fmla="*/ 0 w 1654"/>
                <a:gd name="T17" fmla="*/ 0 h 3766"/>
                <a:gd name="T18" fmla="*/ 0 w 1654"/>
                <a:gd name="T19" fmla="*/ 0 h 3766"/>
                <a:gd name="T20" fmla="*/ 0 w 1654"/>
                <a:gd name="T21" fmla="*/ 0 h 3766"/>
                <a:gd name="T22" fmla="*/ 0 w 1654"/>
                <a:gd name="T23" fmla="*/ 0 h 3766"/>
                <a:gd name="T24" fmla="*/ 0 w 1654"/>
                <a:gd name="T25" fmla="*/ 0 h 3766"/>
                <a:gd name="T26" fmla="*/ 0 w 1654"/>
                <a:gd name="T27" fmla="*/ 0 h 3766"/>
                <a:gd name="T28" fmla="*/ 0 w 1654"/>
                <a:gd name="T29" fmla="*/ 0 h 3766"/>
                <a:gd name="T30" fmla="*/ 0 w 1654"/>
                <a:gd name="T31" fmla="*/ 0 h 3766"/>
                <a:gd name="T32" fmla="*/ 0 w 1654"/>
                <a:gd name="T33" fmla="*/ 0 h 3766"/>
                <a:gd name="T34" fmla="*/ 0 w 1654"/>
                <a:gd name="T35" fmla="*/ 0 h 3766"/>
                <a:gd name="T36" fmla="*/ 0 w 1654"/>
                <a:gd name="T37" fmla="*/ 0 h 3766"/>
                <a:gd name="T38" fmla="*/ 0 w 1654"/>
                <a:gd name="T39" fmla="*/ 0 h 3766"/>
                <a:gd name="T40" fmla="*/ 0 w 1654"/>
                <a:gd name="T41" fmla="*/ 0 h 3766"/>
                <a:gd name="T42" fmla="*/ 0 w 1654"/>
                <a:gd name="T43" fmla="*/ 0 h 3766"/>
                <a:gd name="T44" fmla="*/ 0 w 1654"/>
                <a:gd name="T45" fmla="*/ 0 h 3766"/>
                <a:gd name="T46" fmla="*/ 0 w 1654"/>
                <a:gd name="T47" fmla="*/ 0 h 3766"/>
                <a:gd name="T48" fmla="*/ 0 w 1654"/>
                <a:gd name="T49" fmla="*/ 0 h 3766"/>
                <a:gd name="T50" fmla="*/ 0 w 1654"/>
                <a:gd name="T51" fmla="*/ 0 h 3766"/>
                <a:gd name="T52" fmla="*/ 0 w 1654"/>
                <a:gd name="T53" fmla="*/ 0 h 3766"/>
                <a:gd name="T54" fmla="*/ 0 w 1654"/>
                <a:gd name="T55" fmla="*/ 0 h 3766"/>
                <a:gd name="T56" fmla="*/ 0 w 1654"/>
                <a:gd name="T57" fmla="*/ 0 h 3766"/>
                <a:gd name="T58" fmla="*/ 0 w 1654"/>
                <a:gd name="T59" fmla="*/ 0 h 3766"/>
                <a:gd name="T60" fmla="*/ 0 w 1654"/>
                <a:gd name="T61" fmla="*/ 0 h 3766"/>
                <a:gd name="T62" fmla="*/ 0 w 1654"/>
                <a:gd name="T63" fmla="*/ 0 h 3766"/>
                <a:gd name="T64" fmla="*/ 0 w 1654"/>
                <a:gd name="T65" fmla="*/ 0 h 3766"/>
                <a:gd name="T66" fmla="*/ 0 w 1654"/>
                <a:gd name="T67" fmla="*/ 0 h 3766"/>
                <a:gd name="T68" fmla="*/ 0 w 1654"/>
                <a:gd name="T69" fmla="*/ 0 h 3766"/>
                <a:gd name="T70" fmla="*/ 0 w 1654"/>
                <a:gd name="T71" fmla="*/ 0 h 3766"/>
                <a:gd name="T72" fmla="*/ 0 w 1654"/>
                <a:gd name="T73" fmla="*/ 0 h 3766"/>
                <a:gd name="T74" fmla="*/ 0 w 1654"/>
                <a:gd name="T75" fmla="*/ 0 h 3766"/>
                <a:gd name="T76" fmla="*/ 0 w 1654"/>
                <a:gd name="T77" fmla="*/ 0 h 3766"/>
                <a:gd name="T78" fmla="*/ 0 w 1654"/>
                <a:gd name="T79" fmla="*/ 0 h 3766"/>
                <a:gd name="T80" fmla="*/ 0 w 1654"/>
                <a:gd name="T81" fmla="*/ 0 h 3766"/>
                <a:gd name="T82" fmla="*/ 0 w 1654"/>
                <a:gd name="T83" fmla="*/ 0 h 3766"/>
                <a:gd name="T84" fmla="*/ 0 w 1654"/>
                <a:gd name="T85" fmla="*/ 0 h 3766"/>
                <a:gd name="T86" fmla="*/ 0 w 1654"/>
                <a:gd name="T87" fmla="*/ 0 h 3766"/>
                <a:gd name="T88" fmla="*/ 0 w 1654"/>
                <a:gd name="T89" fmla="*/ 0 h 3766"/>
                <a:gd name="T90" fmla="*/ 0 w 1654"/>
                <a:gd name="T91" fmla="*/ 0 h 3766"/>
                <a:gd name="T92" fmla="*/ 0 w 1654"/>
                <a:gd name="T93" fmla="*/ 0 h 3766"/>
                <a:gd name="T94" fmla="*/ 0 w 1654"/>
                <a:gd name="T95" fmla="*/ 0 h 3766"/>
                <a:gd name="T96" fmla="*/ 0 w 1654"/>
                <a:gd name="T97" fmla="*/ 0 h 3766"/>
                <a:gd name="T98" fmla="*/ 0 w 1654"/>
                <a:gd name="T99" fmla="*/ 0 h 3766"/>
                <a:gd name="T100" fmla="*/ 0 w 1654"/>
                <a:gd name="T101" fmla="*/ 0 h 37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4"/>
                <a:gd name="T154" fmla="*/ 0 h 3766"/>
                <a:gd name="T155" fmla="*/ 1654 w 1654"/>
                <a:gd name="T156" fmla="*/ 3766 h 37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4" h="3766">
                  <a:moveTo>
                    <a:pt x="1654" y="0"/>
                  </a:moveTo>
                  <a:lnTo>
                    <a:pt x="1628" y="0"/>
                  </a:lnTo>
                  <a:lnTo>
                    <a:pt x="1604" y="2"/>
                  </a:lnTo>
                  <a:lnTo>
                    <a:pt x="1578" y="3"/>
                  </a:lnTo>
                  <a:lnTo>
                    <a:pt x="1554" y="5"/>
                  </a:lnTo>
                  <a:lnTo>
                    <a:pt x="1530" y="8"/>
                  </a:lnTo>
                  <a:lnTo>
                    <a:pt x="1505" y="11"/>
                  </a:lnTo>
                  <a:lnTo>
                    <a:pt x="1482" y="15"/>
                  </a:lnTo>
                  <a:lnTo>
                    <a:pt x="1457" y="20"/>
                  </a:lnTo>
                  <a:lnTo>
                    <a:pt x="1433" y="25"/>
                  </a:lnTo>
                  <a:lnTo>
                    <a:pt x="1409" y="30"/>
                  </a:lnTo>
                  <a:lnTo>
                    <a:pt x="1386" y="36"/>
                  </a:lnTo>
                  <a:lnTo>
                    <a:pt x="1363" y="43"/>
                  </a:lnTo>
                  <a:lnTo>
                    <a:pt x="1339" y="51"/>
                  </a:lnTo>
                  <a:lnTo>
                    <a:pt x="1317" y="59"/>
                  </a:lnTo>
                  <a:lnTo>
                    <a:pt x="1295" y="67"/>
                  </a:lnTo>
                  <a:lnTo>
                    <a:pt x="1271" y="77"/>
                  </a:lnTo>
                  <a:lnTo>
                    <a:pt x="1249" y="87"/>
                  </a:lnTo>
                  <a:lnTo>
                    <a:pt x="1227" y="97"/>
                  </a:lnTo>
                  <a:lnTo>
                    <a:pt x="1205" y="108"/>
                  </a:lnTo>
                  <a:lnTo>
                    <a:pt x="1183" y="119"/>
                  </a:lnTo>
                  <a:lnTo>
                    <a:pt x="1161" y="131"/>
                  </a:lnTo>
                  <a:lnTo>
                    <a:pt x="1140" y="143"/>
                  </a:lnTo>
                  <a:lnTo>
                    <a:pt x="1118" y="157"/>
                  </a:lnTo>
                  <a:lnTo>
                    <a:pt x="1097" y="171"/>
                  </a:lnTo>
                  <a:lnTo>
                    <a:pt x="1056" y="198"/>
                  </a:lnTo>
                  <a:lnTo>
                    <a:pt x="1016" y="229"/>
                  </a:lnTo>
                  <a:lnTo>
                    <a:pt x="976" y="262"/>
                  </a:lnTo>
                  <a:lnTo>
                    <a:pt x="937" y="296"/>
                  </a:lnTo>
                  <a:lnTo>
                    <a:pt x="899" y="333"/>
                  </a:lnTo>
                  <a:lnTo>
                    <a:pt x="862" y="371"/>
                  </a:lnTo>
                  <a:lnTo>
                    <a:pt x="825" y="410"/>
                  </a:lnTo>
                  <a:lnTo>
                    <a:pt x="790" y="453"/>
                  </a:lnTo>
                  <a:lnTo>
                    <a:pt x="754" y="496"/>
                  </a:lnTo>
                  <a:lnTo>
                    <a:pt x="721" y="542"/>
                  </a:lnTo>
                  <a:lnTo>
                    <a:pt x="687" y="590"/>
                  </a:lnTo>
                  <a:lnTo>
                    <a:pt x="655" y="638"/>
                  </a:lnTo>
                  <a:lnTo>
                    <a:pt x="623" y="689"/>
                  </a:lnTo>
                  <a:lnTo>
                    <a:pt x="592" y="741"/>
                  </a:lnTo>
                  <a:lnTo>
                    <a:pt x="562" y="795"/>
                  </a:lnTo>
                  <a:lnTo>
                    <a:pt x="532" y="851"/>
                  </a:lnTo>
                  <a:lnTo>
                    <a:pt x="504" y="907"/>
                  </a:lnTo>
                  <a:lnTo>
                    <a:pt x="476" y="966"/>
                  </a:lnTo>
                  <a:lnTo>
                    <a:pt x="450" y="1027"/>
                  </a:lnTo>
                  <a:lnTo>
                    <a:pt x="424" y="1088"/>
                  </a:lnTo>
                  <a:lnTo>
                    <a:pt x="398" y="1152"/>
                  </a:lnTo>
                  <a:lnTo>
                    <a:pt x="373" y="1217"/>
                  </a:lnTo>
                  <a:lnTo>
                    <a:pt x="349" y="1283"/>
                  </a:lnTo>
                  <a:lnTo>
                    <a:pt x="326" y="1351"/>
                  </a:lnTo>
                  <a:lnTo>
                    <a:pt x="303" y="1420"/>
                  </a:lnTo>
                  <a:lnTo>
                    <a:pt x="282" y="1491"/>
                  </a:lnTo>
                  <a:lnTo>
                    <a:pt x="261" y="1563"/>
                  </a:lnTo>
                  <a:lnTo>
                    <a:pt x="241" y="1637"/>
                  </a:lnTo>
                  <a:lnTo>
                    <a:pt x="222" y="1712"/>
                  </a:lnTo>
                  <a:lnTo>
                    <a:pt x="203" y="1787"/>
                  </a:lnTo>
                  <a:lnTo>
                    <a:pt x="185" y="1865"/>
                  </a:lnTo>
                  <a:lnTo>
                    <a:pt x="168" y="1944"/>
                  </a:lnTo>
                  <a:lnTo>
                    <a:pt x="152" y="2024"/>
                  </a:lnTo>
                  <a:lnTo>
                    <a:pt x="138" y="2106"/>
                  </a:lnTo>
                  <a:lnTo>
                    <a:pt x="122" y="2188"/>
                  </a:lnTo>
                  <a:lnTo>
                    <a:pt x="109" y="2272"/>
                  </a:lnTo>
                  <a:lnTo>
                    <a:pt x="96" y="2358"/>
                  </a:lnTo>
                  <a:lnTo>
                    <a:pt x="84" y="2444"/>
                  </a:lnTo>
                  <a:lnTo>
                    <a:pt x="72" y="2531"/>
                  </a:lnTo>
                  <a:lnTo>
                    <a:pt x="62" y="2620"/>
                  </a:lnTo>
                  <a:lnTo>
                    <a:pt x="52" y="2710"/>
                  </a:lnTo>
                  <a:lnTo>
                    <a:pt x="43" y="2801"/>
                  </a:lnTo>
                  <a:lnTo>
                    <a:pt x="35" y="2893"/>
                  </a:lnTo>
                  <a:lnTo>
                    <a:pt x="28" y="2986"/>
                  </a:lnTo>
                  <a:lnTo>
                    <a:pt x="22" y="3080"/>
                  </a:lnTo>
                  <a:lnTo>
                    <a:pt x="17" y="3176"/>
                  </a:lnTo>
                  <a:lnTo>
                    <a:pt x="11" y="3272"/>
                  </a:lnTo>
                  <a:lnTo>
                    <a:pt x="7" y="3369"/>
                  </a:lnTo>
                  <a:lnTo>
                    <a:pt x="4" y="3467"/>
                  </a:lnTo>
                  <a:lnTo>
                    <a:pt x="2" y="3566"/>
                  </a:lnTo>
                  <a:lnTo>
                    <a:pt x="1" y="3666"/>
                  </a:lnTo>
                  <a:lnTo>
                    <a:pt x="0" y="3766"/>
                  </a:lnTo>
                  <a:lnTo>
                    <a:pt x="173" y="3766"/>
                  </a:lnTo>
                  <a:lnTo>
                    <a:pt x="173" y="3667"/>
                  </a:lnTo>
                  <a:lnTo>
                    <a:pt x="174" y="3568"/>
                  </a:lnTo>
                  <a:lnTo>
                    <a:pt x="176" y="3471"/>
                  </a:lnTo>
                  <a:lnTo>
                    <a:pt x="179" y="3374"/>
                  </a:lnTo>
                  <a:lnTo>
                    <a:pt x="183" y="3279"/>
                  </a:lnTo>
                  <a:lnTo>
                    <a:pt x="187" y="3184"/>
                  </a:lnTo>
                  <a:lnTo>
                    <a:pt x="194" y="3091"/>
                  </a:lnTo>
                  <a:lnTo>
                    <a:pt x="200" y="2998"/>
                  </a:lnTo>
                  <a:lnTo>
                    <a:pt x="207" y="2906"/>
                  </a:lnTo>
                  <a:lnTo>
                    <a:pt x="214" y="2816"/>
                  </a:lnTo>
                  <a:lnTo>
                    <a:pt x="223" y="2727"/>
                  </a:lnTo>
                  <a:lnTo>
                    <a:pt x="233" y="2639"/>
                  </a:lnTo>
                  <a:lnTo>
                    <a:pt x="243" y="2552"/>
                  </a:lnTo>
                  <a:lnTo>
                    <a:pt x="254" y="2466"/>
                  </a:lnTo>
                  <a:lnTo>
                    <a:pt x="266" y="2381"/>
                  </a:lnTo>
                  <a:lnTo>
                    <a:pt x="279" y="2298"/>
                  </a:lnTo>
                  <a:lnTo>
                    <a:pt x="292" y="2216"/>
                  </a:lnTo>
                  <a:lnTo>
                    <a:pt x="307" y="2137"/>
                  </a:lnTo>
                  <a:lnTo>
                    <a:pt x="322" y="2057"/>
                  </a:lnTo>
                  <a:lnTo>
                    <a:pt x="337" y="1979"/>
                  </a:lnTo>
                  <a:lnTo>
                    <a:pt x="353" y="1902"/>
                  </a:lnTo>
                  <a:lnTo>
                    <a:pt x="371" y="1827"/>
                  </a:lnTo>
                  <a:lnTo>
                    <a:pt x="389" y="1752"/>
                  </a:lnTo>
                  <a:lnTo>
                    <a:pt x="407" y="1680"/>
                  </a:lnTo>
                  <a:lnTo>
                    <a:pt x="427" y="1608"/>
                  </a:lnTo>
                  <a:lnTo>
                    <a:pt x="447" y="1540"/>
                  </a:lnTo>
                  <a:lnTo>
                    <a:pt x="467" y="1471"/>
                  </a:lnTo>
                  <a:lnTo>
                    <a:pt x="490" y="1404"/>
                  </a:lnTo>
                  <a:lnTo>
                    <a:pt x="511" y="1339"/>
                  </a:lnTo>
                  <a:lnTo>
                    <a:pt x="534" y="1276"/>
                  </a:lnTo>
                  <a:lnTo>
                    <a:pt x="558" y="1214"/>
                  </a:lnTo>
                  <a:lnTo>
                    <a:pt x="582" y="1153"/>
                  </a:lnTo>
                  <a:lnTo>
                    <a:pt x="607" y="1094"/>
                  </a:lnTo>
                  <a:lnTo>
                    <a:pt x="633" y="1038"/>
                  </a:lnTo>
                  <a:lnTo>
                    <a:pt x="659" y="982"/>
                  </a:lnTo>
                  <a:lnTo>
                    <a:pt x="686" y="928"/>
                  </a:lnTo>
                  <a:lnTo>
                    <a:pt x="714" y="876"/>
                  </a:lnTo>
                  <a:lnTo>
                    <a:pt x="742" y="825"/>
                  </a:lnTo>
                  <a:lnTo>
                    <a:pt x="770" y="777"/>
                  </a:lnTo>
                  <a:lnTo>
                    <a:pt x="800" y="730"/>
                  </a:lnTo>
                  <a:lnTo>
                    <a:pt x="830" y="685"/>
                  </a:lnTo>
                  <a:lnTo>
                    <a:pt x="860" y="642"/>
                  </a:lnTo>
                  <a:lnTo>
                    <a:pt x="892" y="601"/>
                  </a:lnTo>
                  <a:lnTo>
                    <a:pt x="923" y="561"/>
                  </a:lnTo>
                  <a:lnTo>
                    <a:pt x="955" y="523"/>
                  </a:lnTo>
                  <a:lnTo>
                    <a:pt x="987" y="487"/>
                  </a:lnTo>
                  <a:lnTo>
                    <a:pt x="1020" y="454"/>
                  </a:lnTo>
                  <a:lnTo>
                    <a:pt x="1053" y="422"/>
                  </a:lnTo>
                  <a:lnTo>
                    <a:pt x="1088" y="391"/>
                  </a:lnTo>
                  <a:lnTo>
                    <a:pt x="1123" y="363"/>
                  </a:lnTo>
                  <a:lnTo>
                    <a:pt x="1157" y="337"/>
                  </a:lnTo>
                  <a:lnTo>
                    <a:pt x="1193" y="312"/>
                  </a:lnTo>
                  <a:lnTo>
                    <a:pt x="1210" y="301"/>
                  </a:lnTo>
                  <a:lnTo>
                    <a:pt x="1228" y="290"/>
                  </a:lnTo>
                  <a:lnTo>
                    <a:pt x="1246" y="280"/>
                  </a:lnTo>
                  <a:lnTo>
                    <a:pt x="1264" y="270"/>
                  </a:lnTo>
                  <a:lnTo>
                    <a:pt x="1282" y="260"/>
                  </a:lnTo>
                  <a:lnTo>
                    <a:pt x="1301" y="251"/>
                  </a:lnTo>
                  <a:lnTo>
                    <a:pt x="1320" y="243"/>
                  </a:lnTo>
                  <a:lnTo>
                    <a:pt x="1338" y="234"/>
                  </a:lnTo>
                  <a:lnTo>
                    <a:pt x="1357" y="227"/>
                  </a:lnTo>
                  <a:lnTo>
                    <a:pt x="1376" y="219"/>
                  </a:lnTo>
                  <a:lnTo>
                    <a:pt x="1395" y="213"/>
                  </a:lnTo>
                  <a:lnTo>
                    <a:pt x="1414" y="207"/>
                  </a:lnTo>
                  <a:lnTo>
                    <a:pt x="1433" y="201"/>
                  </a:lnTo>
                  <a:lnTo>
                    <a:pt x="1452" y="196"/>
                  </a:lnTo>
                  <a:lnTo>
                    <a:pt x="1472" y="191"/>
                  </a:lnTo>
                  <a:lnTo>
                    <a:pt x="1491" y="187"/>
                  </a:lnTo>
                  <a:lnTo>
                    <a:pt x="1511" y="184"/>
                  </a:lnTo>
                  <a:lnTo>
                    <a:pt x="1531" y="180"/>
                  </a:lnTo>
                  <a:lnTo>
                    <a:pt x="1551" y="178"/>
                  </a:lnTo>
                  <a:lnTo>
                    <a:pt x="1571" y="175"/>
                  </a:lnTo>
                  <a:lnTo>
                    <a:pt x="1592" y="174"/>
                  </a:lnTo>
                  <a:lnTo>
                    <a:pt x="1612" y="172"/>
                  </a:lnTo>
                  <a:lnTo>
                    <a:pt x="1632" y="172"/>
                  </a:lnTo>
                  <a:lnTo>
                    <a:pt x="1654" y="171"/>
                  </a:lnTo>
                  <a:lnTo>
                    <a:pt x="1654" y="0"/>
                  </a:lnTo>
                  <a:close/>
                </a:path>
              </a:pathLst>
            </a:custGeom>
            <a:solidFill>
              <a:srgbClr val="90C6E5"/>
            </a:solidFill>
            <a:ln w="9525">
              <a:noFill/>
              <a:round/>
              <a:headEnd/>
              <a:tailEnd/>
            </a:ln>
          </p:spPr>
          <p:txBody>
            <a:bodyPr/>
            <a:lstStyle/>
            <a:p>
              <a:endParaRPr lang="en-US"/>
            </a:p>
          </p:txBody>
        </p:sp>
        <p:sp>
          <p:nvSpPr>
            <p:cNvPr id="48410" name="AutoShape 98"/>
            <p:cNvSpPr>
              <a:spLocks noChangeAspect="1" noChangeArrowheads="1" noTextEdit="1"/>
            </p:cNvSpPr>
            <p:nvPr/>
          </p:nvSpPr>
          <p:spPr bwMode="auto">
            <a:xfrm>
              <a:off x="1106" y="3223"/>
              <a:ext cx="184" cy="106"/>
            </a:xfrm>
            <a:prstGeom prst="rect">
              <a:avLst/>
            </a:prstGeom>
            <a:noFill/>
            <a:ln w="9525">
              <a:noFill/>
              <a:miter lim="800000"/>
              <a:headEnd/>
              <a:tailEnd/>
            </a:ln>
          </p:spPr>
          <p:txBody>
            <a:bodyPr/>
            <a:lstStyle/>
            <a:p>
              <a:endParaRPr lang="en-US"/>
            </a:p>
          </p:txBody>
        </p:sp>
        <p:sp>
          <p:nvSpPr>
            <p:cNvPr id="48411" name="Oval 1045"/>
            <p:cNvSpPr>
              <a:spLocks noChangeAspect="1" noChangeArrowheads="1"/>
            </p:cNvSpPr>
            <p:nvPr/>
          </p:nvSpPr>
          <p:spPr bwMode="auto">
            <a:xfrm>
              <a:off x="1159" y="3251"/>
              <a:ext cx="65" cy="66"/>
            </a:xfrm>
            <a:prstGeom prst="ellipse">
              <a:avLst/>
            </a:prstGeom>
            <a:noFill/>
            <a:ln w="22225">
              <a:solidFill>
                <a:srgbClr val="000000"/>
              </a:solidFill>
              <a:round/>
              <a:headEnd/>
              <a:tailEnd/>
            </a:ln>
          </p:spPr>
          <p:txBody>
            <a:bodyPr/>
            <a:lstStyle/>
            <a:p>
              <a:endParaRPr lang="en-US"/>
            </a:p>
          </p:txBody>
        </p:sp>
        <p:sp>
          <p:nvSpPr>
            <p:cNvPr id="48412" name="Oval 1046"/>
            <p:cNvSpPr>
              <a:spLocks noChangeAspect="1" noChangeArrowheads="1"/>
            </p:cNvSpPr>
            <p:nvPr/>
          </p:nvSpPr>
          <p:spPr bwMode="auto">
            <a:xfrm>
              <a:off x="1158" y="3250"/>
              <a:ext cx="64" cy="66"/>
            </a:xfrm>
            <a:prstGeom prst="ellipse">
              <a:avLst/>
            </a:prstGeom>
            <a:noFill/>
            <a:ln w="22225">
              <a:solidFill>
                <a:srgbClr val="FFFFFF"/>
              </a:solidFill>
              <a:round/>
              <a:headEnd/>
              <a:tailEnd/>
            </a:ln>
          </p:spPr>
          <p:txBody>
            <a:bodyPr/>
            <a:lstStyle/>
            <a:p>
              <a:endParaRPr lang="en-US"/>
            </a:p>
          </p:txBody>
        </p:sp>
        <p:sp>
          <p:nvSpPr>
            <p:cNvPr id="48413" name="Freeform 1047"/>
            <p:cNvSpPr>
              <a:spLocks noChangeAspect="1"/>
            </p:cNvSpPr>
            <p:nvPr/>
          </p:nvSpPr>
          <p:spPr bwMode="auto">
            <a:xfrm>
              <a:off x="1124" y="3290"/>
              <a:ext cx="130" cy="20"/>
            </a:xfrm>
            <a:custGeom>
              <a:avLst/>
              <a:gdLst>
                <a:gd name="T0" fmla="*/ 1 w 219"/>
                <a:gd name="T1" fmla="*/ 1 h 36"/>
                <a:gd name="T2" fmla="*/ 1 w 219"/>
                <a:gd name="T3" fmla="*/ 1 h 36"/>
                <a:gd name="T4" fmla="*/ 1 w 219"/>
                <a:gd name="T5" fmla="*/ 1 h 36"/>
                <a:gd name="T6" fmla="*/ 1 w 219"/>
                <a:gd name="T7" fmla="*/ 1 h 36"/>
                <a:gd name="T8" fmla="*/ 0 w 219"/>
                <a:gd name="T9" fmla="*/ 1 h 36"/>
                <a:gd name="T10" fmla="*/ 1 w 219"/>
                <a:gd name="T11" fmla="*/ 0 h 36"/>
                <a:gd name="T12" fmla="*/ 1 w 219"/>
                <a:gd name="T13" fmla="*/ 1 h 36"/>
                <a:gd name="T14" fmla="*/ 1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219" y="11"/>
                  </a:moveTo>
                  <a:lnTo>
                    <a:pt x="219" y="26"/>
                  </a:lnTo>
                  <a:lnTo>
                    <a:pt x="18" y="26"/>
                  </a:lnTo>
                  <a:lnTo>
                    <a:pt x="18" y="36"/>
                  </a:lnTo>
                  <a:lnTo>
                    <a:pt x="0" y="17"/>
                  </a:lnTo>
                  <a:lnTo>
                    <a:pt x="18" y="0"/>
                  </a:lnTo>
                  <a:lnTo>
                    <a:pt x="18" y="11"/>
                  </a:lnTo>
                  <a:lnTo>
                    <a:pt x="219" y="11"/>
                  </a:lnTo>
                  <a:close/>
                </a:path>
              </a:pathLst>
            </a:custGeom>
            <a:solidFill>
              <a:srgbClr val="000000"/>
            </a:solidFill>
            <a:ln w="9525">
              <a:noFill/>
              <a:round/>
              <a:headEnd/>
              <a:tailEnd/>
            </a:ln>
          </p:spPr>
          <p:txBody>
            <a:bodyPr/>
            <a:lstStyle/>
            <a:p>
              <a:endParaRPr lang="en-US"/>
            </a:p>
          </p:txBody>
        </p:sp>
        <p:sp>
          <p:nvSpPr>
            <p:cNvPr id="48414" name="Freeform 1048"/>
            <p:cNvSpPr>
              <a:spLocks noChangeAspect="1"/>
            </p:cNvSpPr>
            <p:nvPr/>
          </p:nvSpPr>
          <p:spPr bwMode="auto">
            <a:xfrm>
              <a:off x="1124" y="3290"/>
              <a:ext cx="130" cy="20"/>
            </a:xfrm>
            <a:custGeom>
              <a:avLst/>
              <a:gdLst>
                <a:gd name="T0" fmla="*/ 1 w 219"/>
                <a:gd name="T1" fmla="*/ 1 h 36"/>
                <a:gd name="T2" fmla="*/ 1 w 219"/>
                <a:gd name="T3" fmla="*/ 1 h 36"/>
                <a:gd name="T4" fmla="*/ 1 w 219"/>
                <a:gd name="T5" fmla="*/ 1 h 36"/>
                <a:gd name="T6" fmla="*/ 1 w 219"/>
                <a:gd name="T7" fmla="*/ 1 h 36"/>
                <a:gd name="T8" fmla="*/ 0 w 219"/>
                <a:gd name="T9" fmla="*/ 1 h 36"/>
                <a:gd name="T10" fmla="*/ 1 w 219"/>
                <a:gd name="T11" fmla="*/ 0 h 36"/>
                <a:gd name="T12" fmla="*/ 1 w 219"/>
                <a:gd name="T13" fmla="*/ 1 h 36"/>
                <a:gd name="T14" fmla="*/ 1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219" y="11"/>
                  </a:moveTo>
                  <a:lnTo>
                    <a:pt x="219" y="26"/>
                  </a:lnTo>
                  <a:lnTo>
                    <a:pt x="18" y="26"/>
                  </a:lnTo>
                  <a:lnTo>
                    <a:pt x="18" y="36"/>
                  </a:lnTo>
                  <a:lnTo>
                    <a:pt x="0" y="17"/>
                  </a:lnTo>
                  <a:lnTo>
                    <a:pt x="18" y="0"/>
                  </a:lnTo>
                  <a:lnTo>
                    <a:pt x="18" y="11"/>
                  </a:lnTo>
                  <a:lnTo>
                    <a:pt x="219" y="11"/>
                  </a:lnTo>
                  <a:close/>
                </a:path>
              </a:pathLst>
            </a:custGeom>
            <a:solidFill>
              <a:srgbClr val="000000"/>
            </a:solidFill>
            <a:ln w="9525">
              <a:noFill/>
              <a:round/>
              <a:headEnd/>
              <a:tailEnd/>
            </a:ln>
          </p:spPr>
          <p:txBody>
            <a:bodyPr/>
            <a:lstStyle/>
            <a:p>
              <a:endParaRPr lang="en-US"/>
            </a:p>
          </p:txBody>
        </p:sp>
        <p:sp>
          <p:nvSpPr>
            <p:cNvPr id="48415" name="Freeform 1049"/>
            <p:cNvSpPr>
              <a:spLocks noChangeAspect="1"/>
            </p:cNvSpPr>
            <p:nvPr/>
          </p:nvSpPr>
          <p:spPr bwMode="auto">
            <a:xfrm>
              <a:off x="1124" y="3256"/>
              <a:ext cx="130" cy="19"/>
            </a:xfrm>
            <a:custGeom>
              <a:avLst/>
              <a:gdLst>
                <a:gd name="T0" fmla="*/ 0 w 219"/>
                <a:gd name="T1" fmla="*/ 1 h 36"/>
                <a:gd name="T2" fmla="*/ 0 w 219"/>
                <a:gd name="T3" fmla="*/ 1 h 36"/>
                <a:gd name="T4" fmla="*/ 1 w 219"/>
                <a:gd name="T5" fmla="*/ 1 h 36"/>
                <a:gd name="T6" fmla="*/ 1 w 219"/>
                <a:gd name="T7" fmla="*/ 1 h 36"/>
                <a:gd name="T8" fmla="*/ 1 w 219"/>
                <a:gd name="T9" fmla="*/ 1 h 36"/>
                <a:gd name="T10" fmla="*/ 1 w 219"/>
                <a:gd name="T11" fmla="*/ 0 h 36"/>
                <a:gd name="T12" fmla="*/ 1 w 219"/>
                <a:gd name="T13" fmla="*/ 1 h 36"/>
                <a:gd name="T14" fmla="*/ 0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0" y="11"/>
                  </a:moveTo>
                  <a:lnTo>
                    <a:pt x="0" y="25"/>
                  </a:lnTo>
                  <a:lnTo>
                    <a:pt x="203" y="25"/>
                  </a:lnTo>
                  <a:lnTo>
                    <a:pt x="203" y="36"/>
                  </a:lnTo>
                  <a:lnTo>
                    <a:pt x="219" y="17"/>
                  </a:lnTo>
                  <a:lnTo>
                    <a:pt x="203" y="0"/>
                  </a:lnTo>
                  <a:lnTo>
                    <a:pt x="203" y="11"/>
                  </a:lnTo>
                  <a:lnTo>
                    <a:pt x="0" y="11"/>
                  </a:lnTo>
                  <a:close/>
                </a:path>
              </a:pathLst>
            </a:custGeom>
            <a:solidFill>
              <a:srgbClr val="000000"/>
            </a:solidFill>
            <a:ln w="9525">
              <a:noFill/>
              <a:round/>
              <a:headEnd/>
              <a:tailEnd/>
            </a:ln>
          </p:spPr>
          <p:txBody>
            <a:bodyPr/>
            <a:lstStyle/>
            <a:p>
              <a:endParaRPr lang="en-US"/>
            </a:p>
          </p:txBody>
        </p:sp>
        <p:sp>
          <p:nvSpPr>
            <p:cNvPr id="48416" name="Freeform 1050"/>
            <p:cNvSpPr>
              <a:spLocks noChangeAspect="1"/>
            </p:cNvSpPr>
            <p:nvPr/>
          </p:nvSpPr>
          <p:spPr bwMode="auto">
            <a:xfrm>
              <a:off x="1124" y="3256"/>
              <a:ext cx="130" cy="19"/>
            </a:xfrm>
            <a:custGeom>
              <a:avLst/>
              <a:gdLst>
                <a:gd name="T0" fmla="*/ 0 w 219"/>
                <a:gd name="T1" fmla="*/ 1 h 36"/>
                <a:gd name="T2" fmla="*/ 0 w 219"/>
                <a:gd name="T3" fmla="*/ 1 h 36"/>
                <a:gd name="T4" fmla="*/ 1 w 219"/>
                <a:gd name="T5" fmla="*/ 1 h 36"/>
                <a:gd name="T6" fmla="*/ 1 w 219"/>
                <a:gd name="T7" fmla="*/ 1 h 36"/>
                <a:gd name="T8" fmla="*/ 1 w 219"/>
                <a:gd name="T9" fmla="*/ 1 h 36"/>
                <a:gd name="T10" fmla="*/ 1 w 219"/>
                <a:gd name="T11" fmla="*/ 0 h 36"/>
                <a:gd name="T12" fmla="*/ 1 w 219"/>
                <a:gd name="T13" fmla="*/ 1 h 36"/>
                <a:gd name="T14" fmla="*/ 0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0" y="11"/>
                  </a:moveTo>
                  <a:lnTo>
                    <a:pt x="0" y="25"/>
                  </a:lnTo>
                  <a:lnTo>
                    <a:pt x="203" y="25"/>
                  </a:lnTo>
                  <a:lnTo>
                    <a:pt x="203" y="36"/>
                  </a:lnTo>
                  <a:lnTo>
                    <a:pt x="219" y="17"/>
                  </a:lnTo>
                  <a:lnTo>
                    <a:pt x="203" y="0"/>
                  </a:lnTo>
                  <a:lnTo>
                    <a:pt x="203" y="11"/>
                  </a:lnTo>
                  <a:lnTo>
                    <a:pt x="0" y="11"/>
                  </a:lnTo>
                  <a:close/>
                </a:path>
              </a:pathLst>
            </a:custGeom>
            <a:solidFill>
              <a:srgbClr val="000000"/>
            </a:solidFill>
            <a:ln w="9525">
              <a:noFill/>
              <a:round/>
              <a:headEnd/>
              <a:tailEnd/>
            </a:ln>
          </p:spPr>
          <p:txBody>
            <a:bodyPr/>
            <a:lstStyle/>
            <a:p>
              <a:endParaRPr lang="en-US"/>
            </a:p>
          </p:txBody>
        </p:sp>
        <p:sp>
          <p:nvSpPr>
            <p:cNvPr id="48417" name="Freeform 1051"/>
            <p:cNvSpPr>
              <a:spLocks noChangeAspect="1"/>
            </p:cNvSpPr>
            <p:nvPr/>
          </p:nvSpPr>
          <p:spPr bwMode="auto">
            <a:xfrm>
              <a:off x="1126" y="3291"/>
              <a:ext cx="130" cy="20"/>
            </a:xfrm>
            <a:custGeom>
              <a:avLst/>
              <a:gdLst>
                <a:gd name="T0" fmla="*/ 1 w 219"/>
                <a:gd name="T1" fmla="*/ 1 h 36"/>
                <a:gd name="T2" fmla="*/ 1 w 219"/>
                <a:gd name="T3" fmla="*/ 1 h 36"/>
                <a:gd name="T4" fmla="*/ 1 w 219"/>
                <a:gd name="T5" fmla="*/ 1 h 36"/>
                <a:gd name="T6" fmla="*/ 1 w 219"/>
                <a:gd name="T7" fmla="*/ 1 h 36"/>
                <a:gd name="T8" fmla="*/ 0 w 219"/>
                <a:gd name="T9" fmla="*/ 1 h 36"/>
                <a:gd name="T10" fmla="*/ 1 w 219"/>
                <a:gd name="T11" fmla="*/ 0 h 36"/>
                <a:gd name="T12" fmla="*/ 1 w 219"/>
                <a:gd name="T13" fmla="*/ 1 h 36"/>
                <a:gd name="T14" fmla="*/ 1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219" y="11"/>
                  </a:moveTo>
                  <a:lnTo>
                    <a:pt x="219" y="26"/>
                  </a:lnTo>
                  <a:lnTo>
                    <a:pt x="18" y="26"/>
                  </a:lnTo>
                  <a:lnTo>
                    <a:pt x="18" y="36"/>
                  </a:lnTo>
                  <a:lnTo>
                    <a:pt x="0" y="17"/>
                  </a:lnTo>
                  <a:lnTo>
                    <a:pt x="18" y="0"/>
                  </a:lnTo>
                  <a:lnTo>
                    <a:pt x="18" y="11"/>
                  </a:lnTo>
                  <a:lnTo>
                    <a:pt x="219" y="11"/>
                  </a:lnTo>
                  <a:close/>
                </a:path>
              </a:pathLst>
            </a:custGeom>
            <a:solidFill>
              <a:srgbClr val="FFFFFF"/>
            </a:solidFill>
            <a:ln w="9525">
              <a:noFill/>
              <a:round/>
              <a:headEnd/>
              <a:tailEnd/>
            </a:ln>
          </p:spPr>
          <p:txBody>
            <a:bodyPr/>
            <a:lstStyle/>
            <a:p>
              <a:endParaRPr lang="en-US"/>
            </a:p>
          </p:txBody>
        </p:sp>
        <p:sp>
          <p:nvSpPr>
            <p:cNvPr id="48418" name="Freeform 1052"/>
            <p:cNvSpPr>
              <a:spLocks noChangeAspect="1"/>
            </p:cNvSpPr>
            <p:nvPr/>
          </p:nvSpPr>
          <p:spPr bwMode="auto">
            <a:xfrm>
              <a:off x="1126" y="3291"/>
              <a:ext cx="130" cy="20"/>
            </a:xfrm>
            <a:custGeom>
              <a:avLst/>
              <a:gdLst>
                <a:gd name="T0" fmla="*/ 1 w 219"/>
                <a:gd name="T1" fmla="*/ 1 h 36"/>
                <a:gd name="T2" fmla="*/ 1 w 219"/>
                <a:gd name="T3" fmla="*/ 1 h 36"/>
                <a:gd name="T4" fmla="*/ 1 w 219"/>
                <a:gd name="T5" fmla="*/ 1 h 36"/>
                <a:gd name="T6" fmla="*/ 1 w 219"/>
                <a:gd name="T7" fmla="*/ 1 h 36"/>
                <a:gd name="T8" fmla="*/ 0 w 219"/>
                <a:gd name="T9" fmla="*/ 1 h 36"/>
                <a:gd name="T10" fmla="*/ 1 w 219"/>
                <a:gd name="T11" fmla="*/ 0 h 36"/>
                <a:gd name="T12" fmla="*/ 1 w 219"/>
                <a:gd name="T13" fmla="*/ 1 h 36"/>
                <a:gd name="T14" fmla="*/ 1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219" y="11"/>
                  </a:moveTo>
                  <a:lnTo>
                    <a:pt x="219" y="26"/>
                  </a:lnTo>
                  <a:lnTo>
                    <a:pt x="18" y="26"/>
                  </a:lnTo>
                  <a:lnTo>
                    <a:pt x="18" y="36"/>
                  </a:lnTo>
                  <a:lnTo>
                    <a:pt x="0" y="17"/>
                  </a:lnTo>
                  <a:lnTo>
                    <a:pt x="18" y="0"/>
                  </a:lnTo>
                  <a:lnTo>
                    <a:pt x="18" y="11"/>
                  </a:lnTo>
                  <a:lnTo>
                    <a:pt x="219" y="11"/>
                  </a:lnTo>
                  <a:close/>
                </a:path>
              </a:pathLst>
            </a:custGeom>
            <a:solidFill>
              <a:srgbClr val="FFFFFF"/>
            </a:solidFill>
            <a:ln w="9525">
              <a:noFill/>
              <a:round/>
              <a:headEnd/>
              <a:tailEnd/>
            </a:ln>
          </p:spPr>
          <p:txBody>
            <a:bodyPr/>
            <a:lstStyle/>
            <a:p>
              <a:endParaRPr lang="en-US"/>
            </a:p>
          </p:txBody>
        </p:sp>
        <p:sp>
          <p:nvSpPr>
            <p:cNvPr id="48419" name="Freeform 1053"/>
            <p:cNvSpPr>
              <a:spLocks noChangeAspect="1"/>
            </p:cNvSpPr>
            <p:nvPr/>
          </p:nvSpPr>
          <p:spPr bwMode="auto">
            <a:xfrm>
              <a:off x="1126" y="3257"/>
              <a:ext cx="130" cy="20"/>
            </a:xfrm>
            <a:custGeom>
              <a:avLst/>
              <a:gdLst>
                <a:gd name="T0" fmla="*/ 0 w 219"/>
                <a:gd name="T1" fmla="*/ 1 h 36"/>
                <a:gd name="T2" fmla="*/ 0 w 219"/>
                <a:gd name="T3" fmla="*/ 1 h 36"/>
                <a:gd name="T4" fmla="*/ 1 w 219"/>
                <a:gd name="T5" fmla="*/ 1 h 36"/>
                <a:gd name="T6" fmla="*/ 1 w 219"/>
                <a:gd name="T7" fmla="*/ 1 h 36"/>
                <a:gd name="T8" fmla="*/ 1 w 219"/>
                <a:gd name="T9" fmla="*/ 1 h 36"/>
                <a:gd name="T10" fmla="*/ 1 w 219"/>
                <a:gd name="T11" fmla="*/ 0 h 36"/>
                <a:gd name="T12" fmla="*/ 1 w 219"/>
                <a:gd name="T13" fmla="*/ 1 h 36"/>
                <a:gd name="T14" fmla="*/ 0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0" y="11"/>
                  </a:moveTo>
                  <a:lnTo>
                    <a:pt x="0" y="26"/>
                  </a:lnTo>
                  <a:lnTo>
                    <a:pt x="203" y="26"/>
                  </a:lnTo>
                  <a:lnTo>
                    <a:pt x="203" y="36"/>
                  </a:lnTo>
                  <a:lnTo>
                    <a:pt x="219" y="17"/>
                  </a:lnTo>
                  <a:lnTo>
                    <a:pt x="203" y="0"/>
                  </a:lnTo>
                  <a:lnTo>
                    <a:pt x="203" y="11"/>
                  </a:lnTo>
                  <a:lnTo>
                    <a:pt x="0" y="11"/>
                  </a:lnTo>
                  <a:close/>
                </a:path>
              </a:pathLst>
            </a:custGeom>
            <a:solidFill>
              <a:srgbClr val="FFFFFF"/>
            </a:solidFill>
            <a:ln w="9525">
              <a:noFill/>
              <a:round/>
              <a:headEnd/>
              <a:tailEnd/>
            </a:ln>
          </p:spPr>
          <p:txBody>
            <a:bodyPr/>
            <a:lstStyle/>
            <a:p>
              <a:endParaRPr lang="en-US"/>
            </a:p>
          </p:txBody>
        </p:sp>
        <p:sp>
          <p:nvSpPr>
            <p:cNvPr id="48420" name="Freeform 1054"/>
            <p:cNvSpPr>
              <a:spLocks noChangeAspect="1"/>
            </p:cNvSpPr>
            <p:nvPr/>
          </p:nvSpPr>
          <p:spPr bwMode="auto">
            <a:xfrm>
              <a:off x="1126" y="3257"/>
              <a:ext cx="130" cy="20"/>
            </a:xfrm>
            <a:custGeom>
              <a:avLst/>
              <a:gdLst>
                <a:gd name="T0" fmla="*/ 0 w 219"/>
                <a:gd name="T1" fmla="*/ 1 h 36"/>
                <a:gd name="T2" fmla="*/ 0 w 219"/>
                <a:gd name="T3" fmla="*/ 1 h 36"/>
                <a:gd name="T4" fmla="*/ 1 w 219"/>
                <a:gd name="T5" fmla="*/ 1 h 36"/>
                <a:gd name="T6" fmla="*/ 1 w 219"/>
                <a:gd name="T7" fmla="*/ 1 h 36"/>
                <a:gd name="T8" fmla="*/ 1 w 219"/>
                <a:gd name="T9" fmla="*/ 1 h 36"/>
                <a:gd name="T10" fmla="*/ 1 w 219"/>
                <a:gd name="T11" fmla="*/ 0 h 36"/>
                <a:gd name="T12" fmla="*/ 1 w 219"/>
                <a:gd name="T13" fmla="*/ 1 h 36"/>
                <a:gd name="T14" fmla="*/ 0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0" y="11"/>
                  </a:moveTo>
                  <a:lnTo>
                    <a:pt x="0" y="26"/>
                  </a:lnTo>
                  <a:lnTo>
                    <a:pt x="203" y="26"/>
                  </a:lnTo>
                  <a:lnTo>
                    <a:pt x="203" y="36"/>
                  </a:lnTo>
                  <a:lnTo>
                    <a:pt x="219" y="17"/>
                  </a:lnTo>
                  <a:lnTo>
                    <a:pt x="203" y="0"/>
                  </a:lnTo>
                  <a:lnTo>
                    <a:pt x="203" y="11"/>
                  </a:lnTo>
                  <a:lnTo>
                    <a:pt x="0" y="11"/>
                  </a:lnTo>
                  <a:close/>
                </a:path>
              </a:pathLst>
            </a:custGeom>
            <a:solidFill>
              <a:srgbClr val="FFFFFF"/>
            </a:solidFill>
            <a:ln w="9525">
              <a:noFill/>
              <a:round/>
              <a:headEnd/>
              <a:tailEnd/>
            </a:ln>
          </p:spPr>
          <p:txBody>
            <a:bodyPr/>
            <a:lstStyle/>
            <a:p>
              <a:endParaRPr lang="en-US"/>
            </a:p>
          </p:txBody>
        </p:sp>
        <p:sp>
          <p:nvSpPr>
            <p:cNvPr id="48421" name="AutoShape 109"/>
            <p:cNvSpPr>
              <a:spLocks noChangeAspect="1" noChangeArrowheads="1" noTextEdit="1"/>
            </p:cNvSpPr>
            <p:nvPr/>
          </p:nvSpPr>
          <p:spPr bwMode="auto">
            <a:xfrm>
              <a:off x="1283" y="3072"/>
              <a:ext cx="145" cy="97"/>
            </a:xfrm>
            <a:prstGeom prst="rect">
              <a:avLst/>
            </a:prstGeom>
            <a:noFill/>
            <a:ln w="9525">
              <a:noFill/>
              <a:miter lim="800000"/>
              <a:headEnd/>
              <a:tailEnd/>
            </a:ln>
          </p:spPr>
          <p:txBody>
            <a:bodyPr/>
            <a:lstStyle/>
            <a:p>
              <a:endParaRPr lang="en-US"/>
            </a:p>
          </p:txBody>
        </p:sp>
        <p:sp>
          <p:nvSpPr>
            <p:cNvPr id="48422" name="Freeform 1056"/>
            <p:cNvSpPr>
              <a:spLocks noChangeAspect="1"/>
            </p:cNvSpPr>
            <p:nvPr/>
          </p:nvSpPr>
          <p:spPr bwMode="auto">
            <a:xfrm>
              <a:off x="1295" y="3120"/>
              <a:ext cx="49" cy="14"/>
            </a:xfrm>
            <a:custGeom>
              <a:avLst/>
              <a:gdLst>
                <a:gd name="T0" fmla="*/ 0 w 82"/>
                <a:gd name="T1" fmla="*/ 1 h 26"/>
                <a:gd name="T2" fmla="*/ 0 w 82"/>
                <a:gd name="T3" fmla="*/ 1 h 26"/>
                <a:gd name="T4" fmla="*/ 1 w 82"/>
                <a:gd name="T5" fmla="*/ 1 h 26"/>
                <a:gd name="T6" fmla="*/ 1 w 82"/>
                <a:gd name="T7" fmla="*/ 1 h 26"/>
                <a:gd name="T8" fmla="*/ 1 w 82"/>
                <a:gd name="T9" fmla="*/ 1 h 26"/>
                <a:gd name="T10" fmla="*/ 1 w 82"/>
                <a:gd name="T11" fmla="*/ 0 h 26"/>
                <a:gd name="T12" fmla="*/ 1 w 82"/>
                <a:gd name="T13" fmla="*/ 1 h 26"/>
                <a:gd name="T14" fmla="*/ 0 w 82"/>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
                <a:gd name="T26" fmla="*/ 82 w 8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
                  <a:moveTo>
                    <a:pt x="0" y="7"/>
                  </a:moveTo>
                  <a:lnTo>
                    <a:pt x="0" y="19"/>
                  </a:lnTo>
                  <a:lnTo>
                    <a:pt x="70" y="19"/>
                  </a:lnTo>
                  <a:lnTo>
                    <a:pt x="70" y="26"/>
                  </a:lnTo>
                  <a:lnTo>
                    <a:pt x="82" y="13"/>
                  </a:lnTo>
                  <a:lnTo>
                    <a:pt x="70" y="0"/>
                  </a:lnTo>
                  <a:lnTo>
                    <a:pt x="70" y="7"/>
                  </a:lnTo>
                  <a:lnTo>
                    <a:pt x="0" y="7"/>
                  </a:lnTo>
                  <a:close/>
                </a:path>
              </a:pathLst>
            </a:custGeom>
            <a:solidFill>
              <a:srgbClr val="000000"/>
            </a:solidFill>
            <a:ln w="9525">
              <a:noFill/>
              <a:round/>
              <a:headEnd/>
              <a:tailEnd/>
            </a:ln>
          </p:spPr>
          <p:txBody>
            <a:bodyPr/>
            <a:lstStyle/>
            <a:p>
              <a:endParaRPr lang="en-US"/>
            </a:p>
          </p:txBody>
        </p:sp>
        <p:sp>
          <p:nvSpPr>
            <p:cNvPr id="48423" name="Freeform 1057"/>
            <p:cNvSpPr>
              <a:spLocks noChangeAspect="1"/>
            </p:cNvSpPr>
            <p:nvPr/>
          </p:nvSpPr>
          <p:spPr bwMode="auto">
            <a:xfrm>
              <a:off x="1295" y="3120"/>
              <a:ext cx="49" cy="14"/>
            </a:xfrm>
            <a:custGeom>
              <a:avLst/>
              <a:gdLst>
                <a:gd name="T0" fmla="*/ 0 w 82"/>
                <a:gd name="T1" fmla="*/ 1 h 26"/>
                <a:gd name="T2" fmla="*/ 0 w 82"/>
                <a:gd name="T3" fmla="*/ 1 h 26"/>
                <a:gd name="T4" fmla="*/ 1 w 82"/>
                <a:gd name="T5" fmla="*/ 1 h 26"/>
                <a:gd name="T6" fmla="*/ 1 w 82"/>
                <a:gd name="T7" fmla="*/ 1 h 26"/>
                <a:gd name="T8" fmla="*/ 1 w 82"/>
                <a:gd name="T9" fmla="*/ 1 h 26"/>
                <a:gd name="T10" fmla="*/ 1 w 82"/>
                <a:gd name="T11" fmla="*/ 0 h 26"/>
                <a:gd name="T12" fmla="*/ 1 w 82"/>
                <a:gd name="T13" fmla="*/ 1 h 26"/>
                <a:gd name="T14" fmla="*/ 0 w 82"/>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
                <a:gd name="T26" fmla="*/ 82 w 8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
                  <a:moveTo>
                    <a:pt x="0" y="7"/>
                  </a:moveTo>
                  <a:lnTo>
                    <a:pt x="0" y="19"/>
                  </a:lnTo>
                  <a:lnTo>
                    <a:pt x="70" y="19"/>
                  </a:lnTo>
                  <a:lnTo>
                    <a:pt x="70" y="26"/>
                  </a:lnTo>
                  <a:lnTo>
                    <a:pt x="82" y="13"/>
                  </a:lnTo>
                  <a:lnTo>
                    <a:pt x="70" y="0"/>
                  </a:lnTo>
                  <a:lnTo>
                    <a:pt x="70" y="7"/>
                  </a:lnTo>
                  <a:lnTo>
                    <a:pt x="0" y="7"/>
                  </a:lnTo>
                  <a:close/>
                </a:path>
              </a:pathLst>
            </a:custGeom>
            <a:solidFill>
              <a:srgbClr val="000000"/>
            </a:solidFill>
            <a:ln w="9525">
              <a:noFill/>
              <a:round/>
              <a:headEnd/>
              <a:tailEnd/>
            </a:ln>
          </p:spPr>
          <p:txBody>
            <a:bodyPr/>
            <a:lstStyle/>
            <a:p>
              <a:endParaRPr lang="en-US"/>
            </a:p>
          </p:txBody>
        </p:sp>
        <p:sp>
          <p:nvSpPr>
            <p:cNvPr id="48424" name="Freeform 1058"/>
            <p:cNvSpPr>
              <a:spLocks noChangeAspect="1"/>
            </p:cNvSpPr>
            <p:nvPr/>
          </p:nvSpPr>
          <p:spPr bwMode="auto">
            <a:xfrm>
              <a:off x="1352" y="3120"/>
              <a:ext cx="49" cy="14"/>
            </a:xfrm>
            <a:custGeom>
              <a:avLst/>
              <a:gdLst>
                <a:gd name="T0" fmla="*/ 0 w 83"/>
                <a:gd name="T1" fmla="*/ 1 h 26"/>
                <a:gd name="T2" fmla="*/ 0 w 83"/>
                <a:gd name="T3" fmla="*/ 1 h 26"/>
                <a:gd name="T4" fmla="*/ 1 w 83"/>
                <a:gd name="T5" fmla="*/ 1 h 26"/>
                <a:gd name="T6" fmla="*/ 1 w 83"/>
                <a:gd name="T7" fmla="*/ 1 h 26"/>
                <a:gd name="T8" fmla="*/ 1 w 83"/>
                <a:gd name="T9" fmla="*/ 1 h 26"/>
                <a:gd name="T10" fmla="*/ 1 w 83"/>
                <a:gd name="T11" fmla="*/ 0 h 26"/>
                <a:gd name="T12" fmla="*/ 1 w 83"/>
                <a:gd name="T13" fmla="*/ 1 h 26"/>
                <a:gd name="T14" fmla="*/ 0 w 83"/>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26"/>
                <a:gd name="T26" fmla="*/ 83 w 8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26">
                  <a:moveTo>
                    <a:pt x="0" y="7"/>
                  </a:moveTo>
                  <a:lnTo>
                    <a:pt x="0" y="19"/>
                  </a:lnTo>
                  <a:lnTo>
                    <a:pt x="71" y="19"/>
                  </a:lnTo>
                  <a:lnTo>
                    <a:pt x="71" y="26"/>
                  </a:lnTo>
                  <a:lnTo>
                    <a:pt x="83" y="13"/>
                  </a:lnTo>
                  <a:lnTo>
                    <a:pt x="71" y="0"/>
                  </a:lnTo>
                  <a:lnTo>
                    <a:pt x="71" y="7"/>
                  </a:lnTo>
                  <a:lnTo>
                    <a:pt x="0" y="7"/>
                  </a:lnTo>
                  <a:close/>
                </a:path>
              </a:pathLst>
            </a:custGeom>
            <a:solidFill>
              <a:srgbClr val="000000"/>
            </a:solidFill>
            <a:ln w="9525">
              <a:noFill/>
              <a:round/>
              <a:headEnd/>
              <a:tailEnd/>
            </a:ln>
          </p:spPr>
          <p:txBody>
            <a:bodyPr/>
            <a:lstStyle/>
            <a:p>
              <a:endParaRPr lang="en-US"/>
            </a:p>
          </p:txBody>
        </p:sp>
        <p:sp>
          <p:nvSpPr>
            <p:cNvPr id="48425" name="Freeform 1059"/>
            <p:cNvSpPr>
              <a:spLocks noChangeAspect="1"/>
            </p:cNvSpPr>
            <p:nvPr/>
          </p:nvSpPr>
          <p:spPr bwMode="auto">
            <a:xfrm>
              <a:off x="1352" y="3120"/>
              <a:ext cx="49" cy="14"/>
            </a:xfrm>
            <a:custGeom>
              <a:avLst/>
              <a:gdLst>
                <a:gd name="T0" fmla="*/ 0 w 83"/>
                <a:gd name="T1" fmla="*/ 1 h 26"/>
                <a:gd name="T2" fmla="*/ 0 w 83"/>
                <a:gd name="T3" fmla="*/ 1 h 26"/>
                <a:gd name="T4" fmla="*/ 1 w 83"/>
                <a:gd name="T5" fmla="*/ 1 h 26"/>
                <a:gd name="T6" fmla="*/ 1 w 83"/>
                <a:gd name="T7" fmla="*/ 1 h 26"/>
                <a:gd name="T8" fmla="*/ 1 w 83"/>
                <a:gd name="T9" fmla="*/ 1 h 26"/>
                <a:gd name="T10" fmla="*/ 1 w 83"/>
                <a:gd name="T11" fmla="*/ 0 h 26"/>
                <a:gd name="T12" fmla="*/ 1 w 83"/>
                <a:gd name="T13" fmla="*/ 1 h 26"/>
                <a:gd name="T14" fmla="*/ 0 w 83"/>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26"/>
                <a:gd name="T26" fmla="*/ 83 w 8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26">
                  <a:moveTo>
                    <a:pt x="0" y="7"/>
                  </a:moveTo>
                  <a:lnTo>
                    <a:pt x="0" y="19"/>
                  </a:lnTo>
                  <a:lnTo>
                    <a:pt x="71" y="19"/>
                  </a:lnTo>
                  <a:lnTo>
                    <a:pt x="71" y="26"/>
                  </a:lnTo>
                  <a:lnTo>
                    <a:pt x="83" y="13"/>
                  </a:lnTo>
                  <a:lnTo>
                    <a:pt x="71" y="0"/>
                  </a:lnTo>
                  <a:lnTo>
                    <a:pt x="71" y="7"/>
                  </a:lnTo>
                  <a:lnTo>
                    <a:pt x="0" y="7"/>
                  </a:lnTo>
                  <a:close/>
                </a:path>
              </a:pathLst>
            </a:custGeom>
            <a:solidFill>
              <a:srgbClr val="000000"/>
            </a:solidFill>
            <a:ln w="9525">
              <a:noFill/>
              <a:round/>
              <a:headEnd/>
              <a:tailEnd/>
            </a:ln>
          </p:spPr>
          <p:txBody>
            <a:bodyPr/>
            <a:lstStyle/>
            <a:p>
              <a:endParaRPr lang="en-US"/>
            </a:p>
          </p:txBody>
        </p:sp>
        <p:sp>
          <p:nvSpPr>
            <p:cNvPr id="48426" name="Freeform 1060"/>
            <p:cNvSpPr>
              <a:spLocks noChangeAspect="1"/>
            </p:cNvSpPr>
            <p:nvPr/>
          </p:nvSpPr>
          <p:spPr bwMode="auto">
            <a:xfrm>
              <a:off x="1349" y="3092"/>
              <a:ext cx="45" cy="28"/>
            </a:xfrm>
            <a:custGeom>
              <a:avLst/>
              <a:gdLst>
                <a:gd name="T0" fmla="*/ 0 w 77"/>
                <a:gd name="T1" fmla="*/ 1 h 50"/>
                <a:gd name="T2" fmla="*/ 1 w 77"/>
                <a:gd name="T3" fmla="*/ 1 h 50"/>
                <a:gd name="T4" fmla="*/ 1 w 77"/>
                <a:gd name="T5" fmla="*/ 1 h 50"/>
                <a:gd name="T6" fmla="*/ 1 w 77"/>
                <a:gd name="T7" fmla="*/ 1 h 50"/>
                <a:gd name="T8" fmla="*/ 1 w 77"/>
                <a:gd name="T9" fmla="*/ 1 h 50"/>
                <a:gd name="T10" fmla="*/ 1 w 77"/>
                <a:gd name="T11" fmla="*/ 0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39"/>
                  </a:moveTo>
                  <a:lnTo>
                    <a:pt x="6" y="50"/>
                  </a:lnTo>
                  <a:lnTo>
                    <a:pt x="71" y="17"/>
                  </a:lnTo>
                  <a:lnTo>
                    <a:pt x="72" y="24"/>
                  </a:lnTo>
                  <a:lnTo>
                    <a:pt x="77" y="7"/>
                  </a:lnTo>
                  <a:lnTo>
                    <a:pt x="62" y="0"/>
                  </a:lnTo>
                  <a:lnTo>
                    <a:pt x="65" y="7"/>
                  </a:lnTo>
                  <a:lnTo>
                    <a:pt x="0" y="39"/>
                  </a:lnTo>
                  <a:close/>
                </a:path>
              </a:pathLst>
            </a:custGeom>
            <a:solidFill>
              <a:srgbClr val="000000"/>
            </a:solidFill>
            <a:ln w="9525">
              <a:noFill/>
              <a:round/>
              <a:headEnd/>
              <a:tailEnd/>
            </a:ln>
          </p:spPr>
          <p:txBody>
            <a:bodyPr/>
            <a:lstStyle/>
            <a:p>
              <a:endParaRPr lang="en-US"/>
            </a:p>
          </p:txBody>
        </p:sp>
        <p:sp>
          <p:nvSpPr>
            <p:cNvPr id="48427" name="Freeform 1061"/>
            <p:cNvSpPr>
              <a:spLocks noChangeAspect="1"/>
            </p:cNvSpPr>
            <p:nvPr/>
          </p:nvSpPr>
          <p:spPr bwMode="auto">
            <a:xfrm>
              <a:off x="1349" y="3092"/>
              <a:ext cx="45" cy="28"/>
            </a:xfrm>
            <a:custGeom>
              <a:avLst/>
              <a:gdLst>
                <a:gd name="T0" fmla="*/ 0 w 77"/>
                <a:gd name="T1" fmla="*/ 1 h 50"/>
                <a:gd name="T2" fmla="*/ 1 w 77"/>
                <a:gd name="T3" fmla="*/ 1 h 50"/>
                <a:gd name="T4" fmla="*/ 1 w 77"/>
                <a:gd name="T5" fmla="*/ 1 h 50"/>
                <a:gd name="T6" fmla="*/ 1 w 77"/>
                <a:gd name="T7" fmla="*/ 1 h 50"/>
                <a:gd name="T8" fmla="*/ 1 w 77"/>
                <a:gd name="T9" fmla="*/ 1 h 50"/>
                <a:gd name="T10" fmla="*/ 1 w 77"/>
                <a:gd name="T11" fmla="*/ 0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39"/>
                  </a:moveTo>
                  <a:lnTo>
                    <a:pt x="6" y="50"/>
                  </a:lnTo>
                  <a:lnTo>
                    <a:pt x="71" y="17"/>
                  </a:lnTo>
                  <a:lnTo>
                    <a:pt x="72" y="24"/>
                  </a:lnTo>
                  <a:lnTo>
                    <a:pt x="77" y="7"/>
                  </a:lnTo>
                  <a:lnTo>
                    <a:pt x="62" y="0"/>
                  </a:lnTo>
                  <a:lnTo>
                    <a:pt x="65" y="7"/>
                  </a:lnTo>
                  <a:lnTo>
                    <a:pt x="0" y="39"/>
                  </a:lnTo>
                  <a:close/>
                </a:path>
              </a:pathLst>
            </a:custGeom>
            <a:solidFill>
              <a:srgbClr val="000000"/>
            </a:solidFill>
            <a:ln w="9525">
              <a:noFill/>
              <a:round/>
              <a:headEnd/>
              <a:tailEnd/>
            </a:ln>
          </p:spPr>
          <p:txBody>
            <a:bodyPr/>
            <a:lstStyle/>
            <a:p>
              <a:endParaRPr lang="en-US"/>
            </a:p>
          </p:txBody>
        </p:sp>
        <p:sp>
          <p:nvSpPr>
            <p:cNvPr id="48428" name="Freeform 1062"/>
            <p:cNvSpPr>
              <a:spLocks noChangeAspect="1"/>
            </p:cNvSpPr>
            <p:nvPr/>
          </p:nvSpPr>
          <p:spPr bwMode="auto">
            <a:xfrm>
              <a:off x="1349" y="3133"/>
              <a:ext cx="45" cy="28"/>
            </a:xfrm>
            <a:custGeom>
              <a:avLst/>
              <a:gdLst>
                <a:gd name="T0" fmla="*/ 0 w 77"/>
                <a:gd name="T1" fmla="*/ 1 h 50"/>
                <a:gd name="T2" fmla="*/ 1 w 77"/>
                <a:gd name="T3" fmla="*/ 0 h 50"/>
                <a:gd name="T4" fmla="*/ 1 w 77"/>
                <a:gd name="T5" fmla="*/ 1 h 50"/>
                <a:gd name="T6" fmla="*/ 1 w 77"/>
                <a:gd name="T7" fmla="*/ 1 h 50"/>
                <a:gd name="T8" fmla="*/ 1 w 77"/>
                <a:gd name="T9" fmla="*/ 1 h 50"/>
                <a:gd name="T10" fmla="*/ 1 w 77"/>
                <a:gd name="T11" fmla="*/ 1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11"/>
                  </a:moveTo>
                  <a:lnTo>
                    <a:pt x="6" y="0"/>
                  </a:lnTo>
                  <a:lnTo>
                    <a:pt x="71" y="34"/>
                  </a:lnTo>
                  <a:lnTo>
                    <a:pt x="72" y="26"/>
                  </a:lnTo>
                  <a:lnTo>
                    <a:pt x="77" y="43"/>
                  </a:lnTo>
                  <a:lnTo>
                    <a:pt x="62" y="50"/>
                  </a:lnTo>
                  <a:lnTo>
                    <a:pt x="65" y="43"/>
                  </a:lnTo>
                  <a:lnTo>
                    <a:pt x="0" y="11"/>
                  </a:lnTo>
                  <a:close/>
                </a:path>
              </a:pathLst>
            </a:custGeom>
            <a:solidFill>
              <a:srgbClr val="000000"/>
            </a:solidFill>
            <a:ln w="9525">
              <a:noFill/>
              <a:round/>
              <a:headEnd/>
              <a:tailEnd/>
            </a:ln>
          </p:spPr>
          <p:txBody>
            <a:bodyPr/>
            <a:lstStyle/>
            <a:p>
              <a:endParaRPr lang="en-US"/>
            </a:p>
          </p:txBody>
        </p:sp>
        <p:sp>
          <p:nvSpPr>
            <p:cNvPr id="48429" name="Freeform 1063"/>
            <p:cNvSpPr>
              <a:spLocks noChangeAspect="1"/>
            </p:cNvSpPr>
            <p:nvPr/>
          </p:nvSpPr>
          <p:spPr bwMode="auto">
            <a:xfrm>
              <a:off x="1349" y="3133"/>
              <a:ext cx="45" cy="28"/>
            </a:xfrm>
            <a:custGeom>
              <a:avLst/>
              <a:gdLst>
                <a:gd name="T0" fmla="*/ 0 w 77"/>
                <a:gd name="T1" fmla="*/ 1 h 50"/>
                <a:gd name="T2" fmla="*/ 1 w 77"/>
                <a:gd name="T3" fmla="*/ 0 h 50"/>
                <a:gd name="T4" fmla="*/ 1 w 77"/>
                <a:gd name="T5" fmla="*/ 1 h 50"/>
                <a:gd name="T6" fmla="*/ 1 w 77"/>
                <a:gd name="T7" fmla="*/ 1 h 50"/>
                <a:gd name="T8" fmla="*/ 1 w 77"/>
                <a:gd name="T9" fmla="*/ 1 h 50"/>
                <a:gd name="T10" fmla="*/ 1 w 77"/>
                <a:gd name="T11" fmla="*/ 1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11"/>
                  </a:moveTo>
                  <a:lnTo>
                    <a:pt x="6" y="0"/>
                  </a:lnTo>
                  <a:lnTo>
                    <a:pt x="71" y="34"/>
                  </a:lnTo>
                  <a:lnTo>
                    <a:pt x="72" y="26"/>
                  </a:lnTo>
                  <a:lnTo>
                    <a:pt x="77" y="43"/>
                  </a:lnTo>
                  <a:lnTo>
                    <a:pt x="62" y="50"/>
                  </a:lnTo>
                  <a:lnTo>
                    <a:pt x="65" y="43"/>
                  </a:lnTo>
                  <a:lnTo>
                    <a:pt x="0" y="11"/>
                  </a:lnTo>
                  <a:close/>
                </a:path>
              </a:pathLst>
            </a:custGeom>
            <a:solidFill>
              <a:srgbClr val="000000"/>
            </a:solidFill>
            <a:ln w="9525">
              <a:noFill/>
              <a:round/>
              <a:headEnd/>
              <a:tailEnd/>
            </a:ln>
          </p:spPr>
          <p:txBody>
            <a:bodyPr/>
            <a:lstStyle/>
            <a:p>
              <a:endParaRPr lang="en-US"/>
            </a:p>
          </p:txBody>
        </p:sp>
        <p:sp>
          <p:nvSpPr>
            <p:cNvPr id="48430" name="Freeform 1064"/>
            <p:cNvSpPr>
              <a:spLocks noChangeAspect="1"/>
            </p:cNvSpPr>
            <p:nvPr/>
          </p:nvSpPr>
          <p:spPr bwMode="auto">
            <a:xfrm>
              <a:off x="1296" y="3121"/>
              <a:ext cx="49" cy="14"/>
            </a:xfrm>
            <a:custGeom>
              <a:avLst/>
              <a:gdLst>
                <a:gd name="T0" fmla="*/ 0 w 83"/>
                <a:gd name="T1" fmla="*/ 1 h 26"/>
                <a:gd name="T2" fmla="*/ 0 w 83"/>
                <a:gd name="T3" fmla="*/ 1 h 26"/>
                <a:gd name="T4" fmla="*/ 1 w 83"/>
                <a:gd name="T5" fmla="*/ 1 h 26"/>
                <a:gd name="T6" fmla="*/ 1 w 83"/>
                <a:gd name="T7" fmla="*/ 1 h 26"/>
                <a:gd name="T8" fmla="*/ 1 w 83"/>
                <a:gd name="T9" fmla="*/ 1 h 26"/>
                <a:gd name="T10" fmla="*/ 1 w 83"/>
                <a:gd name="T11" fmla="*/ 0 h 26"/>
                <a:gd name="T12" fmla="*/ 1 w 83"/>
                <a:gd name="T13" fmla="*/ 1 h 26"/>
                <a:gd name="T14" fmla="*/ 0 w 83"/>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26"/>
                <a:gd name="T26" fmla="*/ 83 w 8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26">
                  <a:moveTo>
                    <a:pt x="0" y="7"/>
                  </a:moveTo>
                  <a:lnTo>
                    <a:pt x="0" y="18"/>
                  </a:lnTo>
                  <a:lnTo>
                    <a:pt x="71" y="18"/>
                  </a:lnTo>
                  <a:lnTo>
                    <a:pt x="71" y="26"/>
                  </a:lnTo>
                  <a:lnTo>
                    <a:pt x="83" y="13"/>
                  </a:lnTo>
                  <a:lnTo>
                    <a:pt x="71" y="0"/>
                  </a:lnTo>
                  <a:lnTo>
                    <a:pt x="71" y="7"/>
                  </a:lnTo>
                  <a:lnTo>
                    <a:pt x="0" y="7"/>
                  </a:lnTo>
                  <a:close/>
                </a:path>
              </a:pathLst>
            </a:custGeom>
            <a:solidFill>
              <a:srgbClr val="FFFFFF"/>
            </a:solidFill>
            <a:ln w="9525">
              <a:noFill/>
              <a:round/>
              <a:headEnd/>
              <a:tailEnd/>
            </a:ln>
          </p:spPr>
          <p:txBody>
            <a:bodyPr/>
            <a:lstStyle/>
            <a:p>
              <a:endParaRPr lang="en-US"/>
            </a:p>
          </p:txBody>
        </p:sp>
        <p:sp>
          <p:nvSpPr>
            <p:cNvPr id="48431" name="Freeform 1065"/>
            <p:cNvSpPr>
              <a:spLocks noChangeAspect="1"/>
            </p:cNvSpPr>
            <p:nvPr/>
          </p:nvSpPr>
          <p:spPr bwMode="auto">
            <a:xfrm>
              <a:off x="1296" y="3121"/>
              <a:ext cx="49" cy="14"/>
            </a:xfrm>
            <a:custGeom>
              <a:avLst/>
              <a:gdLst>
                <a:gd name="T0" fmla="*/ 0 w 83"/>
                <a:gd name="T1" fmla="*/ 1 h 26"/>
                <a:gd name="T2" fmla="*/ 0 w 83"/>
                <a:gd name="T3" fmla="*/ 1 h 26"/>
                <a:gd name="T4" fmla="*/ 1 w 83"/>
                <a:gd name="T5" fmla="*/ 1 h 26"/>
                <a:gd name="T6" fmla="*/ 1 w 83"/>
                <a:gd name="T7" fmla="*/ 1 h 26"/>
                <a:gd name="T8" fmla="*/ 1 w 83"/>
                <a:gd name="T9" fmla="*/ 1 h 26"/>
                <a:gd name="T10" fmla="*/ 1 w 83"/>
                <a:gd name="T11" fmla="*/ 0 h 26"/>
                <a:gd name="T12" fmla="*/ 1 w 83"/>
                <a:gd name="T13" fmla="*/ 1 h 26"/>
                <a:gd name="T14" fmla="*/ 0 w 83"/>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26"/>
                <a:gd name="T26" fmla="*/ 83 w 8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26">
                  <a:moveTo>
                    <a:pt x="0" y="7"/>
                  </a:moveTo>
                  <a:lnTo>
                    <a:pt x="0" y="18"/>
                  </a:lnTo>
                  <a:lnTo>
                    <a:pt x="71" y="18"/>
                  </a:lnTo>
                  <a:lnTo>
                    <a:pt x="71" y="26"/>
                  </a:lnTo>
                  <a:lnTo>
                    <a:pt x="83" y="13"/>
                  </a:lnTo>
                  <a:lnTo>
                    <a:pt x="71" y="0"/>
                  </a:lnTo>
                  <a:lnTo>
                    <a:pt x="71" y="7"/>
                  </a:lnTo>
                  <a:lnTo>
                    <a:pt x="0" y="7"/>
                  </a:lnTo>
                  <a:close/>
                </a:path>
              </a:pathLst>
            </a:custGeom>
            <a:solidFill>
              <a:srgbClr val="FFFFFF"/>
            </a:solidFill>
            <a:ln w="9525">
              <a:noFill/>
              <a:round/>
              <a:headEnd/>
              <a:tailEnd/>
            </a:ln>
          </p:spPr>
          <p:txBody>
            <a:bodyPr/>
            <a:lstStyle/>
            <a:p>
              <a:endParaRPr lang="en-US"/>
            </a:p>
          </p:txBody>
        </p:sp>
        <p:sp>
          <p:nvSpPr>
            <p:cNvPr id="48432" name="Freeform 1066"/>
            <p:cNvSpPr>
              <a:spLocks noChangeAspect="1"/>
            </p:cNvSpPr>
            <p:nvPr/>
          </p:nvSpPr>
          <p:spPr bwMode="auto">
            <a:xfrm>
              <a:off x="1353" y="3121"/>
              <a:ext cx="50" cy="14"/>
            </a:xfrm>
            <a:custGeom>
              <a:avLst/>
              <a:gdLst>
                <a:gd name="T0" fmla="*/ 0 w 84"/>
                <a:gd name="T1" fmla="*/ 1 h 26"/>
                <a:gd name="T2" fmla="*/ 0 w 84"/>
                <a:gd name="T3" fmla="*/ 1 h 26"/>
                <a:gd name="T4" fmla="*/ 1 w 84"/>
                <a:gd name="T5" fmla="*/ 1 h 26"/>
                <a:gd name="T6" fmla="*/ 1 w 84"/>
                <a:gd name="T7" fmla="*/ 1 h 26"/>
                <a:gd name="T8" fmla="*/ 1 w 84"/>
                <a:gd name="T9" fmla="*/ 1 h 26"/>
                <a:gd name="T10" fmla="*/ 1 w 84"/>
                <a:gd name="T11" fmla="*/ 0 h 26"/>
                <a:gd name="T12" fmla="*/ 1 w 84"/>
                <a:gd name="T13" fmla="*/ 1 h 26"/>
                <a:gd name="T14" fmla="*/ 0 w 84"/>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26"/>
                <a:gd name="T26" fmla="*/ 84 w 8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26">
                  <a:moveTo>
                    <a:pt x="0" y="7"/>
                  </a:moveTo>
                  <a:lnTo>
                    <a:pt x="0" y="18"/>
                  </a:lnTo>
                  <a:lnTo>
                    <a:pt x="72" y="18"/>
                  </a:lnTo>
                  <a:lnTo>
                    <a:pt x="72" y="26"/>
                  </a:lnTo>
                  <a:lnTo>
                    <a:pt x="84" y="13"/>
                  </a:lnTo>
                  <a:lnTo>
                    <a:pt x="72" y="0"/>
                  </a:lnTo>
                  <a:lnTo>
                    <a:pt x="72" y="7"/>
                  </a:lnTo>
                  <a:lnTo>
                    <a:pt x="0" y="7"/>
                  </a:lnTo>
                  <a:close/>
                </a:path>
              </a:pathLst>
            </a:custGeom>
            <a:solidFill>
              <a:srgbClr val="FFFFFF"/>
            </a:solidFill>
            <a:ln w="9525">
              <a:noFill/>
              <a:round/>
              <a:headEnd/>
              <a:tailEnd/>
            </a:ln>
          </p:spPr>
          <p:txBody>
            <a:bodyPr/>
            <a:lstStyle/>
            <a:p>
              <a:endParaRPr lang="en-US"/>
            </a:p>
          </p:txBody>
        </p:sp>
        <p:sp>
          <p:nvSpPr>
            <p:cNvPr id="48433" name="Freeform 1067"/>
            <p:cNvSpPr>
              <a:spLocks noChangeAspect="1"/>
            </p:cNvSpPr>
            <p:nvPr/>
          </p:nvSpPr>
          <p:spPr bwMode="auto">
            <a:xfrm>
              <a:off x="1353" y="3121"/>
              <a:ext cx="50" cy="14"/>
            </a:xfrm>
            <a:custGeom>
              <a:avLst/>
              <a:gdLst>
                <a:gd name="T0" fmla="*/ 0 w 84"/>
                <a:gd name="T1" fmla="*/ 1 h 26"/>
                <a:gd name="T2" fmla="*/ 0 w 84"/>
                <a:gd name="T3" fmla="*/ 1 h 26"/>
                <a:gd name="T4" fmla="*/ 1 w 84"/>
                <a:gd name="T5" fmla="*/ 1 h 26"/>
                <a:gd name="T6" fmla="*/ 1 w 84"/>
                <a:gd name="T7" fmla="*/ 1 h 26"/>
                <a:gd name="T8" fmla="*/ 1 w 84"/>
                <a:gd name="T9" fmla="*/ 1 h 26"/>
                <a:gd name="T10" fmla="*/ 1 w 84"/>
                <a:gd name="T11" fmla="*/ 0 h 26"/>
                <a:gd name="T12" fmla="*/ 1 w 84"/>
                <a:gd name="T13" fmla="*/ 1 h 26"/>
                <a:gd name="T14" fmla="*/ 0 w 84"/>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26"/>
                <a:gd name="T26" fmla="*/ 84 w 8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26">
                  <a:moveTo>
                    <a:pt x="0" y="7"/>
                  </a:moveTo>
                  <a:lnTo>
                    <a:pt x="0" y="18"/>
                  </a:lnTo>
                  <a:lnTo>
                    <a:pt x="72" y="18"/>
                  </a:lnTo>
                  <a:lnTo>
                    <a:pt x="72" y="26"/>
                  </a:lnTo>
                  <a:lnTo>
                    <a:pt x="84" y="13"/>
                  </a:lnTo>
                  <a:lnTo>
                    <a:pt x="72" y="0"/>
                  </a:lnTo>
                  <a:lnTo>
                    <a:pt x="72" y="7"/>
                  </a:lnTo>
                  <a:lnTo>
                    <a:pt x="0" y="7"/>
                  </a:lnTo>
                  <a:close/>
                </a:path>
              </a:pathLst>
            </a:custGeom>
            <a:solidFill>
              <a:srgbClr val="FFFFFF"/>
            </a:solidFill>
            <a:ln w="9525">
              <a:noFill/>
              <a:round/>
              <a:headEnd/>
              <a:tailEnd/>
            </a:ln>
          </p:spPr>
          <p:txBody>
            <a:bodyPr/>
            <a:lstStyle/>
            <a:p>
              <a:endParaRPr lang="en-US"/>
            </a:p>
          </p:txBody>
        </p:sp>
        <p:sp>
          <p:nvSpPr>
            <p:cNvPr id="48434" name="Freeform 1068"/>
            <p:cNvSpPr>
              <a:spLocks noChangeAspect="1"/>
            </p:cNvSpPr>
            <p:nvPr/>
          </p:nvSpPr>
          <p:spPr bwMode="auto">
            <a:xfrm>
              <a:off x="1350" y="3093"/>
              <a:ext cx="45" cy="28"/>
            </a:xfrm>
            <a:custGeom>
              <a:avLst/>
              <a:gdLst>
                <a:gd name="T0" fmla="*/ 0 w 77"/>
                <a:gd name="T1" fmla="*/ 1 h 50"/>
                <a:gd name="T2" fmla="*/ 1 w 77"/>
                <a:gd name="T3" fmla="*/ 1 h 50"/>
                <a:gd name="T4" fmla="*/ 1 w 77"/>
                <a:gd name="T5" fmla="*/ 1 h 50"/>
                <a:gd name="T6" fmla="*/ 1 w 77"/>
                <a:gd name="T7" fmla="*/ 1 h 50"/>
                <a:gd name="T8" fmla="*/ 1 w 77"/>
                <a:gd name="T9" fmla="*/ 1 h 50"/>
                <a:gd name="T10" fmla="*/ 1 w 77"/>
                <a:gd name="T11" fmla="*/ 0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39"/>
                  </a:moveTo>
                  <a:lnTo>
                    <a:pt x="5" y="50"/>
                  </a:lnTo>
                  <a:lnTo>
                    <a:pt x="70" y="17"/>
                  </a:lnTo>
                  <a:lnTo>
                    <a:pt x="72" y="24"/>
                  </a:lnTo>
                  <a:lnTo>
                    <a:pt x="77" y="7"/>
                  </a:lnTo>
                  <a:lnTo>
                    <a:pt x="62" y="0"/>
                  </a:lnTo>
                  <a:lnTo>
                    <a:pt x="65" y="7"/>
                  </a:lnTo>
                  <a:lnTo>
                    <a:pt x="0" y="39"/>
                  </a:lnTo>
                  <a:close/>
                </a:path>
              </a:pathLst>
            </a:custGeom>
            <a:solidFill>
              <a:srgbClr val="FFFFFF"/>
            </a:solidFill>
            <a:ln w="9525">
              <a:noFill/>
              <a:round/>
              <a:headEnd/>
              <a:tailEnd/>
            </a:ln>
          </p:spPr>
          <p:txBody>
            <a:bodyPr/>
            <a:lstStyle/>
            <a:p>
              <a:endParaRPr lang="en-US"/>
            </a:p>
          </p:txBody>
        </p:sp>
        <p:sp>
          <p:nvSpPr>
            <p:cNvPr id="48435" name="Freeform 1069"/>
            <p:cNvSpPr>
              <a:spLocks noChangeAspect="1"/>
            </p:cNvSpPr>
            <p:nvPr/>
          </p:nvSpPr>
          <p:spPr bwMode="auto">
            <a:xfrm>
              <a:off x="1350" y="3093"/>
              <a:ext cx="45" cy="28"/>
            </a:xfrm>
            <a:custGeom>
              <a:avLst/>
              <a:gdLst>
                <a:gd name="T0" fmla="*/ 0 w 77"/>
                <a:gd name="T1" fmla="*/ 1 h 50"/>
                <a:gd name="T2" fmla="*/ 1 w 77"/>
                <a:gd name="T3" fmla="*/ 1 h 50"/>
                <a:gd name="T4" fmla="*/ 1 w 77"/>
                <a:gd name="T5" fmla="*/ 1 h 50"/>
                <a:gd name="T6" fmla="*/ 1 w 77"/>
                <a:gd name="T7" fmla="*/ 1 h 50"/>
                <a:gd name="T8" fmla="*/ 1 w 77"/>
                <a:gd name="T9" fmla="*/ 1 h 50"/>
                <a:gd name="T10" fmla="*/ 1 w 77"/>
                <a:gd name="T11" fmla="*/ 0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39"/>
                  </a:moveTo>
                  <a:lnTo>
                    <a:pt x="5" y="50"/>
                  </a:lnTo>
                  <a:lnTo>
                    <a:pt x="70" y="17"/>
                  </a:lnTo>
                  <a:lnTo>
                    <a:pt x="72" y="24"/>
                  </a:lnTo>
                  <a:lnTo>
                    <a:pt x="77" y="7"/>
                  </a:lnTo>
                  <a:lnTo>
                    <a:pt x="62" y="0"/>
                  </a:lnTo>
                  <a:lnTo>
                    <a:pt x="65" y="7"/>
                  </a:lnTo>
                  <a:lnTo>
                    <a:pt x="0" y="39"/>
                  </a:lnTo>
                  <a:close/>
                </a:path>
              </a:pathLst>
            </a:custGeom>
            <a:solidFill>
              <a:srgbClr val="FFFFFF"/>
            </a:solidFill>
            <a:ln w="9525">
              <a:noFill/>
              <a:round/>
              <a:headEnd/>
              <a:tailEnd/>
            </a:ln>
          </p:spPr>
          <p:txBody>
            <a:bodyPr/>
            <a:lstStyle/>
            <a:p>
              <a:endParaRPr lang="en-US"/>
            </a:p>
          </p:txBody>
        </p:sp>
        <p:sp>
          <p:nvSpPr>
            <p:cNvPr id="48436" name="Freeform 1070"/>
            <p:cNvSpPr>
              <a:spLocks noChangeAspect="1"/>
            </p:cNvSpPr>
            <p:nvPr/>
          </p:nvSpPr>
          <p:spPr bwMode="auto">
            <a:xfrm>
              <a:off x="1350" y="3134"/>
              <a:ext cx="45" cy="28"/>
            </a:xfrm>
            <a:custGeom>
              <a:avLst/>
              <a:gdLst>
                <a:gd name="T0" fmla="*/ 0 w 77"/>
                <a:gd name="T1" fmla="*/ 1 h 50"/>
                <a:gd name="T2" fmla="*/ 1 w 77"/>
                <a:gd name="T3" fmla="*/ 0 h 50"/>
                <a:gd name="T4" fmla="*/ 1 w 77"/>
                <a:gd name="T5" fmla="*/ 1 h 50"/>
                <a:gd name="T6" fmla="*/ 1 w 77"/>
                <a:gd name="T7" fmla="*/ 1 h 50"/>
                <a:gd name="T8" fmla="*/ 1 w 77"/>
                <a:gd name="T9" fmla="*/ 1 h 50"/>
                <a:gd name="T10" fmla="*/ 1 w 77"/>
                <a:gd name="T11" fmla="*/ 1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11"/>
                  </a:moveTo>
                  <a:lnTo>
                    <a:pt x="5" y="0"/>
                  </a:lnTo>
                  <a:lnTo>
                    <a:pt x="70" y="33"/>
                  </a:lnTo>
                  <a:lnTo>
                    <a:pt x="72" y="26"/>
                  </a:lnTo>
                  <a:lnTo>
                    <a:pt x="77" y="43"/>
                  </a:lnTo>
                  <a:lnTo>
                    <a:pt x="62" y="50"/>
                  </a:lnTo>
                  <a:lnTo>
                    <a:pt x="65" y="43"/>
                  </a:lnTo>
                  <a:lnTo>
                    <a:pt x="0" y="11"/>
                  </a:lnTo>
                  <a:close/>
                </a:path>
              </a:pathLst>
            </a:custGeom>
            <a:solidFill>
              <a:srgbClr val="FFFFFF"/>
            </a:solidFill>
            <a:ln w="9525">
              <a:noFill/>
              <a:round/>
              <a:headEnd/>
              <a:tailEnd/>
            </a:ln>
          </p:spPr>
          <p:txBody>
            <a:bodyPr/>
            <a:lstStyle/>
            <a:p>
              <a:endParaRPr lang="en-US"/>
            </a:p>
          </p:txBody>
        </p:sp>
        <p:sp>
          <p:nvSpPr>
            <p:cNvPr id="48437" name="Freeform 1071"/>
            <p:cNvSpPr>
              <a:spLocks noChangeAspect="1"/>
            </p:cNvSpPr>
            <p:nvPr/>
          </p:nvSpPr>
          <p:spPr bwMode="auto">
            <a:xfrm>
              <a:off x="1350" y="3134"/>
              <a:ext cx="45" cy="28"/>
            </a:xfrm>
            <a:custGeom>
              <a:avLst/>
              <a:gdLst>
                <a:gd name="T0" fmla="*/ 0 w 77"/>
                <a:gd name="T1" fmla="*/ 1 h 50"/>
                <a:gd name="T2" fmla="*/ 1 w 77"/>
                <a:gd name="T3" fmla="*/ 0 h 50"/>
                <a:gd name="T4" fmla="*/ 1 w 77"/>
                <a:gd name="T5" fmla="*/ 1 h 50"/>
                <a:gd name="T6" fmla="*/ 1 w 77"/>
                <a:gd name="T7" fmla="*/ 1 h 50"/>
                <a:gd name="T8" fmla="*/ 1 w 77"/>
                <a:gd name="T9" fmla="*/ 1 h 50"/>
                <a:gd name="T10" fmla="*/ 1 w 77"/>
                <a:gd name="T11" fmla="*/ 1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11"/>
                  </a:moveTo>
                  <a:lnTo>
                    <a:pt x="5" y="0"/>
                  </a:lnTo>
                  <a:lnTo>
                    <a:pt x="70" y="33"/>
                  </a:lnTo>
                  <a:lnTo>
                    <a:pt x="72" y="26"/>
                  </a:lnTo>
                  <a:lnTo>
                    <a:pt x="77" y="43"/>
                  </a:lnTo>
                  <a:lnTo>
                    <a:pt x="62" y="50"/>
                  </a:lnTo>
                  <a:lnTo>
                    <a:pt x="65" y="43"/>
                  </a:lnTo>
                  <a:lnTo>
                    <a:pt x="0" y="11"/>
                  </a:lnTo>
                  <a:close/>
                </a:path>
              </a:pathLst>
            </a:custGeom>
            <a:solidFill>
              <a:srgbClr val="FFFFFF"/>
            </a:solidFill>
            <a:ln w="9525">
              <a:noFill/>
              <a:round/>
              <a:headEnd/>
              <a:tailEnd/>
            </a:ln>
          </p:spPr>
          <p:txBody>
            <a:bodyPr/>
            <a:lstStyle/>
            <a:p>
              <a:endParaRPr lang="en-US"/>
            </a:p>
          </p:txBody>
        </p:sp>
        <p:sp>
          <p:nvSpPr>
            <p:cNvPr id="48438" name="Rectangle 1072"/>
            <p:cNvSpPr>
              <a:spLocks noChangeAspect="1" noChangeArrowheads="1"/>
            </p:cNvSpPr>
            <p:nvPr/>
          </p:nvSpPr>
          <p:spPr bwMode="auto">
            <a:xfrm>
              <a:off x="1448" y="3205"/>
              <a:ext cx="55" cy="97"/>
            </a:xfrm>
            <a:prstGeom prst="rect">
              <a:avLst/>
            </a:prstGeom>
            <a:solidFill>
              <a:srgbClr val="00688F"/>
            </a:solidFill>
            <a:ln w="9525">
              <a:noFill/>
              <a:miter lim="800000"/>
              <a:headEnd/>
              <a:tailEnd/>
            </a:ln>
          </p:spPr>
          <p:txBody>
            <a:bodyPr wrap="none" anchor="ctr"/>
            <a:lstStyle/>
            <a:p>
              <a:endParaRPr lang="en-US"/>
            </a:p>
          </p:txBody>
        </p:sp>
        <p:sp>
          <p:nvSpPr>
            <p:cNvPr id="48439" name="AutoShape 127"/>
            <p:cNvSpPr>
              <a:spLocks noChangeAspect="1" noChangeArrowheads="1"/>
            </p:cNvSpPr>
            <p:nvPr/>
          </p:nvSpPr>
          <p:spPr bwMode="auto">
            <a:xfrm flipV="1">
              <a:off x="1448" y="3302"/>
              <a:ext cx="55" cy="50"/>
            </a:xfrm>
            <a:prstGeom prst="rtTriangle">
              <a:avLst/>
            </a:prstGeom>
            <a:solidFill>
              <a:srgbClr val="00688F"/>
            </a:solidFill>
            <a:ln w="9525">
              <a:noFill/>
              <a:miter lim="800000"/>
              <a:headEnd/>
              <a:tailEnd/>
            </a:ln>
          </p:spPr>
          <p:txBody>
            <a:bodyPr wrap="none" anchor="ctr"/>
            <a:lstStyle/>
            <a:p>
              <a:endParaRPr lang="en-US"/>
            </a:p>
          </p:txBody>
        </p:sp>
        <p:sp>
          <p:nvSpPr>
            <p:cNvPr id="48440" name="Line 128"/>
            <p:cNvSpPr>
              <a:spLocks noChangeAspect="1" noChangeShapeType="1"/>
            </p:cNvSpPr>
            <p:nvPr/>
          </p:nvSpPr>
          <p:spPr bwMode="auto">
            <a:xfrm flipV="1">
              <a:off x="1505" y="3202"/>
              <a:ext cx="0" cy="104"/>
            </a:xfrm>
            <a:prstGeom prst="line">
              <a:avLst/>
            </a:prstGeom>
            <a:noFill/>
            <a:ln w="12700">
              <a:solidFill>
                <a:schemeClr val="accent1"/>
              </a:solidFill>
              <a:round/>
              <a:headEnd/>
              <a:tailEnd/>
            </a:ln>
          </p:spPr>
          <p:txBody>
            <a:bodyPr/>
            <a:lstStyle/>
            <a:p>
              <a:endParaRPr lang="en-US"/>
            </a:p>
          </p:txBody>
        </p:sp>
        <p:sp>
          <p:nvSpPr>
            <p:cNvPr id="48441" name="Rectangle 1075"/>
            <p:cNvSpPr>
              <a:spLocks noChangeAspect="1" noChangeArrowheads="1"/>
            </p:cNvSpPr>
            <p:nvPr/>
          </p:nvSpPr>
          <p:spPr bwMode="auto">
            <a:xfrm>
              <a:off x="1448" y="3049"/>
              <a:ext cx="55" cy="96"/>
            </a:xfrm>
            <a:prstGeom prst="rect">
              <a:avLst/>
            </a:prstGeom>
            <a:solidFill>
              <a:srgbClr val="00688F"/>
            </a:solidFill>
            <a:ln w="9525">
              <a:noFill/>
              <a:miter lim="800000"/>
              <a:headEnd/>
              <a:tailEnd/>
            </a:ln>
          </p:spPr>
          <p:txBody>
            <a:bodyPr wrap="none" anchor="ctr"/>
            <a:lstStyle/>
            <a:p>
              <a:endParaRPr lang="en-US"/>
            </a:p>
          </p:txBody>
        </p:sp>
        <p:sp>
          <p:nvSpPr>
            <p:cNvPr id="48442" name="AutoShape 130"/>
            <p:cNvSpPr>
              <a:spLocks noChangeAspect="1" noChangeArrowheads="1"/>
            </p:cNvSpPr>
            <p:nvPr/>
          </p:nvSpPr>
          <p:spPr bwMode="auto">
            <a:xfrm flipV="1">
              <a:off x="1448" y="3145"/>
              <a:ext cx="55" cy="50"/>
            </a:xfrm>
            <a:prstGeom prst="rtTriangle">
              <a:avLst/>
            </a:prstGeom>
            <a:solidFill>
              <a:srgbClr val="00688F"/>
            </a:solidFill>
            <a:ln w="9525">
              <a:noFill/>
              <a:miter lim="800000"/>
              <a:headEnd/>
              <a:tailEnd/>
            </a:ln>
          </p:spPr>
          <p:txBody>
            <a:bodyPr wrap="none" anchor="ctr"/>
            <a:lstStyle/>
            <a:p>
              <a:endParaRPr lang="en-US"/>
            </a:p>
          </p:txBody>
        </p:sp>
        <p:sp>
          <p:nvSpPr>
            <p:cNvPr id="48443" name="Line 131"/>
            <p:cNvSpPr>
              <a:spLocks noChangeAspect="1" noChangeShapeType="1"/>
            </p:cNvSpPr>
            <p:nvPr/>
          </p:nvSpPr>
          <p:spPr bwMode="auto">
            <a:xfrm flipV="1">
              <a:off x="1505" y="3042"/>
              <a:ext cx="0" cy="104"/>
            </a:xfrm>
            <a:prstGeom prst="line">
              <a:avLst/>
            </a:prstGeom>
            <a:noFill/>
            <a:ln w="12700">
              <a:solidFill>
                <a:schemeClr val="accent1"/>
              </a:solidFill>
              <a:round/>
              <a:headEnd/>
              <a:tailEnd/>
            </a:ln>
          </p:spPr>
          <p:txBody>
            <a:bodyPr/>
            <a:lstStyle/>
            <a:p>
              <a:endParaRPr lang="en-US"/>
            </a:p>
          </p:txBody>
        </p:sp>
        <p:sp>
          <p:nvSpPr>
            <p:cNvPr id="48444" name="Rectangle 1078"/>
            <p:cNvSpPr>
              <a:spLocks noChangeAspect="1" noChangeArrowheads="1"/>
            </p:cNvSpPr>
            <p:nvPr/>
          </p:nvSpPr>
          <p:spPr bwMode="auto">
            <a:xfrm>
              <a:off x="1505" y="3307"/>
              <a:ext cx="107" cy="50"/>
            </a:xfrm>
            <a:prstGeom prst="rect">
              <a:avLst/>
            </a:prstGeom>
            <a:solidFill>
              <a:srgbClr val="008CCF"/>
            </a:solidFill>
            <a:ln w="9525">
              <a:noFill/>
              <a:miter lim="800000"/>
              <a:headEnd/>
              <a:tailEnd/>
            </a:ln>
          </p:spPr>
          <p:txBody>
            <a:bodyPr wrap="none" anchor="ctr"/>
            <a:lstStyle/>
            <a:p>
              <a:endParaRPr lang="en-US"/>
            </a:p>
          </p:txBody>
        </p:sp>
        <p:sp>
          <p:nvSpPr>
            <p:cNvPr id="48445" name="AutoShape 133"/>
            <p:cNvSpPr>
              <a:spLocks noChangeAspect="1" noChangeArrowheads="1"/>
            </p:cNvSpPr>
            <p:nvPr/>
          </p:nvSpPr>
          <p:spPr bwMode="auto">
            <a:xfrm flipH="1">
              <a:off x="1447" y="3306"/>
              <a:ext cx="58" cy="51"/>
            </a:xfrm>
            <a:prstGeom prst="rtTriangle">
              <a:avLst/>
            </a:prstGeom>
            <a:solidFill>
              <a:srgbClr val="008CCF"/>
            </a:solidFill>
            <a:ln w="9525">
              <a:noFill/>
              <a:miter lim="800000"/>
              <a:headEnd/>
              <a:tailEnd/>
            </a:ln>
          </p:spPr>
          <p:txBody>
            <a:bodyPr wrap="none" anchor="ctr"/>
            <a:lstStyle/>
            <a:p>
              <a:endParaRPr lang="en-US"/>
            </a:p>
          </p:txBody>
        </p:sp>
        <p:sp>
          <p:nvSpPr>
            <p:cNvPr id="48446" name="Line 134"/>
            <p:cNvSpPr>
              <a:spLocks noChangeAspect="1" noChangeShapeType="1"/>
            </p:cNvSpPr>
            <p:nvPr/>
          </p:nvSpPr>
          <p:spPr bwMode="auto">
            <a:xfrm flipV="1">
              <a:off x="1445" y="3304"/>
              <a:ext cx="60" cy="56"/>
            </a:xfrm>
            <a:prstGeom prst="line">
              <a:avLst/>
            </a:prstGeom>
            <a:noFill/>
            <a:ln w="12700">
              <a:solidFill>
                <a:schemeClr val="accent1"/>
              </a:solidFill>
              <a:round/>
              <a:headEnd/>
              <a:tailEnd/>
            </a:ln>
          </p:spPr>
          <p:txBody>
            <a:bodyPr/>
            <a:lstStyle/>
            <a:p>
              <a:endParaRPr lang="en-US"/>
            </a:p>
          </p:txBody>
        </p:sp>
        <p:sp>
          <p:nvSpPr>
            <p:cNvPr id="48447" name="Line 135"/>
            <p:cNvSpPr>
              <a:spLocks noChangeAspect="1" noChangeShapeType="1"/>
            </p:cNvSpPr>
            <p:nvPr/>
          </p:nvSpPr>
          <p:spPr bwMode="auto">
            <a:xfrm flipH="1" flipV="1">
              <a:off x="1502" y="3304"/>
              <a:ext cx="112" cy="0"/>
            </a:xfrm>
            <a:prstGeom prst="line">
              <a:avLst/>
            </a:prstGeom>
            <a:noFill/>
            <a:ln w="19050">
              <a:solidFill>
                <a:schemeClr val="accent1"/>
              </a:solidFill>
              <a:round/>
              <a:headEnd/>
              <a:tailEnd/>
            </a:ln>
          </p:spPr>
          <p:txBody>
            <a:bodyPr/>
            <a:lstStyle/>
            <a:p>
              <a:endParaRPr lang="en-US"/>
            </a:p>
          </p:txBody>
        </p:sp>
        <p:sp>
          <p:nvSpPr>
            <p:cNvPr id="48448" name="Rectangle 1082"/>
            <p:cNvSpPr>
              <a:spLocks noChangeAspect="1" noChangeArrowheads="1"/>
            </p:cNvSpPr>
            <p:nvPr/>
          </p:nvSpPr>
          <p:spPr bwMode="auto">
            <a:xfrm>
              <a:off x="1505" y="3149"/>
              <a:ext cx="107" cy="50"/>
            </a:xfrm>
            <a:prstGeom prst="rect">
              <a:avLst/>
            </a:prstGeom>
            <a:solidFill>
              <a:srgbClr val="008CCF"/>
            </a:solidFill>
            <a:ln w="9525">
              <a:noFill/>
              <a:miter lim="800000"/>
              <a:headEnd/>
              <a:tailEnd/>
            </a:ln>
          </p:spPr>
          <p:txBody>
            <a:bodyPr wrap="none" anchor="ctr"/>
            <a:lstStyle/>
            <a:p>
              <a:endParaRPr lang="en-US"/>
            </a:p>
          </p:txBody>
        </p:sp>
        <p:sp>
          <p:nvSpPr>
            <p:cNvPr id="48449" name="AutoShape 137"/>
            <p:cNvSpPr>
              <a:spLocks noChangeAspect="1" noChangeArrowheads="1"/>
            </p:cNvSpPr>
            <p:nvPr/>
          </p:nvSpPr>
          <p:spPr bwMode="auto">
            <a:xfrm flipH="1">
              <a:off x="1447" y="3148"/>
              <a:ext cx="58" cy="51"/>
            </a:xfrm>
            <a:prstGeom prst="rtTriangle">
              <a:avLst/>
            </a:prstGeom>
            <a:solidFill>
              <a:srgbClr val="008CCF"/>
            </a:solidFill>
            <a:ln w="9525">
              <a:noFill/>
              <a:miter lim="800000"/>
              <a:headEnd/>
              <a:tailEnd/>
            </a:ln>
          </p:spPr>
          <p:txBody>
            <a:bodyPr wrap="none" anchor="ctr"/>
            <a:lstStyle/>
            <a:p>
              <a:endParaRPr lang="en-US"/>
            </a:p>
          </p:txBody>
        </p:sp>
        <p:sp>
          <p:nvSpPr>
            <p:cNvPr id="48450" name="Line 138"/>
            <p:cNvSpPr>
              <a:spLocks noChangeAspect="1" noChangeShapeType="1"/>
            </p:cNvSpPr>
            <p:nvPr/>
          </p:nvSpPr>
          <p:spPr bwMode="auto">
            <a:xfrm flipV="1">
              <a:off x="1445" y="3144"/>
              <a:ext cx="60" cy="56"/>
            </a:xfrm>
            <a:prstGeom prst="line">
              <a:avLst/>
            </a:prstGeom>
            <a:noFill/>
            <a:ln w="12700">
              <a:solidFill>
                <a:schemeClr val="accent1"/>
              </a:solidFill>
              <a:round/>
              <a:headEnd/>
              <a:tailEnd/>
            </a:ln>
          </p:spPr>
          <p:txBody>
            <a:bodyPr/>
            <a:lstStyle/>
            <a:p>
              <a:endParaRPr lang="en-US"/>
            </a:p>
          </p:txBody>
        </p:sp>
        <p:sp>
          <p:nvSpPr>
            <p:cNvPr id="48451" name="Line 139"/>
            <p:cNvSpPr>
              <a:spLocks noChangeAspect="1" noChangeShapeType="1"/>
            </p:cNvSpPr>
            <p:nvPr/>
          </p:nvSpPr>
          <p:spPr bwMode="auto">
            <a:xfrm flipH="1" flipV="1">
              <a:off x="1502" y="3144"/>
              <a:ext cx="112" cy="0"/>
            </a:xfrm>
            <a:prstGeom prst="line">
              <a:avLst/>
            </a:prstGeom>
            <a:noFill/>
            <a:ln w="12700">
              <a:solidFill>
                <a:schemeClr val="accent1"/>
              </a:solidFill>
              <a:round/>
              <a:headEnd/>
              <a:tailEnd/>
            </a:ln>
          </p:spPr>
          <p:txBody>
            <a:bodyPr/>
            <a:lstStyle/>
            <a:p>
              <a:endParaRPr lang="en-US"/>
            </a:p>
          </p:txBody>
        </p:sp>
        <p:sp>
          <p:nvSpPr>
            <p:cNvPr id="48452" name="Freeform 1086"/>
            <p:cNvSpPr>
              <a:spLocks noChangeAspect="1"/>
            </p:cNvSpPr>
            <p:nvPr/>
          </p:nvSpPr>
          <p:spPr bwMode="auto">
            <a:xfrm>
              <a:off x="1532" y="3093"/>
              <a:ext cx="33" cy="63"/>
            </a:xfrm>
            <a:custGeom>
              <a:avLst/>
              <a:gdLst>
                <a:gd name="T0" fmla="*/ 0 w 3133"/>
                <a:gd name="T1" fmla="*/ 0 h 7363"/>
                <a:gd name="T2" fmla="*/ 0 w 3133"/>
                <a:gd name="T3" fmla="*/ 0 h 7363"/>
                <a:gd name="T4" fmla="*/ 0 w 3133"/>
                <a:gd name="T5" fmla="*/ 0 h 7363"/>
                <a:gd name="T6" fmla="*/ 0 w 3133"/>
                <a:gd name="T7" fmla="*/ 0 h 7363"/>
                <a:gd name="T8" fmla="*/ 0 w 3133"/>
                <a:gd name="T9" fmla="*/ 0 h 7363"/>
                <a:gd name="T10" fmla="*/ 0 w 3133"/>
                <a:gd name="T11" fmla="*/ 0 h 7363"/>
                <a:gd name="T12" fmla="*/ 0 w 3133"/>
                <a:gd name="T13" fmla="*/ 0 h 7363"/>
                <a:gd name="T14" fmla="*/ 0 w 3133"/>
                <a:gd name="T15" fmla="*/ 0 h 7363"/>
                <a:gd name="T16" fmla="*/ 0 w 3133"/>
                <a:gd name="T17" fmla="*/ 0 h 7363"/>
                <a:gd name="T18" fmla="*/ 0 w 3133"/>
                <a:gd name="T19" fmla="*/ 0 h 7363"/>
                <a:gd name="T20" fmla="*/ 0 w 3133"/>
                <a:gd name="T21" fmla="*/ 0 h 7363"/>
                <a:gd name="T22" fmla="*/ 0 w 3133"/>
                <a:gd name="T23" fmla="*/ 0 h 7363"/>
                <a:gd name="T24" fmla="*/ 0 w 3133"/>
                <a:gd name="T25" fmla="*/ 0 h 7363"/>
                <a:gd name="T26" fmla="*/ 0 w 3133"/>
                <a:gd name="T27" fmla="*/ 0 h 7363"/>
                <a:gd name="T28" fmla="*/ 0 w 3133"/>
                <a:gd name="T29" fmla="*/ 0 h 7363"/>
                <a:gd name="T30" fmla="*/ 0 w 3133"/>
                <a:gd name="T31" fmla="*/ 0 h 7363"/>
                <a:gd name="T32" fmla="*/ 0 w 3133"/>
                <a:gd name="T33" fmla="*/ 0 h 7363"/>
                <a:gd name="T34" fmla="*/ 0 w 3133"/>
                <a:gd name="T35" fmla="*/ 0 h 7363"/>
                <a:gd name="T36" fmla="*/ 0 w 3133"/>
                <a:gd name="T37" fmla="*/ 0 h 7363"/>
                <a:gd name="T38" fmla="*/ 0 w 3133"/>
                <a:gd name="T39" fmla="*/ 0 h 7363"/>
                <a:gd name="T40" fmla="*/ 0 w 3133"/>
                <a:gd name="T41" fmla="*/ 0 h 7363"/>
                <a:gd name="T42" fmla="*/ 0 w 3133"/>
                <a:gd name="T43" fmla="*/ 0 h 7363"/>
                <a:gd name="T44" fmla="*/ 0 w 3133"/>
                <a:gd name="T45" fmla="*/ 0 h 7363"/>
                <a:gd name="T46" fmla="*/ 0 w 3133"/>
                <a:gd name="T47" fmla="*/ 0 h 7363"/>
                <a:gd name="T48" fmla="*/ 0 w 3133"/>
                <a:gd name="T49" fmla="*/ 0 h 7363"/>
                <a:gd name="T50" fmla="*/ 0 w 3133"/>
                <a:gd name="T51" fmla="*/ 0 h 7363"/>
                <a:gd name="T52" fmla="*/ 0 w 3133"/>
                <a:gd name="T53" fmla="*/ 0 h 7363"/>
                <a:gd name="T54" fmla="*/ 0 w 3133"/>
                <a:gd name="T55" fmla="*/ 0 h 7363"/>
                <a:gd name="T56" fmla="*/ 0 w 3133"/>
                <a:gd name="T57" fmla="*/ 0 h 7363"/>
                <a:gd name="T58" fmla="*/ 0 w 3133"/>
                <a:gd name="T59" fmla="*/ 0 h 7363"/>
                <a:gd name="T60" fmla="*/ 0 w 3133"/>
                <a:gd name="T61" fmla="*/ 0 h 7363"/>
                <a:gd name="T62" fmla="*/ 0 w 3133"/>
                <a:gd name="T63" fmla="*/ 0 h 7363"/>
                <a:gd name="T64" fmla="*/ 0 w 3133"/>
                <a:gd name="T65" fmla="*/ 0 h 7363"/>
                <a:gd name="T66" fmla="*/ 0 w 3133"/>
                <a:gd name="T67" fmla="*/ 0 h 7363"/>
                <a:gd name="T68" fmla="*/ 0 w 3133"/>
                <a:gd name="T69" fmla="*/ 0 h 7363"/>
                <a:gd name="T70" fmla="*/ 0 w 3133"/>
                <a:gd name="T71" fmla="*/ 0 h 7363"/>
                <a:gd name="T72" fmla="*/ 0 w 3133"/>
                <a:gd name="T73" fmla="*/ 0 h 7363"/>
                <a:gd name="T74" fmla="*/ 0 w 3133"/>
                <a:gd name="T75" fmla="*/ 0 h 7363"/>
                <a:gd name="T76" fmla="*/ 0 w 3133"/>
                <a:gd name="T77" fmla="*/ 0 h 7363"/>
                <a:gd name="T78" fmla="*/ 0 w 3133"/>
                <a:gd name="T79" fmla="*/ 0 h 7363"/>
                <a:gd name="T80" fmla="*/ 0 w 3133"/>
                <a:gd name="T81" fmla="*/ 0 h 7363"/>
                <a:gd name="T82" fmla="*/ 0 w 3133"/>
                <a:gd name="T83" fmla="*/ 0 h 7363"/>
                <a:gd name="T84" fmla="*/ 0 w 3133"/>
                <a:gd name="T85" fmla="*/ 0 h 7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3"/>
                <a:gd name="T130" fmla="*/ 0 h 7363"/>
                <a:gd name="T131" fmla="*/ 3133 w 3133"/>
                <a:gd name="T132" fmla="*/ 7363 h 73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3" h="7363">
                  <a:moveTo>
                    <a:pt x="1567" y="0"/>
                  </a:moveTo>
                  <a:lnTo>
                    <a:pt x="1649" y="4"/>
                  </a:lnTo>
                  <a:lnTo>
                    <a:pt x="1730" y="18"/>
                  </a:lnTo>
                  <a:lnTo>
                    <a:pt x="1810" y="40"/>
                  </a:lnTo>
                  <a:lnTo>
                    <a:pt x="1887" y="70"/>
                  </a:lnTo>
                  <a:lnTo>
                    <a:pt x="1964" y="109"/>
                  </a:lnTo>
                  <a:lnTo>
                    <a:pt x="2039" y="156"/>
                  </a:lnTo>
                  <a:lnTo>
                    <a:pt x="2112" y="211"/>
                  </a:lnTo>
                  <a:lnTo>
                    <a:pt x="2184" y="274"/>
                  </a:lnTo>
                  <a:lnTo>
                    <a:pt x="2253" y="343"/>
                  </a:lnTo>
                  <a:lnTo>
                    <a:pt x="2320" y="421"/>
                  </a:lnTo>
                  <a:lnTo>
                    <a:pt x="2387" y="506"/>
                  </a:lnTo>
                  <a:lnTo>
                    <a:pt x="2450" y="598"/>
                  </a:lnTo>
                  <a:lnTo>
                    <a:pt x="2512" y="697"/>
                  </a:lnTo>
                  <a:lnTo>
                    <a:pt x="2570" y="804"/>
                  </a:lnTo>
                  <a:lnTo>
                    <a:pt x="2627" y="917"/>
                  </a:lnTo>
                  <a:lnTo>
                    <a:pt x="2681" y="1035"/>
                  </a:lnTo>
                  <a:lnTo>
                    <a:pt x="2732" y="1161"/>
                  </a:lnTo>
                  <a:lnTo>
                    <a:pt x="2781" y="1292"/>
                  </a:lnTo>
                  <a:lnTo>
                    <a:pt x="2827" y="1430"/>
                  </a:lnTo>
                  <a:lnTo>
                    <a:pt x="2870" y="1573"/>
                  </a:lnTo>
                  <a:lnTo>
                    <a:pt x="2911" y="1721"/>
                  </a:lnTo>
                  <a:lnTo>
                    <a:pt x="2948" y="1876"/>
                  </a:lnTo>
                  <a:lnTo>
                    <a:pt x="2982" y="2036"/>
                  </a:lnTo>
                  <a:lnTo>
                    <a:pt x="3012" y="2200"/>
                  </a:lnTo>
                  <a:lnTo>
                    <a:pt x="3040" y="2370"/>
                  </a:lnTo>
                  <a:lnTo>
                    <a:pt x="3064" y="2544"/>
                  </a:lnTo>
                  <a:lnTo>
                    <a:pt x="3086" y="2723"/>
                  </a:lnTo>
                  <a:lnTo>
                    <a:pt x="3103" y="2907"/>
                  </a:lnTo>
                  <a:lnTo>
                    <a:pt x="3116" y="3094"/>
                  </a:lnTo>
                  <a:lnTo>
                    <a:pt x="3125" y="3287"/>
                  </a:lnTo>
                  <a:lnTo>
                    <a:pt x="3131" y="3482"/>
                  </a:lnTo>
                  <a:lnTo>
                    <a:pt x="3133" y="3681"/>
                  </a:lnTo>
                  <a:lnTo>
                    <a:pt x="3131" y="3872"/>
                  </a:lnTo>
                  <a:lnTo>
                    <a:pt x="3125" y="4060"/>
                  </a:lnTo>
                  <a:lnTo>
                    <a:pt x="3116" y="4245"/>
                  </a:lnTo>
                  <a:lnTo>
                    <a:pt x="3103" y="4427"/>
                  </a:lnTo>
                  <a:lnTo>
                    <a:pt x="3086" y="4606"/>
                  </a:lnTo>
                  <a:lnTo>
                    <a:pt x="3064" y="4781"/>
                  </a:lnTo>
                  <a:lnTo>
                    <a:pt x="3040" y="4952"/>
                  </a:lnTo>
                  <a:lnTo>
                    <a:pt x="3012" y="5120"/>
                  </a:lnTo>
                  <a:lnTo>
                    <a:pt x="2982" y="5283"/>
                  </a:lnTo>
                  <a:lnTo>
                    <a:pt x="2948" y="5442"/>
                  </a:lnTo>
                  <a:lnTo>
                    <a:pt x="2911" y="5595"/>
                  </a:lnTo>
                  <a:lnTo>
                    <a:pt x="2870" y="5745"/>
                  </a:lnTo>
                  <a:lnTo>
                    <a:pt x="2827" y="5889"/>
                  </a:lnTo>
                  <a:lnTo>
                    <a:pt x="2781" y="6028"/>
                  </a:lnTo>
                  <a:lnTo>
                    <a:pt x="2732" y="6161"/>
                  </a:lnTo>
                  <a:lnTo>
                    <a:pt x="2681" y="6288"/>
                  </a:lnTo>
                  <a:lnTo>
                    <a:pt x="2627" y="6411"/>
                  </a:lnTo>
                  <a:lnTo>
                    <a:pt x="2570" y="6526"/>
                  </a:lnTo>
                  <a:lnTo>
                    <a:pt x="2512" y="6634"/>
                  </a:lnTo>
                  <a:lnTo>
                    <a:pt x="2450" y="6737"/>
                  </a:lnTo>
                  <a:lnTo>
                    <a:pt x="2387" y="6833"/>
                  </a:lnTo>
                  <a:lnTo>
                    <a:pt x="2320" y="6921"/>
                  </a:lnTo>
                  <a:lnTo>
                    <a:pt x="2253" y="7002"/>
                  </a:lnTo>
                  <a:lnTo>
                    <a:pt x="2184" y="7075"/>
                  </a:lnTo>
                  <a:lnTo>
                    <a:pt x="2112" y="7140"/>
                  </a:lnTo>
                  <a:lnTo>
                    <a:pt x="2039" y="7198"/>
                  </a:lnTo>
                  <a:lnTo>
                    <a:pt x="1964" y="7248"/>
                  </a:lnTo>
                  <a:lnTo>
                    <a:pt x="1887" y="7288"/>
                  </a:lnTo>
                  <a:lnTo>
                    <a:pt x="1810" y="7320"/>
                  </a:lnTo>
                  <a:lnTo>
                    <a:pt x="1730" y="7344"/>
                  </a:lnTo>
                  <a:lnTo>
                    <a:pt x="1649" y="7358"/>
                  </a:lnTo>
                  <a:lnTo>
                    <a:pt x="1567" y="7363"/>
                  </a:lnTo>
                  <a:lnTo>
                    <a:pt x="1477" y="7358"/>
                  </a:lnTo>
                  <a:lnTo>
                    <a:pt x="1388" y="7344"/>
                  </a:lnTo>
                  <a:lnTo>
                    <a:pt x="1302" y="7320"/>
                  </a:lnTo>
                  <a:lnTo>
                    <a:pt x="1218" y="7288"/>
                  </a:lnTo>
                  <a:lnTo>
                    <a:pt x="1138" y="7248"/>
                  </a:lnTo>
                  <a:lnTo>
                    <a:pt x="1059" y="7198"/>
                  </a:lnTo>
                  <a:lnTo>
                    <a:pt x="982" y="7140"/>
                  </a:lnTo>
                  <a:lnTo>
                    <a:pt x="909" y="7075"/>
                  </a:lnTo>
                  <a:lnTo>
                    <a:pt x="838" y="7002"/>
                  </a:lnTo>
                  <a:lnTo>
                    <a:pt x="770" y="6921"/>
                  </a:lnTo>
                  <a:lnTo>
                    <a:pt x="705" y="6833"/>
                  </a:lnTo>
                  <a:lnTo>
                    <a:pt x="642" y="6737"/>
                  </a:lnTo>
                  <a:lnTo>
                    <a:pt x="580" y="6634"/>
                  </a:lnTo>
                  <a:lnTo>
                    <a:pt x="523" y="6526"/>
                  </a:lnTo>
                  <a:lnTo>
                    <a:pt x="469" y="6411"/>
                  </a:lnTo>
                  <a:lnTo>
                    <a:pt x="417" y="6288"/>
                  </a:lnTo>
                  <a:lnTo>
                    <a:pt x="368" y="6161"/>
                  </a:lnTo>
                  <a:lnTo>
                    <a:pt x="322" y="6028"/>
                  </a:lnTo>
                  <a:lnTo>
                    <a:pt x="278" y="5889"/>
                  </a:lnTo>
                  <a:lnTo>
                    <a:pt x="239" y="5745"/>
                  </a:lnTo>
                  <a:lnTo>
                    <a:pt x="201" y="5595"/>
                  </a:lnTo>
                  <a:lnTo>
                    <a:pt x="166" y="5442"/>
                  </a:lnTo>
                  <a:lnTo>
                    <a:pt x="136" y="5283"/>
                  </a:lnTo>
                  <a:lnTo>
                    <a:pt x="107" y="5120"/>
                  </a:lnTo>
                  <a:lnTo>
                    <a:pt x="83" y="4952"/>
                  </a:lnTo>
                  <a:lnTo>
                    <a:pt x="62" y="4781"/>
                  </a:lnTo>
                  <a:lnTo>
                    <a:pt x="43" y="4606"/>
                  </a:lnTo>
                  <a:lnTo>
                    <a:pt x="28" y="4427"/>
                  </a:lnTo>
                  <a:lnTo>
                    <a:pt x="16" y="4245"/>
                  </a:lnTo>
                  <a:lnTo>
                    <a:pt x="8" y="4060"/>
                  </a:lnTo>
                  <a:lnTo>
                    <a:pt x="3" y="3872"/>
                  </a:lnTo>
                  <a:lnTo>
                    <a:pt x="0" y="3681"/>
                  </a:lnTo>
                  <a:lnTo>
                    <a:pt x="3" y="3482"/>
                  </a:lnTo>
                  <a:lnTo>
                    <a:pt x="8" y="3287"/>
                  </a:lnTo>
                  <a:lnTo>
                    <a:pt x="16" y="3094"/>
                  </a:lnTo>
                  <a:lnTo>
                    <a:pt x="28" y="2907"/>
                  </a:lnTo>
                  <a:lnTo>
                    <a:pt x="43" y="2723"/>
                  </a:lnTo>
                  <a:lnTo>
                    <a:pt x="62" y="2544"/>
                  </a:lnTo>
                  <a:lnTo>
                    <a:pt x="83" y="2370"/>
                  </a:lnTo>
                  <a:lnTo>
                    <a:pt x="107" y="2200"/>
                  </a:lnTo>
                  <a:lnTo>
                    <a:pt x="136" y="2036"/>
                  </a:lnTo>
                  <a:lnTo>
                    <a:pt x="166" y="1876"/>
                  </a:lnTo>
                  <a:lnTo>
                    <a:pt x="201" y="1721"/>
                  </a:lnTo>
                  <a:lnTo>
                    <a:pt x="239" y="1573"/>
                  </a:lnTo>
                  <a:lnTo>
                    <a:pt x="278" y="1430"/>
                  </a:lnTo>
                  <a:lnTo>
                    <a:pt x="322" y="1292"/>
                  </a:lnTo>
                  <a:lnTo>
                    <a:pt x="368" y="1161"/>
                  </a:lnTo>
                  <a:lnTo>
                    <a:pt x="417" y="1035"/>
                  </a:lnTo>
                  <a:lnTo>
                    <a:pt x="469" y="917"/>
                  </a:lnTo>
                  <a:lnTo>
                    <a:pt x="523" y="804"/>
                  </a:lnTo>
                  <a:lnTo>
                    <a:pt x="580" y="697"/>
                  </a:lnTo>
                  <a:lnTo>
                    <a:pt x="642" y="598"/>
                  </a:lnTo>
                  <a:lnTo>
                    <a:pt x="705" y="506"/>
                  </a:lnTo>
                  <a:lnTo>
                    <a:pt x="770" y="421"/>
                  </a:lnTo>
                  <a:lnTo>
                    <a:pt x="838" y="343"/>
                  </a:lnTo>
                  <a:lnTo>
                    <a:pt x="909" y="274"/>
                  </a:lnTo>
                  <a:lnTo>
                    <a:pt x="982" y="211"/>
                  </a:lnTo>
                  <a:lnTo>
                    <a:pt x="1059" y="156"/>
                  </a:lnTo>
                  <a:lnTo>
                    <a:pt x="1138" y="109"/>
                  </a:lnTo>
                  <a:lnTo>
                    <a:pt x="1218" y="70"/>
                  </a:lnTo>
                  <a:lnTo>
                    <a:pt x="1302" y="40"/>
                  </a:lnTo>
                  <a:lnTo>
                    <a:pt x="1388" y="18"/>
                  </a:lnTo>
                  <a:lnTo>
                    <a:pt x="1477" y="4"/>
                  </a:lnTo>
                  <a:lnTo>
                    <a:pt x="1567" y="0"/>
                  </a:lnTo>
                  <a:close/>
                </a:path>
              </a:pathLst>
            </a:custGeom>
            <a:solidFill>
              <a:srgbClr val="1C97CD"/>
            </a:solidFill>
            <a:ln w="9525">
              <a:noFill/>
              <a:round/>
              <a:headEnd/>
              <a:tailEnd/>
            </a:ln>
          </p:spPr>
          <p:txBody>
            <a:bodyPr/>
            <a:lstStyle/>
            <a:p>
              <a:endParaRPr lang="en-US"/>
            </a:p>
          </p:txBody>
        </p:sp>
        <p:sp>
          <p:nvSpPr>
            <p:cNvPr id="48453" name="Freeform 1087"/>
            <p:cNvSpPr>
              <a:spLocks noChangeAspect="1"/>
            </p:cNvSpPr>
            <p:nvPr/>
          </p:nvSpPr>
          <p:spPr bwMode="auto">
            <a:xfrm>
              <a:off x="1532" y="3093"/>
              <a:ext cx="33" cy="63"/>
            </a:xfrm>
            <a:custGeom>
              <a:avLst/>
              <a:gdLst>
                <a:gd name="T0" fmla="*/ 0 w 3133"/>
                <a:gd name="T1" fmla="*/ 0 h 7363"/>
                <a:gd name="T2" fmla="*/ 0 w 3133"/>
                <a:gd name="T3" fmla="*/ 0 h 7363"/>
                <a:gd name="T4" fmla="*/ 0 w 3133"/>
                <a:gd name="T5" fmla="*/ 0 h 7363"/>
                <a:gd name="T6" fmla="*/ 0 w 3133"/>
                <a:gd name="T7" fmla="*/ 0 h 7363"/>
                <a:gd name="T8" fmla="*/ 0 w 3133"/>
                <a:gd name="T9" fmla="*/ 0 h 7363"/>
                <a:gd name="T10" fmla="*/ 0 w 3133"/>
                <a:gd name="T11" fmla="*/ 0 h 7363"/>
                <a:gd name="T12" fmla="*/ 0 w 3133"/>
                <a:gd name="T13" fmla="*/ 0 h 7363"/>
                <a:gd name="T14" fmla="*/ 0 w 3133"/>
                <a:gd name="T15" fmla="*/ 0 h 7363"/>
                <a:gd name="T16" fmla="*/ 0 w 3133"/>
                <a:gd name="T17" fmla="*/ 0 h 7363"/>
                <a:gd name="T18" fmla="*/ 0 w 3133"/>
                <a:gd name="T19" fmla="*/ 0 h 7363"/>
                <a:gd name="T20" fmla="*/ 0 w 3133"/>
                <a:gd name="T21" fmla="*/ 0 h 7363"/>
                <a:gd name="T22" fmla="*/ 0 w 3133"/>
                <a:gd name="T23" fmla="*/ 0 h 7363"/>
                <a:gd name="T24" fmla="*/ 0 w 3133"/>
                <a:gd name="T25" fmla="*/ 0 h 7363"/>
                <a:gd name="T26" fmla="*/ 0 w 3133"/>
                <a:gd name="T27" fmla="*/ 0 h 7363"/>
                <a:gd name="T28" fmla="*/ 0 w 3133"/>
                <a:gd name="T29" fmla="*/ 0 h 7363"/>
                <a:gd name="T30" fmla="*/ 0 w 3133"/>
                <a:gd name="T31" fmla="*/ 0 h 7363"/>
                <a:gd name="T32" fmla="*/ 0 w 3133"/>
                <a:gd name="T33" fmla="*/ 0 h 7363"/>
                <a:gd name="T34" fmla="*/ 0 w 3133"/>
                <a:gd name="T35" fmla="*/ 0 h 7363"/>
                <a:gd name="T36" fmla="*/ 0 w 3133"/>
                <a:gd name="T37" fmla="*/ 0 h 7363"/>
                <a:gd name="T38" fmla="*/ 0 w 3133"/>
                <a:gd name="T39" fmla="*/ 0 h 7363"/>
                <a:gd name="T40" fmla="*/ 0 w 3133"/>
                <a:gd name="T41" fmla="*/ 0 h 7363"/>
                <a:gd name="T42" fmla="*/ 0 w 3133"/>
                <a:gd name="T43" fmla="*/ 0 h 7363"/>
                <a:gd name="T44" fmla="*/ 0 w 3133"/>
                <a:gd name="T45" fmla="*/ 0 h 7363"/>
                <a:gd name="T46" fmla="*/ 0 w 3133"/>
                <a:gd name="T47" fmla="*/ 0 h 7363"/>
                <a:gd name="T48" fmla="*/ 0 w 3133"/>
                <a:gd name="T49" fmla="*/ 0 h 7363"/>
                <a:gd name="T50" fmla="*/ 0 w 3133"/>
                <a:gd name="T51" fmla="*/ 0 h 7363"/>
                <a:gd name="T52" fmla="*/ 0 w 3133"/>
                <a:gd name="T53" fmla="*/ 0 h 7363"/>
                <a:gd name="T54" fmla="*/ 0 w 3133"/>
                <a:gd name="T55" fmla="*/ 0 h 7363"/>
                <a:gd name="T56" fmla="*/ 0 w 3133"/>
                <a:gd name="T57" fmla="*/ 0 h 7363"/>
                <a:gd name="T58" fmla="*/ 0 w 3133"/>
                <a:gd name="T59" fmla="*/ 0 h 7363"/>
                <a:gd name="T60" fmla="*/ 0 w 3133"/>
                <a:gd name="T61" fmla="*/ 0 h 7363"/>
                <a:gd name="T62" fmla="*/ 0 w 3133"/>
                <a:gd name="T63" fmla="*/ 0 h 7363"/>
                <a:gd name="T64" fmla="*/ 0 w 3133"/>
                <a:gd name="T65" fmla="*/ 0 h 7363"/>
                <a:gd name="T66" fmla="*/ 0 w 3133"/>
                <a:gd name="T67" fmla="*/ 0 h 7363"/>
                <a:gd name="T68" fmla="*/ 0 w 3133"/>
                <a:gd name="T69" fmla="*/ 0 h 7363"/>
                <a:gd name="T70" fmla="*/ 0 w 3133"/>
                <a:gd name="T71" fmla="*/ 0 h 7363"/>
                <a:gd name="T72" fmla="*/ 0 w 3133"/>
                <a:gd name="T73" fmla="*/ 0 h 7363"/>
                <a:gd name="T74" fmla="*/ 0 w 3133"/>
                <a:gd name="T75" fmla="*/ 0 h 7363"/>
                <a:gd name="T76" fmla="*/ 0 w 3133"/>
                <a:gd name="T77" fmla="*/ 0 h 7363"/>
                <a:gd name="T78" fmla="*/ 0 w 3133"/>
                <a:gd name="T79" fmla="*/ 0 h 7363"/>
                <a:gd name="T80" fmla="*/ 0 w 3133"/>
                <a:gd name="T81" fmla="*/ 0 h 7363"/>
                <a:gd name="T82" fmla="*/ 0 w 3133"/>
                <a:gd name="T83" fmla="*/ 0 h 7363"/>
                <a:gd name="T84" fmla="*/ 0 w 3133"/>
                <a:gd name="T85" fmla="*/ 0 h 7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3"/>
                <a:gd name="T130" fmla="*/ 0 h 7363"/>
                <a:gd name="T131" fmla="*/ 3133 w 3133"/>
                <a:gd name="T132" fmla="*/ 7363 h 73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3" h="7363">
                  <a:moveTo>
                    <a:pt x="1567" y="0"/>
                  </a:moveTo>
                  <a:lnTo>
                    <a:pt x="1649" y="4"/>
                  </a:lnTo>
                  <a:lnTo>
                    <a:pt x="1730" y="18"/>
                  </a:lnTo>
                  <a:lnTo>
                    <a:pt x="1810" y="40"/>
                  </a:lnTo>
                  <a:lnTo>
                    <a:pt x="1887" y="70"/>
                  </a:lnTo>
                  <a:lnTo>
                    <a:pt x="1964" y="109"/>
                  </a:lnTo>
                  <a:lnTo>
                    <a:pt x="2039" y="156"/>
                  </a:lnTo>
                  <a:lnTo>
                    <a:pt x="2112" y="211"/>
                  </a:lnTo>
                  <a:lnTo>
                    <a:pt x="2184" y="274"/>
                  </a:lnTo>
                  <a:lnTo>
                    <a:pt x="2253" y="343"/>
                  </a:lnTo>
                  <a:lnTo>
                    <a:pt x="2320" y="421"/>
                  </a:lnTo>
                  <a:lnTo>
                    <a:pt x="2387" y="506"/>
                  </a:lnTo>
                  <a:lnTo>
                    <a:pt x="2450" y="598"/>
                  </a:lnTo>
                  <a:lnTo>
                    <a:pt x="2512" y="697"/>
                  </a:lnTo>
                  <a:lnTo>
                    <a:pt x="2570" y="804"/>
                  </a:lnTo>
                  <a:lnTo>
                    <a:pt x="2627" y="917"/>
                  </a:lnTo>
                  <a:lnTo>
                    <a:pt x="2681" y="1035"/>
                  </a:lnTo>
                  <a:lnTo>
                    <a:pt x="2732" y="1161"/>
                  </a:lnTo>
                  <a:lnTo>
                    <a:pt x="2781" y="1292"/>
                  </a:lnTo>
                  <a:lnTo>
                    <a:pt x="2827" y="1430"/>
                  </a:lnTo>
                  <a:lnTo>
                    <a:pt x="2870" y="1573"/>
                  </a:lnTo>
                  <a:lnTo>
                    <a:pt x="2911" y="1721"/>
                  </a:lnTo>
                  <a:lnTo>
                    <a:pt x="2948" y="1876"/>
                  </a:lnTo>
                  <a:lnTo>
                    <a:pt x="2982" y="2036"/>
                  </a:lnTo>
                  <a:lnTo>
                    <a:pt x="3012" y="2200"/>
                  </a:lnTo>
                  <a:lnTo>
                    <a:pt x="3040" y="2370"/>
                  </a:lnTo>
                  <a:lnTo>
                    <a:pt x="3064" y="2544"/>
                  </a:lnTo>
                  <a:lnTo>
                    <a:pt x="3086" y="2723"/>
                  </a:lnTo>
                  <a:lnTo>
                    <a:pt x="3103" y="2907"/>
                  </a:lnTo>
                  <a:lnTo>
                    <a:pt x="3116" y="3094"/>
                  </a:lnTo>
                  <a:lnTo>
                    <a:pt x="3125" y="3287"/>
                  </a:lnTo>
                  <a:lnTo>
                    <a:pt x="3131" y="3482"/>
                  </a:lnTo>
                  <a:lnTo>
                    <a:pt x="3133" y="3681"/>
                  </a:lnTo>
                  <a:lnTo>
                    <a:pt x="3131" y="3872"/>
                  </a:lnTo>
                  <a:lnTo>
                    <a:pt x="3125" y="4060"/>
                  </a:lnTo>
                  <a:lnTo>
                    <a:pt x="3116" y="4245"/>
                  </a:lnTo>
                  <a:lnTo>
                    <a:pt x="3103" y="4427"/>
                  </a:lnTo>
                  <a:lnTo>
                    <a:pt x="3086" y="4606"/>
                  </a:lnTo>
                  <a:lnTo>
                    <a:pt x="3064" y="4781"/>
                  </a:lnTo>
                  <a:lnTo>
                    <a:pt x="3040" y="4952"/>
                  </a:lnTo>
                  <a:lnTo>
                    <a:pt x="3012" y="5120"/>
                  </a:lnTo>
                  <a:lnTo>
                    <a:pt x="2982" y="5283"/>
                  </a:lnTo>
                  <a:lnTo>
                    <a:pt x="2948" y="5442"/>
                  </a:lnTo>
                  <a:lnTo>
                    <a:pt x="2911" y="5595"/>
                  </a:lnTo>
                  <a:lnTo>
                    <a:pt x="2870" y="5745"/>
                  </a:lnTo>
                  <a:lnTo>
                    <a:pt x="2827" y="5889"/>
                  </a:lnTo>
                  <a:lnTo>
                    <a:pt x="2781" y="6028"/>
                  </a:lnTo>
                  <a:lnTo>
                    <a:pt x="2732" y="6161"/>
                  </a:lnTo>
                  <a:lnTo>
                    <a:pt x="2681" y="6288"/>
                  </a:lnTo>
                  <a:lnTo>
                    <a:pt x="2627" y="6411"/>
                  </a:lnTo>
                  <a:lnTo>
                    <a:pt x="2570" y="6526"/>
                  </a:lnTo>
                  <a:lnTo>
                    <a:pt x="2512" y="6634"/>
                  </a:lnTo>
                  <a:lnTo>
                    <a:pt x="2450" y="6737"/>
                  </a:lnTo>
                  <a:lnTo>
                    <a:pt x="2387" y="6833"/>
                  </a:lnTo>
                  <a:lnTo>
                    <a:pt x="2320" y="6921"/>
                  </a:lnTo>
                  <a:lnTo>
                    <a:pt x="2253" y="7002"/>
                  </a:lnTo>
                  <a:lnTo>
                    <a:pt x="2184" y="7075"/>
                  </a:lnTo>
                  <a:lnTo>
                    <a:pt x="2112" y="7140"/>
                  </a:lnTo>
                  <a:lnTo>
                    <a:pt x="2039" y="7198"/>
                  </a:lnTo>
                  <a:lnTo>
                    <a:pt x="1964" y="7248"/>
                  </a:lnTo>
                  <a:lnTo>
                    <a:pt x="1887" y="7288"/>
                  </a:lnTo>
                  <a:lnTo>
                    <a:pt x="1810" y="7320"/>
                  </a:lnTo>
                  <a:lnTo>
                    <a:pt x="1730" y="7344"/>
                  </a:lnTo>
                  <a:lnTo>
                    <a:pt x="1649" y="7358"/>
                  </a:lnTo>
                  <a:lnTo>
                    <a:pt x="1567" y="7363"/>
                  </a:lnTo>
                  <a:lnTo>
                    <a:pt x="1477" y="7358"/>
                  </a:lnTo>
                  <a:lnTo>
                    <a:pt x="1388" y="7344"/>
                  </a:lnTo>
                  <a:lnTo>
                    <a:pt x="1302" y="7320"/>
                  </a:lnTo>
                  <a:lnTo>
                    <a:pt x="1218" y="7288"/>
                  </a:lnTo>
                  <a:lnTo>
                    <a:pt x="1138" y="7248"/>
                  </a:lnTo>
                  <a:lnTo>
                    <a:pt x="1059" y="7198"/>
                  </a:lnTo>
                  <a:lnTo>
                    <a:pt x="982" y="7140"/>
                  </a:lnTo>
                  <a:lnTo>
                    <a:pt x="909" y="7075"/>
                  </a:lnTo>
                  <a:lnTo>
                    <a:pt x="838" y="7002"/>
                  </a:lnTo>
                  <a:lnTo>
                    <a:pt x="770" y="6921"/>
                  </a:lnTo>
                  <a:lnTo>
                    <a:pt x="705" y="6833"/>
                  </a:lnTo>
                  <a:lnTo>
                    <a:pt x="642" y="6737"/>
                  </a:lnTo>
                  <a:lnTo>
                    <a:pt x="580" y="6634"/>
                  </a:lnTo>
                  <a:lnTo>
                    <a:pt x="523" y="6526"/>
                  </a:lnTo>
                  <a:lnTo>
                    <a:pt x="469" y="6411"/>
                  </a:lnTo>
                  <a:lnTo>
                    <a:pt x="417" y="6288"/>
                  </a:lnTo>
                  <a:lnTo>
                    <a:pt x="368" y="6161"/>
                  </a:lnTo>
                  <a:lnTo>
                    <a:pt x="322" y="6028"/>
                  </a:lnTo>
                  <a:lnTo>
                    <a:pt x="278" y="5889"/>
                  </a:lnTo>
                  <a:lnTo>
                    <a:pt x="239" y="5745"/>
                  </a:lnTo>
                  <a:lnTo>
                    <a:pt x="201" y="5595"/>
                  </a:lnTo>
                  <a:lnTo>
                    <a:pt x="166" y="5442"/>
                  </a:lnTo>
                  <a:lnTo>
                    <a:pt x="136" y="5283"/>
                  </a:lnTo>
                  <a:lnTo>
                    <a:pt x="107" y="5120"/>
                  </a:lnTo>
                  <a:lnTo>
                    <a:pt x="83" y="4952"/>
                  </a:lnTo>
                  <a:lnTo>
                    <a:pt x="62" y="4781"/>
                  </a:lnTo>
                  <a:lnTo>
                    <a:pt x="43" y="4606"/>
                  </a:lnTo>
                  <a:lnTo>
                    <a:pt x="28" y="4427"/>
                  </a:lnTo>
                  <a:lnTo>
                    <a:pt x="16" y="4245"/>
                  </a:lnTo>
                  <a:lnTo>
                    <a:pt x="8" y="4060"/>
                  </a:lnTo>
                  <a:lnTo>
                    <a:pt x="3" y="3872"/>
                  </a:lnTo>
                  <a:lnTo>
                    <a:pt x="0" y="3681"/>
                  </a:lnTo>
                  <a:lnTo>
                    <a:pt x="3" y="3482"/>
                  </a:lnTo>
                  <a:lnTo>
                    <a:pt x="8" y="3287"/>
                  </a:lnTo>
                  <a:lnTo>
                    <a:pt x="16" y="3094"/>
                  </a:lnTo>
                  <a:lnTo>
                    <a:pt x="28" y="2907"/>
                  </a:lnTo>
                  <a:lnTo>
                    <a:pt x="43" y="2723"/>
                  </a:lnTo>
                  <a:lnTo>
                    <a:pt x="62" y="2544"/>
                  </a:lnTo>
                  <a:lnTo>
                    <a:pt x="83" y="2370"/>
                  </a:lnTo>
                  <a:lnTo>
                    <a:pt x="107" y="2200"/>
                  </a:lnTo>
                  <a:lnTo>
                    <a:pt x="136" y="2036"/>
                  </a:lnTo>
                  <a:lnTo>
                    <a:pt x="166" y="1876"/>
                  </a:lnTo>
                  <a:lnTo>
                    <a:pt x="201" y="1721"/>
                  </a:lnTo>
                  <a:lnTo>
                    <a:pt x="239" y="1573"/>
                  </a:lnTo>
                  <a:lnTo>
                    <a:pt x="278" y="1430"/>
                  </a:lnTo>
                  <a:lnTo>
                    <a:pt x="322" y="1292"/>
                  </a:lnTo>
                  <a:lnTo>
                    <a:pt x="368" y="1161"/>
                  </a:lnTo>
                  <a:lnTo>
                    <a:pt x="417" y="1035"/>
                  </a:lnTo>
                  <a:lnTo>
                    <a:pt x="469" y="917"/>
                  </a:lnTo>
                  <a:lnTo>
                    <a:pt x="523" y="804"/>
                  </a:lnTo>
                  <a:lnTo>
                    <a:pt x="580" y="697"/>
                  </a:lnTo>
                  <a:lnTo>
                    <a:pt x="642" y="598"/>
                  </a:lnTo>
                  <a:lnTo>
                    <a:pt x="705" y="506"/>
                  </a:lnTo>
                  <a:lnTo>
                    <a:pt x="770" y="421"/>
                  </a:lnTo>
                  <a:lnTo>
                    <a:pt x="838" y="343"/>
                  </a:lnTo>
                  <a:lnTo>
                    <a:pt x="909" y="274"/>
                  </a:lnTo>
                  <a:lnTo>
                    <a:pt x="982" y="211"/>
                  </a:lnTo>
                  <a:lnTo>
                    <a:pt x="1059" y="156"/>
                  </a:lnTo>
                  <a:lnTo>
                    <a:pt x="1138" y="109"/>
                  </a:lnTo>
                  <a:lnTo>
                    <a:pt x="1218" y="70"/>
                  </a:lnTo>
                  <a:lnTo>
                    <a:pt x="1302" y="40"/>
                  </a:lnTo>
                  <a:lnTo>
                    <a:pt x="1388" y="18"/>
                  </a:lnTo>
                  <a:lnTo>
                    <a:pt x="1477" y="4"/>
                  </a:lnTo>
                  <a:lnTo>
                    <a:pt x="1567" y="0"/>
                  </a:lnTo>
                </a:path>
              </a:pathLst>
            </a:custGeom>
            <a:noFill/>
            <a:ln w="0">
              <a:solidFill>
                <a:srgbClr val="90C6E5"/>
              </a:solidFill>
              <a:round/>
              <a:headEnd/>
              <a:tailEnd/>
            </a:ln>
          </p:spPr>
          <p:txBody>
            <a:bodyPr/>
            <a:lstStyle/>
            <a:p>
              <a:endParaRPr lang="en-US"/>
            </a:p>
          </p:txBody>
        </p:sp>
        <p:sp>
          <p:nvSpPr>
            <p:cNvPr id="48454" name="Freeform 1088"/>
            <p:cNvSpPr>
              <a:spLocks noChangeAspect="1"/>
            </p:cNvSpPr>
            <p:nvPr/>
          </p:nvSpPr>
          <p:spPr bwMode="auto">
            <a:xfrm>
              <a:off x="1549" y="3092"/>
              <a:ext cx="17" cy="33"/>
            </a:xfrm>
            <a:custGeom>
              <a:avLst/>
              <a:gdLst>
                <a:gd name="T0" fmla="*/ 0 w 1653"/>
                <a:gd name="T1" fmla="*/ 0 h 3767"/>
                <a:gd name="T2" fmla="*/ 0 w 1653"/>
                <a:gd name="T3" fmla="*/ 0 h 3767"/>
                <a:gd name="T4" fmla="*/ 0 w 1653"/>
                <a:gd name="T5" fmla="*/ 0 h 3767"/>
                <a:gd name="T6" fmla="*/ 0 w 1653"/>
                <a:gd name="T7" fmla="*/ 0 h 3767"/>
                <a:gd name="T8" fmla="*/ 0 w 1653"/>
                <a:gd name="T9" fmla="*/ 0 h 3767"/>
                <a:gd name="T10" fmla="*/ 0 w 1653"/>
                <a:gd name="T11" fmla="*/ 0 h 3767"/>
                <a:gd name="T12" fmla="*/ 0 w 1653"/>
                <a:gd name="T13" fmla="*/ 0 h 3767"/>
                <a:gd name="T14" fmla="*/ 0 w 1653"/>
                <a:gd name="T15" fmla="*/ 0 h 3767"/>
                <a:gd name="T16" fmla="*/ 0 w 1653"/>
                <a:gd name="T17" fmla="*/ 0 h 3767"/>
                <a:gd name="T18" fmla="*/ 0 w 1653"/>
                <a:gd name="T19" fmla="*/ 0 h 3767"/>
                <a:gd name="T20" fmla="*/ 0 w 1653"/>
                <a:gd name="T21" fmla="*/ 0 h 3767"/>
                <a:gd name="T22" fmla="*/ 0 w 1653"/>
                <a:gd name="T23" fmla="*/ 0 h 3767"/>
                <a:gd name="T24" fmla="*/ 0 w 1653"/>
                <a:gd name="T25" fmla="*/ 0 h 3767"/>
                <a:gd name="T26" fmla="*/ 0 w 1653"/>
                <a:gd name="T27" fmla="*/ 0 h 3767"/>
                <a:gd name="T28" fmla="*/ 0 w 1653"/>
                <a:gd name="T29" fmla="*/ 0 h 3767"/>
                <a:gd name="T30" fmla="*/ 0 w 1653"/>
                <a:gd name="T31" fmla="*/ 0 h 3767"/>
                <a:gd name="T32" fmla="*/ 0 w 1653"/>
                <a:gd name="T33" fmla="*/ 0 h 3767"/>
                <a:gd name="T34" fmla="*/ 0 w 1653"/>
                <a:gd name="T35" fmla="*/ 0 h 3767"/>
                <a:gd name="T36" fmla="*/ 0 w 1653"/>
                <a:gd name="T37" fmla="*/ 0 h 3767"/>
                <a:gd name="T38" fmla="*/ 0 w 1653"/>
                <a:gd name="T39" fmla="*/ 0 h 3767"/>
                <a:gd name="T40" fmla="*/ 0 w 1653"/>
                <a:gd name="T41" fmla="*/ 0 h 3767"/>
                <a:gd name="T42" fmla="*/ 0 w 1653"/>
                <a:gd name="T43" fmla="*/ 0 h 3767"/>
                <a:gd name="T44" fmla="*/ 0 w 1653"/>
                <a:gd name="T45" fmla="*/ 0 h 3767"/>
                <a:gd name="T46" fmla="*/ 0 w 1653"/>
                <a:gd name="T47" fmla="*/ 0 h 3767"/>
                <a:gd name="T48" fmla="*/ 0 w 1653"/>
                <a:gd name="T49" fmla="*/ 0 h 3767"/>
                <a:gd name="T50" fmla="*/ 0 w 1653"/>
                <a:gd name="T51" fmla="*/ 0 h 3767"/>
                <a:gd name="T52" fmla="*/ 0 w 1653"/>
                <a:gd name="T53" fmla="*/ 0 h 3767"/>
                <a:gd name="T54" fmla="*/ 0 w 1653"/>
                <a:gd name="T55" fmla="*/ 0 h 3767"/>
                <a:gd name="T56" fmla="*/ 0 w 1653"/>
                <a:gd name="T57" fmla="*/ 0 h 3767"/>
                <a:gd name="T58" fmla="*/ 0 w 1653"/>
                <a:gd name="T59" fmla="*/ 0 h 3767"/>
                <a:gd name="T60" fmla="*/ 0 w 1653"/>
                <a:gd name="T61" fmla="*/ 0 h 3767"/>
                <a:gd name="T62" fmla="*/ 0 w 1653"/>
                <a:gd name="T63" fmla="*/ 0 h 3767"/>
                <a:gd name="T64" fmla="*/ 0 w 1653"/>
                <a:gd name="T65" fmla="*/ 0 h 3767"/>
                <a:gd name="T66" fmla="*/ 0 w 1653"/>
                <a:gd name="T67" fmla="*/ 0 h 3767"/>
                <a:gd name="T68" fmla="*/ 0 w 1653"/>
                <a:gd name="T69" fmla="*/ 0 h 3767"/>
                <a:gd name="T70" fmla="*/ 0 w 1653"/>
                <a:gd name="T71" fmla="*/ 0 h 3767"/>
                <a:gd name="T72" fmla="*/ 0 w 1653"/>
                <a:gd name="T73" fmla="*/ 0 h 3767"/>
                <a:gd name="T74" fmla="*/ 0 w 1653"/>
                <a:gd name="T75" fmla="*/ 0 h 3767"/>
                <a:gd name="T76" fmla="*/ 0 w 1653"/>
                <a:gd name="T77" fmla="*/ 0 h 3767"/>
                <a:gd name="T78" fmla="*/ 0 w 1653"/>
                <a:gd name="T79" fmla="*/ 0 h 3767"/>
                <a:gd name="T80" fmla="*/ 0 w 1653"/>
                <a:gd name="T81" fmla="*/ 0 h 3767"/>
                <a:gd name="T82" fmla="*/ 0 w 1653"/>
                <a:gd name="T83" fmla="*/ 0 h 3767"/>
                <a:gd name="T84" fmla="*/ 0 w 1653"/>
                <a:gd name="T85" fmla="*/ 0 h 3767"/>
                <a:gd name="T86" fmla="*/ 0 w 1653"/>
                <a:gd name="T87" fmla="*/ 0 h 3767"/>
                <a:gd name="T88" fmla="*/ 0 w 1653"/>
                <a:gd name="T89" fmla="*/ 0 h 3767"/>
                <a:gd name="T90" fmla="*/ 0 w 1653"/>
                <a:gd name="T91" fmla="*/ 0 h 3767"/>
                <a:gd name="T92" fmla="*/ 0 w 1653"/>
                <a:gd name="T93" fmla="*/ 0 h 3767"/>
                <a:gd name="T94" fmla="*/ 0 w 1653"/>
                <a:gd name="T95" fmla="*/ 0 h 3767"/>
                <a:gd name="T96" fmla="*/ 0 w 1653"/>
                <a:gd name="T97" fmla="*/ 0 h 3767"/>
                <a:gd name="T98" fmla="*/ 0 w 1653"/>
                <a:gd name="T99" fmla="*/ 0 h 37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3"/>
                <a:gd name="T151" fmla="*/ 0 h 3767"/>
                <a:gd name="T152" fmla="*/ 1653 w 1653"/>
                <a:gd name="T153" fmla="*/ 3767 h 37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3" h="3767">
                  <a:moveTo>
                    <a:pt x="1653" y="3767"/>
                  </a:moveTo>
                  <a:lnTo>
                    <a:pt x="1653" y="3767"/>
                  </a:lnTo>
                  <a:lnTo>
                    <a:pt x="1652" y="3667"/>
                  </a:lnTo>
                  <a:lnTo>
                    <a:pt x="1651" y="3566"/>
                  </a:lnTo>
                  <a:lnTo>
                    <a:pt x="1648" y="3468"/>
                  </a:lnTo>
                  <a:lnTo>
                    <a:pt x="1645" y="3368"/>
                  </a:lnTo>
                  <a:lnTo>
                    <a:pt x="1640" y="3271"/>
                  </a:lnTo>
                  <a:lnTo>
                    <a:pt x="1635" y="3175"/>
                  </a:lnTo>
                  <a:lnTo>
                    <a:pt x="1628" y="3080"/>
                  </a:lnTo>
                  <a:lnTo>
                    <a:pt x="1621" y="2986"/>
                  </a:lnTo>
                  <a:lnTo>
                    <a:pt x="1613" y="2893"/>
                  </a:lnTo>
                  <a:lnTo>
                    <a:pt x="1604" y="2801"/>
                  </a:lnTo>
                  <a:lnTo>
                    <a:pt x="1594" y="2710"/>
                  </a:lnTo>
                  <a:lnTo>
                    <a:pt x="1583" y="2620"/>
                  </a:lnTo>
                  <a:lnTo>
                    <a:pt x="1570" y="2531"/>
                  </a:lnTo>
                  <a:lnTo>
                    <a:pt x="1558" y="2444"/>
                  </a:lnTo>
                  <a:lnTo>
                    <a:pt x="1545" y="2357"/>
                  </a:lnTo>
                  <a:lnTo>
                    <a:pt x="1531" y="2272"/>
                  </a:lnTo>
                  <a:lnTo>
                    <a:pt x="1515" y="2188"/>
                  </a:lnTo>
                  <a:lnTo>
                    <a:pt x="1499" y="2105"/>
                  </a:lnTo>
                  <a:lnTo>
                    <a:pt x="1482" y="2024"/>
                  </a:lnTo>
                  <a:lnTo>
                    <a:pt x="1465" y="1943"/>
                  </a:lnTo>
                  <a:lnTo>
                    <a:pt x="1446" y="1865"/>
                  </a:lnTo>
                  <a:lnTo>
                    <a:pt x="1427" y="1787"/>
                  </a:lnTo>
                  <a:lnTo>
                    <a:pt x="1407" y="1710"/>
                  </a:lnTo>
                  <a:lnTo>
                    <a:pt x="1386" y="1636"/>
                  </a:lnTo>
                  <a:lnTo>
                    <a:pt x="1365" y="1563"/>
                  </a:lnTo>
                  <a:lnTo>
                    <a:pt x="1343" y="1490"/>
                  </a:lnTo>
                  <a:lnTo>
                    <a:pt x="1319" y="1420"/>
                  </a:lnTo>
                  <a:lnTo>
                    <a:pt x="1295" y="1350"/>
                  </a:lnTo>
                  <a:lnTo>
                    <a:pt x="1270" y="1282"/>
                  </a:lnTo>
                  <a:lnTo>
                    <a:pt x="1245" y="1216"/>
                  </a:lnTo>
                  <a:lnTo>
                    <a:pt x="1219" y="1152"/>
                  </a:lnTo>
                  <a:lnTo>
                    <a:pt x="1193" y="1088"/>
                  </a:lnTo>
                  <a:lnTo>
                    <a:pt x="1165" y="1026"/>
                  </a:lnTo>
                  <a:lnTo>
                    <a:pt x="1137" y="966"/>
                  </a:lnTo>
                  <a:lnTo>
                    <a:pt x="1108" y="907"/>
                  </a:lnTo>
                  <a:lnTo>
                    <a:pt x="1079" y="850"/>
                  </a:lnTo>
                  <a:lnTo>
                    <a:pt x="1049" y="795"/>
                  </a:lnTo>
                  <a:lnTo>
                    <a:pt x="1019" y="741"/>
                  </a:lnTo>
                  <a:lnTo>
                    <a:pt x="987" y="689"/>
                  </a:lnTo>
                  <a:lnTo>
                    <a:pt x="955" y="638"/>
                  </a:lnTo>
                  <a:lnTo>
                    <a:pt x="922" y="589"/>
                  </a:lnTo>
                  <a:lnTo>
                    <a:pt x="889" y="543"/>
                  </a:lnTo>
                  <a:lnTo>
                    <a:pt x="855" y="497"/>
                  </a:lnTo>
                  <a:lnTo>
                    <a:pt x="821" y="454"/>
                  </a:lnTo>
                  <a:lnTo>
                    <a:pt x="785" y="412"/>
                  </a:lnTo>
                  <a:lnTo>
                    <a:pt x="749" y="372"/>
                  </a:lnTo>
                  <a:lnTo>
                    <a:pt x="713" y="334"/>
                  </a:lnTo>
                  <a:lnTo>
                    <a:pt x="676" y="298"/>
                  </a:lnTo>
                  <a:lnTo>
                    <a:pt x="638" y="262"/>
                  </a:lnTo>
                  <a:lnTo>
                    <a:pt x="600" y="230"/>
                  </a:lnTo>
                  <a:lnTo>
                    <a:pt x="560" y="200"/>
                  </a:lnTo>
                  <a:lnTo>
                    <a:pt x="520" y="171"/>
                  </a:lnTo>
                  <a:lnTo>
                    <a:pt x="481" y="145"/>
                  </a:lnTo>
                  <a:lnTo>
                    <a:pt x="439" y="121"/>
                  </a:lnTo>
                  <a:lnTo>
                    <a:pt x="398" y="99"/>
                  </a:lnTo>
                  <a:lnTo>
                    <a:pt x="357" y="78"/>
                  </a:lnTo>
                  <a:lnTo>
                    <a:pt x="334" y="69"/>
                  </a:lnTo>
                  <a:lnTo>
                    <a:pt x="313" y="60"/>
                  </a:lnTo>
                  <a:lnTo>
                    <a:pt x="291" y="52"/>
                  </a:lnTo>
                  <a:lnTo>
                    <a:pt x="270" y="45"/>
                  </a:lnTo>
                  <a:lnTo>
                    <a:pt x="248" y="38"/>
                  </a:lnTo>
                  <a:lnTo>
                    <a:pt x="225" y="32"/>
                  </a:lnTo>
                  <a:lnTo>
                    <a:pt x="204" y="26"/>
                  </a:lnTo>
                  <a:lnTo>
                    <a:pt x="182" y="21"/>
                  </a:lnTo>
                  <a:lnTo>
                    <a:pt x="159" y="16"/>
                  </a:lnTo>
                  <a:lnTo>
                    <a:pt x="137" y="12"/>
                  </a:lnTo>
                  <a:lnTo>
                    <a:pt x="114" y="8"/>
                  </a:lnTo>
                  <a:lnTo>
                    <a:pt x="91" y="5"/>
                  </a:lnTo>
                  <a:lnTo>
                    <a:pt x="69" y="3"/>
                  </a:lnTo>
                  <a:lnTo>
                    <a:pt x="46" y="2"/>
                  </a:lnTo>
                  <a:lnTo>
                    <a:pt x="23" y="0"/>
                  </a:lnTo>
                  <a:lnTo>
                    <a:pt x="0" y="0"/>
                  </a:lnTo>
                  <a:lnTo>
                    <a:pt x="0" y="171"/>
                  </a:lnTo>
                  <a:lnTo>
                    <a:pt x="19" y="172"/>
                  </a:lnTo>
                  <a:lnTo>
                    <a:pt x="37" y="172"/>
                  </a:lnTo>
                  <a:lnTo>
                    <a:pt x="55" y="174"/>
                  </a:lnTo>
                  <a:lnTo>
                    <a:pt x="73" y="175"/>
                  </a:lnTo>
                  <a:lnTo>
                    <a:pt x="91" y="177"/>
                  </a:lnTo>
                  <a:lnTo>
                    <a:pt x="109" y="180"/>
                  </a:lnTo>
                  <a:lnTo>
                    <a:pt x="127" y="183"/>
                  </a:lnTo>
                  <a:lnTo>
                    <a:pt x="145" y="188"/>
                  </a:lnTo>
                  <a:lnTo>
                    <a:pt x="162" y="192"/>
                  </a:lnTo>
                  <a:lnTo>
                    <a:pt x="180" y="197"/>
                  </a:lnTo>
                  <a:lnTo>
                    <a:pt x="198" y="202"/>
                  </a:lnTo>
                  <a:lnTo>
                    <a:pt x="215" y="207"/>
                  </a:lnTo>
                  <a:lnTo>
                    <a:pt x="232" y="213"/>
                  </a:lnTo>
                  <a:lnTo>
                    <a:pt x="251" y="220"/>
                  </a:lnTo>
                  <a:lnTo>
                    <a:pt x="268" y="227"/>
                  </a:lnTo>
                  <a:lnTo>
                    <a:pt x="284" y="234"/>
                  </a:lnTo>
                  <a:lnTo>
                    <a:pt x="320" y="251"/>
                  </a:lnTo>
                  <a:lnTo>
                    <a:pt x="355" y="269"/>
                  </a:lnTo>
                  <a:lnTo>
                    <a:pt x="389" y="290"/>
                  </a:lnTo>
                  <a:lnTo>
                    <a:pt x="423" y="312"/>
                  </a:lnTo>
                  <a:lnTo>
                    <a:pt x="457" y="336"/>
                  </a:lnTo>
                  <a:lnTo>
                    <a:pt x="491" y="363"/>
                  </a:lnTo>
                  <a:lnTo>
                    <a:pt x="524" y="391"/>
                  </a:lnTo>
                  <a:lnTo>
                    <a:pt x="557" y="421"/>
                  </a:lnTo>
                  <a:lnTo>
                    <a:pt x="591" y="454"/>
                  </a:lnTo>
                  <a:lnTo>
                    <a:pt x="623" y="488"/>
                  </a:lnTo>
                  <a:lnTo>
                    <a:pt x="656" y="523"/>
                  </a:lnTo>
                  <a:lnTo>
                    <a:pt x="687" y="562"/>
                  </a:lnTo>
                  <a:lnTo>
                    <a:pt x="719" y="601"/>
                  </a:lnTo>
                  <a:lnTo>
                    <a:pt x="749" y="643"/>
                  </a:lnTo>
                  <a:lnTo>
                    <a:pt x="781" y="686"/>
                  </a:lnTo>
                  <a:lnTo>
                    <a:pt x="811" y="731"/>
                  </a:lnTo>
                  <a:lnTo>
                    <a:pt x="841" y="778"/>
                  </a:lnTo>
                  <a:lnTo>
                    <a:pt x="869" y="827"/>
                  </a:lnTo>
                  <a:lnTo>
                    <a:pt x="899" y="878"/>
                  </a:lnTo>
                  <a:lnTo>
                    <a:pt x="927" y="930"/>
                  </a:lnTo>
                  <a:lnTo>
                    <a:pt x="955" y="984"/>
                  </a:lnTo>
                  <a:lnTo>
                    <a:pt x="982" y="1039"/>
                  </a:lnTo>
                  <a:lnTo>
                    <a:pt x="1009" y="1096"/>
                  </a:lnTo>
                  <a:lnTo>
                    <a:pt x="1034" y="1155"/>
                  </a:lnTo>
                  <a:lnTo>
                    <a:pt x="1060" y="1215"/>
                  </a:lnTo>
                  <a:lnTo>
                    <a:pt x="1085" y="1278"/>
                  </a:lnTo>
                  <a:lnTo>
                    <a:pt x="1110" y="1341"/>
                  </a:lnTo>
                  <a:lnTo>
                    <a:pt x="1133" y="1407"/>
                  </a:lnTo>
                  <a:lnTo>
                    <a:pt x="1156" y="1473"/>
                  </a:lnTo>
                  <a:lnTo>
                    <a:pt x="1178" y="1541"/>
                  </a:lnTo>
                  <a:lnTo>
                    <a:pt x="1199" y="1611"/>
                  </a:lnTo>
                  <a:lnTo>
                    <a:pt x="1220" y="1682"/>
                  </a:lnTo>
                  <a:lnTo>
                    <a:pt x="1241" y="1755"/>
                  </a:lnTo>
                  <a:lnTo>
                    <a:pt x="1260" y="1829"/>
                  </a:lnTo>
                  <a:lnTo>
                    <a:pt x="1279" y="1904"/>
                  </a:lnTo>
                  <a:lnTo>
                    <a:pt x="1297" y="1980"/>
                  </a:lnTo>
                  <a:lnTo>
                    <a:pt x="1314" y="2059"/>
                  </a:lnTo>
                  <a:lnTo>
                    <a:pt x="1330" y="2138"/>
                  </a:lnTo>
                  <a:lnTo>
                    <a:pt x="1347" y="2219"/>
                  </a:lnTo>
                  <a:lnTo>
                    <a:pt x="1361" y="2301"/>
                  </a:lnTo>
                  <a:lnTo>
                    <a:pt x="1375" y="2384"/>
                  </a:lnTo>
                  <a:lnTo>
                    <a:pt x="1388" y="2468"/>
                  </a:lnTo>
                  <a:lnTo>
                    <a:pt x="1401" y="2554"/>
                  </a:lnTo>
                  <a:lnTo>
                    <a:pt x="1413" y="2641"/>
                  </a:lnTo>
                  <a:lnTo>
                    <a:pt x="1423" y="2729"/>
                  </a:lnTo>
                  <a:lnTo>
                    <a:pt x="1433" y="2818"/>
                  </a:lnTo>
                  <a:lnTo>
                    <a:pt x="1442" y="2908"/>
                  </a:lnTo>
                  <a:lnTo>
                    <a:pt x="1449" y="2999"/>
                  </a:lnTo>
                  <a:lnTo>
                    <a:pt x="1456" y="3092"/>
                  </a:lnTo>
                  <a:lnTo>
                    <a:pt x="1463" y="3185"/>
                  </a:lnTo>
                  <a:lnTo>
                    <a:pt x="1469" y="3279"/>
                  </a:lnTo>
                  <a:lnTo>
                    <a:pt x="1473" y="3376"/>
                  </a:lnTo>
                  <a:lnTo>
                    <a:pt x="1476" y="3472"/>
                  </a:lnTo>
                  <a:lnTo>
                    <a:pt x="1479" y="3570"/>
                  </a:lnTo>
                  <a:lnTo>
                    <a:pt x="1480" y="3668"/>
                  </a:lnTo>
                  <a:lnTo>
                    <a:pt x="1481" y="3767"/>
                  </a:lnTo>
                  <a:lnTo>
                    <a:pt x="1653" y="3767"/>
                  </a:lnTo>
                  <a:close/>
                </a:path>
              </a:pathLst>
            </a:custGeom>
            <a:solidFill>
              <a:srgbClr val="90C6E5"/>
            </a:solidFill>
            <a:ln w="9525">
              <a:noFill/>
              <a:round/>
              <a:headEnd/>
              <a:tailEnd/>
            </a:ln>
          </p:spPr>
          <p:txBody>
            <a:bodyPr/>
            <a:lstStyle/>
            <a:p>
              <a:endParaRPr lang="en-US"/>
            </a:p>
          </p:txBody>
        </p:sp>
        <p:sp>
          <p:nvSpPr>
            <p:cNvPr id="48455" name="Freeform 1089"/>
            <p:cNvSpPr>
              <a:spLocks noChangeAspect="1"/>
            </p:cNvSpPr>
            <p:nvPr/>
          </p:nvSpPr>
          <p:spPr bwMode="auto">
            <a:xfrm>
              <a:off x="1549" y="3125"/>
              <a:ext cx="17" cy="32"/>
            </a:xfrm>
            <a:custGeom>
              <a:avLst/>
              <a:gdLst>
                <a:gd name="T0" fmla="*/ 0 w 1653"/>
                <a:gd name="T1" fmla="*/ 0 h 3767"/>
                <a:gd name="T2" fmla="*/ 0 w 1653"/>
                <a:gd name="T3" fmla="*/ 0 h 3767"/>
                <a:gd name="T4" fmla="*/ 0 w 1653"/>
                <a:gd name="T5" fmla="*/ 0 h 3767"/>
                <a:gd name="T6" fmla="*/ 0 w 1653"/>
                <a:gd name="T7" fmla="*/ 0 h 3767"/>
                <a:gd name="T8" fmla="*/ 0 w 1653"/>
                <a:gd name="T9" fmla="*/ 0 h 3767"/>
                <a:gd name="T10" fmla="*/ 0 w 1653"/>
                <a:gd name="T11" fmla="*/ 0 h 3767"/>
                <a:gd name="T12" fmla="*/ 0 w 1653"/>
                <a:gd name="T13" fmla="*/ 0 h 3767"/>
                <a:gd name="T14" fmla="*/ 0 w 1653"/>
                <a:gd name="T15" fmla="*/ 0 h 3767"/>
                <a:gd name="T16" fmla="*/ 0 w 1653"/>
                <a:gd name="T17" fmla="*/ 0 h 3767"/>
                <a:gd name="T18" fmla="*/ 0 w 1653"/>
                <a:gd name="T19" fmla="*/ 0 h 3767"/>
                <a:gd name="T20" fmla="*/ 0 w 1653"/>
                <a:gd name="T21" fmla="*/ 0 h 3767"/>
                <a:gd name="T22" fmla="*/ 0 w 1653"/>
                <a:gd name="T23" fmla="*/ 0 h 3767"/>
                <a:gd name="T24" fmla="*/ 0 w 1653"/>
                <a:gd name="T25" fmla="*/ 0 h 3767"/>
                <a:gd name="T26" fmla="*/ 0 w 1653"/>
                <a:gd name="T27" fmla="*/ 0 h 3767"/>
                <a:gd name="T28" fmla="*/ 0 w 1653"/>
                <a:gd name="T29" fmla="*/ 0 h 3767"/>
                <a:gd name="T30" fmla="*/ 0 w 1653"/>
                <a:gd name="T31" fmla="*/ 0 h 3767"/>
                <a:gd name="T32" fmla="*/ 0 w 1653"/>
                <a:gd name="T33" fmla="*/ 0 h 3767"/>
                <a:gd name="T34" fmla="*/ 0 w 1653"/>
                <a:gd name="T35" fmla="*/ 0 h 3767"/>
                <a:gd name="T36" fmla="*/ 0 w 1653"/>
                <a:gd name="T37" fmla="*/ 0 h 3767"/>
                <a:gd name="T38" fmla="*/ 0 w 1653"/>
                <a:gd name="T39" fmla="*/ 0 h 3767"/>
                <a:gd name="T40" fmla="*/ 0 w 1653"/>
                <a:gd name="T41" fmla="*/ 0 h 3767"/>
                <a:gd name="T42" fmla="*/ 0 w 1653"/>
                <a:gd name="T43" fmla="*/ 0 h 3767"/>
                <a:gd name="T44" fmla="*/ 0 w 1653"/>
                <a:gd name="T45" fmla="*/ 0 h 3767"/>
                <a:gd name="T46" fmla="*/ 0 w 1653"/>
                <a:gd name="T47" fmla="*/ 0 h 3767"/>
                <a:gd name="T48" fmla="*/ 0 w 1653"/>
                <a:gd name="T49" fmla="*/ 0 h 3767"/>
                <a:gd name="T50" fmla="*/ 0 w 1653"/>
                <a:gd name="T51" fmla="*/ 0 h 3767"/>
                <a:gd name="T52" fmla="*/ 0 w 1653"/>
                <a:gd name="T53" fmla="*/ 0 h 3767"/>
                <a:gd name="T54" fmla="*/ 0 w 1653"/>
                <a:gd name="T55" fmla="*/ 0 h 3767"/>
                <a:gd name="T56" fmla="*/ 0 w 1653"/>
                <a:gd name="T57" fmla="*/ 0 h 3767"/>
                <a:gd name="T58" fmla="*/ 0 w 1653"/>
                <a:gd name="T59" fmla="*/ 0 h 3767"/>
                <a:gd name="T60" fmla="*/ 0 w 1653"/>
                <a:gd name="T61" fmla="*/ 0 h 3767"/>
                <a:gd name="T62" fmla="*/ 0 w 1653"/>
                <a:gd name="T63" fmla="*/ 0 h 3767"/>
                <a:gd name="T64" fmla="*/ 0 w 1653"/>
                <a:gd name="T65" fmla="*/ 0 h 3767"/>
                <a:gd name="T66" fmla="*/ 0 w 1653"/>
                <a:gd name="T67" fmla="*/ 0 h 3767"/>
                <a:gd name="T68" fmla="*/ 0 w 1653"/>
                <a:gd name="T69" fmla="*/ 0 h 3767"/>
                <a:gd name="T70" fmla="*/ 0 w 1653"/>
                <a:gd name="T71" fmla="*/ 0 h 3767"/>
                <a:gd name="T72" fmla="*/ 0 w 1653"/>
                <a:gd name="T73" fmla="*/ 0 h 3767"/>
                <a:gd name="T74" fmla="*/ 0 w 1653"/>
                <a:gd name="T75" fmla="*/ 0 h 3767"/>
                <a:gd name="T76" fmla="*/ 0 w 1653"/>
                <a:gd name="T77" fmla="*/ 0 h 3767"/>
                <a:gd name="T78" fmla="*/ 0 w 1653"/>
                <a:gd name="T79" fmla="*/ 0 h 3767"/>
                <a:gd name="T80" fmla="*/ 0 w 1653"/>
                <a:gd name="T81" fmla="*/ 0 h 3767"/>
                <a:gd name="T82" fmla="*/ 0 w 1653"/>
                <a:gd name="T83" fmla="*/ 0 h 3767"/>
                <a:gd name="T84" fmla="*/ 0 w 1653"/>
                <a:gd name="T85" fmla="*/ 0 h 3767"/>
                <a:gd name="T86" fmla="*/ 0 w 1653"/>
                <a:gd name="T87" fmla="*/ 0 h 3767"/>
                <a:gd name="T88" fmla="*/ 0 w 1653"/>
                <a:gd name="T89" fmla="*/ 0 h 3767"/>
                <a:gd name="T90" fmla="*/ 0 w 1653"/>
                <a:gd name="T91" fmla="*/ 0 h 3767"/>
                <a:gd name="T92" fmla="*/ 0 w 1653"/>
                <a:gd name="T93" fmla="*/ 0 h 3767"/>
                <a:gd name="T94" fmla="*/ 0 w 1653"/>
                <a:gd name="T95" fmla="*/ 0 h 3767"/>
                <a:gd name="T96" fmla="*/ 0 w 1653"/>
                <a:gd name="T97" fmla="*/ 0 h 3767"/>
                <a:gd name="T98" fmla="*/ 0 w 1653"/>
                <a:gd name="T99" fmla="*/ 0 h 3767"/>
                <a:gd name="T100" fmla="*/ 0 w 1653"/>
                <a:gd name="T101" fmla="*/ 0 h 37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3"/>
                <a:gd name="T154" fmla="*/ 0 h 3767"/>
                <a:gd name="T155" fmla="*/ 1653 w 1653"/>
                <a:gd name="T156" fmla="*/ 3767 h 37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3" h="3767">
                  <a:moveTo>
                    <a:pt x="0" y="3767"/>
                  </a:moveTo>
                  <a:lnTo>
                    <a:pt x="0" y="3767"/>
                  </a:lnTo>
                  <a:lnTo>
                    <a:pt x="23" y="3767"/>
                  </a:lnTo>
                  <a:lnTo>
                    <a:pt x="46" y="3766"/>
                  </a:lnTo>
                  <a:lnTo>
                    <a:pt x="70" y="3764"/>
                  </a:lnTo>
                  <a:lnTo>
                    <a:pt x="92" y="3762"/>
                  </a:lnTo>
                  <a:lnTo>
                    <a:pt x="114" y="3759"/>
                  </a:lnTo>
                  <a:lnTo>
                    <a:pt x="138" y="3755"/>
                  </a:lnTo>
                  <a:lnTo>
                    <a:pt x="160" y="3751"/>
                  </a:lnTo>
                  <a:lnTo>
                    <a:pt x="183" y="3746"/>
                  </a:lnTo>
                  <a:lnTo>
                    <a:pt x="205" y="3741"/>
                  </a:lnTo>
                  <a:lnTo>
                    <a:pt x="227" y="3735"/>
                  </a:lnTo>
                  <a:lnTo>
                    <a:pt x="249" y="3727"/>
                  </a:lnTo>
                  <a:lnTo>
                    <a:pt x="271" y="3720"/>
                  </a:lnTo>
                  <a:lnTo>
                    <a:pt x="292" y="3712"/>
                  </a:lnTo>
                  <a:lnTo>
                    <a:pt x="315" y="3703"/>
                  </a:lnTo>
                  <a:lnTo>
                    <a:pt x="336" y="3694"/>
                  </a:lnTo>
                  <a:lnTo>
                    <a:pt x="358" y="3685"/>
                  </a:lnTo>
                  <a:lnTo>
                    <a:pt x="378" y="3674"/>
                  </a:lnTo>
                  <a:lnTo>
                    <a:pt x="399" y="3664"/>
                  </a:lnTo>
                  <a:lnTo>
                    <a:pt x="421" y="3652"/>
                  </a:lnTo>
                  <a:lnTo>
                    <a:pt x="442" y="3639"/>
                  </a:lnTo>
                  <a:lnTo>
                    <a:pt x="482" y="3614"/>
                  </a:lnTo>
                  <a:lnTo>
                    <a:pt x="522" y="3587"/>
                  </a:lnTo>
                  <a:lnTo>
                    <a:pt x="562" y="3556"/>
                  </a:lnTo>
                  <a:lnTo>
                    <a:pt x="601" y="3524"/>
                  </a:lnTo>
                  <a:lnTo>
                    <a:pt x="639" y="3491"/>
                  </a:lnTo>
                  <a:lnTo>
                    <a:pt x="677" y="3454"/>
                  </a:lnTo>
                  <a:lnTo>
                    <a:pt x="715" y="3417"/>
                  </a:lnTo>
                  <a:lnTo>
                    <a:pt x="750" y="3377"/>
                  </a:lnTo>
                  <a:lnTo>
                    <a:pt x="786" y="3336"/>
                  </a:lnTo>
                  <a:lnTo>
                    <a:pt x="822" y="3292"/>
                  </a:lnTo>
                  <a:lnTo>
                    <a:pt x="856" y="3248"/>
                  </a:lnTo>
                  <a:lnTo>
                    <a:pt x="890" y="3200"/>
                  </a:lnTo>
                  <a:lnTo>
                    <a:pt x="923" y="3152"/>
                  </a:lnTo>
                  <a:lnTo>
                    <a:pt x="956" y="3101"/>
                  </a:lnTo>
                  <a:lnTo>
                    <a:pt x="987" y="3050"/>
                  </a:lnTo>
                  <a:lnTo>
                    <a:pt x="1019" y="2996"/>
                  </a:lnTo>
                  <a:lnTo>
                    <a:pt x="1049" y="2940"/>
                  </a:lnTo>
                  <a:lnTo>
                    <a:pt x="1080" y="2884"/>
                  </a:lnTo>
                  <a:lnTo>
                    <a:pt x="1110" y="2826"/>
                  </a:lnTo>
                  <a:lnTo>
                    <a:pt x="1138" y="2765"/>
                  </a:lnTo>
                  <a:lnTo>
                    <a:pt x="1165" y="2704"/>
                  </a:lnTo>
                  <a:lnTo>
                    <a:pt x="1193" y="2641"/>
                  </a:lnTo>
                  <a:lnTo>
                    <a:pt x="1219" y="2577"/>
                  </a:lnTo>
                  <a:lnTo>
                    <a:pt x="1246" y="2510"/>
                  </a:lnTo>
                  <a:lnTo>
                    <a:pt x="1270" y="2444"/>
                  </a:lnTo>
                  <a:lnTo>
                    <a:pt x="1295" y="2375"/>
                  </a:lnTo>
                  <a:lnTo>
                    <a:pt x="1319" y="2305"/>
                  </a:lnTo>
                  <a:lnTo>
                    <a:pt x="1343" y="2233"/>
                  </a:lnTo>
                  <a:lnTo>
                    <a:pt x="1365" y="2161"/>
                  </a:lnTo>
                  <a:lnTo>
                    <a:pt x="1386" y="2087"/>
                  </a:lnTo>
                  <a:lnTo>
                    <a:pt x="1407" y="2011"/>
                  </a:lnTo>
                  <a:lnTo>
                    <a:pt x="1427" y="1936"/>
                  </a:lnTo>
                  <a:lnTo>
                    <a:pt x="1446" y="1858"/>
                  </a:lnTo>
                  <a:lnTo>
                    <a:pt x="1465" y="1779"/>
                  </a:lnTo>
                  <a:lnTo>
                    <a:pt x="1482" y="1699"/>
                  </a:lnTo>
                  <a:lnTo>
                    <a:pt x="1499" y="1618"/>
                  </a:lnTo>
                  <a:lnTo>
                    <a:pt x="1515" y="1536"/>
                  </a:lnTo>
                  <a:lnTo>
                    <a:pt x="1531" y="1453"/>
                  </a:lnTo>
                  <a:lnTo>
                    <a:pt x="1545" y="1369"/>
                  </a:lnTo>
                  <a:lnTo>
                    <a:pt x="1558" y="1284"/>
                  </a:lnTo>
                  <a:lnTo>
                    <a:pt x="1570" y="1197"/>
                  </a:lnTo>
                  <a:lnTo>
                    <a:pt x="1583" y="1110"/>
                  </a:lnTo>
                  <a:lnTo>
                    <a:pt x="1594" y="1022"/>
                  </a:lnTo>
                  <a:lnTo>
                    <a:pt x="1604" y="933"/>
                  </a:lnTo>
                  <a:lnTo>
                    <a:pt x="1613" y="844"/>
                  </a:lnTo>
                  <a:lnTo>
                    <a:pt x="1621" y="753"/>
                  </a:lnTo>
                  <a:lnTo>
                    <a:pt x="1628" y="661"/>
                  </a:lnTo>
                  <a:lnTo>
                    <a:pt x="1635" y="569"/>
                  </a:lnTo>
                  <a:lnTo>
                    <a:pt x="1640" y="476"/>
                  </a:lnTo>
                  <a:lnTo>
                    <a:pt x="1645" y="383"/>
                  </a:lnTo>
                  <a:lnTo>
                    <a:pt x="1648" y="287"/>
                  </a:lnTo>
                  <a:lnTo>
                    <a:pt x="1651" y="192"/>
                  </a:lnTo>
                  <a:lnTo>
                    <a:pt x="1652" y="96"/>
                  </a:lnTo>
                  <a:lnTo>
                    <a:pt x="1653" y="0"/>
                  </a:lnTo>
                  <a:lnTo>
                    <a:pt x="1481" y="0"/>
                  </a:lnTo>
                  <a:lnTo>
                    <a:pt x="1480" y="95"/>
                  </a:lnTo>
                  <a:lnTo>
                    <a:pt x="1479" y="189"/>
                  </a:lnTo>
                  <a:lnTo>
                    <a:pt x="1476" y="282"/>
                  </a:lnTo>
                  <a:lnTo>
                    <a:pt x="1473" y="375"/>
                  </a:lnTo>
                  <a:lnTo>
                    <a:pt x="1469" y="468"/>
                  </a:lnTo>
                  <a:lnTo>
                    <a:pt x="1463" y="559"/>
                  </a:lnTo>
                  <a:lnTo>
                    <a:pt x="1456" y="649"/>
                  </a:lnTo>
                  <a:lnTo>
                    <a:pt x="1449" y="739"/>
                  </a:lnTo>
                  <a:lnTo>
                    <a:pt x="1442" y="828"/>
                  </a:lnTo>
                  <a:lnTo>
                    <a:pt x="1433" y="916"/>
                  </a:lnTo>
                  <a:lnTo>
                    <a:pt x="1423" y="1003"/>
                  </a:lnTo>
                  <a:lnTo>
                    <a:pt x="1413" y="1089"/>
                  </a:lnTo>
                  <a:lnTo>
                    <a:pt x="1401" y="1174"/>
                  </a:lnTo>
                  <a:lnTo>
                    <a:pt x="1388" y="1258"/>
                  </a:lnTo>
                  <a:lnTo>
                    <a:pt x="1375" y="1342"/>
                  </a:lnTo>
                  <a:lnTo>
                    <a:pt x="1361" y="1424"/>
                  </a:lnTo>
                  <a:lnTo>
                    <a:pt x="1347" y="1505"/>
                  </a:lnTo>
                  <a:lnTo>
                    <a:pt x="1330" y="1585"/>
                  </a:lnTo>
                  <a:lnTo>
                    <a:pt x="1314" y="1663"/>
                  </a:lnTo>
                  <a:lnTo>
                    <a:pt x="1297" y="1741"/>
                  </a:lnTo>
                  <a:lnTo>
                    <a:pt x="1279" y="1818"/>
                  </a:lnTo>
                  <a:lnTo>
                    <a:pt x="1260" y="1893"/>
                  </a:lnTo>
                  <a:lnTo>
                    <a:pt x="1241" y="1968"/>
                  </a:lnTo>
                  <a:lnTo>
                    <a:pt x="1220" y="2041"/>
                  </a:lnTo>
                  <a:lnTo>
                    <a:pt x="1199" y="2113"/>
                  </a:lnTo>
                  <a:lnTo>
                    <a:pt x="1178" y="2182"/>
                  </a:lnTo>
                  <a:lnTo>
                    <a:pt x="1155" y="2251"/>
                  </a:lnTo>
                  <a:lnTo>
                    <a:pt x="1133" y="2319"/>
                  </a:lnTo>
                  <a:lnTo>
                    <a:pt x="1110" y="2385"/>
                  </a:lnTo>
                  <a:lnTo>
                    <a:pt x="1085" y="2450"/>
                  </a:lnTo>
                  <a:lnTo>
                    <a:pt x="1060" y="2513"/>
                  </a:lnTo>
                  <a:lnTo>
                    <a:pt x="1034" y="2575"/>
                  </a:lnTo>
                  <a:lnTo>
                    <a:pt x="1009" y="2635"/>
                  </a:lnTo>
                  <a:lnTo>
                    <a:pt x="981" y="2693"/>
                  </a:lnTo>
                  <a:lnTo>
                    <a:pt x="954" y="2750"/>
                  </a:lnTo>
                  <a:lnTo>
                    <a:pt x="926" y="2806"/>
                  </a:lnTo>
                  <a:lnTo>
                    <a:pt x="898" y="2859"/>
                  </a:lnTo>
                  <a:lnTo>
                    <a:pt x="869" y="2912"/>
                  </a:lnTo>
                  <a:lnTo>
                    <a:pt x="840" y="2963"/>
                  </a:lnTo>
                  <a:lnTo>
                    <a:pt x="810" y="3010"/>
                  </a:lnTo>
                  <a:lnTo>
                    <a:pt x="780" y="3058"/>
                  </a:lnTo>
                  <a:lnTo>
                    <a:pt x="749" y="3102"/>
                  </a:lnTo>
                  <a:lnTo>
                    <a:pt x="718" y="3146"/>
                  </a:lnTo>
                  <a:lnTo>
                    <a:pt x="686" y="3187"/>
                  </a:lnTo>
                  <a:lnTo>
                    <a:pt x="655" y="3227"/>
                  </a:lnTo>
                  <a:lnTo>
                    <a:pt x="622" y="3264"/>
                  </a:lnTo>
                  <a:lnTo>
                    <a:pt x="589" y="3299"/>
                  </a:lnTo>
                  <a:lnTo>
                    <a:pt x="556" y="3334"/>
                  </a:lnTo>
                  <a:lnTo>
                    <a:pt x="522" y="3365"/>
                  </a:lnTo>
                  <a:lnTo>
                    <a:pt x="489" y="3395"/>
                  </a:lnTo>
                  <a:lnTo>
                    <a:pt x="455" y="3423"/>
                  </a:lnTo>
                  <a:lnTo>
                    <a:pt x="422" y="3448"/>
                  </a:lnTo>
                  <a:lnTo>
                    <a:pt x="387" y="3471"/>
                  </a:lnTo>
                  <a:lnTo>
                    <a:pt x="351" y="3494"/>
                  </a:lnTo>
                  <a:lnTo>
                    <a:pt x="335" y="3503"/>
                  </a:lnTo>
                  <a:lnTo>
                    <a:pt x="318" y="3513"/>
                  </a:lnTo>
                  <a:lnTo>
                    <a:pt x="301" y="3522"/>
                  </a:lnTo>
                  <a:lnTo>
                    <a:pt x="283" y="3530"/>
                  </a:lnTo>
                  <a:lnTo>
                    <a:pt x="266" y="3538"/>
                  </a:lnTo>
                  <a:lnTo>
                    <a:pt x="249" y="3545"/>
                  </a:lnTo>
                  <a:lnTo>
                    <a:pt x="231" y="3552"/>
                  </a:lnTo>
                  <a:lnTo>
                    <a:pt x="214" y="3558"/>
                  </a:lnTo>
                  <a:lnTo>
                    <a:pt x="197" y="3565"/>
                  </a:lnTo>
                  <a:lnTo>
                    <a:pt x="178" y="3571"/>
                  </a:lnTo>
                  <a:lnTo>
                    <a:pt x="161" y="3575"/>
                  </a:lnTo>
                  <a:lnTo>
                    <a:pt x="144" y="3580"/>
                  </a:lnTo>
                  <a:lnTo>
                    <a:pt x="126" y="3584"/>
                  </a:lnTo>
                  <a:lnTo>
                    <a:pt x="108" y="3587"/>
                  </a:lnTo>
                  <a:lnTo>
                    <a:pt x="90" y="3590"/>
                  </a:lnTo>
                  <a:lnTo>
                    <a:pt x="73" y="3592"/>
                  </a:lnTo>
                  <a:lnTo>
                    <a:pt x="54" y="3594"/>
                  </a:lnTo>
                  <a:lnTo>
                    <a:pt x="37" y="3595"/>
                  </a:lnTo>
                  <a:lnTo>
                    <a:pt x="19" y="3596"/>
                  </a:lnTo>
                  <a:lnTo>
                    <a:pt x="0" y="3596"/>
                  </a:lnTo>
                  <a:lnTo>
                    <a:pt x="0" y="3767"/>
                  </a:lnTo>
                  <a:close/>
                </a:path>
              </a:pathLst>
            </a:custGeom>
            <a:solidFill>
              <a:srgbClr val="90C6E5"/>
            </a:solidFill>
            <a:ln w="9525">
              <a:noFill/>
              <a:round/>
              <a:headEnd/>
              <a:tailEnd/>
            </a:ln>
          </p:spPr>
          <p:txBody>
            <a:bodyPr/>
            <a:lstStyle/>
            <a:p>
              <a:endParaRPr lang="en-US"/>
            </a:p>
          </p:txBody>
        </p:sp>
        <p:sp>
          <p:nvSpPr>
            <p:cNvPr id="48456" name="Freeform 1090"/>
            <p:cNvSpPr>
              <a:spLocks noChangeAspect="1"/>
            </p:cNvSpPr>
            <p:nvPr/>
          </p:nvSpPr>
          <p:spPr bwMode="auto">
            <a:xfrm>
              <a:off x="1531" y="3125"/>
              <a:ext cx="18" cy="32"/>
            </a:xfrm>
            <a:custGeom>
              <a:avLst/>
              <a:gdLst>
                <a:gd name="T0" fmla="*/ 0 w 1653"/>
                <a:gd name="T1" fmla="*/ 0 h 3767"/>
                <a:gd name="T2" fmla="*/ 0 w 1653"/>
                <a:gd name="T3" fmla="*/ 0 h 3767"/>
                <a:gd name="T4" fmla="*/ 0 w 1653"/>
                <a:gd name="T5" fmla="*/ 0 h 3767"/>
                <a:gd name="T6" fmla="*/ 0 w 1653"/>
                <a:gd name="T7" fmla="*/ 0 h 3767"/>
                <a:gd name="T8" fmla="*/ 0 w 1653"/>
                <a:gd name="T9" fmla="*/ 0 h 3767"/>
                <a:gd name="T10" fmla="*/ 0 w 1653"/>
                <a:gd name="T11" fmla="*/ 0 h 3767"/>
                <a:gd name="T12" fmla="*/ 0 w 1653"/>
                <a:gd name="T13" fmla="*/ 0 h 3767"/>
                <a:gd name="T14" fmla="*/ 0 w 1653"/>
                <a:gd name="T15" fmla="*/ 0 h 3767"/>
                <a:gd name="T16" fmla="*/ 0 w 1653"/>
                <a:gd name="T17" fmla="*/ 0 h 3767"/>
                <a:gd name="T18" fmla="*/ 0 w 1653"/>
                <a:gd name="T19" fmla="*/ 0 h 3767"/>
                <a:gd name="T20" fmla="*/ 0 w 1653"/>
                <a:gd name="T21" fmla="*/ 0 h 3767"/>
                <a:gd name="T22" fmla="*/ 0 w 1653"/>
                <a:gd name="T23" fmla="*/ 0 h 3767"/>
                <a:gd name="T24" fmla="*/ 0 w 1653"/>
                <a:gd name="T25" fmla="*/ 0 h 3767"/>
                <a:gd name="T26" fmla="*/ 0 w 1653"/>
                <a:gd name="T27" fmla="*/ 0 h 3767"/>
                <a:gd name="T28" fmla="*/ 0 w 1653"/>
                <a:gd name="T29" fmla="*/ 0 h 3767"/>
                <a:gd name="T30" fmla="*/ 0 w 1653"/>
                <a:gd name="T31" fmla="*/ 0 h 3767"/>
                <a:gd name="T32" fmla="*/ 0 w 1653"/>
                <a:gd name="T33" fmla="*/ 0 h 3767"/>
                <a:gd name="T34" fmla="*/ 0 w 1653"/>
                <a:gd name="T35" fmla="*/ 0 h 3767"/>
                <a:gd name="T36" fmla="*/ 0 w 1653"/>
                <a:gd name="T37" fmla="*/ 0 h 3767"/>
                <a:gd name="T38" fmla="*/ 0 w 1653"/>
                <a:gd name="T39" fmla="*/ 0 h 3767"/>
                <a:gd name="T40" fmla="*/ 0 w 1653"/>
                <a:gd name="T41" fmla="*/ 0 h 3767"/>
                <a:gd name="T42" fmla="*/ 0 w 1653"/>
                <a:gd name="T43" fmla="*/ 0 h 3767"/>
                <a:gd name="T44" fmla="*/ 0 w 1653"/>
                <a:gd name="T45" fmla="*/ 0 h 3767"/>
                <a:gd name="T46" fmla="*/ 0 w 1653"/>
                <a:gd name="T47" fmla="*/ 0 h 3767"/>
                <a:gd name="T48" fmla="*/ 0 w 1653"/>
                <a:gd name="T49" fmla="*/ 0 h 3767"/>
                <a:gd name="T50" fmla="*/ 0 w 1653"/>
                <a:gd name="T51" fmla="*/ 0 h 3767"/>
                <a:gd name="T52" fmla="*/ 0 w 1653"/>
                <a:gd name="T53" fmla="*/ 0 h 3767"/>
                <a:gd name="T54" fmla="*/ 0 w 1653"/>
                <a:gd name="T55" fmla="*/ 0 h 3767"/>
                <a:gd name="T56" fmla="*/ 0 w 1653"/>
                <a:gd name="T57" fmla="*/ 0 h 3767"/>
                <a:gd name="T58" fmla="*/ 0 w 1653"/>
                <a:gd name="T59" fmla="*/ 0 h 3767"/>
                <a:gd name="T60" fmla="*/ 0 w 1653"/>
                <a:gd name="T61" fmla="*/ 0 h 3767"/>
                <a:gd name="T62" fmla="*/ 0 w 1653"/>
                <a:gd name="T63" fmla="*/ 0 h 3767"/>
                <a:gd name="T64" fmla="*/ 0 w 1653"/>
                <a:gd name="T65" fmla="*/ 0 h 3767"/>
                <a:gd name="T66" fmla="*/ 0 w 1653"/>
                <a:gd name="T67" fmla="*/ 0 h 3767"/>
                <a:gd name="T68" fmla="*/ 0 w 1653"/>
                <a:gd name="T69" fmla="*/ 0 h 3767"/>
                <a:gd name="T70" fmla="*/ 0 w 1653"/>
                <a:gd name="T71" fmla="*/ 0 h 3767"/>
                <a:gd name="T72" fmla="*/ 0 w 1653"/>
                <a:gd name="T73" fmla="*/ 0 h 3767"/>
                <a:gd name="T74" fmla="*/ 0 w 1653"/>
                <a:gd name="T75" fmla="*/ 0 h 3767"/>
                <a:gd name="T76" fmla="*/ 0 w 1653"/>
                <a:gd name="T77" fmla="*/ 0 h 3767"/>
                <a:gd name="T78" fmla="*/ 0 w 1653"/>
                <a:gd name="T79" fmla="*/ 0 h 3767"/>
                <a:gd name="T80" fmla="*/ 0 w 1653"/>
                <a:gd name="T81" fmla="*/ 0 h 3767"/>
                <a:gd name="T82" fmla="*/ 0 w 1653"/>
                <a:gd name="T83" fmla="*/ 0 h 3767"/>
                <a:gd name="T84" fmla="*/ 0 w 1653"/>
                <a:gd name="T85" fmla="*/ 0 h 3767"/>
                <a:gd name="T86" fmla="*/ 0 w 1653"/>
                <a:gd name="T87" fmla="*/ 0 h 3767"/>
                <a:gd name="T88" fmla="*/ 0 w 1653"/>
                <a:gd name="T89" fmla="*/ 0 h 3767"/>
                <a:gd name="T90" fmla="*/ 0 w 1653"/>
                <a:gd name="T91" fmla="*/ 0 h 3767"/>
                <a:gd name="T92" fmla="*/ 0 w 1653"/>
                <a:gd name="T93" fmla="*/ 0 h 3767"/>
                <a:gd name="T94" fmla="*/ 0 w 1653"/>
                <a:gd name="T95" fmla="*/ 0 h 3767"/>
                <a:gd name="T96" fmla="*/ 0 w 1653"/>
                <a:gd name="T97" fmla="*/ 0 h 3767"/>
                <a:gd name="T98" fmla="*/ 0 w 1653"/>
                <a:gd name="T99" fmla="*/ 0 h 3767"/>
                <a:gd name="T100" fmla="*/ 0 w 1653"/>
                <a:gd name="T101" fmla="*/ 0 h 3767"/>
                <a:gd name="T102" fmla="*/ 0 w 1653"/>
                <a:gd name="T103" fmla="*/ 0 h 3767"/>
                <a:gd name="T104" fmla="*/ 0 w 1653"/>
                <a:gd name="T105" fmla="*/ 0 h 3767"/>
                <a:gd name="T106" fmla="*/ 0 w 1653"/>
                <a:gd name="T107" fmla="*/ 0 h 3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53"/>
                <a:gd name="T163" fmla="*/ 0 h 3767"/>
                <a:gd name="T164" fmla="*/ 1653 w 1653"/>
                <a:gd name="T165" fmla="*/ 3767 h 3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53" h="3767">
                  <a:moveTo>
                    <a:pt x="0" y="0"/>
                  </a:moveTo>
                  <a:lnTo>
                    <a:pt x="0" y="0"/>
                  </a:lnTo>
                  <a:lnTo>
                    <a:pt x="1" y="96"/>
                  </a:lnTo>
                  <a:lnTo>
                    <a:pt x="2" y="192"/>
                  </a:lnTo>
                  <a:lnTo>
                    <a:pt x="5" y="287"/>
                  </a:lnTo>
                  <a:lnTo>
                    <a:pt x="7" y="382"/>
                  </a:lnTo>
                  <a:lnTo>
                    <a:pt x="11" y="476"/>
                  </a:lnTo>
                  <a:lnTo>
                    <a:pt x="16" y="569"/>
                  </a:lnTo>
                  <a:lnTo>
                    <a:pt x="21" y="661"/>
                  </a:lnTo>
                  <a:lnTo>
                    <a:pt x="27" y="752"/>
                  </a:lnTo>
                  <a:lnTo>
                    <a:pt x="35" y="843"/>
                  </a:lnTo>
                  <a:lnTo>
                    <a:pt x="44" y="932"/>
                  </a:lnTo>
                  <a:lnTo>
                    <a:pt x="52" y="1021"/>
                  </a:lnTo>
                  <a:lnTo>
                    <a:pt x="62" y="1109"/>
                  </a:lnTo>
                  <a:lnTo>
                    <a:pt x="72" y="1196"/>
                  </a:lnTo>
                  <a:lnTo>
                    <a:pt x="83" y="1282"/>
                  </a:lnTo>
                  <a:lnTo>
                    <a:pt x="96" y="1368"/>
                  </a:lnTo>
                  <a:lnTo>
                    <a:pt x="109" y="1452"/>
                  </a:lnTo>
                  <a:lnTo>
                    <a:pt x="122" y="1535"/>
                  </a:lnTo>
                  <a:lnTo>
                    <a:pt x="137" y="1617"/>
                  </a:lnTo>
                  <a:lnTo>
                    <a:pt x="153" y="1698"/>
                  </a:lnTo>
                  <a:lnTo>
                    <a:pt x="169" y="1778"/>
                  </a:lnTo>
                  <a:lnTo>
                    <a:pt x="185" y="1857"/>
                  </a:lnTo>
                  <a:lnTo>
                    <a:pt x="203" y="1934"/>
                  </a:lnTo>
                  <a:lnTo>
                    <a:pt x="222" y="2010"/>
                  </a:lnTo>
                  <a:lnTo>
                    <a:pt x="241" y="2085"/>
                  </a:lnTo>
                  <a:lnTo>
                    <a:pt x="261" y="2159"/>
                  </a:lnTo>
                  <a:lnTo>
                    <a:pt x="282" y="2232"/>
                  </a:lnTo>
                  <a:lnTo>
                    <a:pt x="303" y="2303"/>
                  </a:lnTo>
                  <a:lnTo>
                    <a:pt x="326" y="2374"/>
                  </a:lnTo>
                  <a:lnTo>
                    <a:pt x="349" y="2443"/>
                  </a:lnTo>
                  <a:lnTo>
                    <a:pt x="372" y="2509"/>
                  </a:lnTo>
                  <a:lnTo>
                    <a:pt x="398" y="2575"/>
                  </a:lnTo>
                  <a:lnTo>
                    <a:pt x="423" y="2640"/>
                  </a:lnTo>
                  <a:lnTo>
                    <a:pt x="450" y="2703"/>
                  </a:lnTo>
                  <a:lnTo>
                    <a:pt x="476" y="2764"/>
                  </a:lnTo>
                  <a:lnTo>
                    <a:pt x="504" y="2825"/>
                  </a:lnTo>
                  <a:lnTo>
                    <a:pt x="532" y="2883"/>
                  </a:lnTo>
                  <a:lnTo>
                    <a:pt x="562" y="2940"/>
                  </a:lnTo>
                  <a:lnTo>
                    <a:pt x="592" y="2995"/>
                  </a:lnTo>
                  <a:lnTo>
                    <a:pt x="623" y="3049"/>
                  </a:lnTo>
                  <a:lnTo>
                    <a:pt x="654" y="3101"/>
                  </a:lnTo>
                  <a:lnTo>
                    <a:pt x="687" y="3152"/>
                  </a:lnTo>
                  <a:lnTo>
                    <a:pt x="719" y="3200"/>
                  </a:lnTo>
                  <a:lnTo>
                    <a:pt x="754" y="3248"/>
                  </a:lnTo>
                  <a:lnTo>
                    <a:pt x="789" y="3292"/>
                  </a:lnTo>
                  <a:lnTo>
                    <a:pt x="824" y="3336"/>
                  </a:lnTo>
                  <a:lnTo>
                    <a:pt x="861" y="3377"/>
                  </a:lnTo>
                  <a:lnTo>
                    <a:pt x="897" y="3418"/>
                  </a:lnTo>
                  <a:lnTo>
                    <a:pt x="936" y="3455"/>
                  </a:lnTo>
                  <a:lnTo>
                    <a:pt x="975" y="3492"/>
                  </a:lnTo>
                  <a:lnTo>
                    <a:pt x="1013" y="3525"/>
                  </a:lnTo>
                  <a:lnTo>
                    <a:pt x="1034" y="3541"/>
                  </a:lnTo>
                  <a:lnTo>
                    <a:pt x="1054" y="3557"/>
                  </a:lnTo>
                  <a:lnTo>
                    <a:pt x="1075" y="3573"/>
                  </a:lnTo>
                  <a:lnTo>
                    <a:pt x="1096" y="3588"/>
                  </a:lnTo>
                  <a:lnTo>
                    <a:pt x="1117" y="3602"/>
                  </a:lnTo>
                  <a:lnTo>
                    <a:pt x="1139" y="3615"/>
                  </a:lnTo>
                  <a:lnTo>
                    <a:pt x="1160" y="3628"/>
                  </a:lnTo>
                  <a:lnTo>
                    <a:pt x="1181" y="3640"/>
                  </a:lnTo>
                  <a:lnTo>
                    <a:pt x="1203" y="3653"/>
                  </a:lnTo>
                  <a:lnTo>
                    <a:pt x="1225" y="3665"/>
                  </a:lnTo>
                  <a:lnTo>
                    <a:pt x="1247" y="3675"/>
                  </a:lnTo>
                  <a:lnTo>
                    <a:pt x="1270" y="3685"/>
                  </a:lnTo>
                  <a:lnTo>
                    <a:pt x="1292" y="3695"/>
                  </a:lnTo>
                  <a:lnTo>
                    <a:pt x="1316" y="3704"/>
                  </a:lnTo>
                  <a:lnTo>
                    <a:pt x="1338" y="3713"/>
                  </a:lnTo>
                  <a:lnTo>
                    <a:pt x="1361" y="3720"/>
                  </a:lnTo>
                  <a:lnTo>
                    <a:pt x="1385" y="3728"/>
                  </a:lnTo>
                  <a:lnTo>
                    <a:pt x="1408" y="3735"/>
                  </a:lnTo>
                  <a:lnTo>
                    <a:pt x="1433" y="3741"/>
                  </a:lnTo>
                  <a:lnTo>
                    <a:pt x="1456" y="3747"/>
                  </a:lnTo>
                  <a:lnTo>
                    <a:pt x="1480" y="3751"/>
                  </a:lnTo>
                  <a:lnTo>
                    <a:pt x="1505" y="3755"/>
                  </a:lnTo>
                  <a:lnTo>
                    <a:pt x="1529" y="3759"/>
                  </a:lnTo>
                  <a:lnTo>
                    <a:pt x="1554" y="3762"/>
                  </a:lnTo>
                  <a:lnTo>
                    <a:pt x="1578" y="3764"/>
                  </a:lnTo>
                  <a:lnTo>
                    <a:pt x="1604" y="3766"/>
                  </a:lnTo>
                  <a:lnTo>
                    <a:pt x="1628" y="3767"/>
                  </a:lnTo>
                  <a:lnTo>
                    <a:pt x="1653" y="3767"/>
                  </a:lnTo>
                  <a:lnTo>
                    <a:pt x="1653" y="3596"/>
                  </a:lnTo>
                  <a:lnTo>
                    <a:pt x="1632" y="3596"/>
                  </a:lnTo>
                  <a:lnTo>
                    <a:pt x="1612" y="3595"/>
                  </a:lnTo>
                  <a:lnTo>
                    <a:pt x="1591" y="3594"/>
                  </a:lnTo>
                  <a:lnTo>
                    <a:pt x="1572" y="3592"/>
                  </a:lnTo>
                  <a:lnTo>
                    <a:pt x="1552" y="3590"/>
                  </a:lnTo>
                  <a:lnTo>
                    <a:pt x="1531" y="3587"/>
                  </a:lnTo>
                  <a:lnTo>
                    <a:pt x="1512" y="3583"/>
                  </a:lnTo>
                  <a:lnTo>
                    <a:pt x="1493" y="3579"/>
                  </a:lnTo>
                  <a:lnTo>
                    <a:pt x="1472" y="3575"/>
                  </a:lnTo>
                  <a:lnTo>
                    <a:pt x="1453" y="3570"/>
                  </a:lnTo>
                  <a:lnTo>
                    <a:pt x="1434" y="3565"/>
                  </a:lnTo>
                  <a:lnTo>
                    <a:pt x="1415" y="3558"/>
                  </a:lnTo>
                  <a:lnTo>
                    <a:pt x="1396" y="3551"/>
                  </a:lnTo>
                  <a:lnTo>
                    <a:pt x="1377" y="3545"/>
                  </a:lnTo>
                  <a:lnTo>
                    <a:pt x="1358" y="3537"/>
                  </a:lnTo>
                  <a:lnTo>
                    <a:pt x="1340" y="3529"/>
                  </a:lnTo>
                  <a:lnTo>
                    <a:pt x="1321" y="3521"/>
                  </a:lnTo>
                  <a:lnTo>
                    <a:pt x="1302" y="3512"/>
                  </a:lnTo>
                  <a:lnTo>
                    <a:pt x="1284" y="3502"/>
                  </a:lnTo>
                  <a:lnTo>
                    <a:pt x="1266" y="3492"/>
                  </a:lnTo>
                  <a:lnTo>
                    <a:pt x="1247" y="3482"/>
                  </a:lnTo>
                  <a:lnTo>
                    <a:pt x="1230" y="3470"/>
                  </a:lnTo>
                  <a:lnTo>
                    <a:pt x="1212" y="3459"/>
                  </a:lnTo>
                  <a:lnTo>
                    <a:pt x="1195" y="3447"/>
                  </a:lnTo>
                  <a:lnTo>
                    <a:pt x="1176" y="3434"/>
                  </a:lnTo>
                  <a:lnTo>
                    <a:pt x="1159" y="3422"/>
                  </a:lnTo>
                  <a:lnTo>
                    <a:pt x="1142" y="3408"/>
                  </a:lnTo>
                  <a:lnTo>
                    <a:pt x="1124" y="3395"/>
                  </a:lnTo>
                  <a:lnTo>
                    <a:pt x="1089" y="3364"/>
                  </a:lnTo>
                  <a:lnTo>
                    <a:pt x="1055" y="3333"/>
                  </a:lnTo>
                  <a:lnTo>
                    <a:pt x="1022" y="3299"/>
                  </a:lnTo>
                  <a:lnTo>
                    <a:pt x="988" y="3263"/>
                  </a:lnTo>
                  <a:lnTo>
                    <a:pt x="955" y="3227"/>
                  </a:lnTo>
                  <a:lnTo>
                    <a:pt x="924" y="3187"/>
                  </a:lnTo>
                  <a:lnTo>
                    <a:pt x="891" y="3146"/>
                  </a:lnTo>
                  <a:lnTo>
                    <a:pt x="861" y="3102"/>
                  </a:lnTo>
                  <a:lnTo>
                    <a:pt x="830" y="3058"/>
                  </a:lnTo>
                  <a:lnTo>
                    <a:pt x="800" y="3011"/>
                  </a:lnTo>
                  <a:lnTo>
                    <a:pt x="770" y="2963"/>
                  </a:lnTo>
                  <a:lnTo>
                    <a:pt x="742" y="2912"/>
                  </a:lnTo>
                  <a:lnTo>
                    <a:pt x="714" y="2860"/>
                  </a:lnTo>
                  <a:lnTo>
                    <a:pt x="687" y="2807"/>
                  </a:lnTo>
                  <a:lnTo>
                    <a:pt x="659" y="2751"/>
                  </a:lnTo>
                  <a:lnTo>
                    <a:pt x="633" y="2694"/>
                  </a:lnTo>
                  <a:lnTo>
                    <a:pt x="607" y="2637"/>
                  </a:lnTo>
                  <a:lnTo>
                    <a:pt x="582" y="2576"/>
                  </a:lnTo>
                  <a:lnTo>
                    <a:pt x="559" y="2514"/>
                  </a:lnTo>
                  <a:lnTo>
                    <a:pt x="534" y="2452"/>
                  </a:lnTo>
                  <a:lnTo>
                    <a:pt x="512" y="2387"/>
                  </a:lnTo>
                  <a:lnTo>
                    <a:pt x="489" y="2320"/>
                  </a:lnTo>
                  <a:lnTo>
                    <a:pt x="468" y="2253"/>
                  </a:lnTo>
                  <a:lnTo>
                    <a:pt x="447" y="2185"/>
                  </a:lnTo>
                  <a:lnTo>
                    <a:pt x="426" y="2114"/>
                  </a:lnTo>
                  <a:lnTo>
                    <a:pt x="407" y="2043"/>
                  </a:lnTo>
                  <a:lnTo>
                    <a:pt x="389" y="1969"/>
                  </a:lnTo>
                  <a:lnTo>
                    <a:pt x="370" y="1895"/>
                  </a:lnTo>
                  <a:lnTo>
                    <a:pt x="353" y="1819"/>
                  </a:lnTo>
                  <a:lnTo>
                    <a:pt x="337" y="1743"/>
                  </a:lnTo>
                  <a:lnTo>
                    <a:pt x="322" y="1665"/>
                  </a:lnTo>
                  <a:lnTo>
                    <a:pt x="306" y="1587"/>
                  </a:lnTo>
                  <a:lnTo>
                    <a:pt x="292" y="1507"/>
                  </a:lnTo>
                  <a:lnTo>
                    <a:pt x="279" y="1425"/>
                  </a:lnTo>
                  <a:lnTo>
                    <a:pt x="266" y="1343"/>
                  </a:lnTo>
                  <a:lnTo>
                    <a:pt x="254" y="1260"/>
                  </a:lnTo>
                  <a:lnTo>
                    <a:pt x="243" y="1176"/>
                  </a:lnTo>
                  <a:lnTo>
                    <a:pt x="233" y="1090"/>
                  </a:lnTo>
                  <a:lnTo>
                    <a:pt x="223" y="1004"/>
                  </a:lnTo>
                  <a:lnTo>
                    <a:pt x="215" y="917"/>
                  </a:lnTo>
                  <a:lnTo>
                    <a:pt x="207" y="829"/>
                  </a:lnTo>
                  <a:lnTo>
                    <a:pt x="199" y="740"/>
                  </a:lnTo>
                  <a:lnTo>
                    <a:pt x="193" y="650"/>
                  </a:lnTo>
                  <a:lnTo>
                    <a:pt x="187" y="559"/>
                  </a:lnTo>
                  <a:lnTo>
                    <a:pt x="183" y="468"/>
                  </a:lnTo>
                  <a:lnTo>
                    <a:pt x="179" y="375"/>
                  </a:lnTo>
                  <a:lnTo>
                    <a:pt x="176" y="283"/>
                  </a:lnTo>
                  <a:lnTo>
                    <a:pt x="174" y="189"/>
                  </a:lnTo>
                  <a:lnTo>
                    <a:pt x="173" y="95"/>
                  </a:lnTo>
                  <a:lnTo>
                    <a:pt x="173" y="0"/>
                  </a:lnTo>
                  <a:lnTo>
                    <a:pt x="0" y="0"/>
                  </a:lnTo>
                  <a:close/>
                </a:path>
              </a:pathLst>
            </a:custGeom>
            <a:solidFill>
              <a:srgbClr val="90C6E5"/>
            </a:solidFill>
            <a:ln w="9525">
              <a:noFill/>
              <a:round/>
              <a:headEnd/>
              <a:tailEnd/>
            </a:ln>
          </p:spPr>
          <p:txBody>
            <a:bodyPr/>
            <a:lstStyle/>
            <a:p>
              <a:endParaRPr lang="en-US"/>
            </a:p>
          </p:txBody>
        </p:sp>
        <p:sp>
          <p:nvSpPr>
            <p:cNvPr id="48457" name="Freeform 1091"/>
            <p:cNvSpPr>
              <a:spLocks noChangeAspect="1"/>
            </p:cNvSpPr>
            <p:nvPr/>
          </p:nvSpPr>
          <p:spPr bwMode="auto">
            <a:xfrm>
              <a:off x="1531" y="3092"/>
              <a:ext cx="18" cy="33"/>
            </a:xfrm>
            <a:custGeom>
              <a:avLst/>
              <a:gdLst>
                <a:gd name="T0" fmla="*/ 0 w 1653"/>
                <a:gd name="T1" fmla="*/ 0 h 3767"/>
                <a:gd name="T2" fmla="*/ 0 w 1653"/>
                <a:gd name="T3" fmla="*/ 0 h 3767"/>
                <a:gd name="T4" fmla="*/ 0 w 1653"/>
                <a:gd name="T5" fmla="*/ 0 h 3767"/>
                <a:gd name="T6" fmla="*/ 0 w 1653"/>
                <a:gd name="T7" fmla="*/ 0 h 3767"/>
                <a:gd name="T8" fmla="*/ 0 w 1653"/>
                <a:gd name="T9" fmla="*/ 0 h 3767"/>
                <a:gd name="T10" fmla="*/ 0 w 1653"/>
                <a:gd name="T11" fmla="*/ 0 h 3767"/>
                <a:gd name="T12" fmla="*/ 0 w 1653"/>
                <a:gd name="T13" fmla="*/ 0 h 3767"/>
                <a:gd name="T14" fmla="*/ 0 w 1653"/>
                <a:gd name="T15" fmla="*/ 0 h 3767"/>
                <a:gd name="T16" fmla="*/ 0 w 1653"/>
                <a:gd name="T17" fmla="*/ 0 h 3767"/>
                <a:gd name="T18" fmla="*/ 0 w 1653"/>
                <a:gd name="T19" fmla="*/ 0 h 3767"/>
                <a:gd name="T20" fmla="*/ 0 w 1653"/>
                <a:gd name="T21" fmla="*/ 0 h 3767"/>
                <a:gd name="T22" fmla="*/ 0 w 1653"/>
                <a:gd name="T23" fmla="*/ 0 h 3767"/>
                <a:gd name="T24" fmla="*/ 0 w 1653"/>
                <a:gd name="T25" fmla="*/ 0 h 3767"/>
                <a:gd name="T26" fmla="*/ 0 w 1653"/>
                <a:gd name="T27" fmla="*/ 0 h 3767"/>
                <a:gd name="T28" fmla="*/ 0 w 1653"/>
                <a:gd name="T29" fmla="*/ 0 h 3767"/>
                <a:gd name="T30" fmla="*/ 0 w 1653"/>
                <a:gd name="T31" fmla="*/ 0 h 3767"/>
                <a:gd name="T32" fmla="*/ 0 w 1653"/>
                <a:gd name="T33" fmla="*/ 0 h 3767"/>
                <a:gd name="T34" fmla="*/ 0 w 1653"/>
                <a:gd name="T35" fmla="*/ 0 h 3767"/>
                <a:gd name="T36" fmla="*/ 0 w 1653"/>
                <a:gd name="T37" fmla="*/ 0 h 3767"/>
                <a:gd name="T38" fmla="*/ 0 w 1653"/>
                <a:gd name="T39" fmla="*/ 0 h 3767"/>
                <a:gd name="T40" fmla="*/ 0 w 1653"/>
                <a:gd name="T41" fmla="*/ 0 h 3767"/>
                <a:gd name="T42" fmla="*/ 0 w 1653"/>
                <a:gd name="T43" fmla="*/ 0 h 3767"/>
                <a:gd name="T44" fmla="*/ 0 w 1653"/>
                <a:gd name="T45" fmla="*/ 0 h 3767"/>
                <a:gd name="T46" fmla="*/ 0 w 1653"/>
                <a:gd name="T47" fmla="*/ 0 h 3767"/>
                <a:gd name="T48" fmla="*/ 0 w 1653"/>
                <a:gd name="T49" fmla="*/ 0 h 3767"/>
                <a:gd name="T50" fmla="*/ 0 w 1653"/>
                <a:gd name="T51" fmla="*/ 0 h 3767"/>
                <a:gd name="T52" fmla="*/ 0 w 1653"/>
                <a:gd name="T53" fmla="*/ 0 h 3767"/>
                <a:gd name="T54" fmla="*/ 0 w 1653"/>
                <a:gd name="T55" fmla="*/ 0 h 3767"/>
                <a:gd name="T56" fmla="*/ 0 w 1653"/>
                <a:gd name="T57" fmla="*/ 0 h 3767"/>
                <a:gd name="T58" fmla="*/ 0 w 1653"/>
                <a:gd name="T59" fmla="*/ 0 h 3767"/>
                <a:gd name="T60" fmla="*/ 0 w 1653"/>
                <a:gd name="T61" fmla="*/ 0 h 3767"/>
                <a:gd name="T62" fmla="*/ 0 w 1653"/>
                <a:gd name="T63" fmla="*/ 0 h 3767"/>
                <a:gd name="T64" fmla="*/ 0 w 1653"/>
                <a:gd name="T65" fmla="*/ 0 h 3767"/>
                <a:gd name="T66" fmla="*/ 0 w 1653"/>
                <a:gd name="T67" fmla="*/ 0 h 3767"/>
                <a:gd name="T68" fmla="*/ 0 w 1653"/>
                <a:gd name="T69" fmla="*/ 0 h 3767"/>
                <a:gd name="T70" fmla="*/ 0 w 1653"/>
                <a:gd name="T71" fmla="*/ 0 h 3767"/>
                <a:gd name="T72" fmla="*/ 0 w 1653"/>
                <a:gd name="T73" fmla="*/ 0 h 3767"/>
                <a:gd name="T74" fmla="*/ 0 w 1653"/>
                <a:gd name="T75" fmla="*/ 0 h 3767"/>
                <a:gd name="T76" fmla="*/ 0 w 1653"/>
                <a:gd name="T77" fmla="*/ 0 h 3767"/>
                <a:gd name="T78" fmla="*/ 0 w 1653"/>
                <a:gd name="T79" fmla="*/ 0 h 3767"/>
                <a:gd name="T80" fmla="*/ 0 w 1653"/>
                <a:gd name="T81" fmla="*/ 0 h 3767"/>
                <a:gd name="T82" fmla="*/ 0 w 1653"/>
                <a:gd name="T83" fmla="*/ 0 h 3767"/>
                <a:gd name="T84" fmla="*/ 0 w 1653"/>
                <a:gd name="T85" fmla="*/ 0 h 3767"/>
                <a:gd name="T86" fmla="*/ 0 w 1653"/>
                <a:gd name="T87" fmla="*/ 0 h 3767"/>
                <a:gd name="T88" fmla="*/ 0 w 1653"/>
                <a:gd name="T89" fmla="*/ 0 h 3767"/>
                <a:gd name="T90" fmla="*/ 0 w 1653"/>
                <a:gd name="T91" fmla="*/ 0 h 3767"/>
                <a:gd name="T92" fmla="*/ 0 w 1653"/>
                <a:gd name="T93" fmla="*/ 0 h 3767"/>
                <a:gd name="T94" fmla="*/ 0 w 1653"/>
                <a:gd name="T95" fmla="*/ 0 h 3767"/>
                <a:gd name="T96" fmla="*/ 0 w 1653"/>
                <a:gd name="T97" fmla="*/ 0 h 3767"/>
                <a:gd name="T98" fmla="*/ 0 w 1653"/>
                <a:gd name="T99" fmla="*/ 0 h 3767"/>
                <a:gd name="T100" fmla="*/ 0 w 1653"/>
                <a:gd name="T101" fmla="*/ 0 h 37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3"/>
                <a:gd name="T154" fmla="*/ 0 h 3767"/>
                <a:gd name="T155" fmla="*/ 1653 w 1653"/>
                <a:gd name="T156" fmla="*/ 3767 h 37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3" h="3767">
                  <a:moveTo>
                    <a:pt x="1653" y="0"/>
                  </a:moveTo>
                  <a:lnTo>
                    <a:pt x="1628" y="0"/>
                  </a:lnTo>
                  <a:lnTo>
                    <a:pt x="1604" y="2"/>
                  </a:lnTo>
                  <a:lnTo>
                    <a:pt x="1578" y="3"/>
                  </a:lnTo>
                  <a:lnTo>
                    <a:pt x="1554" y="5"/>
                  </a:lnTo>
                  <a:lnTo>
                    <a:pt x="1529" y="8"/>
                  </a:lnTo>
                  <a:lnTo>
                    <a:pt x="1505" y="12"/>
                  </a:lnTo>
                  <a:lnTo>
                    <a:pt x="1481" y="16"/>
                  </a:lnTo>
                  <a:lnTo>
                    <a:pt x="1457" y="21"/>
                  </a:lnTo>
                  <a:lnTo>
                    <a:pt x="1434" y="26"/>
                  </a:lnTo>
                  <a:lnTo>
                    <a:pt x="1409" y="32"/>
                  </a:lnTo>
                  <a:lnTo>
                    <a:pt x="1386" y="38"/>
                  </a:lnTo>
                  <a:lnTo>
                    <a:pt x="1362" y="44"/>
                  </a:lnTo>
                  <a:lnTo>
                    <a:pt x="1339" y="52"/>
                  </a:lnTo>
                  <a:lnTo>
                    <a:pt x="1317" y="60"/>
                  </a:lnTo>
                  <a:lnTo>
                    <a:pt x="1294" y="68"/>
                  </a:lnTo>
                  <a:lnTo>
                    <a:pt x="1272" y="77"/>
                  </a:lnTo>
                  <a:lnTo>
                    <a:pt x="1248" y="87"/>
                  </a:lnTo>
                  <a:lnTo>
                    <a:pt x="1227" y="97"/>
                  </a:lnTo>
                  <a:lnTo>
                    <a:pt x="1205" y="109"/>
                  </a:lnTo>
                  <a:lnTo>
                    <a:pt x="1183" y="120"/>
                  </a:lnTo>
                  <a:lnTo>
                    <a:pt x="1161" y="132"/>
                  </a:lnTo>
                  <a:lnTo>
                    <a:pt x="1140" y="144"/>
                  </a:lnTo>
                  <a:lnTo>
                    <a:pt x="1118" y="157"/>
                  </a:lnTo>
                  <a:lnTo>
                    <a:pt x="1097" y="171"/>
                  </a:lnTo>
                  <a:lnTo>
                    <a:pt x="1056" y="199"/>
                  </a:lnTo>
                  <a:lnTo>
                    <a:pt x="1015" y="230"/>
                  </a:lnTo>
                  <a:lnTo>
                    <a:pt x="976" y="262"/>
                  </a:lnTo>
                  <a:lnTo>
                    <a:pt x="937" y="297"/>
                  </a:lnTo>
                  <a:lnTo>
                    <a:pt x="898" y="333"/>
                  </a:lnTo>
                  <a:lnTo>
                    <a:pt x="862" y="372"/>
                  </a:lnTo>
                  <a:lnTo>
                    <a:pt x="825" y="411"/>
                  </a:lnTo>
                  <a:lnTo>
                    <a:pt x="790" y="454"/>
                  </a:lnTo>
                  <a:lnTo>
                    <a:pt x="754" y="497"/>
                  </a:lnTo>
                  <a:lnTo>
                    <a:pt x="720" y="543"/>
                  </a:lnTo>
                  <a:lnTo>
                    <a:pt x="688" y="590"/>
                  </a:lnTo>
                  <a:lnTo>
                    <a:pt x="655" y="639"/>
                  </a:lnTo>
                  <a:lnTo>
                    <a:pt x="623" y="689"/>
                  </a:lnTo>
                  <a:lnTo>
                    <a:pt x="592" y="742"/>
                  </a:lnTo>
                  <a:lnTo>
                    <a:pt x="562" y="796"/>
                  </a:lnTo>
                  <a:lnTo>
                    <a:pt x="532" y="851"/>
                  </a:lnTo>
                  <a:lnTo>
                    <a:pt x="505" y="908"/>
                  </a:lnTo>
                  <a:lnTo>
                    <a:pt x="476" y="967"/>
                  </a:lnTo>
                  <a:lnTo>
                    <a:pt x="450" y="1027"/>
                  </a:lnTo>
                  <a:lnTo>
                    <a:pt x="423" y="1089"/>
                  </a:lnTo>
                  <a:lnTo>
                    <a:pt x="398" y="1153"/>
                  </a:lnTo>
                  <a:lnTo>
                    <a:pt x="372" y="1218"/>
                  </a:lnTo>
                  <a:lnTo>
                    <a:pt x="349" y="1284"/>
                  </a:lnTo>
                  <a:lnTo>
                    <a:pt x="326" y="1352"/>
                  </a:lnTo>
                  <a:lnTo>
                    <a:pt x="303" y="1421"/>
                  </a:lnTo>
                  <a:lnTo>
                    <a:pt x="282" y="1492"/>
                  </a:lnTo>
                  <a:lnTo>
                    <a:pt x="261" y="1564"/>
                  </a:lnTo>
                  <a:lnTo>
                    <a:pt x="241" y="1637"/>
                  </a:lnTo>
                  <a:lnTo>
                    <a:pt x="222" y="1712"/>
                  </a:lnTo>
                  <a:lnTo>
                    <a:pt x="203" y="1788"/>
                  </a:lnTo>
                  <a:lnTo>
                    <a:pt x="185" y="1866"/>
                  </a:lnTo>
                  <a:lnTo>
                    <a:pt x="169" y="1945"/>
                  </a:lnTo>
                  <a:lnTo>
                    <a:pt x="153" y="2025"/>
                  </a:lnTo>
                  <a:lnTo>
                    <a:pt x="137" y="2107"/>
                  </a:lnTo>
                  <a:lnTo>
                    <a:pt x="122" y="2190"/>
                  </a:lnTo>
                  <a:lnTo>
                    <a:pt x="109" y="2273"/>
                  </a:lnTo>
                  <a:lnTo>
                    <a:pt x="96" y="2359"/>
                  </a:lnTo>
                  <a:lnTo>
                    <a:pt x="83" y="2445"/>
                  </a:lnTo>
                  <a:lnTo>
                    <a:pt x="72" y="2532"/>
                  </a:lnTo>
                  <a:lnTo>
                    <a:pt x="62" y="2621"/>
                  </a:lnTo>
                  <a:lnTo>
                    <a:pt x="52" y="2711"/>
                  </a:lnTo>
                  <a:lnTo>
                    <a:pt x="44" y="2802"/>
                  </a:lnTo>
                  <a:lnTo>
                    <a:pt x="35" y="2894"/>
                  </a:lnTo>
                  <a:lnTo>
                    <a:pt x="27" y="2987"/>
                  </a:lnTo>
                  <a:lnTo>
                    <a:pt x="21" y="3081"/>
                  </a:lnTo>
                  <a:lnTo>
                    <a:pt x="16" y="3176"/>
                  </a:lnTo>
                  <a:lnTo>
                    <a:pt x="11" y="3272"/>
                  </a:lnTo>
                  <a:lnTo>
                    <a:pt x="7" y="3370"/>
                  </a:lnTo>
                  <a:lnTo>
                    <a:pt x="5" y="3468"/>
                  </a:lnTo>
                  <a:lnTo>
                    <a:pt x="2" y="3567"/>
                  </a:lnTo>
                  <a:lnTo>
                    <a:pt x="1" y="3667"/>
                  </a:lnTo>
                  <a:lnTo>
                    <a:pt x="0" y="3767"/>
                  </a:lnTo>
                  <a:lnTo>
                    <a:pt x="173" y="3767"/>
                  </a:lnTo>
                  <a:lnTo>
                    <a:pt x="173" y="3668"/>
                  </a:lnTo>
                  <a:lnTo>
                    <a:pt x="174" y="3569"/>
                  </a:lnTo>
                  <a:lnTo>
                    <a:pt x="176" y="3472"/>
                  </a:lnTo>
                  <a:lnTo>
                    <a:pt x="179" y="3375"/>
                  </a:lnTo>
                  <a:lnTo>
                    <a:pt x="183" y="3279"/>
                  </a:lnTo>
                  <a:lnTo>
                    <a:pt x="187" y="3184"/>
                  </a:lnTo>
                  <a:lnTo>
                    <a:pt x="193" y="3091"/>
                  </a:lnTo>
                  <a:lnTo>
                    <a:pt x="199" y="2999"/>
                  </a:lnTo>
                  <a:lnTo>
                    <a:pt x="207" y="2907"/>
                  </a:lnTo>
                  <a:lnTo>
                    <a:pt x="215" y="2817"/>
                  </a:lnTo>
                  <a:lnTo>
                    <a:pt x="223" y="2728"/>
                  </a:lnTo>
                  <a:lnTo>
                    <a:pt x="233" y="2640"/>
                  </a:lnTo>
                  <a:lnTo>
                    <a:pt x="243" y="2553"/>
                  </a:lnTo>
                  <a:lnTo>
                    <a:pt x="254" y="2467"/>
                  </a:lnTo>
                  <a:lnTo>
                    <a:pt x="266" y="2383"/>
                  </a:lnTo>
                  <a:lnTo>
                    <a:pt x="279" y="2299"/>
                  </a:lnTo>
                  <a:lnTo>
                    <a:pt x="292" y="2217"/>
                  </a:lnTo>
                  <a:lnTo>
                    <a:pt x="306" y="2137"/>
                  </a:lnTo>
                  <a:lnTo>
                    <a:pt x="322" y="2057"/>
                  </a:lnTo>
                  <a:lnTo>
                    <a:pt x="337" y="1979"/>
                  </a:lnTo>
                  <a:lnTo>
                    <a:pt x="353" y="1902"/>
                  </a:lnTo>
                  <a:lnTo>
                    <a:pt x="370" y="1828"/>
                  </a:lnTo>
                  <a:lnTo>
                    <a:pt x="389" y="1753"/>
                  </a:lnTo>
                  <a:lnTo>
                    <a:pt x="407" y="1681"/>
                  </a:lnTo>
                  <a:lnTo>
                    <a:pt x="426" y="1609"/>
                  </a:lnTo>
                  <a:lnTo>
                    <a:pt x="447" y="1540"/>
                  </a:lnTo>
                  <a:lnTo>
                    <a:pt x="468" y="1471"/>
                  </a:lnTo>
                  <a:lnTo>
                    <a:pt x="489" y="1405"/>
                  </a:lnTo>
                  <a:lnTo>
                    <a:pt x="511" y="1340"/>
                  </a:lnTo>
                  <a:lnTo>
                    <a:pt x="534" y="1276"/>
                  </a:lnTo>
                  <a:lnTo>
                    <a:pt x="558" y="1214"/>
                  </a:lnTo>
                  <a:lnTo>
                    <a:pt x="582" y="1154"/>
                  </a:lnTo>
                  <a:lnTo>
                    <a:pt x="607" y="1095"/>
                  </a:lnTo>
                  <a:lnTo>
                    <a:pt x="633" y="1038"/>
                  </a:lnTo>
                  <a:lnTo>
                    <a:pt x="659" y="983"/>
                  </a:lnTo>
                  <a:lnTo>
                    <a:pt x="686" y="929"/>
                  </a:lnTo>
                  <a:lnTo>
                    <a:pt x="713" y="877"/>
                  </a:lnTo>
                  <a:lnTo>
                    <a:pt x="742" y="826"/>
                  </a:lnTo>
                  <a:lnTo>
                    <a:pt x="770" y="777"/>
                  </a:lnTo>
                  <a:lnTo>
                    <a:pt x="800" y="731"/>
                  </a:lnTo>
                  <a:lnTo>
                    <a:pt x="829" y="685"/>
                  </a:lnTo>
                  <a:lnTo>
                    <a:pt x="860" y="643"/>
                  </a:lnTo>
                  <a:lnTo>
                    <a:pt x="891" y="601"/>
                  </a:lnTo>
                  <a:lnTo>
                    <a:pt x="923" y="562"/>
                  </a:lnTo>
                  <a:lnTo>
                    <a:pt x="954" y="523"/>
                  </a:lnTo>
                  <a:lnTo>
                    <a:pt x="987" y="488"/>
                  </a:lnTo>
                  <a:lnTo>
                    <a:pt x="1021" y="455"/>
                  </a:lnTo>
                  <a:lnTo>
                    <a:pt x="1053" y="422"/>
                  </a:lnTo>
                  <a:lnTo>
                    <a:pt x="1088" y="392"/>
                  </a:lnTo>
                  <a:lnTo>
                    <a:pt x="1122" y="364"/>
                  </a:lnTo>
                  <a:lnTo>
                    <a:pt x="1157" y="337"/>
                  </a:lnTo>
                  <a:lnTo>
                    <a:pt x="1194" y="313"/>
                  </a:lnTo>
                  <a:lnTo>
                    <a:pt x="1210" y="302"/>
                  </a:lnTo>
                  <a:lnTo>
                    <a:pt x="1228" y="291"/>
                  </a:lnTo>
                  <a:lnTo>
                    <a:pt x="1246" y="281"/>
                  </a:lnTo>
                  <a:lnTo>
                    <a:pt x="1265" y="271"/>
                  </a:lnTo>
                  <a:lnTo>
                    <a:pt x="1283" y="261"/>
                  </a:lnTo>
                  <a:lnTo>
                    <a:pt x="1300" y="251"/>
                  </a:lnTo>
                  <a:lnTo>
                    <a:pt x="1320" y="243"/>
                  </a:lnTo>
                  <a:lnTo>
                    <a:pt x="1338" y="235"/>
                  </a:lnTo>
                  <a:lnTo>
                    <a:pt x="1356" y="228"/>
                  </a:lnTo>
                  <a:lnTo>
                    <a:pt x="1376" y="220"/>
                  </a:lnTo>
                  <a:lnTo>
                    <a:pt x="1395" y="214"/>
                  </a:lnTo>
                  <a:lnTo>
                    <a:pt x="1413" y="208"/>
                  </a:lnTo>
                  <a:lnTo>
                    <a:pt x="1433" y="202"/>
                  </a:lnTo>
                  <a:lnTo>
                    <a:pt x="1452" y="197"/>
                  </a:lnTo>
                  <a:lnTo>
                    <a:pt x="1471" y="192"/>
                  </a:lnTo>
                  <a:lnTo>
                    <a:pt x="1492" y="188"/>
                  </a:lnTo>
                  <a:lnTo>
                    <a:pt x="1511" y="185"/>
                  </a:lnTo>
                  <a:lnTo>
                    <a:pt x="1530" y="180"/>
                  </a:lnTo>
                  <a:lnTo>
                    <a:pt x="1551" y="178"/>
                  </a:lnTo>
                  <a:lnTo>
                    <a:pt x="1571" y="175"/>
                  </a:lnTo>
                  <a:lnTo>
                    <a:pt x="1591" y="174"/>
                  </a:lnTo>
                  <a:lnTo>
                    <a:pt x="1612" y="172"/>
                  </a:lnTo>
                  <a:lnTo>
                    <a:pt x="1632" y="172"/>
                  </a:lnTo>
                  <a:lnTo>
                    <a:pt x="1653" y="171"/>
                  </a:lnTo>
                  <a:lnTo>
                    <a:pt x="1653" y="0"/>
                  </a:lnTo>
                  <a:close/>
                </a:path>
              </a:pathLst>
            </a:custGeom>
            <a:solidFill>
              <a:srgbClr val="90C6E5"/>
            </a:solidFill>
            <a:ln w="9525">
              <a:noFill/>
              <a:round/>
              <a:headEnd/>
              <a:tailEnd/>
            </a:ln>
          </p:spPr>
          <p:txBody>
            <a:bodyPr/>
            <a:lstStyle/>
            <a:p>
              <a:endParaRPr lang="en-US"/>
            </a:p>
          </p:txBody>
        </p:sp>
        <p:sp>
          <p:nvSpPr>
            <p:cNvPr id="48458" name="Rectangle 1092"/>
            <p:cNvSpPr>
              <a:spLocks noChangeAspect="1" noChangeArrowheads="1"/>
            </p:cNvSpPr>
            <p:nvPr/>
          </p:nvSpPr>
          <p:spPr bwMode="auto">
            <a:xfrm>
              <a:off x="1547" y="3093"/>
              <a:ext cx="64" cy="64"/>
            </a:xfrm>
            <a:prstGeom prst="rect">
              <a:avLst/>
            </a:prstGeom>
            <a:solidFill>
              <a:srgbClr val="1C97CD"/>
            </a:solidFill>
            <a:ln w="9525">
              <a:noFill/>
              <a:miter lim="800000"/>
              <a:headEnd/>
              <a:tailEnd/>
            </a:ln>
          </p:spPr>
          <p:txBody>
            <a:bodyPr/>
            <a:lstStyle/>
            <a:p>
              <a:endParaRPr lang="en-US"/>
            </a:p>
          </p:txBody>
        </p:sp>
        <p:sp>
          <p:nvSpPr>
            <p:cNvPr id="48459" name="Rectangle 1093"/>
            <p:cNvSpPr>
              <a:spLocks noChangeAspect="1" noChangeArrowheads="1"/>
            </p:cNvSpPr>
            <p:nvPr/>
          </p:nvSpPr>
          <p:spPr bwMode="auto">
            <a:xfrm>
              <a:off x="1546" y="3155"/>
              <a:ext cx="69" cy="2"/>
            </a:xfrm>
            <a:prstGeom prst="rect">
              <a:avLst/>
            </a:prstGeom>
            <a:solidFill>
              <a:srgbClr val="90C6E5"/>
            </a:solidFill>
            <a:ln w="9525">
              <a:noFill/>
              <a:miter lim="800000"/>
              <a:headEnd/>
              <a:tailEnd/>
            </a:ln>
          </p:spPr>
          <p:txBody>
            <a:bodyPr/>
            <a:lstStyle/>
            <a:p>
              <a:endParaRPr lang="en-US"/>
            </a:p>
          </p:txBody>
        </p:sp>
        <p:sp>
          <p:nvSpPr>
            <p:cNvPr id="48460" name="Rectangle 1094"/>
            <p:cNvSpPr>
              <a:spLocks noChangeAspect="1" noChangeArrowheads="1"/>
            </p:cNvSpPr>
            <p:nvPr/>
          </p:nvSpPr>
          <p:spPr bwMode="auto">
            <a:xfrm>
              <a:off x="1562" y="3133"/>
              <a:ext cx="47" cy="2"/>
            </a:xfrm>
            <a:prstGeom prst="rect">
              <a:avLst/>
            </a:prstGeom>
            <a:solidFill>
              <a:srgbClr val="131516"/>
            </a:solidFill>
            <a:ln w="9525">
              <a:noFill/>
              <a:miter lim="800000"/>
              <a:headEnd/>
              <a:tailEnd/>
            </a:ln>
          </p:spPr>
          <p:txBody>
            <a:bodyPr/>
            <a:lstStyle/>
            <a:p>
              <a:endParaRPr lang="en-US"/>
            </a:p>
          </p:txBody>
        </p:sp>
        <p:sp>
          <p:nvSpPr>
            <p:cNvPr id="48461" name="Rectangle 1095"/>
            <p:cNvSpPr>
              <a:spLocks noChangeAspect="1" noChangeArrowheads="1"/>
            </p:cNvSpPr>
            <p:nvPr/>
          </p:nvSpPr>
          <p:spPr bwMode="auto">
            <a:xfrm>
              <a:off x="1536" y="3115"/>
              <a:ext cx="48" cy="2"/>
            </a:xfrm>
            <a:prstGeom prst="rect">
              <a:avLst/>
            </a:prstGeom>
            <a:solidFill>
              <a:srgbClr val="131516"/>
            </a:solidFill>
            <a:ln w="9525">
              <a:noFill/>
              <a:miter lim="800000"/>
              <a:headEnd/>
              <a:tailEnd/>
            </a:ln>
          </p:spPr>
          <p:txBody>
            <a:bodyPr/>
            <a:lstStyle/>
            <a:p>
              <a:endParaRPr lang="en-US"/>
            </a:p>
          </p:txBody>
        </p:sp>
        <p:sp>
          <p:nvSpPr>
            <p:cNvPr id="48462" name="Freeform 1096"/>
            <p:cNvSpPr>
              <a:spLocks noChangeAspect="1"/>
            </p:cNvSpPr>
            <p:nvPr/>
          </p:nvSpPr>
          <p:spPr bwMode="auto">
            <a:xfrm>
              <a:off x="1584" y="3110"/>
              <a:ext cx="26" cy="13"/>
            </a:xfrm>
            <a:custGeom>
              <a:avLst/>
              <a:gdLst>
                <a:gd name="T0" fmla="*/ 0 w 2455"/>
                <a:gd name="T1" fmla="*/ 0 h 1537"/>
                <a:gd name="T2" fmla="*/ 0 w 2455"/>
                <a:gd name="T3" fmla="*/ 0 h 1537"/>
                <a:gd name="T4" fmla="*/ 0 w 2455"/>
                <a:gd name="T5" fmla="*/ 0 h 1537"/>
                <a:gd name="T6" fmla="*/ 0 w 2455"/>
                <a:gd name="T7" fmla="*/ 0 h 1537"/>
                <a:gd name="T8" fmla="*/ 0 60000 65536"/>
                <a:gd name="T9" fmla="*/ 0 60000 65536"/>
                <a:gd name="T10" fmla="*/ 0 60000 65536"/>
                <a:gd name="T11" fmla="*/ 0 60000 65536"/>
                <a:gd name="T12" fmla="*/ 0 w 2455"/>
                <a:gd name="T13" fmla="*/ 0 h 1537"/>
                <a:gd name="T14" fmla="*/ 2455 w 2455"/>
                <a:gd name="T15" fmla="*/ 1537 h 1537"/>
              </a:gdLst>
              <a:ahLst/>
              <a:cxnLst>
                <a:cxn ang="T8">
                  <a:pos x="T0" y="T1"/>
                </a:cxn>
                <a:cxn ang="T9">
                  <a:pos x="T2" y="T3"/>
                </a:cxn>
                <a:cxn ang="T10">
                  <a:pos x="T4" y="T5"/>
                </a:cxn>
                <a:cxn ang="T11">
                  <a:pos x="T6" y="T7"/>
                </a:cxn>
              </a:cxnLst>
              <a:rect l="T12" t="T13" r="T14" b="T15"/>
              <a:pathLst>
                <a:path w="2455" h="1537">
                  <a:moveTo>
                    <a:pt x="0" y="0"/>
                  </a:moveTo>
                  <a:lnTo>
                    <a:pt x="2455" y="790"/>
                  </a:lnTo>
                  <a:lnTo>
                    <a:pt x="0" y="1537"/>
                  </a:lnTo>
                  <a:lnTo>
                    <a:pt x="0" y="0"/>
                  </a:lnTo>
                  <a:close/>
                </a:path>
              </a:pathLst>
            </a:custGeom>
            <a:solidFill>
              <a:srgbClr val="1F1A17"/>
            </a:solidFill>
            <a:ln w="9525">
              <a:noFill/>
              <a:round/>
              <a:headEnd/>
              <a:tailEnd/>
            </a:ln>
          </p:spPr>
          <p:txBody>
            <a:bodyPr/>
            <a:lstStyle/>
            <a:p>
              <a:endParaRPr lang="en-US"/>
            </a:p>
          </p:txBody>
        </p:sp>
        <p:sp>
          <p:nvSpPr>
            <p:cNvPr id="48463" name="Freeform 1097"/>
            <p:cNvSpPr>
              <a:spLocks noChangeAspect="1"/>
            </p:cNvSpPr>
            <p:nvPr/>
          </p:nvSpPr>
          <p:spPr bwMode="auto">
            <a:xfrm>
              <a:off x="1583" y="3109"/>
              <a:ext cx="26" cy="13"/>
            </a:xfrm>
            <a:custGeom>
              <a:avLst/>
              <a:gdLst>
                <a:gd name="T0" fmla="*/ 0 w 2456"/>
                <a:gd name="T1" fmla="*/ 0 h 1537"/>
                <a:gd name="T2" fmla="*/ 0 w 2456"/>
                <a:gd name="T3" fmla="*/ 0 h 1537"/>
                <a:gd name="T4" fmla="*/ 0 w 2456"/>
                <a:gd name="T5" fmla="*/ 0 h 1537"/>
                <a:gd name="T6" fmla="*/ 0 w 2456"/>
                <a:gd name="T7" fmla="*/ 0 h 1537"/>
                <a:gd name="T8" fmla="*/ 0 60000 65536"/>
                <a:gd name="T9" fmla="*/ 0 60000 65536"/>
                <a:gd name="T10" fmla="*/ 0 60000 65536"/>
                <a:gd name="T11" fmla="*/ 0 60000 65536"/>
                <a:gd name="T12" fmla="*/ 0 w 2456"/>
                <a:gd name="T13" fmla="*/ 0 h 1537"/>
                <a:gd name="T14" fmla="*/ 2456 w 2456"/>
                <a:gd name="T15" fmla="*/ 1537 h 1537"/>
              </a:gdLst>
              <a:ahLst/>
              <a:cxnLst>
                <a:cxn ang="T8">
                  <a:pos x="T0" y="T1"/>
                </a:cxn>
                <a:cxn ang="T9">
                  <a:pos x="T2" y="T3"/>
                </a:cxn>
                <a:cxn ang="T10">
                  <a:pos x="T4" y="T5"/>
                </a:cxn>
                <a:cxn ang="T11">
                  <a:pos x="T6" y="T7"/>
                </a:cxn>
              </a:cxnLst>
              <a:rect l="T12" t="T13" r="T14" b="T15"/>
              <a:pathLst>
                <a:path w="2456" h="1537">
                  <a:moveTo>
                    <a:pt x="0" y="0"/>
                  </a:moveTo>
                  <a:lnTo>
                    <a:pt x="2456" y="791"/>
                  </a:lnTo>
                  <a:lnTo>
                    <a:pt x="0" y="1537"/>
                  </a:lnTo>
                  <a:lnTo>
                    <a:pt x="0" y="0"/>
                  </a:lnTo>
                  <a:close/>
                </a:path>
              </a:pathLst>
            </a:custGeom>
            <a:solidFill>
              <a:srgbClr val="FFFFFF"/>
            </a:solidFill>
            <a:ln w="9525">
              <a:noFill/>
              <a:round/>
              <a:headEnd/>
              <a:tailEnd/>
            </a:ln>
          </p:spPr>
          <p:txBody>
            <a:bodyPr/>
            <a:lstStyle/>
            <a:p>
              <a:endParaRPr lang="en-US"/>
            </a:p>
          </p:txBody>
        </p:sp>
        <p:sp>
          <p:nvSpPr>
            <p:cNvPr id="48464" name="Rectangle 1098"/>
            <p:cNvSpPr>
              <a:spLocks noChangeAspect="1" noChangeArrowheads="1"/>
            </p:cNvSpPr>
            <p:nvPr/>
          </p:nvSpPr>
          <p:spPr bwMode="auto">
            <a:xfrm>
              <a:off x="1536" y="3115"/>
              <a:ext cx="48" cy="2"/>
            </a:xfrm>
            <a:prstGeom prst="rect">
              <a:avLst/>
            </a:prstGeom>
            <a:solidFill>
              <a:srgbClr val="FFFFFF"/>
            </a:solidFill>
            <a:ln w="9525">
              <a:noFill/>
              <a:miter lim="800000"/>
              <a:headEnd/>
              <a:tailEnd/>
            </a:ln>
          </p:spPr>
          <p:txBody>
            <a:bodyPr/>
            <a:lstStyle/>
            <a:p>
              <a:endParaRPr lang="en-US"/>
            </a:p>
          </p:txBody>
        </p:sp>
        <p:sp>
          <p:nvSpPr>
            <p:cNvPr id="48465" name="Rectangle 1099"/>
            <p:cNvSpPr>
              <a:spLocks noChangeAspect="1" noChangeArrowheads="1"/>
            </p:cNvSpPr>
            <p:nvPr/>
          </p:nvSpPr>
          <p:spPr bwMode="auto">
            <a:xfrm>
              <a:off x="1546" y="3092"/>
              <a:ext cx="69" cy="2"/>
            </a:xfrm>
            <a:prstGeom prst="rect">
              <a:avLst/>
            </a:prstGeom>
            <a:solidFill>
              <a:srgbClr val="90C6E5"/>
            </a:solidFill>
            <a:ln w="9525">
              <a:noFill/>
              <a:miter lim="800000"/>
              <a:headEnd/>
              <a:tailEnd/>
            </a:ln>
          </p:spPr>
          <p:txBody>
            <a:bodyPr/>
            <a:lstStyle/>
            <a:p>
              <a:endParaRPr lang="en-US"/>
            </a:p>
          </p:txBody>
        </p:sp>
        <p:sp>
          <p:nvSpPr>
            <p:cNvPr id="48466" name="Rectangle 1100"/>
            <p:cNvSpPr>
              <a:spLocks noChangeAspect="1" noChangeArrowheads="1"/>
            </p:cNvSpPr>
            <p:nvPr/>
          </p:nvSpPr>
          <p:spPr bwMode="auto">
            <a:xfrm>
              <a:off x="1543" y="3096"/>
              <a:ext cx="72" cy="3"/>
            </a:xfrm>
            <a:prstGeom prst="rect">
              <a:avLst/>
            </a:prstGeom>
            <a:solidFill>
              <a:srgbClr val="90C6E5"/>
            </a:solidFill>
            <a:ln w="3175">
              <a:solidFill>
                <a:srgbClr val="A6BBF8"/>
              </a:solidFill>
              <a:miter lim="800000"/>
              <a:headEnd/>
              <a:tailEnd/>
            </a:ln>
          </p:spPr>
          <p:txBody>
            <a:bodyPr/>
            <a:lstStyle/>
            <a:p>
              <a:endParaRPr lang="en-US"/>
            </a:p>
          </p:txBody>
        </p:sp>
        <p:sp>
          <p:nvSpPr>
            <p:cNvPr id="48467" name="Freeform 1101"/>
            <p:cNvSpPr>
              <a:spLocks noChangeAspect="1"/>
            </p:cNvSpPr>
            <p:nvPr/>
          </p:nvSpPr>
          <p:spPr bwMode="auto">
            <a:xfrm>
              <a:off x="1536" y="3127"/>
              <a:ext cx="26" cy="13"/>
            </a:xfrm>
            <a:custGeom>
              <a:avLst/>
              <a:gdLst>
                <a:gd name="T0" fmla="*/ 0 w 2455"/>
                <a:gd name="T1" fmla="*/ 0 h 1538"/>
                <a:gd name="T2" fmla="*/ 0 w 2455"/>
                <a:gd name="T3" fmla="*/ 0 h 1538"/>
                <a:gd name="T4" fmla="*/ 0 w 2455"/>
                <a:gd name="T5" fmla="*/ 0 h 1538"/>
                <a:gd name="T6" fmla="*/ 0 w 2455"/>
                <a:gd name="T7" fmla="*/ 0 h 1538"/>
                <a:gd name="T8" fmla="*/ 0 60000 65536"/>
                <a:gd name="T9" fmla="*/ 0 60000 65536"/>
                <a:gd name="T10" fmla="*/ 0 60000 65536"/>
                <a:gd name="T11" fmla="*/ 0 60000 65536"/>
                <a:gd name="T12" fmla="*/ 0 w 2455"/>
                <a:gd name="T13" fmla="*/ 0 h 1538"/>
                <a:gd name="T14" fmla="*/ 2455 w 2455"/>
                <a:gd name="T15" fmla="*/ 1538 h 1538"/>
              </a:gdLst>
              <a:ahLst/>
              <a:cxnLst>
                <a:cxn ang="T8">
                  <a:pos x="T0" y="T1"/>
                </a:cxn>
                <a:cxn ang="T9">
                  <a:pos x="T2" y="T3"/>
                </a:cxn>
                <a:cxn ang="T10">
                  <a:pos x="T4" y="T5"/>
                </a:cxn>
                <a:cxn ang="T11">
                  <a:pos x="T6" y="T7"/>
                </a:cxn>
              </a:cxnLst>
              <a:rect l="T12" t="T13" r="T14" b="T15"/>
              <a:pathLst>
                <a:path w="2455" h="1538">
                  <a:moveTo>
                    <a:pt x="2455" y="0"/>
                  </a:moveTo>
                  <a:lnTo>
                    <a:pt x="0" y="791"/>
                  </a:lnTo>
                  <a:lnTo>
                    <a:pt x="2455" y="1538"/>
                  </a:lnTo>
                  <a:lnTo>
                    <a:pt x="2455" y="0"/>
                  </a:lnTo>
                  <a:close/>
                </a:path>
              </a:pathLst>
            </a:custGeom>
            <a:solidFill>
              <a:srgbClr val="1C97CD"/>
            </a:solidFill>
            <a:ln w="9525">
              <a:noFill/>
              <a:round/>
              <a:headEnd/>
              <a:tailEnd/>
            </a:ln>
          </p:spPr>
          <p:txBody>
            <a:bodyPr/>
            <a:lstStyle/>
            <a:p>
              <a:endParaRPr lang="en-US"/>
            </a:p>
          </p:txBody>
        </p:sp>
        <p:sp>
          <p:nvSpPr>
            <p:cNvPr id="48468" name="Freeform 1102"/>
            <p:cNvSpPr>
              <a:spLocks noChangeAspect="1"/>
            </p:cNvSpPr>
            <p:nvPr/>
          </p:nvSpPr>
          <p:spPr bwMode="auto">
            <a:xfrm>
              <a:off x="1536" y="3127"/>
              <a:ext cx="27" cy="13"/>
            </a:xfrm>
            <a:custGeom>
              <a:avLst/>
              <a:gdLst>
                <a:gd name="T0" fmla="*/ 0 w 2454"/>
                <a:gd name="T1" fmla="*/ 0 h 1538"/>
                <a:gd name="T2" fmla="*/ 0 w 2454"/>
                <a:gd name="T3" fmla="*/ 0 h 1538"/>
                <a:gd name="T4" fmla="*/ 0 w 2454"/>
                <a:gd name="T5" fmla="*/ 0 h 1538"/>
                <a:gd name="T6" fmla="*/ 0 w 2454"/>
                <a:gd name="T7" fmla="*/ 0 h 1538"/>
                <a:gd name="T8" fmla="*/ 0 60000 65536"/>
                <a:gd name="T9" fmla="*/ 0 60000 65536"/>
                <a:gd name="T10" fmla="*/ 0 60000 65536"/>
                <a:gd name="T11" fmla="*/ 0 60000 65536"/>
                <a:gd name="T12" fmla="*/ 0 w 2454"/>
                <a:gd name="T13" fmla="*/ 0 h 1538"/>
                <a:gd name="T14" fmla="*/ 2454 w 2454"/>
                <a:gd name="T15" fmla="*/ 1538 h 1538"/>
              </a:gdLst>
              <a:ahLst/>
              <a:cxnLst>
                <a:cxn ang="T8">
                  <a:pos x="T0" y="T1"/>
                </a:cxn>
                <a:cxn ang="T9">
                  <a:pos x="T2" y="T3"/>
                </a:cxn>
                <a:cxn ang="T10">
                  <a:pos x="T4" y="T5"/>
                </a:cxn>
                <a:cxn ang="T11">
                  <a:pos x="T6" y="T7"/>
                </a:cxn>
              </a:cxnLst>
              <a:rect l="T12" t="T13" r="T14" b="T15"/>
              <a:pathLst>
                <a:path w="2454" h="1538">
                  <a:moveTo>
                    <a:pt x="2454" y="0"/>
                  </a:moveTo>
                  <a:lnTo>
                    <a:pt x="0" y="790"/>
                  </a:lnTo>
                  <a:lnTo>
                    <a:pt x="2454" y="1538"/>
                  </a:lnTo>
                  <a:lnTo>
                    <a:pt x="2454" y="0"/>
                  </a:lnTo>
                  <a:close/>
                </a:path>
              </a:pathLst>
            </a:custGeom>
            <a:solidFill>
              <a:srgbClr val="131516"/>
            </a:solidFill>
            <a:ln w="9525">
              <a:noFill/>
              <a:round/>
              <a:headEnd/>
              <a:tailEnd/>
            </a:ln>
          </p:spPr>
          <p:txBody>
            <a:bodyPr/>
            <a:lstStyle/>
            <a:p>
              <a:endParaRPr lang="en-US"/>
            </a:p>
          </p:txBody>
        </p:sp>
        <p:sp>
          <p:nvSpPr>
            <p:cNvPr id="48469" name="Rectangle 1103"/>
            <p:cNvSpPr>
              <a:spLocks noChangeAspect="1" noChangeArrowheads="1"/>
            </p:cNvSpPr>
            <p:nvPr/>
          </p:nvSpPr>
          <p:spPr bwMode="auto">
            <a:xfrm>
              <a:off x="1561" y="3132"/>
              <a:ext cx="47" cy="3"/>
            </a:xfrm>
            <a:prstGeom prst="rect">
              <a:avLst/>
            </a:prstGeom>
            <a:solidFill>
              <a:srgbClr val="FFFFFF"/>
            </a:solidFill>
            <a:ln w="9525">
              <a:noFill/>
              <a:miter lim="800000"/>
              <a:headEnd/>
              <a:tailEnd/>
            </a:ln>
          </p:spPr>
          <p:txBody>
            <a:bodyPr/>
            <a:lstStyle/>
            <a:p>
              <a:endParaRPr lang="en-US"/>
            </a:p>
          </p:txBody>
        </p:sp>
        <p:sp>
          <p:nvSpPr>
            <p:cNvPr id="48470" name="Freeform 1104"/>
            <p:cNvSpPr>
              <a:spLocks noChangeAspect="1"/>
            </p:cNvSpPr>
            <p:nvPr/>
          </p:nvSpPr>
          <p:spPr bwMode="auto">
            <a:xfrm>
              <a:off x="1536" y="3127"/>
              <a:ext cx="26" cy="13"/>
            </a:xfrm>
            <a:custGeom>
              <a:avLst/>
              <a:gdLst>
                <a:gd name="T0" fmla="*/ 0 w 2454"/>
                <a:gd name="T1" fmla="*/ 0 h 1538"/>
                <a:gd name="T2" fmla="*/ 0 w 2454"/>
                <a:gd name="T3" fmla="*/ 0 h 1538"/>
                <a:gd name="T4" fmla="*/ 0 w 2454"/>
                <a:gd name="T5" fmla="*/ 0 h 1538"/>
                <a:gd name="T6" fmla="*/ 0 w 2454"/>
                <a:gd name="T7" fmla="*/ 0 h 1538"/>
                <a:gd name="T8" fmla="*/ 0 60000 65536"/>
                <a:gd name="T9" fmla="*/ 0 60000 65536"/>
                <a:gd name="T10" fmla="*/ 0 60000 65536"/>
                <a:gd name="T11" fmla="*/ 0 60000 65536"/>
                <a:gd name="T12" fmla="*/ 0 w 2454"/>
                <a:gd name="T13" fmla="*/ 0 h 1538"/>
                <a:gd name="T14" fmla="*/ 2454 w 2454"/>
                <a:gd name="T15" fmla="*/ 1538 h 1538"/>
              </a:gdLst>
              <a:ahLst/>
              <a:cxnLst>
                <a:cxn ang="T8">
                  <a:pos x="T0" y="T1"/>
                </a:cxn>
                <a:cxn ang="T9">
                  <a:pos x="T2" y="T3"/>
                </a:cxn>
                <a:cxn ang="T10">
                  <a:pos x="T4" y="T5"/>
                </a:cxn>
                <a:cxn ang="T11">
                  <a:pos x="T6" y="T7"/>
                </a:cxn>
              </a:cxnLst>
              <a:rect l="T12" t="T13" r="T14" b="T15"/>
              <a:pathLst>
                <a:path w="2454" h="1538">
                  <a:moveTo>
                    <a:pt x="2454" y="0"/>
                  </a:moveTo>
                  <a:lnTo>
                    <a:pt x="0" y="790"/>
                  </a:lnTo>
                  <a:lnTo>
                    <a:pt x="2454" y="1538"/>
                  </a:lnTo>
                  <a:lnTo>
                    <a:pt x="2454" y="0"/>
                  </a:lnTo>
                  <a:close/>
                </a:path>
              </a:pathLst>
            </a:custGeom>
            <a:solidFill>
              <a:srgbClr val="FFFFFF"/>
            </a:solidFill>
            <a:ln w="9525">
              <a:noFill/>
              <a:round/>
              <a:headEnd/>
              <a:tailEnd/>
            </a:ln>
          </p:spPr>
          <p:txBody>
            <a:bodyPr/>
            <a:lstStyle/>
            <a:p>
              <a:endParaRPr lang="en-US"/>
            </a:p>
          </p:txBody>
        </p:sp>
        <p:sp>
          <p:nvSpPr>
            <p:cNvPr id="48471" name="Rectangle 1105"/>
            <p:cNvSpPr>
              <a:spLocks noChangeAspect="1" noChangeArrowheads="1"/>
            </p:cNvSpPr>
            <p:nvPr/>
          </p:nvSpPr>
          <p:spPr bwMode="auto">
            <a:xfrm>
              <a:off x="1445" y="3044"/>
              <a:ext cx="170" cy="158"/>
            </a:xfrm>
            <a:prstGeom prst="rect">
              <a:avLst/>
            </a:prstGeom>
            <a:noFill/>
            <a:ln w="12700">
              <a:solidFill>
                <a:schemeClr val="accent1"/>
              </a:solidFill>
              <a:miter lim="800000"/>
              <a:headEnd/>
              <a:tailEnd/>
            </a:ln>
          </p:spPr>
          <p:txBody>
            <a:bodyPr wrap="none" anchor="ctr"/>
            <a:lstStyle/>
            <a:p>
              <a:endParaRPr lang="en-US"/>
            </a:p>
          </p:txBody>
        </p:sp>
        <p:sp>
          <p:nvSpPr>
            <p:cNvPr id="48472" name="Freeform 1106"/>
            <p:cNvSpPr>
              <a:spLocks noChangeAspect="1"/>
            </p:cNvSpPr>
            <p:nvPr/>
          </p:nvSpPr>
          <p:spPr bwMode="auto">
            <a:xfrm>
              <a:off x="1482" y="3234"/>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1"/>
                  </a:lnTo>
                  <a:lnTo>
                    <a:pt x="1042" y="152"/>
                  </a:lnTo>
                  <a:lnTo>
                    <a:pt x="1075" y="186"/>
                  </a:lnTo>
                  <a:lnTo>
                    <a:pt x="1105" y="225"/>
                  </a:lnTo>
                  <a:lnTo>
                    <a:pt x="1134" y="265"/>
                  </a:lnTo>
                  <a:lnTo>
                    <a:pt x="1162" y="310"/>
                  </a:lnTo>
                  <a:lnTo>
                    <a:pt x="1190" y="356"/>
                  </a:lnTo>
                  <a:lnTo>
                    <a:pt x="1216" y="407"/>
                  </a:lnTo>
                  <a:lnTo>
                    <a:pt x="1241" y="459"/>
                  </a:lnTo>
                  <a:lnTo>
                    <a:pt x="1264" y="515"/>
                  </a:lnTo>
                  <a:lnTo>
                    <a:pt x="1287" y="573"/>
                  </a:lnTo>
                  <a:lnTo>
                    <a:pt x="1309" y="635"/>
                  </a:lnTo>
                  <a:lnTo>
                    <a:pt x="1329" y="697"/>
                  </a:lnTo>
                  <a:lnTo>
                    <a:pt x="1347" y="764"/>
                  </a:lnTo>
                  <a:lnTo>
                    <a:pt x="1364" y="833"/>
                  </a:lnTo>
                  <a:lnTo>
                    <a:pt x="1380" y="903"/>
                  </a:lnTo>
                  <a:lnTo>
                    <a:pt x="1394" y="976"/>
                  </a:lnTo>
                  <a:lnTo>
                    <a:pt x="1407" y="1052"/>
                  </a:lnTo>
                  <a:lnTo>
                    <a:pt x="1418" y="1129"/>
                  </a:lnTo>
                  <a:lnTo>
                    <a:pt x="1429" y="1208"/>
                  </a:lnTo>
                  <a:lnTo>
                    <a:pt x="1437" y="1290"/>
                  </a:lnTo>
                  <a:lnTo>
                    <a:pt x="1443" y="1373"/>
                  </a:lnTo>
                  <a:lnTo>
                    <a:pt x="1447" y="1458"/>
                  </a:lnTo>
                  <a:lnTo>
                    <a:pt x="1450" y="1545"/>
                  </a:lnTo>
                  <a:lnTo>
                    <a:pt x="1451" y="1634"/>
                  </a:lnTo>
                  <a:lnTo>
                    <a:pt x="1450" y="1718"/>
                  </a:lnTo>
                  <a:lnTo>
                    <a:pt x="1447" y="1801"/>
                  </a:lnTo>
                  <a:lnTo>
                    <a:pt x="1443" y="1884"/>
                  </a:lnTo>
                  <a:lnTo>
                    <a:pt x="1437" y="1964"/>
                  </a:lnTo>
                  <a:lnTo>
                    <a:pt x="1429" y="2044"/>
                  </a:lnTo>
                  <a:lnTo>
                    <a:pt x="1418" y="2121"/>
                  </a:lnTo>
                  <a:lnTo>
                    <a:pt x="1407" y="2197"/>
                  </a:lnTo>
                  <a:lnTo>
                    <a:pt x="1394" y="2272"/>
                  </a:lnTo>
                  <a:lnTo>
                    <a:pt x="1380" y="2344"/>
                  </a:lnTo>
                  <a:lnTo>
                    <a:pt x="1364" y="2414"/>
                  </a:lnTo>
                  <a:lnTo>
                    <a:pt x="1347" y="2483"/>
                  </a:lnTo>
                  <a:lnTo>
                    <a:pt x="1329" y="2549"/>
                  </a:lnTo>
                  <a:lnTo>
                    <a:pt x="1309" y="2613"/>
                  </a:lnTo>
                  <a:lnTo>
                    <a:pt x="1287" y="2675"/>
                  </a:lnTo>
                  <a:lnTo>
                    <a:pt x="1264" y="2734"/>
                  </a:lnTo>
                  <a:lnTo>
                    <a:pt x="1241" y="2791"/>
                  </a:lnTo>
                  <a:lnTo>
                    <a:pt x="1216" y="2844"/>
                  </a:lnTo>
                  <a:lnTo>
                    <a:pt x="1190" y="2896"/>
                  </a:lnTo>
                  <a:lnTo>
                    <a:pt x="1162" y="2944"/>
                  </a:lnTo>
                  <a:lnTo>
                    <a:pt x="1134" y="2990"/>
                  </a:lnTo>
                  <a:lnTo>
                    <a:pt x="1105" y="3032"/>
                  </a:lnTo>
                  <a:lnTo>
                    <a:pt x="1075" y="3071"/>
                  </a:lnTo>
                  <a:lnTo>
                    <a:pt x="1042" y="3107"/>
                  </a:lnTo>
                  <a:lnTo>
                    <a:pt x="1011" y="3139"/>
                  </a:lnTo>
                  <a:lnTo>
                    <a:pt x="978" y="3169"/>
                  </a:lnTo>
                  <a:lnTo>
                    <a:pt x="944" y="3194"/>
                  </a:lnTo>
                  <a:lnTo>
                    <a:pt x="909" y="3216"/>
                  </a:lnTo>
                  <a:lnTo>
                    <a:pt x="873" y="3234"/>
                  </a:lnTo>
                  <a:lnTo>
                    <a:pt x="838" y="3248"/>
                  </a:lnTo>
                  <a:lnTo>
                    <a:pt x="801" y="3258"/>
                  </a:lnTo>
                  <a:lnTo>
                    <a:pt x="763" y="3264"/>
                  </a:lnTo>
                  <a:lnTo>
                    <a:pt x="725" y="3267"/>
                  </a:lnTo>
                  <a:lnTo>
                    <a:pt x="684" y="3264"/>
                  </a:lnTo>
                  <a:lnTo>
                    <a:pt x="642" y="3258"/>
                  </a:lnTo>
                  <a:lnTo>
                    <a:pt x="603" y="3248"/>
                  </a:lnTo>
                  <a:lnTo>
                    <a:pt x="564" y="3234"/>
                  </a:lnTo>
                  <a:lnTo>
                    <a:pt x="526" y="3216"/>
                  </a:lnTo>
                  <a:lnTo>
                    <a:pt x="490" y="3194"/>
                  </a:lnTo>
                  <a:lnTo>
                    <a:pt x="455" y="3169"/>
                  </a:lnTo>
                  <a:lnTo>
                    <a:pt x="421" y="3139"/>
                  </a:lnTo>
                  <a:lnTo>
                    <a:pt x="387" y="3107"/>
                  </a:lnTo>
                  <a:lnTo>
                    <a:pt x="356" y="3071"/>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4"/>
                  </a:lnTo>
                  <a:lnTo>
                    <a:pt x="63" y="2344"/>
                  </a:lnTo>
                  <a:lnTo>
                    <a:pt x="50" y="2272"/>
                  </a:lnTo>
                  <a:lnTo>
                    <a:pt x="37" y="2197"/>
                  </a:lnTo>
                  <a:lnTo>
                    <a:pt x="28" y="2121"/>
                  </a:lnTo>
                  <a:lnTo>
                    <a:pt x="19" y="2044"/>
                  </a:lnTo>
                  <a:lnTo>
                    <a:pt x="12" y="1964"/>
                  </a:lnTo>
                  <a:lnTo>
                    <a:pt x="7" y="1884"/>
                  </a:lnTo>
                  <a:lnTo>
                    <a:pt x="3" y="1801"/>
                  </a:lnTo>
                  <a:lnTo>
                    <a:pt x="1" y="1718"/>
                  </a:lnTo>
                  <a:lnTo>
                    <a:pt x="0" y="1634"/>
                  </a:lnTo>
                  <a:lnTo>
                    <a:pt x="1" y="1545"/>
                  </a:lnTo>
                  <a:lnTo>
                    <a:pt x="3" y="1458"/>
                  </a:lnTo>
                  <a:lnTo>
                    <a:pt x="7" y="1373"/>
                  </a:lnTo>
                  <a:lnTo>
                    <a:pt x="12" y="1290"/>
                  </a:lnTo>
                  <a:lnTo>
                    <a:pt x="19" y="1208"/>
                  </a:lnTo>
                  <a:lnTo>
                    <a:pt x="28" y="1129"/>
                  </a:lnTo>
                  <a:lnTo>
                    <a:pt x="37" y="1052"/>
                  </a:lnTo>
                  <a:lnTo>
                    <a:pt x="50" y="976"/>
                  </a:lnTo>
                  <a:lnTo>
                    <a:pt x="63" y="903"/>
                  </a:lnTo>
                  <a:lnTo>
                    <a:pt x="77" y="833"/>
                  </a:lnTo>
                  <a:lnTo>
                    <a:pt x="93" y="764"/>
                  </a:lnTo>
                  <a:lnTo>
                    <a:pt x="110" y="697"/>
                  </a:lnTo>
                  <a:lnTo>
                    <a:pt x="128" y="635"/>
                  </a:lnTo>
                  <a:lnTo>
                    <a:pt x="148" y="573"/>
                  </a:lnTo>
                  <a:lnTo>
                    <a:pt x="170" y="515"/>
                  </a:lnTo>
                  <a:lnTo>
                    <a:pt x="193" y="459"/>
                  </a:lnTo>
                  <a:lnTo>
                    <a:pt x="217" y="407"/>
                  </a:lnTo>
                  <a:lnTo>
                    <a:pt x="242" y="356"/>
                  </a:lnTo>
                  <a:lnTo>
                    <a:pt x="268" y="310"/>
                  </a:lnTo>
                  <a:lnTo>
                    <a:pt x="297" y="265"/>
                  </a:lnTo>
                  <a:lnTo>
                    <a:pt x="326" y="225"/>
                  </a:lnTo>
                  <a:lnTo>
                    <a:pt x="356" y="186"/>
                  </a:lnTo>
                  <a:lnTo>
                    <a:pt x="387" y="152"/>
                  </a:lnTo>
                  <a:lnTo>
                    <a:pt x="421" y="121"/>
                  </a:lnTo>
                  <a:lnTo>
                    <a:pt x="455" y="94"/>
                  </a:lnTo>
                  <a:lnTo>
                    <a:pt x="490" y="69"/>
                  </a:lnTo>
                  <a:lnTo>
                    <a:pt x="526" y="48"/>
                  </a:lnTo>
                  <a:lnTo>
                    <a:pt x="564" y="31"/>
                  </a:lnTo>
                  <a:lnTo>
                    <a:pt x="603" y="18"/>
                  </a:lnTo>
                  <a:lnTo>
                    <a:pt x="642" y="8"/>
                  </a:lnTo>
                  <a:lnTo>
                    <a:pt x="684" y="2"/>
                  </a:lnTo>
                  <a:lnTo>
                    <a:pt x="725" y="0"/>
                  </a:lnTo>
                  <a:close/>
                </a:path>
              </a:pathLst>
            </a:custGeom>
            <a:solidFill>
              <a:srgbClr val="329FD2"/>
            </a:solidFill>
            <a:ln w="9525">
              <a:noFill/>
              <a:round/>
              <a:headEnd/>
              <a:tailEnd/>
            </a:ln>
          </p:spPr>
          <p:txBody>
            <a:bodyPr/>
            <a:lstStyle/>
            <a:p>
              <a:endParaRPr lang="en-US"/>
            </a:p>
          </p:txBody>
        </p:sp>
        <p:sp>
          <p:nvSpPr>
            <p:cNvPr id="48473" name="Freeform 1107"/>
            <p:cNvSpPr>
              <a:spLocks noChangeAspect="1"/>
            </p:cNvSpPr>
            <p:nvPr/>
          </p:nvSpPr>
          <p:spPr bwMode="auto">
            <a:xfrm>
              <a:off x="1482" y="3234"/>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1"/>
                  </a:lnTo>
                  <a:lnTo>
                    <a:pt x="1042" y="152"/>
                  </a:lnTo>
                  <a:lnTo>
                    <a:pt x="1075" y="186"/>
                  </a:lnTo>
                  <a:lnTo>
                    <a:pt x="1105" y="225"/>
                  </a:lnTo>
                  <a:lnTo>
                    <a:pt x="1134" y="265"/>
                  </a:lnTo>
                  <a:lnTo>
                    <a:pt x="1162" y="310"/>
                  </a:lnTo>
                  <a:lnTo>
                    <a:pt x="1190" y="356"/>
                  </a:lnTo>
                  <a:lnTo>
                    <a:pt x="1216" y="407"/>
                  </a:lnTo>
                  <a:lnTo>
                    <a:pt x="1241" y="459"/>
                  </a:lnTo>
                  <a:lnTo>
                    <a:pt x="1264" y="515"/>
                  </a:lnTo>
                  <a:lnTo>
                    <a:pt x="1287" y="573"/>
                  </a:lnTo>
                  <a:lnTo>
                    <a:pt x="1309" y="635"/>
                  </a:lnTo>
                  <a:lnTo>
                    <a:pt x="1329" y="697"/>
                  </a:lnTo>
                  <a:lnTo>
                    <a:pt x="1347" y="764"/>
                  </a:lnTo>
                  <a:lnTo>
                    <a:pt x="1364" y="833"/>
                  </a:lnTo>
                  <a:lnTo>
                    <a:pt x="1380" y="903"/>
                  </a:lnTo>
                  <a:lnTo>
                    <a:pt x="1394" y="976"/>
                  </a:lnTo>
                  <a:lnTo>
                    <a:pt x="1407" y="1052"/>
                  </a:lnTo>
                  <a:lnTo>
                    <a:pt x="1418" y="1129"/>
                  </a:lnTo>
                  <a:lnTo>
                    <a:pt x="1429" y="1208"/>
                  </a:lnTo>
                  <a:lnTo>
                    <a:pt x="1437" y="1290"/>
                  </a:lnTo>
                  <a:lnTo>
                    <a:pt x="1443" y="1373"/>
                  </a:lnTo>
                  <a:lnTo>
                    <a:pt x="1447" y="1458"/>
                  </a:lnTo>
                  <a:lnTo>
                    <a:pt x="1450" y="1545"/>
                  </a:lnTo>
                  <a:lnTo>
                    <a:pt x="1451" y="1634"/>
                  </a:lnTo>
                  <a:lnTo>
                    <a:pt x="1450" y="1718"/>
                  </a:lnTo>
                  <a:lnTo>
                    <a:pt x="1447" y="1801"/>
                  </a:lnTo>
                  <a:lnTo>
                    <a:pt x="1443" y="1884"/>
                  </a:lnTo>
                  <a:lnTo>
                    <a:pt x="1437" y="1964"/>
                  </a:lnTo>
                  <a:lnTo>
                    <a:pt x="1429" y="2044"/>
                  </a:lnTo>
                  <a:lnTo>
                    <a:pt x="1418" y="2121"/>
                  </a:lnTo>
                  <a:lnTo>
                    <a:pt x="1407" y="2197"/>
                  </a:lnTo>
                  <a:lnTo>
                    <a:pt x="1394" y="2272"/>
                  </a:lnTo>
                  <a:lnTo>
                    <a:pt x="1380" y="2344"/>
                  </a:lnTo>
                  <a:lnTo>
                    <a:pt x="1364" y="2414"/>
                  </a:lnTo>
                  <a:lnTo>
                    <a:pt x="1347" y="2483"/>
                  </a:lnTo>
                  <a:lnTo>
                    <a:pt x="1329" y="2549"/>
                  </a:lnTo>
                  <a:lnTo>
                    <a:pt x="1309" y="2613"/>
                  </a:lnTo>
                  <a:lnTo>
                    <a:pt x="1287" y="2675"/>
                  </a:lnTo>
                  <a:lnTo>
                    <a:pt x="1264" y="2734"/>
                  </a:lnTo>
                  <a:lnTo>
                    <a:pt x="1241" y="2791"/>
                  </a:lnTo>
                  <a:lnTo>
                    <a:pt x="1216" y="2844"/>
                  </a:lnTo>
                  <a:lnTo>
                    <a:pt x="1190" y="2896"/>
                  </a:lnTo>
                  <a:lnTo>
                    <a:pt x="1162" y="2944"/>
                  </a:lnTo>
                  <a:lnTo>
                    <a:pt x="1134" y="2990"/>
                  </a:lnTo>
                  <a:lnTo>
                    <a:pt x="1105" y="3032"/>
                  </a:lnTo>
                  <a:lnTo>
                    <a:pt x="1075" y="3071"/>
                  </a:lnTo>
                  <a:lnTo>
                    <a:pt x="1042" y="3107"/>
                  </a:lnTo>
                  <a:lnTo>
                    <a:pt x="1011" y="3139"/>
                  </a:lnTo>
                  <a:lnTo>
                    <a:pt x="978" y="3169"/>
                  </a:lnTo>
                  <a:lnTo>
                    <a:pt x="944" y="3194"/>
                  </a:lnTo>
                  <a:lnTo>
                    <a:pt x="909" y="3216"/>
                  </a:lnTo>
                  <a:lnTo>
                    <a:pt x="873" y="3234"/>
                  </a:lnTo>
                  <a:lnTo>
                    <a:pt x="838" y="3248"/>
                  </a:lnTo>
                  <a:lnTo>
                    <a:pt x="801" y="3258"/>
                  </a:lnTo>
                  <a:lnTo>
                    <a:pt x="763" y="3264"/>
                  </a:lnTo>
                  <a:lnTo>
                    <a:pt x="725" y="3267"/>
                  </a:lnTo>
                  <a:lnTo>
                    <a:pt x="684" y="3264"/>
                  </a:lnTo>
                  <a:lnTo>
                    <a:pt x="642" y="3258"/>
                  </a:lnTo>
                  <a:lnTo>
                    <a:pt x="603" y="3248"/>
                  </a:lnTo>
                  <a:lnTo>
                    <a:pt x="564" y="3234"/>
                  </a:lnTo>
                  <a:lnTo>
                    <a:pt x="526" y="3216"/>
                  </a:lnTo>
                  <a:lnTo>
                    <a:pt x="490" y="3194"/>
                  </a:lnTo>
                  <a:lnTo>
                    <a:pt x="455" y="3169"/>
                  </a:lnTo>
                  <a:lnTo>
                    <a:pt x="421" y="3139"/>
                  </a:lnTo>
                  <a:lnTo>
                    <a:pt x="387" y="3107"/>
                  </a:lnTo>
                  <a:lnTo>
                    <a:pt x="356" y="3071"/>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4"/>
                  </a:lnTo>
                  <a:lnTo>
                    <a:pt x="63" y="2344"/>
                  </a:lnTo>
                  <a:lnTo>
                    <a:pt x="50" y="2272"/>
                  </a:lnTo>
                  <a:lnTo>
                    <a:pt x="37" y="2197"/>
                  </a:lnTo>
                  <a:lnTo>
                    <a:pt x="28" y="2121"/>
                  </a:lnTo>
                  <a:lnTo>
                    <a:pt x="19" y="2044"/>
                  </a:lnTo>
                  <a:lnTo>
                    <a:pt x="12" y="1964"/>
                  </a:lnTo>
                  <a:lnTo>
                    <a:pt x="7" y="1884"/>
                  </a:lnTo>
                  <a:lnTo>
                    <a:pt x="3" y="1801"/>
                  </a:lnTo>
                  <a:lnTo>
                    <a:pt x="1" y="1718"/>
                  </a:lnTo>
                  <a:lnTo>
                    <a:pt x="0" y="1634"/>
                  </a:lnTo>
                  <a:lnTo>
                    <a:pt x="1" y="1545"/>
                  </a:lnTo>
                  <a:lnTo>
                    <a:pt x="3" y="1458"/>
                  </a:lnTo>
                  <a:lnTo>
                    <a:pt x="7" y="1373"/>
                  </a:lnTo>
                  <a:lnTo>
                    <a:pt x="12" y="1290"/>
                  </a:lnTo>
                  <a:lnTo>
                    <a:pt x="19" y="1208"/>
                  </a:lnTo>
                  <a:lnTo>
                    <a:pt x="28" y="1129"/>
                  </a:lnTo>
                  <a:lnTo>
                    <a:pt x="37" y="1052"/>
                  </a:lnTo>
                  <a:lnTo>
                    <a:pt x="50" y="976"/>
                  </a:lnTo>
                  <a:lnTo>
                    <a:pt x="63" y="903"/>
                  </a:lnTo>
                  <a:lnTo>
                    <a:pt x="77" y="833"/>
                  </a:lnTo>
                  <a:lnTo>
                    <a:pt x="93" y="764"/>
                  </a:lnTo>
                  <a:lnTo>
                    <a:pt x="110" y="697"/>
                  </a:lnTo>
                  <a:lnTo>
                    <a:pt x="128" y="635"/>
                  </a:lnTo>
                  <a:lnTo>
                    <a:pt x="148" y="573"/>
                  </a:lnTo>
                  <a:lnTo>
                    <a:pt x="170" y="515"/>
                  </a:lnTo>
                  <a:lnTo>
                    <a:pt x="193" y="459"/>
                  </a:lnTo>
                  <a:lnTo>
                    <a:pt x="217" y="407"/>
                  </a:lnTo>
                  <a:lnTo>
                    <a:pt x="242" y="356"/>
                  </a:lnTo>
                  <a:lnTo>
                    <a:pt x="268" y="310"/>
                  </a:lnTo>
                  <a:lnTo>
                    <a:pt x="297" y="265"/>
                  </a:lnTo>
                  <a:lnTo>
                    <a:pt x="326" y="225"/>
                  </a:lnTo>
                  <a:lnTo>
                    <a:pt x="356" y="186"/>
                  </a:lnTo>
                  <a:lnTo>
                    <a:pt x="387" y="152"/>
                  </a:lnTo>
                  <a:lnTo>
                    <a:pt x="421" y="121"/>
                  </a:lnTo>
                  <a:lnTo>
                    <a:pt x="455" y="94"/>
                  </a:lnTo>
                  <a:lnTo>
                    <a:pt x="490" y="69"/>
                  </a:lnTo>
                  <a:lnTo>
                    <a:pt x="526" y="48"/>
                  </a:lnTo>
                  <a:lnTo>
                    <a:pt x="564" y="31"/>
                  </a:lnTo>
                  <a:lnTo>
                    <a:pt x="603" y="18"/>
                  </a:lnTo>
                  <a:lnTo>
                    <a:pt x="642" y="8"/>
                  </a:lnTo>
                  <a:lnTo>
                    <a:pt x="684" y="2"/>
                  </a:lnTo>
                  <a:lnTo>
                    <a:pt x="725" y="0"/>
                  </a:lnTo>
                </a:path>
              </a:pathLst>
            </a:custGeom>
            <a:noFill/>
            <a:ln w="6350">
              <a:solidFill>
                <a:srgbClr val="8DCBF0"/>
              </a:solidFill>
              <a:round/>
              <a:headEnd/>
              <a:tailEnd/>
            </a:ln>
          </p:spPr>
          <p:txBody>
            <a:bodyPr/>
            <a:lstStyle/>
            <a:p>
              <a:endParaRPr lang="en-US"/>
            </a:p>
          </p:txBody>
        </p:sp>
        <p:sp>
          <p:nvSpPr>
            <p:cNvPr id="48474" name="Rectangle 1108"/>
            <p:cNvSpPr>
              <a:spLocks noChangeAspect="1" noChangeArrowheads="1"/>
            </p:cNvSpPr>
            <p:nvPr/>
          </p:nvSpPr>
          <p:spPr bwMode="auto">
            <a:xfrm>
              <a:off x="1491" y="3234"/>
              <a:ext cx="120" cy="37"/>
            </a:xfrm>
            <a:prstGeom prst="rect">
              <a:avLst/>
            </a:prstGeom>
            <a:solidFill>
              <a:srgbClr val="329FD2"/>
            </a:solidFill>
            <a:ln w="9525">
              <a:noFill/>
              <a:miter lim="800000"/>
              <a:headEnd/>
              <a:tailEnd/>
            </a:ln>
          </p:spPr>
          <p:txBody>
            <a:bodyPr/>
            <a:lstStyle/>
            <a:p>
              <a:endParaRPr lang="en-US"/>
            </a:p>
          </p:txBody>
        </p:sp>
        <p:sp>
          <p:nvSpPr>
            <p:cNvPr id="48475" name="Freeform 1109"/>
            <p:cNvSpPr>
              <a:spLocks noChangeAspect="1"/>
            </p:cNvSpPr>
            <p:nvPr/>
          </p:nvSpPr>
          <p:spPr bwMode="auto">
            <a:xfrm>
              <a:off x="1482" y="3288"/>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2"/>
                  </a:lnTo>
                  <a:lnTo>
                    <a:pt x="1042" y="152"/>
                  </a:lnTo>
                  <a:lnTo>
                    <a:pt x="1075" y="187"/>
                  </a:lnTo>
                  <a:lnTo>
                    <a:pt x="1105" y="225"/>
                  </a:lnTo>
                  <a:lnTo>
                    <a:pt x="1134" y="266"/>
                  </a:lnTo>
                  <a:lnTo>
                    <a:pt x="1162" y="310"/>
                  </a:lnTo>
                  <a:lnTo>
                    <a:pt x="1190" y="357"/>
                  </a:lnTo>
                  <a:lnTo>
                    <a:pt x="1216" y="407"/>
                  </a:lnTo>
                  <a:lnTo>
                    <a:pt x="1241" y="459"/>
                  </a:lnTo>
                  <a:lnTo>
                    <a:pt x="1264" y="516"/>
                  </a:lnTo>
                  <a:lnTo>
                    <a:pt x="1287" y="573"/>
                  </a:lnTo>
                  <a:lnTo>
                    <a:pt x="1309" y="635"/>
                  </a:lnTo>
                  <a:lnTo>
                    <a:pt x="1329" y="698"/>
                  </a:lnTo>
                  <a:lnTo>
                    <a:pt x="1347" y="764"/>
                  </a:lnTo>
                  <a:lnTo>
                    <a:pt x="1364" y="833"/>
                  </a:lnTo>
                  <a:lnTo>
                    <a:pt x="1380" y="903"/>
                  </a:lnTo>
                  <a:lnTo>
                    <a:pt x="1394" y="976"/>
                  </a:lnTo>
                  <a:lnTo>
                    <a:pt x="1407" y="1052"/>
                  </a:lnTo>
                  <a:lnTo>
                    <a:pt x="1418" y="1129"/>
                  </a:lnTo>
                  <a:lnTo>
                    <a:pt x="1429" y="1208"/>
                  </a:lnTo>
                  <a:lnTo>
                    <a:pt x="1437" y="1290"/>
                  </a:lnTo>
                  <a:lnTo>
                    <a:pt x="1443" y="1373"/>
                  </a:lnTo>
                  <a:lnTo>
                    <a:pt x="1447" y="1459"/>
                  </a:lnTo>
                  <a:lnTo>
                    <a:pt x="1450" y="1545"/>
                  </a:lnTo>
                  <a:lnTo>
                    <a:pt x="1451" y="1634"/>
                  </a:lnTo>
                  <a:lnTo>
                    <a:pt x="1450" y="1718"/>
                  </a:lnTo>
                  <a:lnTo>
                    <a:pt x="1447" y="1801"/>
                  </a:lnTo>
                  <a:lnTo>
                    <a:pt x="1443" y="1884"/>
                  </a:lnTo>
                  <a:lnTo>
                    <a:pt x="1437" y="1965"/>
                  </a:lnTo>
                  <a:lnTo>
                    <a:pt x="1429" y="2044"/>
                  </a:lnTo>
                  <a:lnTo>
                    <a:pt x="1418" y="2121"/>
                  </a:lnTo>
                  <a:lnTo>
                    <a:pt x="1407" y="2198"/>
                  </a:lnTo>
                  <a:lnTo>
                    <a:pt x="1394" y="2272"/>
                  </a:lnTo>
                  <a:lnTo>
                    <a:pt x="1380" y="2344"/>
                  </a:lnTo>
                  <a:lnTo>
                    <a:pt x="1364" y="2415"/>
                  </a:lnTo>
                  <a:lnTo>
                    <a:pt x="1347" y="2483"/>
                  </a:lnTo>
                  <a:lnTo>
                    <a:pt x="1329" y="2549"/>
                  </a:lnTo>
                  <a:lnTo>
                    <a:pt x="1309" y="2613"/>
                  </a:lnTo>
                  <a:lnTo>
                    <a:pt x="1287" y="2675"/>
                  </a:lnTo>
                  <a:lnTo>
                    <a:pt x="1264" y="2734"/>
                  </a:lnTo>
                  <a:lnTo>
                    <a:pt x="1241" y="2791"/>
                  </a:lnTo>
                  <a:lnTo>
                    <a:pt x="1216" y="2844"/>
                  </a:lnTo>
                  <a:lnTo>
                    <a:pt x="1190" y="2896"/>
                  </a:lnTo>
                  <a:lnTo>
                    <a:pt x="1162" y="2944"/>
                  </a:lnTo>
                  <a:lnTo>
                    <a:pt x="1134" y="2990"/>
                  </a:lnTo>
                  <a:lnTo>
                    <a:pt x="1105" y="3032"/>
                  </a:lnTo>
                  <a:lnTo>
                    <a:pt x="1075" y="3072"/>
                  </a:lnTo>
                  <a:lnTo>
                    <a:pt x="1042" y="3107"/>
                  </a:lnTo>
                  <a:lnTo>
                    <a:pt x="1011" y="3139"/>
                  </a:lnTo>
                  <a:lnTo>
                    <a:pt x="978" y="3168"/>
                  </a:lnTo>
                  <a:lnTo>
                    <a:pt x="944" y="3195"/>
                  </a:lnTo>
                  <a:lnTo>
                    <a:pt x="909" y="3216"/>
                  </a:lnTo>
                  <a:lnTo>
                    <a:pt x="873" y="3234"/>
                  </a:lnTo>
                  <a:lnTo>
                    <a:pt x="838" y="3248"/>
                  </a:lnTo>
                  <a:lnTo>
                    <a:pt x="801" y="3258"/>
                  </a:lnTo>
                  <a:lnTo>
                    <a:pt x="763" y="3265"/>
                  </a:lnTo>
                  <a:lnTo>
                    <a:pt x="725" y="3267"/>
                  </a:lnTo>
                  <a:lnTo>
                    <a:pt x="684" y="3265"/>
                  </a:lnTo>
                  <a:lnTo>
                    <a:pt x="642" y="3258"/>
                  </a:lnTo>
                  <a:lnTo>
                    <a:pt x="603" y="3248"/>
                  </a:lnTo>
                  <a:lnTo>
                    <a:pt x="564" y="3234"/>
                  </a:lnTo>
                  <a:lnTo>
                    <a:pt x="526" y="3216"/>
                  </a:lnTo>
                  <a:lnTo>
                    <a:pt x="490" y="3195"/>
                  </a:lnTo>
                  <a:lnTo>
                    <a:pt x="455" y="3168"/>
                  </a:lnTo>
                  <a:lnTo>
                    <a:pt x="421" y="3139"/>
                  </a:lnTo>
                  <a:lnTo>
                    <a:pt x="387" y="3107"/>
                  </a:lnTo>
                  <a:lnTo>
                    <a:pt x="356" y="3072"/>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5"/>
                  </a:lnTo>
                  <a:lnTo>
                    <a:pt x="63" y="2344"/>
                  </a:lnTo>
                  <a:lnTo>
                    <a:pt x="50" y="2272"/>
                  </a:lnTo>
                  <a:lnTo>
                    <a:pt x="37" y="2198"/>
                  </a:lnTo>
                  <a:lnTo>
                    <a:pt x="28" y="2121"/>
                  </a:lnTo>
                  <a:lnTo>
                    <a:pt x="19" y="2044"/>
                  </a:lnTo>
                  <a:lnTo>
                    <a:pt x="12" y="1965"/>
                  </a:lnTo>
                  <a:lnTo>
                    <a:pt x="7" y="1884"/>
                  </a:lnTo>
                  <a:lnTo>
                    <a:pt x="3" y="1801"/>
                  </a:lnTo>
                  <a:lnTo>
                    <a:pt x="1" y="1718"/>
                  </a:lnTo>
                  <a:lnTo>
                    <a:pt x="0" y="1634"/>
                  </a:lnTo>
                  <a:lnTo>
                    <a:pt x="1" y="1545"/>
                  </a:lnTo>
                  <a:lnTo>
                    <a:pt x="3" y="1459"/>
                  </a:lnTo>
                  <a:lnTo>
                    <a:pt x="7" y="1373"/>
                  </a:lnTo>
                  <a:lnTo>
                    <a:pt x="12" y="1290"/>
                  </a:lnTo>
                  <a:lnTo>
                    <a:pt x="19" y="1208"/>
                  </a:lnTo>
                  <a:lnTo>
                    <a:pt x="28" y="1129"/>
                  </a:lnTo>
                  <a:lnTo>
                    <a:pt x="37" y="1052"/>
                  </a:lnTo>
                  <a:lnTo>
                    <a:pt x="50" y="976"/>
                  </a:lnTo>
                  <a:lnTo>
                    <a:pt x="63" y="903"/>
                  </a:lnTo>
                  <a:lnTo>
                    <a:pt x="77" y="833"/>
                  </a:lnTo>
                  <a:lnTo>
                    <a:pt x="93" y="764"/>
                  </a:lnTo>
                  <a:lnTo>
                    <a:pt x="110" y="698"/>
                  </a:lnTo>
                  <a:lnTo>
                    <a:pt x="128" y="635"/>
                  </a:lnTo>
                  <a:lnTo>
                    <a:pt x="148" y="573"/>
                  </a:lnTo>
                  <a:lnTo>
                    <a:pt x="170" y="516"/>
                  </a:lnTo>
                  <a:lnTo>
                    <a:pt x="193" y="459"/>
                  </a:lnTo>
                  <a:lnTo>
                    <a:pt x="217" y="407"/>
                  </a:lnTo>
                  <a:lnTo>
                    <a:pt x="242" y="357"/>
                  </a:lnTo>
                  <a:lnTo>
                    <a:pt x="268" y="310"/>
                  </a:lnTo>
                  <a:lnTo>
                    <a:pt x="297" y="266"/>
                  </a:lnTo>
                  <a:lnTo>
                    <a:pt x="326" y="225"/>
                  </a:lnTo>
                  <a:lnTo>
                    <a:pt x="356" y="187"/>
                  </a:lnTo>
                  <a:lnTo>
                    <a:pt x="387" y="152"/>
                  </a:lnTo>
                  <a:lnTo>
                    <a:pt x="421" y="122"/>
                  </a:lnTo>
                  <a:lnTo>
                    <a:pt x="455" y="94"/>
                  </a:lnTo>
                  <a:lnTo>
                    <a:pt x="490" y="69"/>
                  </a:lnTo>
                  <a:lnTo>
                    <a:pt x="526" y="48"/>
                  </a:lnTo>
                  <a:lnTo>
                    <a:pt x="564" y="31"/>
                  </a:lnTo>
                  <a:lnTo>
                    <a:pt x="603" y="18"/>
                  </a:lnTo>
                  <a:lnTo>
                    <a:pt x="642" y="8"/>
                  </a:lnTo>
                  <a:lnTo>
                    <a:pt x="684" y="2"/>
                  </a:lnTo>
                  <a:lnTo>
                    <a:pt x="725" y="0"/>
                  </a:lnTo>
                  <a:close/>
                </a:path>
              </a:pathLst>
            </a:custGeom>
            <a:solidFill>
              <a:srgbClr val="329FD2"/>
            </a:solidFill>
            <a:ln w="9525">
              <a:noFill/>
              <a:round/>
              <a:headEnd/>
              <a:tailEnd/>
            </a:ln>
          </p:spPr>
          <p:txBody>
            <a:bodyPr/>
            <a:lstStyle/>
            <a:p>
              <a:endParaRPr lang="en-US"/>
            </a:p>
          </p:txBody>
        </p:sp>
        <p:sp>
          <p:nvSpPr>
            <p:cNvPr id="48476" name="Freeform 1110"/>
            <p:cNvSpPr>
              <a:spLocks noChangeAspect="1"/>
            </p:cNvSpPr>
            <p:nvPr/>
          </p:nvSpPr>
          <p:spPr bwMode="auto">
            <a:xfrm>
              <a:off x="1482" y="3288"/>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2"/>
                  </a:lnTo>
                  <a:lnTo>
                    <a:pt x="1042" y="152"/>
                  </a:lnTo>
                  <a:lnTo>
                    <a:pt x="1075" y="187"/>
                  </a:lnTo>
                  <a:lnTo>
                    <a:pt x="1105" y="225"/>
                  </a:lnTo>
                  <a:lnTo>
                    <a:pt x="1134" y="266"/>
                  </a:lnTo>
                  <a:lnTo>
                    <a:pt x="1162" y="310"/>
                  </a:lnTo>
                  <a:lnTo>
                    <a:pt x="1190" y="357"/>
                  </a:lnTo>
                  <a:lnTo>
                    <a:pt x="1216" y="407"/>
                  </a:lnTo>
                  <a:lnTo>
                    <a:pt x="1241" y="459"/>
                  </a:lnTo>
                  <a:lnTo>
                    <a:pt x="1264" y="516"/>
                  </a:lnTo>
                  <a:lnTo>
                    <a:pt x="1287" y="573"/>
                  </a:lnTo>
                  <a:lnTo>
                    <a:pt x="1309" y="635"/>
                  </a:lnTo>
                  <a:lnTo>
                    <a:pt x="1329" y="698"/>
                  </a:lnTo>
                  <a:lnTo>
                    <a:pt x="1347" y="764"/>
                  </a:lnTo>
                  <a:lnTo>
                    <a:pt x="1364" y="833"/>
                  </a:lnTo>
                  <a:lnTo>
                    <a:pt x="1380" y="903"/>
                  </a:lnTo>
                  <a:lnTo>
                    <a:pt x="1394" y="976"/>
                  </a:lnTo>
                  <a:lnTo>
                    <a:pt x="1407" y="1052"/>
                  </a:lnTo>
                  <a:lnTo>
                    <a:pt x="1418" y="1129"/>
                  </a:lnTo>
                  <a:lnTo>
                    <a:pt x="1429" y="1208"/>
                  </a:lnTo>
                  <a:lnTo>
                    <a:pt x="1437" y="1290"/>
                  </a:lnTo>
                  <a:lnTo>
                    <a:pt x="1443" y="1373"/>
                  </a:lnTo>
                  <a:lnTo>
                    <a:pt x="1447" y="1459"/>
                  </a:lnTo>
                  <a:lnTo>
                    <a:pt x="1450" y="1545"/>
                  </a:lnTo>
                  <a:lnTo>
                    <a:pt x="1451" y="1634"/>
                  </a:lnTo>
                  <a:lnTo>
                    <a:pt x="1450" y="1718"/>
                  </a:lnTo>
                  <a:lnTo>
                    <a:pt x="1447" y="1801"/>
                  </a:lnTo>
                  <a:lnTo>
                    <a:pt x="1443" y="1884"/>
                  </a:lnTo>
                  <a:lnTo>
                    <a:pt x="1437" y="1965"/>
                  </a:lnTo>
                  <a:lnTo>
                    <a:pt x="1429" y="2044"/>
                  </a:lnTo>
                  <a:lnTo>
                    <a:pt x="1418" y="2121"/>
                  </a:lnTo>
                  <a:lnTo>
                    <a:pt x="1407" y="2198"/>
                  </a:lnTo>
                  <a:lnTo>
                    <a:pt x="1394" y="2272"/>
                  </a:lnTo>
                  <a:lnTo>
                    <a:pt x="1380" y="2344"/>
                  </a:lnTo>
                  <a:lnTo>
                    <a:pt x="1364" y="2415"/>
                  </a:lnTo>
                  <a:lnTo>
                    <a:pt x="1347" y="2483"/>
                  </a:lnTo>
                  <a:lnTo>
                    <a:pt x="1329" y="2549"/>
                  </a:lnTo>
                  <a:lnTo>
                    <a:pt x="1309" y="2613"/>
                  </a:lnTo>
                  <a:lnTo>
                    <a:pt x="1287" y="2675"/>
                  </a:lnTo>
                  <a:lnTo>
                    <a:pt x="1264" y="2734"/>
                  </a:lnTo>
                  <a:lnTo>
                    <a:pt x="1241" y="2791"/>
                  </a:lnTo>
                  <a:lnTo>
                    <a:pt x="1216" y="2844"/>
                  </a:lnTo>
                  <a:lnTo>
                    <a:pt x="1190" y="2896"/>
                  </a:lnTo>
                  <a:lnTo>
                    <a:pt x="1162" y="2944"/>
                  </a:lnTo>
                  <a:lnTo>
                    <a:pt x="1134" y="2990"/>
                  </a:lnTo>
                  <a:lnTo>
                    <a:pt x="1105" y="3032"/>
                  </a:lnTo>
                  <a:lnTo>
                    <a:pt x="1075" y="3072"/>
                  </a:lnTo>
                  <a:lnTo>
                    <a:pt x="1042" y="3107"/>
                  </a:lnTo>
                  <a:lnTo>
                    <a:pt x="1011" y="3139"/>
                  </a:lnTo>
                  <a:lnTo>
                    <a:pt x="978" y="3168"/>
                  </a:lnTo>
                  <a:lnTo>
                    <a:pt x="944" y="3195"/>
                  </a:lnTo>
                  <a:lnTo>
                    <a:pt x="909" y="3216"/>
                  </a:lnTo>
                  <a:lnTo>
                    <a:pt x="873" y="3234"/>
                  </a:lnTo>
                  <a:lnTo>
                    <a:pt x="838" y="3248"/>
                  </a:lnTo>
                  <a:lnTo>
                    <a:pt x="801" y="3258"/>
                  </a:lnTo>
                  <a:lnTo>
                    <a:pt x="763" y="3265"/>
                  </a:lnTo>
                  <a:lnTo>
                    <a:pt x="725" y="3267"/>
                  </a:lnTo>
                  <a:lnTo>
                    <a:pt x="684" y="3265"/>
                  </a:lnTo>
                  <a:lnTo>
                    <a:pt x="642" y="3258"/>
                  </a:lnTo>
                  <a:lnTo>
                    <a:pt x="603" y="3248"/>
                  </a:lnTo>
                  <a:lnTo>
                    <a:pt x="564" y="3234"/>
                  </a:lnTo>
                  <a:lnTo>
                    <a:pt x="526" y="3216"/>
                  </a:lnTo>
                  <a:lnTo>
                    <a:pt x="490" y="3195"/>
                  </a:lnTo>
                  <a:lnTo>
                    <a:pt x="455" y="3168"/>
                  </a:lnTo>
                  <a:lnTo>
                    <a:pt x="421" y="3139"/>
                  </a:lnTo>
                  <a:lnTo>
                    <a:pt x="387" y="3107"/>
                  </a:lnTo>
                  <a:lnTo>
                    <a:pt x="356" y="3072"/>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5"/>
                  </a:lnTo>
                  <a:lnTo>
                    <a:pt x="63" y="2344"/>
                  </a:lnTo>
                  <a:lnTo>
                    <a:pt x="50" y="2272"/>
                  </a:lnTo>
                  <a:lnTo>
                    <a:pt x="37" y="2198"/>
                  </a:lnTo>
                  <a:lnTo>
                    <a:pt x="28" y="2121"/>
                  </a:lnTo>
                  <a:lnTo>
                    <a:pt x="19" y="2044"/>
                  </a:lnTo>
                  <a:lnTo>
                    <a:pt x="12" y="1965"/>
                  </a:lnTo>
                  <a:lnTo>
                    <a:pt x="7" y="1884"/>
                  </a:lnTo>
                  <a:lnTo>
                    <a:pt x="3" y="1801"/>
                  </a:lnTo>
                  <a:lnTo>
                    <a:pt x="1" y="1718"/>
                  </a:lnTo>
                  <a:lnTo>
                    <a:pt x="0" y="1634"/>
                  </a:lnTo>
                  <a:lnTo>
                    <a:pt x="1" y="1545"/>
                  </a:lnTo>
                  <a:lnTo>
                    <a:pt x="3" y="1459"/>
                  </a:lnTo>
                  <a:lnTo>
                    <a:pt x="7" y="1373"/>
                  </a:lnTo>
                  <a:lnTo>
                    <a:pt x="12" y="1290"/>
                  </a:lnTo>
                  <a:lnTo>
                    <a:pt x="19" y="1208"/>
                  </a:lnTo>
                  <a:lnTo>
                    <a:pt x="28" y="1129"/>
                  </a:lnTo>
                  <a:lnTo>
                    <a:pt x="37" y="1052"/>
                  </a:lnTo>
                  <a:lnTo>
                    <a:pt x="50" y="976"/>
                  </a:lnTo>
                  <a:lnTo>
                    <a:pt x="63" y="903"/>
                  </a:lnTo>
                  <a:lnTo>
                    <a:pt x="77" y="833"/>
                  </a:lnTo>
                  <a:lnTo>
                    <a:pt x="93" y="764"/>
                  </a:lnTo>
                  <a:lnTo>
                    <a:pt x="110" y="698"/>
                  </a:lnTo>
                  <a:lnTo>
                    <a:pt x="128" y="635"/>
                  </a:lnTo>
                  <a:lnTo>
                    <a:pt x="148" y="573"/>
                  </a:lnTo>
                  <a:lnTo>
                    <a:pt x="170" y="516"/>
                  </a:lnTo>
                  <a:lnTo>
                    <a:pt x="193" y="459"/>
                  </a:lnTo>
                  <a:lnTo>
                    <a:pt x="217" y="407"/>
                  </a:lnTo>
                  <a:lnTo>
                    <a:pt x="242" y="357"/>
                  </a:lnTo>
                  <a:lnTo>
                    <a:pt x="268" y="310"/>
                  </a:lnTo>
                  <a:lnTo>
                    <a:pt x="297" y="266"/>
                  </a:lnTo>
                  <a:lnTo>
                    <a:pt x="326" y="225"/>
                  </a:lnTo>
                  <a:lnTo>
                    <a:pt x="356" y="187"/>
                  </a:lnTo>
                  <a:lnTo>
                    <a:pt x="387" y="152"/>
                  </a:lnTo>
                  <a:lnTo>
                    <a:pt x="421" y="122"/>
                  </a:lnTo>
                  <a:lnTo>
                    <a:pt x="455" y="94"/>
                  </a:lnTo>
                  <a:lnTo>
                    <a:pt x="490" y="69"/>
                  </a:lnTo>
                  <a:lnTo>
                    <a:pt x="526" y="48"/>
                  </a:lnTo>
                  <a:lnTo>
                    <a:pt x="564" y="31"/>
                  </a:lnTo>
                  <a:lnTo>
                    <a:pt x="603" y="18"/>
                  </a:lnTo>
                  <a:lnTo>
                    <a:pt x="642" y="8"/>
                  </a:lnTo>
                  <a:lnTo>
                    <a:pt x="684" y="2"/>
                  </a:lnTo>
                  <a:lnTo>
                    <a:pt x="725" y="0"/>
                  </a:lnTo>
                </a:path>
              </a:pathLst>
            </a:custGeom>
            <a:noFill/>
            <a:ln w="6350">
              <a:solidFill>
                <a:srgbClr val="8DCBF0"/>
              </a:solidFill>
              <a:round/>
              <a:headEnd/>
              <a:tailEnd/>
            </a:ln>
          </p:spPr>
          <p:txBody>
            <a:bodyPr/>
            <a:lstStyle/>
            <a:p>
              <a:endParaRPr lang="en-US"/>
            </a:p>
          </p:txBody>
        </p:sp>
        <p:sp>
          <p:nvSpPr>
            <p:cNvPr id="48477" name="Rectangle 1111"/>
            <p:cNvSpPr>
              <a:spLocks noChangeAspect="1" noChangeArrowheads="1"/>
            </p:cNvSpPr>
            <p:nvPr/>
          </p:nvSpPr>
          <p:spPr bwMode="auto">
            <a:xfrm>
              <a:off x="1491" y="3288"/>
              <a:ext cx="120" cy="37"/>
            </a:xfrm>
            <a:prstGeom prst="rect">
              <a:avLst/>
            </a:prstGeom>
            <a:solidFill>
              <a:srgbClr val="329FD2"/>
            </a:solidFill>
            <a:ln w="9525">
              <a:noFill/>
              <a:miter lim="800000"/>
              <a:headEnd/>
              <a:tailEnd/>
            </a:ln>
          </p:spPr>
          <p:txBody>
            <a:bodyPr/>
            <a:lstStyle/>
            <a:p>
              <a:endParaRPr lang="en-US"/>
            </a:p>
          </p:txBody>
        </p:sp>
        <p:sp>
          <p:nvSpPr>
            <p:cNvPr id="48478" name="Line 166"/>
            <p:cNvSpPr>
              <a:spLocks noChangeAspect="1" noChangeShapeType="1"/>
            </p:cNvSpPr>
            <p:nvPr/>
          </p:nvSpPr>
          <p:spPr bwMode="auto">
            <a:xfrm>
              <a:off x="1491" y="3234"/>
              <a:ext cx="125" cy="1"/>
            </a:xfrm>
            <a:prstGeom prst="line">
              <a:avLst/>
            </a:prstGeom>
            <a:noFill/>
            <a:ln w="6350">
              <a:solidFill>
                <a:srgbClr val="8DCBF0"/>
              </a:solidFill>
              <a:round/>
              <a:headEnd/>
              <a:tailEnd/>
            </a:ln>
          </p:spPr>
          <p:txBody>
            <a:bodyPr/>
            <a:lstStyle/>
            <a:p>
              <a:endParaRPr lang="en-US"/>
            </a:p>
          </p:txBody>
        </p:sp>
        <p:sp>
          <p:nvSpPr>
            <p:cNvPr id="48479" name="Line 167"/>
            <p:cNvSpPr>
              <a:spLocks noChangeAspect="1" noChangeShapeType="1"/>
            </p:cNvSpPr>
            <p:nvPr/>
          </p:nvSpPr>
          <p:spPr bwMode="auto">
            <a:xfrm>
              <a:off x="1491" y="3271"/>
              <a:ext cx="125" cy="1"/>
            </a:xfrm>
            <a:prstGeom prst="line">
              <a:avLst/>
            </a:prstGeom>
            <a:noFill/>
            <a:ln w="6350">
              <a:solidFill>
                <a:srgbClr val="8DCBF0"/>
              </a:solidFill>
              <a:round/>
              <a:headEnd/>
              <a:tailEnd/>
            </a:ln>
          </p:spPr>
          <p:txBody>
            <a:bodyPr/>
            <a:lstStyle/>
            <a:p>
              <a:endParaRPr lang="en-US"/>
            </a:p>
          </p:txBody>
        </p:sp>
        <p:sp>
          <p:nvSpPr>
            <p:cNvPr id="48480" name="Line 168"/>
            <p:cNvSpPr>
              <a:spLocks noChangeAspect="1" noChangeShapeType="1"/>
            </p:cNvSpPr>
            <p:nvPr/>
          </p:nvSpPr>
          <p:spPr bwMode="auto">
            <a:xfrm>
              <a:off x="1491" y="3288"/>
              <a:ext cx="125" cy="1"/>
            </a:xfrm>
            <a:prstGeom prst="line">
              <a:avLst/>
            </a:prstGeom>
            <a:noFill/>
            <a:ln w="6350">
              <a:solidFill>
                <a:srgbClr val="8DCBF0"/>
              </a:solidFill>
              <a:round/>
              <a:headEnd/>
              <a:tailEnd/>
            </a:ln>
          </p:spPr>
          <p:txBody>
            <a:bodyPr/>
            <a:lstStyle/>
            <a:p>
              <a:endParaRPr lang="en-US"/>
            </a:p>
          </p:txBody>
        </p:sp>
        <p:sp>
          <p:nvSpPr>
            <p:cNvPr id="48481" name="Line 169"/>
            <p:cNvSpPr>
              <a:spLocks noChangeAspect="1" noChangeShapeType="1"/>
            </p:cNvSpPr>
            <p:nvPr/>
          </p:nvSpPr>
          <p:spPr bwMode="auto">
            <a:xfrm>
              <a:off x="1491" y="3325"/>
              <a:ext cx="125" cy="1"/>
            </a:xfrm>
            <a:prstGeom prst="line">
              <a:avLst/>
            </a:prstGeom>
            <a:noFill/>
            <a:ln w="6350">
              <a:solidFill>
                <a:srgbClr val="8DCBF0"/>
              </a:solidFill>
              <a:round/>
              <a:headEnd/>
              <a:tailEnd/>
            </a:ln>
          </p:spPr>
          <p:txBody>
            <a:bodyPr/>
            <a:lstStyle/>
            <a:p>
              <a:endParaRPr lang="en-US"/>
            </a:p>
          </p:txBody>
        </p:sp>
        <p:sp>
          <p:nvSpPr>
            <p:cNvPr id="48482" name="Rectangle 1116"/>
            <p:cNvSpPr>
              <a:spLocks noChangeAspect="1" noChangeArrowheads="1"/>
            </p:cNvSpPr>
            <p:nvPr/>
          </p:nvSpPr>
          <p:spPr bwMode="auto">
            <a:xfrm>
              <a:off x="1497" y="3250"/>
              <a:ext cx="76" cy="6"/>
            </a:xfrm>
            <a:prstGeom prst="rect">
              <a:avLst/>
            </a:prstGeom>
            <a:solidFill>
              <a:srgbClr val="1F1A17"/>
            </a:solidFill>
            <a:ln w="9525">
              <a:noFill/>
              <a:miter lim="800000"/>
              <a:headEnd/>
              <a:tailEnd/>
            </a:ln>
          </p:spPr>
          <p:txBody>
            <a:bodyPr/>
            <a:lstStyle/>
            <a:p>
              <a:endParaRPr lang="en-US"/>
            </a:p>
          </p:txBody>
        </p:sp>
        <p:sp>
          <p:nvSpPr>
            <p:cNvPr id="48483" name="Freeform 1117"/>
            <p:cNvSpPr>
              <a:spLocks noChangeAspect="1"/>
            </p:cNvSpPr>
            <p:nvPr/>
          </p:nvSpPr>
          <p:spPr bwMode="auto">
            <a:xfrm>
              <a:off x="1572" y="3244"/>
              <a:ext cx="33" cy="18"/>
            </a:xfrm>
            <a:custGeom>
              <a:avLst/>
              <a:gdLst>
                <a:gd name="T0" fmla="*/ 0 w 2629"/>
                <a:gd name="T1" fmla="*/ 0 h 1589"/>
                <a:gd name="T2" fmla="*/ 0 w 2629"/>
                <a:gd name="T3" fmla="*/ 0 h 1589"/>
                <a:gd name="T4" fmla="*/ 0 w 2629"/>
                <a:gd name="T5" fmla="*/ 0 h 1589"/>
                <a:gd name="T6" fmla="*/ 0 w 2629"/>
                <a:gd name="T7" fmla="*/ 0 h 1589"/>
                <a:gd name="T8" fmla="*/ 0 60000 65536"/>
                <a:gd name="T9" fmla="*/ 0 60000 65536"/>
                <a:gd name="T10" fmla="*/ 0 60000 65536"/>
                <a:gd name="T11" fmla="*/ 0 60000 65536"/>
                <a:gd name="T12" fmla="*/ 0 w 2629"/>
                <a:gd name="T13" fmla="*/ 0 h 1589"/>
                <a:gd name="T14" fmla="*/ 2629 w 2629"/>
                <a:gd name="T15" fmla="*/ 1589 h 1589"/>
              </a:gdLst>
              <a:ahLst/>
              <a:cxnLst>
                <a:cxn ang="T8">
                  <a:pos x="T0" y="T1"/>
                </a:cxn>
                <a:cxn ang="T9">
                  <a:pos x="T2" y="T3"/>
                </a:cxn>
                <a:cxn ang="T10">
                  <a:pos x="T4" y="T5"/>
                </a:cxn>
                <a:cxn ang="T11">
                  <a:pos x="T6" y="T7"/>
                </a:cxn>
              </a:cxnLst>
              <a:rect l="T12" t="T13" r="T14" b="T15"/>
              <a:pathLst>
                <a:path w="2629" h="1589">
                  <a:moveTo>
                    <a:pt x="0" y="1589"/>
                  </a:moveTo>
                  <a:lnTo>
                    <a:pt x="2629" y="772"/>
                  </a:lnTo>
                  <a:lnTo>
                    <a:pt x="0" y="0"/>
                  </a:lnTo>
                  <a:lnTo>
                    <a:pt x="0" y="1589"/>
                  </a:lnTo>
                  <a:close/>
                </a:path>
              </a:pathLst>
            </a:custGeom>
            <a:solidFill>
              <a:srgbClr val="1F1A17"/>
            </a:solidFill>
            <a:ln w="9525">
              <a:noFill/>
              <a:round/>
              <a:headEnd/>
              <a:tailEnd/>
            </a:ln>
          </p:spPr>
          <p:txBody>
            <a:bodyPr/>
            <a:lstStyle/>
            <a:p>
              <a:endParaRPr lang="en-US"/>
            </a:p>
          </p:txBody>
        </p:sp>
        <p:sp>
          <p:nvSpPr>
            <p:cNvPr id="48484" name="Freeform 1118"/>
            <p:cNvSpPr>
              <a:spLocks noChangeAspect="1"/>
            </p:cNvSpPr>
            <p:nvPr/>
          </p:nvSpPr>
          <p:spPr bwMode="auto">
            <a:xfrm>
              <a:off x="1572" y="3244"/>
              <a:ext cx="33" cy="18"/>
            </a:xfrm>
            <a:custGeom>
              <a:avLst/>
              <a:gdLst>
                <a:gd name="T0" fmla="*/ 0 w 2629"/>
                <a:gd name="T1" fmla="*/ 0 h 1589"/>
                <a:gd name="T2" fmla="*/ 0 w 2629"/>
                <a:gd name="T3" fmla="*/ 0 h 1589"/>
                <a:gd name="T4" fmla="*/ 0 w 2629"/>
                <a:gd name="T5" fmla="*/ 0 h 1589"/>
                <a:gd name="T6" fmla="*/ 0 w 2629"/>
                <a:gd name="T7" fmla="*/ 0 h 1589"/>
                <a:gd name="T8" fmla="*/ 0 60000 65536"/>
                <a:gd name="T9" fmla="*/ 0 60000 65536"/>
                <a:gd name="T10" fmla="*/ 0 60000 65536"/>
                <a:gd name="T11" fmla="*/ 0 60000 65536"/>
                <a:gd name="T12" fmla="*/ 0 w 2629"/>
                <a:gd name="T13" fmla="*/ 0 h 1589"/>
                <a:gd name="T14" fmla="*/ 2629 w 2629"/>
                <a:gd name="T15" fmla="*/ 1589 h 1589"/>
              </a:gdLst>
              <a:ahLst/>
              <a:cxnLst>
                <a:cxn ang="T8">
                  <a:pos x="T0" y="T1"/>
                </a:cxn>
                <a:cxn ang="T9">
                  <a:pos x="T2" y="T3"/>
                </a:cxn>
                <a:cxn ang="T10">
                  <a:pos x="T4" y="T5"/>
                </a:cxn>
                <a:cxn ang="T11">
                  <a:pos x="T6" y="T7"/>
                </a:cxn>
              </a:cxnLst>
              <a:rect l="T12" t="T13" r="T14" b="T15"/>
              <a:pathLst>
                <a:path w="2629" h="1589">
                  <a:moveTo>
                    <a:pt x="0" y="1589"/>
                  </a:moveTo>
                  <a:lnTo>
                    <a:pt x="2629" y="772"/>
                  </a:lnTo>
                  <a:lnTo>
                    <a:pt x="0" y="0"/>
                  </a:lnTo>
                  <a:lnTo>
                    <a:pt x="0" y="1589"/>
                  </a:lnTo>
                  <a:close/>
                </a:path>
              </a:pathLst>
            </a:custGeom>
            <a:noFill/>
            <a:ln w="1588">
              <a:solidFill>
                <a:srgbClr val="1F1A17"/>
              </a:solidFill>
              <a:round/>
              <a:headEnd/>
              <a:tailEnd/>
            </a:ln>
          </p:spPr>
          <p:txBody>
            <a:bodyPr/>
            <a:lstStyle/>
            <a:p>
              <a:endParaRPr lang="en-US"/>
            </a:p>
          </p:txBody>
        </p:sp>
        <p:sp>
          <p:nvSpPr>
            <p:cNvPr id="48485" name="Rectangle 1119"/>
            <p:cNvSpPr>
              <a:spLocks noChangeAspect="1" noChangeArrowheads="1"/>
            </p:cNvSpPr>
            <p:nvPr/>
          </p:nvSpPr>
          <p:spPr bwMode="auto">
            <a:xfrm>
              <a:off x="1529" y="3306"/>
              <a:ext cx="76" cy="6"/>
            </a:xfrm>
            <a:prstGeom prst="rect">
              <a:avLst/>
            </a:prstGeom>
            <a:solidFill>
              <a:srgbClr val="1F1A17"/>
            </a:solidFill>
            <a:ln w="9525">
              <a:noFill/>
              <a:miter lim="800000"/>
              <a:headEnd/>
              <a:tailEnd/>
            </a:ln>
          </p:spPr>
          <p:txBody>
            <a:bodyPr/>
            <a:lstStyle/>
            <a:p>
              <a:endParaRPr lang="en-US"/>
            </a:p>
          </p:txBody>
        </p:sp>
        <p:sp>
          <p:nvSpPr>
            <p:cNvPr id="48486" name="Freeform 1120"/>
            <p:cNvSpPr>
              <a:spLocks noChangeAspect="1"/>
            </p:cNvSpPr>
            <p:nvPr/>
          </p:nvSpPr>
          <p:spPr bwMode="auto">
            <a:xfrm>
              <a:off x="1498" y="3300"/>
              <a:ext cx="32" cy="18"/>
            </a:xfrm>
            <a:custGeom>
              <a:avLst/>
              <a:gdLst>
                <a:gd name="T0" fmla="*/ 0 w 2629"/>
                <a:gd name="T1" fmla="*/ 0 h 1588"/>
                <a:gd name="T2" fmla="*/ 0 w 2629"/>
                <a:gd name="T3" fmla="*/ 0 h 1588"/>
                <a:gd name="T4" fmla="*/ 0 w 2629"/>
                <a:gd name="T5" fmla="*/ 0 h 1588"/>
                <a:gd name="T6" fmla="*/ 0 w 2629"/>
                <a:gd name="T7" fmla="*/ 0 h 1588"/>
                <a:gd name="T8" fmla="*/ 0 60000 65536"/>
                <a:gd name="T9" fmla="*/ 0 60000 65536"/>
                <a:gd name="T10" fmla="*/ 0 60000 65536"/>
                <a:gd name="T11" fmla="*/ 0 60000 65536"/>
                <a:gd name="T12" fmla="*/ 0 w 2629"/>
                <a:gd name="T13" fmla="*/ 0 h 1588"/>
                <a:gd name="T14" fmla="*/ 2629 w 2629"/>
                <a:gd name="T15" fmla="*/ 1588 h 1588"/>
              </a:gdLst>
              <a:ahLst/>
              <a:cxnLst>
                <a:cxn ang="T8">
                  <a:pos x="T0" y="T1"/>
                </a:cxn>
                <a:cxn ang="T9">
                  <a:pos x="T2" y="T3"/>
                </a:cxn>
                <a:cxn ang="T10">
                  <a:pos x="T4" y="T5"/>
                </a:cxn>
                <a:cxn ang="T11">
                  <a:pos x="T6" y="T7"/>
                </a:cxn>
              </a:cxnLst>
              <a:rect l="T12" t="T13" r="T14" b="T15"/>
              <a:pathLst>
                <a:path w="2629" h="1588">
                  <a:moveTo>
                    <a:pt x="2629" y="0"/>
                  </a:moveTo>
                  <a:lnTo>
                    <a:pt x="0" y="817"/>
                  </a:lnTo>
                  <a:lnTo>
                    <a:pt x="2629" y="1588"/>
                  </a:lnTo>
                  <a:lnTo>
                    <a:pt x="2629" y="0"/>
                  </a:lnTo>
                  <a:close/>
                </a:path>
              </a:pathLst>
            </a:custGeom>
            <a:solidFill>
              <a:srgbClr val="1F1A17"/>
            </a:solidFill>
            <a:ln w="9525">
              <a:noFill/>
              <a:round/>
              <a:headEnd/>
              <a:tailEnd/>
            </a:ln>
          </p:spPr>
          <p:txBody>
            <a:bodyPr/>
            <a:lstStyle/>
            <a:p>
              <a:endParaRPr lang="en-US"/>
            </a:p>
          </p:txBody>
        </p:sp>
        <p:sp>
          <p:nvSpPr>
            <p:cNvPr id="48487" name="Rectangle 1121"/>
            <p:cNvSpPr>
              <a:spLocks noChangeAspect="1" noChangeArrowheads="1"/>
            </p:cNvSpPr>
            <p:nvPr/>
          </p:nvSpPr>
          <p:spPr bwMode="auto">
            <a:xfrm>
              <a:off x="1528" y="3306"/>
              <a:ext cx="76" cy="6"/>
            </a:xfrm>
            <a:prstGeom prst="rect">
              <a:avLst/>
            </a:prstGeom>
            <a:solidFill>
              <a:srgbClr val="FFFFFF"/>
            </a:solidFill>
            <a:ln w="9525">
              <a:noFill/>
              <a:miter lim="800000"/>
              <a:headEnd/>
              <a:tailEnd/>
            </a:ln>
          </p:spPr>
          <p:txBody>
            <a:bodyPr/>
            <a:lstStyle/>
            <a:p>
              <a:endParaRPr lang="en-US"/>
            </a:p>
          </p:txBody>
        </p:sp>
        <p:sp>
          <p:nvSpPr>
            <p:cNvPr id="48488" name="Freeform 1122"/>
            <p:cNvSpPr>
              <a:spLocks noChangeAspect="1"/>
            </p:cNvSpPr>
            <p:nvPr/>
          </p:nvSpPr>
          <p:spPr bwMode="auto">
            <a:xfrm>
              <a:off x="1497" y="3299"/>
              <a:ext cx="32" cy="19"/>
            </a:xfrm>
            <a:custGeom>
              <a:avLst/>
              <a:gdLst>
                <a:gd name="T0" fmla="*/ 0 w 2630"/>
                <a:gd name="T1" fmla="*/ 0 h 1589"/>
                <a:gd name="T2" fmla="*/ 0 w 2630"/>
                <a:gd name="T3" fmla="*/ 0 h 1589"/>
                <a:gd name="T4" fmla="*/ 0 w 2630"/>
                <a:gd name="T5" fmla="*/ 0 h 1589"/>
                <a:gd name="T6" fmla="*/ 0 w 2630"/>
                <a:gd name="T7" fmla="*/ 0 h 1589"/>
                <a:gd name="T8" fmla="*/ 0 60000 65536"/>
                <a:gd name="T9" fmla="*/ 0 60000 65536"/>
                <a:gd name="T10" fmla="*/ 0 60000 65536"/>
                <a:gd name="T11" fmla="*/ 0 60000 65536"/>
                <a:gd name="T12" fmla="*/ 0 w 2630"/>
                <a:gd name="T13" fmla="*/ 0 h 1589"/>
                <a:gd name="T14" fmla="*/ 2630 w 2630"/>
                <a:gd name="T15" fmla="*/ 1589 h 1589"/>
              </a:gdLst>
              <a:ahLst/>
              <a:cxnLst>
                <a:cxn ang="T8">
                  <a:pos x="T0" y="T1"/>
                </a:cxn>
                <a:cxn ang="T9">
                  <a:pos x="T2" y="T3"/>
                </a:cxn>
                <a:cxn ang="T10">
                  <a:pos x="T4" y="T5"/>
                </a:cxn>
                <a:cxn ang="T11">
                  <a:pos x="T6" y="T7"/>
                </a:cxn>
              </a:cxnLst>
              <a:rect l="T12" t="T13" r="T14" b="T15"/>
              <a:pathLst>
                <a:path w="2630" h="1589">
                  <a:moveTo>
                    <a:pt x="2630" y="0"/>
                  </a:moveTo>
                  <a:lnTo>
                    <a:pt x="0" y="817"/>
                  </a:lnTo>
                  <a:lnTo>
                    <a:pt x="2630" y="1589"/>
                  </a:lnTo>
                  <a:lnTo>
                    <a:pt x="2630" y="0"/>
                  </a:lnTo>
                  <a:close/>
                </a:path>
              </a:pathLst>
            </a:custGeom>
            <a:solidFill>
              <a:srgbClr val="FFFFFF"/>
            </a:solidFill>
            <a:ln w="9525">
              <a:noFill/>
              <a:round/>
              <a:headEnd/>
              <a:tailEnd/>
            </a:ln>
          </p:spPr>
          <p:txBody>
            <a:bodyPr/>
            <a:lstStyle/>
            <a:p>
              <a:endParaRPr lang="en-US"/>
            </a:p>
          </p:txBody>
        </p:sp>
        <p:sp>
          <p:nvSpPr>
            <p:cNvPr id="48489" name="Rectangle 1123"/>
            <p:cNvSpPr>
              <a:spLocks noChangeAspect="1" noChangeArrowheads="1"/>
            </p:cNvSpPr>
            <p:nvPr/>
          </p:nvSpPr>
          <p:spPr bwMode="auto">
            <a:xfrm>
              <a:off x="1497" y="3249"/>
              <a:ext cx="76" cy="6"/>
            </a:xfrm>
            <a:prstGeom prst="rect">
              <a:avLst/>
            </a:prstGeom>
            <a:solidFill>
              <a:srgbClr val="FFFFFF"/>
            </a:solidFill>
            <a:ln w="9525">
              <a:noFill/>
              <a:miter lim="800000"/>
              <a:headEnd/>
              <a:tailEnd/>
            </a:ln>
          </p:spPr>
          <p:txBody>
            <a:bodyPr/>
            <a:lstStyle/>
            <a:p>
              <a:endParaRPr lang="en-US"/>
            </a:p>
          </p:txBody>
        </p:sp>
        <p:sp>
          <p:nvSpPr>
            <p:cNvPr id="48490" name="Freeform 1124"/>
            <p:cNvSpPr>
              <a:spLocks noChangeAspect="1"/>
            </p:cNvSpPr>
            <p:nvPr/>
          </p:nvSpPr>
          <p:spPr bwMode="auto">
            <a:xfrm>
              <a:off x="1572" y="3243"/>
              <a:ext cx="32" cy="18"/>
            </a:xfrm>
            <a:custGeom>
              <a:avLst/>
              <a:gdLst>
                <a:gd name="T0" fmla="*/ 0 w 2629"/>
                <a:gd name="T1" fmla="*/ 0 h 1588"/>
                <a:gd name="T2" fmla="*/ 0 w 2629"/>
                <a:gd name="T3" fmla="*/ 0 h 1588"/>
                <a:gd name="T4" fmla="*/ 0 w 2629"/>
                <a:gd name="T5" fmla="*/ 0 h 1588"/>
                <a:gd name="T6" fmla="*/ 0 w 2629"/>
                <a:gd name="T7" fmla="*/ 0 h 1588"/>
                <a:gd name="T8" fmla="*/ 0 60000 65536"/>
                <a:gd name="T9" fmla="*/ 0 60000 65536"/>
                <a:gd name="T10" fmla="*/ 0 60000 65536"/>
                <a:gd name="T11" fmla="*/ 0 60000 65536"/>
                <a:gd name="T12" fmla="*/ 0 w 2629"/>
                <a:gd name="T13" fmla="*/ 0 h 1588"/>
                <a:gd name="T14" fmla="*/ 2629 w 2629"/>
                <a:gd name="T15" fmla="*/ 1588 h 1588"/>
              </a:gdLst>
              <a:ahLst/>
              <a:cxnLst>
                <a:cxn ang="T8">
                  <a:pos x="T0" y="T1"/>
                </a:cxn>
                <a:cxn ang="T9">
                  <a:pos x="T2" y="T3"/>
                </a:cxn>
                <a:cxn ang="T10">
                  <a:pos x="T4" y="T5"/>
                </a:cxn>
                <a:cxn ang="T11">
                  <a:pos x="T6" y="T7"/>
                </a:cxn>
              </a:cxnLst>
              <a:rect l="T12" t="T13" r="T14" b="T15"/>
              <a:pathLst>
                <a:path w="2629" h="1588">
                  <a:moveTo>
                    <a:pt x="0" y="1588"/>
                  </a:moveTo>
                  <a:lnTo>
                    <a:pt x="2629" y="771"/>
                  </a:lnTo>
                  <a:lnTo>
                    <a:pt x="0" y="0"/>
                  </a:lnTo>
                  <a:lnTo>
                    <a:pt x="0" y="1588"/>
                  </a:lnTo>
                  <a:close/>
                </a:path>
              </a:pathLst>
            </a:custGeom>
            <a:solidFill>
              <a:srgbClr val="FFFFFF"/>
            </a:solidFill>
            <a:ln w="9525">
              <a:noFill/>
              <a:round/>
              <a:headEnd/>
              <a:tailEnd/>
            </a:ln>
          </p:spPr>
          <p:txBody>
            <a:bodyPr/>
            <a:lstStyle/>
            <a:p>
              <a:endParaRPr lang="en-US"/>
            </a:p>
          </p:txBody>
        </p:sp>
        <p:sp>
          <p:nvSpPr>
            <p:cNvPr id="48491" name="Rectangle 1125"/>
            <p:cNvSpPr>
              <a:spLocks noChangeAspect="1" noChangeArrowheads="1"/>
            </p:cNvSpPr>
            <p:nvPr/>
          </p:nvSpPr>
          <p:spPr bwMode="auto">
            <a:xfrm>
              <a:off x="1491" y="3237"/>
              <a:ext cx="125" cy="4"/>
            </a:xfrm>
            <a:prstGeom prst="rect">
              <a:avLst/>
            </a:prstGeom>
            <a:solidFill>
              <a:srgbClr val="8DCBF0"/>
            </a:solidFill>
            <a:ln w="9525">
              <a:noFill/>
              <a:miter lim="800000"/>
              <a:headEnd/>
              <a:tailEnd/>
            </a:ln>
          </p:spPr>
          <p:txBody>
            <a:bodyPr/>
            <a:lstStyle/>
            <a:p>
              <a:endParaRPr lang="en-US"/>
            </a:p>
          </p:txBody>
        </p:sp>
        <p:sp>
          <p:nvSpPr>
            <p:cNvPr id="48492" name="Rectangle 1126"/>
            <p:cNvSpPr>
              <a:spLocks noChangeAspect="1" noChangeArrowheads="1"/>
            </p:cNvSpPr>
            <p:nvPr/>
          </p:nvSpPr>
          <p:spPr bwMode="auto">
            <a:xfrm>
              <a:off x="1491" y="3291"/>
              <a:ext cx="125" cy="4"/>
            </a:xfrm>
            <a:prstGeom prst="rect">
              <a:avLst/>
            </a:prstGeom>
            <a:solidFill>
              <a:srgbClr val="8DCBF0"/>
            </a:solidFill>
            <a:ln w="9525">
              <a:noFill/>
              <a:miter lim="800000"/>
              <a:headEnd/>
              <a:tailEnd/>
            </a:ln>
          </p:spPr>
          <p:txBody>
            <a:bodyPr/>
            <a:lstStyle/>
            <a:p>
              <a:endParaRPr lang="en-US"/>
            </a:p>
          </p:txBody>
        </p:sp>
        <p:sp>
          <p:nvSpPr>
            <p:cNvPr id="48493" name="Freeform 1127"/>
            <p:cNvSpPr>
              <a:spLocks noChangeAspect="1"/>
            </p:cNvSpPr>
            <p:nvPr/>
          </p:nvSpPr>
          <p:spPr bwMode="auto">
            <a:xfrm>
              <a:off x="1629" y="3234"/>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1"/>
                  </a:lnTo>
                  <a:lnTo>
                    <a:pt x="1042" y="152"/>
                  </a:lnTo>
                  <a:lnTo>
                    <a:pt x="1075" y="186"/>
                  </a:lnTo>
                  <a:lnTo>
                    <a:pt x="1105" y="225"/>
                  </a:lnTo>
                  <a:lnTo>
                    <a:pt x="1134" y="265"/>
                  </a:lnTo>
                  <a:lnTo>
                    <a:pt x="1162" y="310"/>
                  </a:lnTo>
                  <a:lnTo>
                    <a:pt x="1190" y="356"/>
                  </a:lnTo>
                  <a:lnTo>
                    <a:pt x="1216" y="407"/>
                  </a:lnTo>
                  <a:lnTo>
                    <a:pt x="1241" y="459"/>
                  </a:lnTo>
                  <a:lnTo>
                    <a:pt x="1265" y="515"/>
                  </a:lnTo>
                  <a:lnTo>
                    <a:pt x="1287" y="573"/>
                  </a:lnTo>
                  <a:lnTo>
                    <a:pt x="1309" y="635"/>
                  </a:lnTo>
                  <a:lnTo>
                    <a:pt x="1329" y="697"/>
                  </a:lnTo>
                  <a:lnTo>
                    <a:pt x="1347" y="764"/>
                  </a:lnTo>
                  <a:lnTo>
                    <a:pt x="1365" y="833"/>
                  </a:lnTo>
                  <a:lnTo>
                    <a:pt x="1380" y="903"/>
                  </a:lnTo>
                  <a:lnTo>
                    <a:pt x="1394" y="976"/>
                  </a:lnTo>
                  <a:lnTo>
                    <a:pt x="1407" y="1052"/>
                  </a:lnTo>
                  <a:lnTo>
                    <a:pt x="1418" y="1129"/>
                  </a:lnTo>
                  <a:lnTo>
                    <a:pt x="1429" y="1208"/>
                  </a:lnTo>
                  <a:lnTo>
                    <a:pt x="1437" y="1290"/>
                  </a:lnTo>
                  <a:lnTo>
                    <a:pt x="1443" y="1373"/>
                  </a:lnTo>
                  <a:lnTo>
                    <a:pt x="1447" y="1458"/>
                  </a:lnTo>
                  <a:lnTo>
                    <a:pt x="1450" y="1545"/>
                  </a:lnTo>
                  <a:lnTo>
                    <a:pt x="1451" y="1634"/>
                  </a:lnTo>
                  <a:lnTo>
                    <a:pt x="1450" y="1718"/>
                  </a:lnTo>
                  <a:lnTo>
                    <a:pt x="1447" y="1801"/>
                  </a:lnTo>
                  <a:lnTo>
                    <a:pt x="1443" y="1884"/>
                  </a:lnTo>
                  <a:lnTo>
                    <a:pt x="1437" y="1964"/>
                  </a:lnTo>
                  <a:lnTo>
                    <a:pt x="1429" y="2044"/>
                  </a:lnTo>
                  <a:lnTo>
                    <a:pt x="1418" y="2121"/>
                  </a:lnTo>
                  <a:lnTo>
                    <a:pt x="1407" y="2197"/>
                  </a:lnTo>
                  <a:lnTo>
                    <a:pt x="1394" y="2272"/>
                  </a:lnTo>
                  <a:lnTo>
                    <a:pt x="1380" y="2344"/>
                  </a:lnTo>
                  <a:lnTo>
                    <a:pt x="1365" y="2414"/>
                  </a:lnTo>
                  <a:lnTo>
                    <a:pt x="1347" y="2483"/>
                  </a:lnTo>
                  <a:lnTo>
                    <a:pt x="1329" y="2549"/>
                  </a:lnTo>
                  <a:lnTo>
                    <a:pt x="1309" y="2613"/>
                  </a:lnTo>
                  <a:lnTo>
                    <a:pt x="1287" y="2675"/>
                  </a:lnTo>
                  <a:lnTo>
                    <a:pt x="1265" y="2734"/>
                  </a:lnTo>
                  <a:lnTo>
                    <a:pt x="1241" y="2791"/>
                  </a:lnTo>
                  <a:lnTo>
                    <a:pt x="1216" y="2844"/>
                  </a:lnTo>
                  <a:lnTo>
                    <a:pt x="1190" y="2896"/>
                  </a:lnTo>
                  <a:lnTo>
                    <a:pt x="1162" y="2944"/>
                  </a:lnTo>
                  <a:lnTo>
                    <a:pt x="1134" y="2990"/>
                  </a:lnTo>
                  <a:lnTo>
                    <a:pt x="1105" y="3032"/>
                  </a:lnTo>
                  <a:lnTo>
                    <a:pt x="1075" y="3071"/>
                  </a:lnTo>
                  <a:lnTo>
                    <a:pt x="1042" y="3107"/>
                  </a:lnTo>
                  <a:lnTo>
                    <a:pt x="1011" y="3139"/>
                  </a:lnTo>
                  <a:lnTo>
                    <a:pt x="978" y="3169"/>
                  </a:lnTo>
                  <a:lnTo>
                    <a:pt x="944" y="3194"/>
                  </a:lnTo>
                  <a:lnTo>
                    <a:pt x="909" y="3216"/>
                  </a:lnTo>
                  <a:lnTo>
                    <a:pt x="873" y="3234"/>
                  </a:lnTo>
                  <a:lnTo>
                    <a:pt x="838" y="3248"/>
                  </a:lnTo>
                  <a:lnTo>
                    <a:pt x="801" y="3258"/>
                  </a:lnTo>
                  <a:lnTo>
                    <a:pt x="763" y="3264"/>
                  </a:lnTo>
                  <a:lnTo>
                    <a:pt x="725" y="3267"/>
                  </a:lnTo>
                  <a:lnTo>
                    <a:pt x="684" y="3264"/>
                  </a:lnTo>
                  <a:lnTo>
                    <a:pt x="642" y="3258"/>
                  </a:lnTo>
                  <a:lnTo>
                    <a:pt x="603" y="3248"/>
                  </a:lnTo>
                  <a:lnTo>
                    <a:pt x="564" y="3234"/>
                  </a:lnTo>
                  <a:lnTo>
                    <a:pt x="526" y="3216"/>
                  </a:lnTo>
                  <a:lnTo>
                    <a:pt x="490" y="3194"/>
                  </a:lnTo>
                  <a:lnTo>
                    <a:pt x="455" y="3169"/>
                  </a:lnTo>
                  <a:lnTo>
                    <a:pt x="421" y="3139"/>
                  </a:lnTo>
                  <a:lnTo>
                    <a:pt x="388" y="3107"/>
                  </a:lnTo>
                  <a:lnTo>
                    <a:pt x="356" y="3071"/>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4"/>
                  </a:lnTo>
                  <a:lnTo>
                    <a:pt x="63" y="2344"/>
                  </a:lnTo>
                  <a:lnTo>
                    <a:pt x="50" y="2272"/>
                  </a:lnTo>
                  <a:lnTo>
                    <a:pt x="37" y="2197"/>
                  </a:lnTo>
                  <a:lnTo>
                    <a:pt x="28" y="2121"/>
                  </a:lnTo>
                  <a:lnTo>
                    <a:pt x="19" y="2044"/>
                  </a:lnTo>
                  <a:lnTo>
                    <a:pt x="12" y="1964"/>
                  </a:lnTo>
                  <a:lnTo>
                    <a:pt x="7" y="1884"/>
                  </a:lnTo>
                  <a:lnTo>
                    <a:pt x="3" y="1801"/>
                  </a:lnTo>
                  <a:lnTo>
                    <a:pt x="1" y="1718"/>
                  </a:lnTo>
                  <a:lnTo>
                    <a:pt x="0" y="1634"/>
                  </a:lnTo>
                  <a:lnTo>
                    <a:pt x="1" y="1545"/>
                  </a:lnTo>
                  <a:lnTo>
                    <a:pt x="3" y="1458"/>
                  </a:lnTo>
                  <a:lnTo>
                    <a:pt x="7" y="1373"/>
                  </a:lnTo>
                  <a:lnTo>
                    <a:pt x="12" y="1290"/>
                  </a:lnTo>
                  <a:lnTo>
                    <a:pt x="19" y="1208"/>
                  </a:lnTo>
                  <a:lnTo>
                    <a:pt x="28" y="1129"/>
                  </a:lnTo>
                  <a:lnTo>
                    <a:pt x="37" y="1052"/>
                  </a:lnTo>
                  <a:lnTo>
                    <a:pt x="50" y="976"/>
                  </a:lnTo>
                  <a:lnTo>
                    <a:pt x="63" y="903"/>
                  </a:lnTo>
                  <a:lnTo>
                    <a:pt x="77" y="833"/>
                  </a:lnTo>
                  <a:lnTo>
                    <a:pt x="93" y="764"/>
                  </a:lnTo>
                  <a:lnTo>
                    <a:pt x="110" y="697"/>
                  </a:lnTo>
                  <a:lnTo>
                    <a:pt x="128" y="635"/>
                  </a:lnTo>
                  <a:lnTo>
                    <a:pt x="148" y="573"/>
                  </a:lnTo>
                  <a:lnTo>
                    <a:pt x="170" y="515"/>
                  </a:lnTo>
                  <a:lnTo>
                    <a:pt x="193" y="459"/>
                  </a:lnTo>
                  <a:lnTo>
                    <a:pt x="217" y="407"/>
                  </a:lnTo>
                  <a:lnTo>
                    <a:pt x="242" y="356"/>
                  </a:lnTo>
                  <a:lnTo>
                    <a:pt x="268" y="310"/>
                  </a:lnTo>
                  <a:lnTo>
                    <a:pt x="297" y="265"/>
                  </a:lnTo>
                  <a:lnTo>
                    <a:pt x="326" y="225"/>
                  </a:lnTo>
                  <a:lnTo>
                    <a:pt x="356" y="186"/>
                  </a:lnTo>
                  <a:lnTo>
                    <a:pt x="388" y="152"/>
                  </a:lnTo>
                  <a:lnTo>
                    <a:pt x="421" y="121"/>
                  </a:lnTo>
                  <a:lnTo>
                    <a:pt x="455" y="94"/>
                  </a:lnTo>
                  <a:lnTo>
                    <a:pt x="490" y="69"/>
                  </a:lnTo>
                  <a:lnTo>
                    <a:pt x="526" y="48"/>
                  </a:lnTo>
                  <a:lnTo>
                    <a:pt x="564" y="31"/>
                  </a:lnTo>
                  <a:lnTo>
                    <a:pt x="603" y="18"/>
                  </a:lnTo>
                  <a:lnTo>
                    <a:pt x="642" y="8"/>
                  </a:lnTo>
                  <a:lnTo>
                    <a:pt x="684" y="2"/>
                  </a:lnTo>
                  <a:lnTo>
                    <a:pt x="725" y="0"/>
                  </a:lnTo>
                  <a:close/>
                </a:path>
              </a:pathLst>
            </a:custGeom>
            <a:solidFill>
              <a:srgbClr val="1F1A17"/>
            </a:solidFill>
            <a:ln w="9525">
              <a:noFill/>
              <a:round/>
              <a:headEnd/>
              <a:tailEnd/>
            </a:ln>
          </p:spPr>
          <p:txBody>
            <a:bodyPr/>
            <a:lstStyle/>
            <a:p>
              <a:endParaRPr lang="en-US"/>
            </a:p>
          </p:txBody>
        </p:sp>
        <p:sp>
          <p:nvSpPr>
            <p:cNvPr id="48494" name="Freeform 1128"/>
            <p:cNvSpPr>
              <a:spLocks noChangeAspect="1"/>
            </p:cNvSpPr>
            <p:nvPr/>
          </p:nvSpPr>
          <p:spPr bwMode="auto">
            <a:xfrm>
              <a:off x="1629" y="3234"/>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1"/>
                  </a:lnTo>
                  <a:lnTo>
                    <a:pt x="1042" y="152"/>
                  </a:lnTo>
                  <a:lnTo>
                    <a:pt x="1075" y="186"/>
                  </a:lnTo>
                  <a:lnTo>
                    <a:pt x="1105" y="225"/>
                  </a:lnTo>
                  <a:lnTo>
                    <a:pt x="1134" y="265"/>
                  </a:lnTo>
                  <a:lnTo>
                    <a:pt x="1162" y="310"/>
                  </a:lnTo>
                  <a:lnTo>
                    <a:pt x="1190" y="356"/>
                  </a:lnTo>
                  <a:lnTo>
                    <a:pt x="1216" y="407"/>
                  </a:lnTo>
                  <a:lnTo>
                    <a:pt x="1241" y="459"/>
                  </a:lnTo>
                  <a:lnTo>
                    <a:pt x="1265" y="515"/>
                  </a:lnTo>
                  <a:lnTo>
                    <a:pt x="1287" y="573"/>
                  </a:lnTo>
                  <a:lnTo>
                    <a:pt x="1309" y="635"/>
                  </a:lnTo>
                  <a:lnTo>
                    <a:pt x="1329" y="697"/>
                  </a:lnTo>
                  <a:lnTo>
                    <a:pt x="1347" y="764"/>
                  </a:lnTo>
                  <a:lnTo>
                    <a:pt x="1365" y="833"/>
                  </a:lnTo>
                  <a:lnTo>
                    <a:pt x="1380" y="903"/>
                  </a:lnTo>
                  <a:lnTo>
                    <a:pt x="1394" y="976"/>
                  </a:lnTo>
                  <a:lnTo>
                    <a:pt x="1407" y="1052"/>
                  </a:lnTo>
                  <a:lnTo>
                    <a:pt x="1418" y="1129"/>
                  </a:lnTo>
                  <a:lnTo>
                    <a:pt x="1429" y="1208"/>
                  </a:lnTo>
                  <a:lnTo>
                    <a:pt x="1437" y="1290"/>
                  </a:lnTo>
                  <a:lnTo>
                    <a:pt x="1443" y="1373"/>
                  </a:lnTo>
                  <a:lnTo>
                    <a:pt x="1447" y="1458"/>
                  </a:lnTo>
                  <a:lnTo>
                    <a:pt x="1450" y="1545"/>
                  </a:lnTo>
                  <a:lnTo>
                    <a:pt x="1451" y="1634"/>
                  </a:lnTo>
                  <a:lnTo>
                    <a:pt x="1450" y="1718"/>
                  </a:lnTo>
                  <a:lnTo>
                    <a:pt x="1447" y="1801"/>
                  </a:lnTo>
                  <a:lnTo>
                    <a:pt x="1443" y="1884"/>
                  </a:lnTo>
                  <a:lnTo>
                    <a:pt x="1437" y="1964"/>
                  </a:lnTo>
                  <a:lnTo>
                    <a:pt x="1429" y="2044"/>
                  </a:lnTo>
                  <a:lnTo>
                    <a:pt x="1418" y="2121"/>
                  </a:lnTo>
                  <a:lnTo>
                    <a:pt x="1407" y="2197"/>
                  </a:lnTo>
                  <a:lnTo>
                    <a:pt x="1394" y="2272"/>
                  </a:lnTo>
                  <a:lnTo>
                    <a:pt x="1380" y="2344"/>
                  </a:lnTo>
                  <a:lnTo>
                    <a:pt x="1365" y="2414"/>
                  </a:lnTo>
                  <a:lnTo>
                    <a:pt x="1347" y="2483"/>
                  </a:lnTo>
                  <a:lnTo>
                    <a:pt x="1329" y="2549"/>
                  </a:lnTo>
                  <a:lnTo>
                    <a:pt x="1309" y="2613"/>
                  </a:lnTo>
                  <a:lnTo>
                    <a:pt x="1287" y="2675"/>
                  </a:lnTo>
                  <a:lnTo>
                    <a:pt x="1265" y="2734"/>
                  </a:lnTo>
                  <a:lnTo>
                    <a:pt x="1241" y="2791"/>
                  </a:lnTo>
                  <a:lnTo>
                    <a:pt x="1216" y="2844"/>
                  </a:lnTo>
                  <a:lnTo>
                    <a:pt x="1190" y="2896"/>
                  </a:lnTo>
                  <a:lnTo>
                    <a:pt x="1162" y="2944"/>
                  </a:lnTo>
                  <a:lnTo>
                    <a:pt x="1134" y="2990"/>
                  </a:lnTo>
                  <a:lnTo>
                    <a:pt x="1105" y="3032"/>
                  </a:lnTo>
                  <a:lnTo>
                    <a:pt x="1075" y="3071"/>
                  </a:lnTo>
                  <a:lnTo>
                    <a:pt x="1042" y="3107"/>
                  </a:lnTo>
                  <a:lnTo>
                    <a:pt x="1011" y="3139"/>
                  </a:lnTo>
                  <a:lnTo>
                    <a:pt x="978" y="3169"/>
                  </a:lnTo>
                  <a:lnTo>
                    <a:pt x="944" y="3194"/>
                  </a:lnTo>
                  <a:lnTo>
                    <a:pt x="909" y="3216"/>
                  </a:lnTo>
                  <a:lnTo>
                    <a:pt x="873" y="3234"/>
                  </a:lnTo>
                  <a:lnTo>
                    <a:pt x="838" y="3248"/>
                  </a:lnTo>
                  <a:lnTo>
                    <a:pt x="801" y="3258"/>
                  </a:lnTo>
                  <a:lnTo>
                    <a:pt x="763" y="3264"/>
                  </a:lnTo>
                  <a:lnTo>
                    <a:pt x="725" y="3267"/>
                  </a:lnTo>
                  <a:lnTo>
                    <a:pt x="684" y="3264"/>
                  </a:lnTo>
                  <a:lnTo>
                    <a:pt x="642" y="3258"/>
                  </a:lnTo>
                  <a:lnTo>
                    <a:pt x="603" y="3248"/>
                  </a:lnTo>
                  <a:lnTo>
                    <a:pt x="564" y="3234"/>
                  </a:lnTo>
                  <a:lnTo>
                    <a:pt x="526" y="3216"/>
                  </a:lnTo>
                  <a:lnTo>
                    <a:pt x="490" y="3194"/>
                  </a:lnTo>
                  <a:lnTo>
                    <a:pt x="455" y="3169"/>
                  </a:lnTo>
                  <a:lnTo>
                    <a:pt x="421" y="3139"/>
                  </a:lnTo>
                  <a:lnTo>
                    <a:pt x="388" y="3107"/>
                  </a:lnTo>
                  <a:lnTo>
                    <a:pt x="356" y="3071"/>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4"/>
                  </a:lnTo>
                  <a:lnTo>
                    <a:pt x="63" y="2344"/>
                  </a:lnTo>
                  <a:lnTo>
                    <a:pt x="50" y="2272"/>
                  </a:lnTo>
                  <a:lnTo>
                    <a:pt x="37" y="2197"/>
                  </a:lnTo>
                  <a:lnTo>
                    <a:pt x="28" y="2121"/>
                  </a:lnTo>
                  <a:lnTo>
                    <a:pt x="19" y="2044"/>
                  </a:lnTo>
                  <a:lnTo>
                    <a:pt x="12" y="1964"/>
                  </a:lnTo>
                  <a:lnTo>
                    <a:pt x="7" y="1884"/>
                  </a:lnTo>
                  <a:lnTo>
                    <a:pt x="3" y="1801"/>
                  </a:lnTo>
                  <a:lnTo>
                    <a:pt x="1" y="1718"/>
                  </a:lnTo>
                  <a:lnTo>
                    <a:pt x="0" y="1634"/>
                  </a:lnTo>
                  <a:lnTo>
                    <a:pt x="1" y="1545"/>
                  </a:lnTo>
                  <a:lnTo>
                    <a:pt x="3" y="1458"/>
                  </a:lnTo>
                  <a:lnTo>
                    <a:pt x="7" y="1373"/>
                  </a:lnTo>
                  <a:lnTo>
                    <a:pt x="12" y="1290"/>
                  </a:lnTo>
                  <a:lnTo>
                    <a:pt x="19" y="1208"/>
                  </a:lnTo>
                  <a:lnTo>
                    <a:pt x="28" y="1129"/>
                  </a:lnTo>
                  <a:lnTo>
                    <a:pt x="37" y="1052"/>
                  </a:lnTo>
                  <a:lnTo>
                    <a:pt x="50" y="976"/>
                  </a:lnTo>
                  <a:lnTo>
                    <a:pt x="63" y="903"/>
                  </a:lnTo>
                  <a:lnTo>
                    <a:pt x="77" y="833"/>
                  </a:lnTo>
                  <a:lnTo>
                    <a:pt x="93" y="764"/>
                  </a:lnTo>
                  <a:lnTo>
                    <a:pt x="110" y="697"/>
                  </a:lnTo>
                  <a:lnTo>
                    <a:pt x="128" y="635"/>
                  </a:lnTo>
                  <a:lnTo>
                    <a:pt x="148" y="573"/>
                  </a:lnTo>
                  <a:lnTo>
                    <a:pt x="170" y="515"/>
                  </a:lnTo>
                  <a:lnTo>
                    <a:pt x="193" y="459"/>
                  </a:lnTo>
                  <a:lnTo>
                    <a:pt x="217" y="407"/>
                  </a:lnTo>
                  <a:lnTo>
                    <a:pt x="242" y="356"/>
                  </a:lnTo>
                  <a:lnTo>
                    <a:pt x="268" y="310"/>
                  </a:lnTo>
                  <a:lnTo>
                    <a:pt x="297" y="265"/>
                  </a:lnTo>
                  <a:lnTo>
                    <a:pt x="326" y="225"/>
                  </a:lnTo>
                  <a:lnTo>
                    <a:pt x="356" y="186"/>
                  </a:lnTo>
                  <a:lnTo>
                    <a:pt x="388" y="152"/>
                  </a:lnTo>
                  <a:lnTo>
                    <a:pt x="421" y="121"/>
                  </a:lnTo>
                  <a:lnTo>
                    <a:pt x="455" y="94"/>
                  </a:lnTo>
                  <a:lnTo>
                    <a:pt x="490" y="69"/>
                  </a:lnTo>
                  <a:lnTo>
                    <a:pt x="526" y="48"/>
                  </a:lnTo>
                  <a:lnTo>
                    <a:pt x="564" y="31"/>
                  </a:lnTo>
                  <a:lnTo>
                    <a:pt x="603" y="18"/>
                  </a:lnTo>
                  <a:lnTo>
                    <a:pt x="642" y="8"/>
                  </a:lnTo>
                  <a:lnTo>
                    <a:pt x="684" y="2"/>
                  </a:lnTo>
                  <a:lnTo>
                    <a:pt x="725" y="0"/>
                  </a:lnTo>
                </a:path>
              </a:pathLst>
            </a:custGeom>
            <a:noFill/>
            <a:ln w="6350">
              <a:solidFill>
                <a:srgbClr val="8DCBF0"/>
              </a:solidFill>
              <a:round/>
              <a:headEnd/>
              <a:tailEnd/>
            </a:ln>
          </p:spPr>
          <p:txBody>
            <a:bodyPr/>
            <a:lstStyle/>
            <a:p>
              <a:endParaRPr lang="en-US"/>
            </a:p>
          </p:txBody>
        </p:sp>
        <p:sp>
          <p:nvSpPr>
            <p:cNvPr id="48495" name="Freeform 1129"/>
            <p:cNvSpPr>
              <a:spLocks noChangeAspect="1"/>
            </p:cNvSpPr>
            <p:nvPr/>
          </p:nvSpPr>
          <p:spPr bwMode="auto">
            <a:xfrm>
              <a:off x="1629" y="3288"/>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2"/>
                  </a:lnTo>
                  <a:lnTo>
                    <a:pt x="1042" y="152"/>
                  </a:lnTo>
                  <a:lnTo>
                    <a:pt x="1075" y="187"/>
                  </a:lnTo>
                  <a:lnTo>
                    <a:pt x="1105" y="225"/>
                  </a:lnTo>
                  <a:lnTo>
                    <a:pt x="1134" y="266"/>
                  </a:lnTo>
                  <a:lnTo>
                    <a:pt x="1162" y="310"/>
                  </a:lnTo>
                  <a:lnTo>
                    <a:pt x="1190" y="357"/>
                  </a:lnTo>
                  <a:lnTo>
                    <a:pt x="1216" y="407"/>
                  </a:lnTo>
                  <a:lnTo>
                    <a:pt x="1241" y="459"/>
                  </a:lnTo>
                  <a:lnTo>
                    <a:pt x="1265" y="516"/>
                  </a:lnTo>
                  <a:lnTo>
                    <a:pt x="1287" y="573"/>
                  </a:lnTo>
                  <a:lnTo>
                    <a:pt x="1309" y="635"/>
                  </a:lnTo>
                  <a:lnTo>
                    <a:pt x="1329" y="698"/>
                  </a:lnTo>
                  <a:lnTo>
                    <a:pt x="1347" y="764"/>
                  </a:lnTo>
                  <a:lnTo>
                    <a:pt x="1365" y="833"/>
                  </a:lnTo>
                  <a:lnTo>
                    <a:pt x="1380" y="903"/>
                  </a:lnTo>
                  <a:lnTo>
                    <a:pt x="1394" y="976"/>
                  </a:lnTo>
                  <a:lnTo>
                    <a:pt x="1407" y="1052"/>
                  </a:lnTo>
                  <a:lnTo>
                    <a:pt x="1418" y="1129"/>
                  </a:lnTo>
                  <a:lnTo>
                    <a:pt x="1429" y="1208"/>
                  </a:lnTo>
                  <a:lnTo>
                    <a:pt x="1437" y="1290"/>
                  </a:lnTo>
                  <a:lnTo>
                    <a:pt x="1443" y="1373"/>
                  </a:lnTo>
                  <a:lnTo>
                    <a:pt x="1447" y="1459"/>
                  </a:lnTo>
                  <a:lnTo>
                    <a:pt x="1450" y="1545"/>
                  </a:lnTo>
                  <a:lnTo>
                    <a:pt x="1451" y="1634"/>
                  </a:lnTo>
                  <a:lnTo>
                    <a:pt x="1450" y="1718"/>
                  </a:lnTo>
                  <a:lnTo>
                    <a:pt x="1447" y="1801"/>
                  </a:lnTo>
                  <a:lnTo>
                    <a:pt x="1443" y="1884"/>
                  </a:lnTo>
                  <a:lnTo>
                    <a:pt x="1437" y="1965"/>
                  </a:lnTo>
                  <a:lnTo>
                    <a:pt x="1429" y="2044"/>
                  </a:lnTo>
                  <a:lnTo>
                    <a:pt x="1418" y="2121"/>
                  </a:lnTo>
                  <a:lnTo>
                    <a:pt x="1407" y="2198"/>
                  </a:lnTo>
                  <a:lnTo>
                    <a:pt x="1394" y="2272"/>
                  </a:lnTo>
                  <a:lnTo>
                    <a:pt x="1380" y="2344"/>
                  </a:lnTo>
                  <a:lnTo>
                    <a:pt x="1365" y="2415"/>
                  </a:lnTo>
                  <a:lnTo>
                    <a:pt x="1347" y="2483"/>
                  </a:lnTo>
                  <a:lnTo>
                    <a:pt x="1329" y="2549"/>
                  </a:lnTo>
                  <a:lnTo>
                    <a:pt x="1309" y="2613"/>
                  </a:lnTo>
                  <a:lnTo>
                    <a:pt x="1287" y="2675"/>
                  </a:lnTo>
                  <a:lnTo>
                    <a:pt x="1265" y="2734"/>
                  </a:lnTo>
                  <a:lnTo>
                    <a:pt x="1241" y="2791"/>
                  </a:lnTo>
                  <a:lnTo>
                    <a:pt x="1216" y="2844"/>
                  </a:lnTo>
                  <a:lnTo>
                    <a:pt x="1190" y="2896"/>
                  </a:lnTo>
                  <a:lnTo>
                    <a:pt x="1162" y="2944"/>
                  </a:lnTo>
                  <a:lnTo>
                    <a:pt x="1134" y="2990"/>
                  </a:lnTo>
                  <a:lnTo>
                    <a:pt x="1105" y="3032"/>
                  </a:lnTo>
                  <a:lnTo>
                    <a:pt x="1075" y="3072"/>
                  </a:lnTo>
                  <a:lnTo>
                    <a:pt x="1042" y="3107"/>
                  </a:lnTo>
                  <a:lnTo>
                    <a:pt x="1011" y="3139"/>
                  </a:lnTo>
                  <a:lnTo>
                    <a:pt x="978" y="3168"/>
                  </a:lnTo>
                  <a:lnTo>
                    <a:pt x="944" y="3195"/>
                  </a:lnTo>
                  <a:lnTo>
                    <a:pt x="909" y="3216"/>
                  </a:lnTo>
                  <a:lnTo>
                    <a:pt x="873" y="3234"/>
                  </a:lnTo>
                  <a:lnTo>
                    <a:pt x="838" y="3248"/>
                  </a:lnTo>
                  <a:lnTo>
                    <a:pt x="801" y="3258"/>
                  </a:lnTo>
                  <a:lnTo>
                    <a:pt x="763" y="3265"/>
                  </a:lnTo>
                  <a:lnTo>
                    <a:pt x="725" y="3267"/>
                  </a:lnTo>
                  <a:lnTo>
                    <a:pt x="684" y="3265"/>
                  </a:lnTo>
                  <a:lnTo>
                    <a:pt x="642" y="3258"/>
                  </a:lnTo>
                  <a:lnTo>
                    <a:pt x="603" y="3248"/>
                  </a:lnTo>
                  <a:lnTo>
                    <a:pt x="564" y="3234"/>
                  </a:lnTo>
                  <a:lnTo>
                    <a:pt x="526" y="3216"/>
                  </a:lnTo>
                  <a:lnTo>
                    <a:pt x="490" y="3195"/>
                  </a:lnTo>
                  <a:lnTo>
                    <a:pt x="455" y="3168"/>
                  </a:lnTo>
                  <a:lnTo>
                    <a:pt x="421" y="3139"/>
                  </a:lnTo>
                  <a:lnTo>
                    <a:pt x="388" y="3107"/>
                  </a:lnTo>
                  <a:lnTo>
                    <a:pt x="356" y="3072"/>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5"/>
                  </a:lnTo>
                  <a:lnTo>
                    <a:pt x="63" y="2344"/>
                  </a:lnTo>
                  <a:lnTo>
                    <a:pt x="50" y="2272"/>
                  </a:lnTo>
                  <a:lnTo>
                    <a:pt x="37" y="2198"/>
                  </a:lnTo>
                  <a:lnTo>
                    <a:pt x="28" y="2121"/>
                  </a:lnTo>
                  <a:lnTo>
                    <a:pt x="19" y="2044"/>
                  </a:lnTo>
                  <a:lnTo>
                    <a:pt x="12" y="1965"/>
                  </a:lnTo>
                  <a:lnTo>
                    <a:pt x="7" y="1884"/>
                  </a:lnTo>
                  <a:lnTo>
                    <a:pt x="3" y="1801"/>
                  </a:lnTo>
                  <a:lnTo>
                    <a:pt x="1" y="1718"/>
                  </a:lnTo>
                  <a:lnTo>
                    <a:pt x="0" y="1634"/>
                  </a:lnTo>
                  <a:lnTo>
                    <a:pt x="1" y="1545"/>
                  </a:lnTo>
                  <a:lnTo>
                    <a:pt x="3" y="1459"/>
                  </a:lnTo>
                  <a:lnTo>
                    <a:pt x="7" y="1373"/>
                  </a:lnTo>
                  <a:lnTo>
                    <a:pt x="12" y="1290"/>
                  </a:lnTo>
                  <a:lnTo>
                    <a:pt x="19" y="1208"/>
                  </a:lnTo>
                  <a:lnTo>
                    <a:pt x="28" y="1129"/>
                  </a:lnTo>
                  <a:lnTo>
                    <a:pt x="37" y="1052"/>
                  </a:lnTo>
                  <a:lnTo>
                    <a:pt x="50" y="976"/>
                  </a:lnTo>
                  <a:lnTo>
                    <a:pt x="63" y="903"/>
                  </a:lnTo>
                  <a:lnTo>
                    <a:pt x="77" y="833"/>
                  </a:lnTo>
                  <a:lnTo>
                    <a:pt x="93" y="764"/>
                  </a:lnTo>
                  <a:lnTo>
                    <a:pt x="110" y="698"/>
                  </a:lnTo>
                  <a:lnTo>
                    <a:pt x="128" y="635"/>
                  </a:lnTo>
                  <a:lnTo>
                    <a:pt x="148" y="573"/>
                  </a:lnTo>
                  <a:lnTo>
                    <a:pt x="170" y="516"/>
                  </a:lnTo>
                  <a:lnTo>
                    <a:pt x="193" y="459"/>
                  </a:lnTo>
                  <a:lnTo>
                    <a:pt x="217" y="407"/>
                  </a:lnTo>
                  <a:lnTo>
                    <a:pt x="242" y="357"/>
                  </a:lnTo>
                  <a:lnTo>
                    <a:pt x="268" y="310"/>
                  </a:lnTo>
                  <a:lnTo>
                    <a:pt x="297" y="266"/>
                  </a:lnTo>
                  <a:lnTo>
                    <a:pt x="326" y="225"/>
                  </a:lnTo>
                  <a:lnTo>
                    <a:pt x="356" y="187"/>
                  </a:lnTo>
                  <a:lnTo>
                    <a:pt x="388" y="152"/>
                  </a:lnTo>
                  <a:lnTo>
                    <a:pt x="421" y="122"/>
                  </a:lnTo>
                  <a:lnTo>
                    <a:pt x="455" y="94"/>
                  </a:lnTo>
                  <a:lnTo>
                    <a:pt x="490" y="69"/>
                  </a:lnTo>
                  <a:lnTo>
                    <a:pt x="526" y="48"/>
                  </a:lnTo>
                  <a:lnTo>
                    <a:pt x="564" y="31"/>
                  </a:lnTo>
                  <a:lnTo>
                    <a:pt x="603" y="18"/>
                  </a:lnTo>
                  <a:lnTo>
                    <a:pt x="642" y="8"/>
                  </a:lnTo>
                  <a:lnTo>
                    <a:pt x="684" y="2"/>
                  </a:lnTo>
                  <a:lnTo>
                    <a:pt x="725" y="0"/>
                  </a:lnTo>
                  <a:close/>
                </a:path>
              </a:pathLst>
            </a:custGeom>
            <a:solidFill>
              <a:srgbClr val="1F1A17"/>
            </a:solidFill>
            <a:ln w="9525">
              <a:noFill/>
              <a:round/>
              <a:headEnd/>
              <a:tailEnd/>
            </a:ln>
          </p:spPr>
          <p:txBody>
            <a:bodyPr/>
            <a:lstStyle/>
            <a:p>
              <a:endParaRPr lang="en-US"/>
            </a:p>
          </p:txBody>
        </p:sp>
        <p:sp>
          <p:nvSpPr>
            <p:cNvPr id="48496" name="Freeform 1130"/>
            <p:cNvSpPr>
              <a:spLocks noChangeAspect="1"/>
            </p:cNvSpPr>
            <p:nvPr/>
          </p:nvSpPr>
          <p:spPr bwMode="auto">
            <a:xfrm>
              <a:off x="1629" y="3288"/>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2"/>
                  </a:lnTo>
                  <a:lnTo>
                    <a:pt x="1042" y="152"/>
                  </a:lnTo>
                  <a:lnTo>
                    <a:pt x="1075" y="187"/>
                  </a:lnTo>
                  <a:lnTo>
                    <a:pt x="1105" y="225"/>
                  </a:lnTo>
                  <a:lnTo>
                    <a:pt x="1134" y="266"/>
                  </a:lnTo>
                  <a:lnTo>
                    <a:pt x="1162" y="310"/>
                  </a:lnTo>
                  <a:lnTo>
                    <a:pt x="1190" y="357"/>
                  </a:lnTo>
                  <a:lnTo>
                    <a:pt x="1216" y="407"/>
                  </a:lnTo>
                  <a:lnTo>
                    <a:pt x="1241" y="459"/>
                  </a:lnTo>
                  <a:lnTo>
                    <a:pt x="1265" y="516"/>
                  </a:lnTo>
                  <a:lnTo>
                    <a:pt x="1287" y="573"/>
                  </a:lnTo>
                  <a:lnTo>
                    <a:pt x="1309" y="635"/>
                  </a:lnTo>
                  <a:lnTo>
                    <a:pt x="1329" y="698"/>
                  </a:lnTo>
                  <a:lnTo>
                    <a:pt x="1347" y="764"/>
                  </a:lnTo>
                  <a:lnTo>
                    <a:pt x="1365" y="833"/>
                  </a:lnTo>
                  <a:lnTo>
                    <a:pt x="1380" y="903"/>
                  </a:lnTo>
                  <a:lnTo>
                    <a:pt x="1394" y="976"/>
                  </a:lnTo>
                  <a:lnTo>
                    <a:pt x="1407" y="1052"/>
                  </a:lnTo>
                  <a:lnTo>
                    <a:pt x="1418" y="1129"/>
                  </a:lnTo>
                  <a:lnTo>
                    <a:pt x="1429" y="1208"/>
                  </a:lnTo>
                  <a:lnTo>
                    <a:pt x="1437" y="1290"/>
                  </a:lnTo>
                  <a:lnTo>
                    <a:pt x="1443" y="1373"/>
                  </a:lnTo>
                  <a:lnTo>
                    <a:pt x="1447" y="1459"/>
                  </a:lnTo>
                  <a:lnTo>
                    <a:pt x="1450" y="1545"/>
                  </a:lnTo>
                  <a:lnTo>
                    <a:pt x="1451" y="1634"/>
                  </a:lnTo>
                  <a:lnTo>
                    <a:pt x="1450" y="1718"/>
                  </a:lnTo>
                  <a:lnTo>
                    <a:pt x="1447" y="1801"/>
                  </a:lnTo>
                  <a:lnTo>
                    <a:pt x="1443" y="1884"/>
                  </a:lnTo>
                  <a:lnTo>
                    <a:pt x="1437" y="1965"/>
                  </a:lnTo>
                  <a:lnTo>
                    <a:pt x="1429" y="2044"/>
                  </a:lnTo>
                  <a:lnTo>
                    <a:pt x="1418" y="2121"/>
                  </a:lnTo>
                  <a:lnTo>
                    <a:pt x="1407" y="2198"/>
                  </a:lnTo>
                  <a:lnTo>
                    <a:pt x="1394" y="2272"/>
                  </a:lnTo>
                  <a:lnTo>
                    <a:pt x="1380" y="2344"/>
                  </a:lnTo>
                  <a:lnTo>
                    <a:pt x="1365" y="2415"/>
                  </a:lnTo>
                  <a:lnTo>
                    <a:pt x="1347" y="2483"/>
                  </a:lnTo>
                  <a:lnTo>
                    <a:pt x="1329" y="2549"/>
                  </a:lnTo>
                  <a:lnTo>
                    <a:pt x="1309" y="2613"/>
                  </a:lnTo>
                  <a:lnTo>
                    <a:pt x="1287" y="2675"/>
                  </a:lnTo>
                  <a:lnTo>
                    <a:pt x="1265" y="2734"/>
                  </a:lnTo>
                  <a:lnTo>
                    <a:pt x="1241" y="2791"/>
                  </a:lnTo>
                  <a:lnTo>
                    <a:pt x="1216" y="2844"/>
                  </a:lnTo>
                  <a:lnTo>
                    <a:pt x="1190" y="2896"/>
                  </a:lnTo>
                  <a:lnTo>
                    <a:pt x="1162" y="2944"/>
                  </a:lnTo>
                  <a:lnTo>
                    <a:pt x="1134" y="2990"/>
                  </a:lnTo>
                  <a:lnTo>
                    <a:pt x="1105" y="3032"/>
                  </a:lnTo>
                  <a:lnTo>
                    <a:pt x="1075" y="3072"/>
                  </a:lnTo>
                  <a:lnTo>
                    <a:pt x="1042" y="3107"/>
                  </a:lnTo>
                  <a:lnTo>
                    <a:pt x="1011" y="3139"/>
                  </a:lnTo>
                  <a:lnTo>
                    <a:pt x="978" y="3168"/>
                  </a:lnTo>
                  <a:lnTo>
                    <a:pt x="944" y="3195"/>
                  </a:lnTo>
                  <a:lnTo>
                    <a:pt x="909" y="3216"/>
                  </a:lnTo>
                  <a:lnTo>
                    <a:pt x="873" y="3234"/>
                  </a:lnTo>
                  <a:lnTo>
                    <a:pt x="838" y="3248"/>
                  </a:lnTo>
                  <a:lnTo>
                    <a:pt x="801" y="3258"/>
                  </a:lnTo>
                  <a:lnTo>
                    <a:pt x="763" y="3265"/>
                  </a:lnTo>
                  <a:lnTo>
                    <a:pt x="725" y="3267"/>
                  </a:lnTo>
                  <a:lnTo>
                    <a:pt x="684" y="3265"/>
                  </a:lnTo>
                  <a:lnTo>
                    <a:pt x="642" y="3258"/>
                  </a:lnTo>
                  <a:lnTo>
                    <a:pt x="603" y="3248"/>
                  </a:lnTo>
                  <a:lnTo>
                    <a:pt x="564" y="3234"/>
                  </a:lnTo>
                  <a:lnTo>
                    <a:pt x="526" y="3216"/>
                  </a:lnTo>
                  <a:lnTo>
                    <a:pt x="490" y="3195"/>
                  </a:lnTo>
                  <a:lnTo>
                    <a:pt x="455" y="3168"/>
                  </a:lnTo>
                  <a:lnTo>
                    <a:pt x="421" y="3139"/>
                  </a:lnTo>
                  <a:lnTo>
                    <a:pt x="388" y="3107"/>
                  </a:lnTo>
                  <a:lnTo>
                    <a:pt x="356" y="3072"/>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5"/>
                  </a:lnTo>
                  <a:lnTo>
                    <a:pt x="63" y="2344"/>
                  </a:lnTo>
                  <a:lnTo>
                    <a:pt x="50" y="2272"/>
                  </a:lnTo>
                  <a:lnTo>
                    <a:pt x="37" y="2198"/>
                  </a:lnTo>
                  <a:lnTo>
                    <a:pt x="28" y="2121"/>
                  </a:lnTo>
                  <a:lnTo>
                    <a:pt x="19" y="2044"/>
                  </a:lnTo>
                  <a:lnTo>
                    <a:pt x="12" y="1965"/>
                  </a:lnTo>
                  <a:lnTo>
                    <a:pt x="7" y="1884"/>
                  </a:lnTo>
                  <a:lnTo>
                    <a:pt x="3" y="1801"/>
                  </a:lnTo>
                  <a:lnTo>
                    <a:pt x="1" y="1718"/>
                  </a:lnTo>
                  <a:lnTo>
                    <a:pt x="0" y="1634"/>
                  </a:lnTo>
                  <a:lnTo>
                    <a:pt x="1" y="1545"/>
                  </a:lnTo>
                  <a:lnTo>
                    <a:pt x="3" y="1459"/>
                  </a:lnTo>
                  <a:lnTo>
                    <a:pt x="7" y="1373"/>
                  </a:lnTo>
                  <a:lnTo>
                    <a:pt x="12" y="1290"/>
                  </a:lnTo>
                  <a:lnTo>
                    <a:pt x="19" y="1208"/>
                  </a:lnTo>
                  <a:lnTo>
                    <a:pt x="28" y="1129"/>
                  </a:lnTo>
                  <a:lnTo>
                    <a:pt x="37" y="1052"/>
                  </a:lnTo>
                  <a:lnTo>
                    <a:pt x="50" y="976"/>
                  </a:lnTo>
                  <a:lnTo>
                    <a:pt x="63" y="903"/>
                  </a:lnTo>
                  <a:lnTo>
                    <a:pt x="77" y="833"/>
                  </a:lnTo>
                  <a:lnTo>
                    <a:pt x="93" y="764"/>
                  </a:lnTo>
                  <a:lnTo>
                    <a:pt x="110" y="698"/>
                  </a:lnTo>
                  <a:lnTo>
                    <a:pt x="128" y="635"/>
                  </a:lnTo>
                  <a:lnTo>
                    <a:pt x="148" y="573"/>
                  </a:lnTo>
                  <a:lnTo>
                    <a:pt x="170" y="516"/>
                  </a:lnTo>
                  <a:lnTo>
                    <a:pt x="193" y="459"/>
                  </a:lnTo>
                  <a:lnTo>
                    <a:pt x="217" y="407"/>
                  </a:lnTo>
                  <a:lnTo>
                    <a:pt x="242" y="357"/>
                  </a:lnTo>
                  <a:lnTo>
                    <a:pt x="268" y="310"/>
                  </a:lnTo>
                  <a:lnTo>
                    <a:pt x="297" y="266"/>
                  </a:lnTo>
                  <a:lnTo>
                    <a:pt x="326" y="225"/>
                  </a:lnTo>
                  <a:lnTo>
                    <a:pt x="356" y="187"/>
                  </a:lnTo>
                  <a:lnTo>
                    <a:pt x="388" y="152"/>
                  </a:lnTo>
                  <a:lnTo>
                    <a:pt x="421" y="122"/>
                  </a:lnTo>
                  <a:lnTo>
                    <a:pt x="455" y="94"/>
                  </a:lnTo>
                  <a:lnTo>
                    <a:pt x="490" y="69"/>
                  </a:lnTo>
                  <a:lnTo>
                    <a:pt x="526" y="48"/>
                  </a:lnTo>
                  <a:lnTo>
                    <a:pt x="564" y="31"/>
                  </a:lnTo>
                  <a:lnTo>
                    <a:pt x="603" y="18"/>
                  </a:lnTo>
                  <a:lnTo>
                    <a:pt x="642" y="8"/>
                  </a:lnTo>
                  <a:lnTo>
                    <a:pt x="684" y="2"/>
                  </a:lnTo>
                  <a:lnTo>
                    <a:pt x="725" y="0"/>
                  </a:lnTo>
                </a:path>
              </a:pathLst>
            </a:custGeom>
            <a:noFill/>
            <a:ln w="6350">
              <a:solidFill>
                <a:srgbClr val="8DCBF0"/>
              </a:solidFill>
              <a:round/>
              <a:headEnd/>
              <a:tailEnd/>
            </a:ln>
          </p:spPr>
          <p:txBody>
            <a:bodyPr/>
            <a:lstStyle/>
            <a:p>
              <a:endParaRPr lang="en-US"/>
            </a:p>
          </p:txBody>
        </p:sp>
        <p:sp>
          <p:nvSpPr>
            <p:cNvPr id="48497" name="Rectangle 1131"/>
            <p:cNvSpPr>
              <a:spLocks noChangeAspect="1" noChangeArrowheads="1"/>
            </p:cNvSpPr>
            <p:nvPr/>
          </p:nvSpPr>
          <p:spPr bwMode="auto">
            <a:xfrm>
              <a:off x="1445" y="3202"/>
              <a:ext cx="170" cy="158"/>
            </a:xfrm>
            <a:prstGeom prst="rect">
              <a:avLst/>
            </a:prstGeom>
            <a:noFill/>
            <a:ln w="12700">
              <a:solidFill>
                <a:schemeClr val="accent1"/>
              </a:solidFill>
              <a:miter lim="800000"/>
              <a:headEnd/>
              <a:tailEnd/>
            </a:ln>
          </p:spPr>
          <p:txBody>
            <a:bodyPr wrap="none" anchor="ctr"/>
            <a:lstStyle/>
            <a:p>
              <a:endParaRPr lang="en-US"/>
            </a:p>
          </p:txBody>
        </p:sp>
        <p:sp>
          <p:nvSpPr>
            <p:cNvPr id="48498" name="Freeform 1132"/>
            <p:cNvSpPr>
              <a:spLocks noChangeAspect="1"/>
            </p:cNvSpPr>
            <p:nvPr/>
          </p:nvSpPr>
          <p:spPr bwMode="auto">
            <a:xfrm>
              <a:off x="1302" y="3323"/>
              <a:ext cx="12" cy="10"/>
            </a:xfrm>
            <a:custGeom>
              <a:avLst/>
              <a:gdLst>
                <a:gd name="T0" fmla="*/ 0 w 1126"/>
                <a:gd name="T1" fmla="*/ 0 h 1126"/>
                <a:gd name="T2" fmla="*/ 0 w 1126"/>
                <a:gd name="T3" fmla="*/ 0 h 1126"/>
                <a:gd name="T4" fmla="*/ 0 w 1126"/>
                <a:gd name="T5" fmla="*/ 0 h 1126"/>
                <a:gd name="T6" fmla="*/ 0 w 1126"/>
                <a:gd name="T7" fmla="*/ 0 h 1126"/>
                <a:gd name="T8" fmla="*/ 0 w 1126"/>
                <a:gd name="T9" fmla="*/ 0 h 1126"/>
                <a:gd name="T10" fmla="*/ 0 w 1126"/>
                <a:gd name="T11" fmla="*/ 0 h 1126"/>
                <a:gd name="T12" fmla="*/ 0 w 1126"/>
                <a:gd name="T13" fmla="*/ 0 h 1126"/>
                <a:gd name="T14" fmla="*/ 0 w 1126"/>
                <a:gd name="T15" fmla="*/ 0 h 1126"/>
                <a:gd name="T16" fmla="*/ 0 w 1126"/>
                <a:gd name="T17" fmla="*/ 0 h 1126"/>
                <a:gd name="T18" fmla="*/ 0 w 1126"/>
                <a:gd name="T19" fmla="*/ 0 h 1126"/>
                <a:gd name="T20" fmla="*/ 0 w 1126"/>
                <a:gd name="T21" fmla="*/ 0 h 1126"/>
                <a:gd name="T22" fmla="*/ 0 w 1126"/>
                <a:gd name="T23" fmla="*/ 0 h 1126"/>
                <a:gd name="T24" fmla="*/ 0 w 1126"/>
                <a:gd name="T25" fmla="*/ 0 h 1126"/>
                <a:gd name="T26" fmla="*/ 0 w 1126"/>
                <a:gd name="T27" fmla="*/ 0 h 1126"/>
                <a:gd name="T28" fmla="*/ 0 w 1126"/>
                <a:gd name="T29" fmla="*/ 0 h 1126"/>
                <a:gd name="T30" fmla="*/ 0 w 1126"/>
                <a:gd name="T31" fmla="*/ 0 h 1126"/>
                <a:gd name="T32" fmla="*/ 0 w 1126"/>
                <a:gd name="T33" fmla="*/ 0 h 1126"/>
                <a:gd name="T34" fmla="*/ 0 w 1126"/>
                <a:gd name="T35" fmla="*/ 0 h 1126"/>
                <a:gd name="T36" fmla="*/ 0 w 1126"/>
                <a:gd name="T37" fmla="*/ 0 h 1126"/>
                <a:gd name="T38" fmla="*/ 0 w 1126"/>
                <a:gd name="T39" fmla="*/ 0 h 1126"/>
                <a:gd name="T40" fmla="*/ 0 w 1126"/>
                <a:gd name="T41" fmla="*/ 0 h 1126"/>
                <a:gd name="T42" fmla="*/ 0 w 1126"/>
                <a:gd name="T43" fmla="*/ 0 h 1126"/>
                <a:gd name="T44" fmla="*/ 0 w 1126"/>
                <a:gd name="T45" fmla="*/ 0 h 1126"/>
                <a:gd name="T46" fmla="*/ 0 w 1126"/>
                <a:gd name="T47" fmla="*/ 0 h 1126"/>
                <a:gd name="T48" fmla="*/ 0 w 1126"/>
                <a:gd name="T49" fmla="*/ 0 h 1126"/>
                <a:gd name="T50" fmla="*/ 0 w 1126"/>
                <a:gd name="T51" fmla="*/ 0 h 1126"/>
                <a:gd name="T52" fmla="*/ 0 w 1126"/>
                <a:gd name="T53" fmla="*/ 0 h 1126"/>
                <a:gd name="T54" fmla="*/ 0 w 1126"/>
                <a:gd name="T55" fmla="*/ 0 h 1126"/>
                <a:gd name="T56" fmla="*/ 0 w 1126"/>
                <a:gd name="T57" fmla="*/ 0 h 1126"/>
                <a:gd name="T58" fmla="*/ 0 w 1126"/>
                <a:gd name="T59" fmla="*/ 0 h 1126"/>
                <a:gd name="T60" fmla="*/ 0 w 1126"/>
                <a:gd name="T61" fmla="*/ 0 h 1126"/>
                <a:gd name="T62" fmla="*/ 0 w 1126"/>
                <a:gd name="T63" fmla="*/ 0 h 1126"/>
                <a:gd name="T64" fmla="*/ 0 w 1126"/>
                <a:gd name="T65" fmla="*/ 0 h 1126"/>
                <a:gd name="T66" fmla="*/ 0 w 1126"/>
                <a:gd name="T67" fmla="*/ 0 h 1126"/>
                <a:gd name="T68" fmla="*/ 0 w 1126"/>
                <a:gd name="T69" fmla="*/ 0 h 1126"/>
                <a:gd name="T70" fmla="*/ 0 w 1126"/>
                <a:gd name="T71" fmla="*/ 0 h 1126"/>
                <a:gd name="T72" fmla="*/ 0 w 1126"/>
                <a:gd name="T73" fmla="*/ 0 h 1126"/>
                <a:gd name="T74" fmla="*/ 0 w 1126"/>
                <a:gd name="T75" fmla="*/ 0 h 1126"/>
                <a:gd name="T76" fmla="*/ 0 w 1126"/>
                <a:gd name="T77" fmla="*/ 0 h 1126"/>
                <a:gd name="T78" fmla="*/ 0 w 1126"/>
                <a:gd name="T79" fmla="*/ 0 h 1126"/>
                <a:gd name="T80" fmla="*/ 0 w 1126"/>
                <a:gd name="T81" fmla="*/ 0 h 1126"/>
                <a:gd name="T82" fmla="*/ 0 w 1126"/>
                <a:gd name="T83" fmla="*/ 0 h 1126"/>
                <a:gd name="T84" fmla="*/ 0 w 1126"/>
                <a:gd name="T85" fmla="*/ 0 h 11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6"/>
                <a:gd name="T130" fmla="*/ 0 h 1126"/>
                <a:gd name="T131" fmla="*/ 1126 w 1126"/>
                <a:gd name="T132" fmla="*/ 1126 h 11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6" h="1126">
                  <a:moveTo>
                    <a:pt x="563" y="1126"/>
                  </a:moveTo>
                  <a:lnTo>
                    <a:pt x="592" y="1126"/>
                  </a:lnTo>
                  <a:lnTo>
                    <a:pt x="620" y="1123"/>
                  </a:lnTo>
                  <a:lnTo>
                    <a:pt x="649" y="1120"/>
                  </a:lnTo>
                  <a:lnTo>
                    <a:pt x="676" y="1115"/>
                  </a:lnTo>
                  <a:lnTo>
                    <a:pt x="703" y="1109"/>
                  </a:lnTo>
                  <a:lnTo>
                    <a:pt x="731" y="1101"/>
                  </a:lnTo>
                  <a:lnTo>
                    <a:pt x="757" y="1093"/>
                  </a:lnTo>
                  <a:lnTo>
                    <a:pt x="782" y="1083"/>
                  </a:lnTo>
                  <a:lnTo>
                    <a:pt x="806" y="1070"/>
                  </a:lnTo>
                  <a:lnTo>
                    <a:pt x="831" y="1058"/>
                  </a:lnTo>
                  <a:lnTo>
                    <a:pt x="855" y="1045"/>
                  </a:lnTo>
                  <a:lnTo>
                    <a:pt x="877" y="1030"/>
                  </a:lnTo>
                  <a:lnTo>
                    <a:pt x="900" y="1015"/>
                  </a:lnTo>
                  <a:lnTo>
                    <a:pt x="921" y="998"/>
                  </a:lnTo>
                  <a:lnTo>
                    <a:pt x="941" y="980"/>
                  </a:lnTo>
                  <a:lnTo>
                    <a:pt x="961" y="961"/>
                  </a:lnTo>
                  <a:lnTo>
                    <a:pt x="979" y="942"/>
                  </a:lnTo>
                  <a:lnTo>
                    <a:pt x="998" y="922"/>
                  </a:lnTo>
                  <a:lnTo>
                    <a:pt x="1014" y="900"/>
                  </a:lnTo>
                  <a:lnTo>
                    <a:pt x="1030" y="878"/>
                  </a:lnTo>
                  <a:lnTo>
                    <a:pt x="1044" y="855"/>
                  </a:lnTo>
                  <a:lnTo>
                    <a:pt x="1058" y="832"/>
                  </a:lnTo>
                  <a:lnTo>
                    <a:pt x="1071" y="807"/>
                  </a:lnTo>
                  <a:lnTo>
                    <a:pt x="1082" y="782"/>
                  </a:lnTo>
                  <a:lnTo>
                    <a:pt x="1092" y="757"/>
                  </a:lnTo>
                  <a:lnTo>
                    <a:pt x="1101" y="731"/>
                  </a:lnTo>
                  <a:lnTo>
                    <a:pt x="1108" y="704"/>
                  </a:lnTo>
                  <a:lnTo>
                    <a:pt x="1114" y="677"/>
                  </a:lnTo>
                  <a:lnTo>
                    <a:pt x="1119" y="649"/>
                  </a:lnTo>
                  <a:lnTo>
                    <a:pt x="1123" y="620"/>
                  </a:lnTo>
                  <a:lnTo>
                    <a:pt x="1125" y="592"/>
                  </a:lnTo>
                  <a:lnTo>
                    <a:pt x="1126" y="563"/>
                  </a:lnTo>
                  <a:lnTo>
                    <a:pt x="1125" y="534"/>
                  </a:lnTo>
                  <a:lnTo>
                    <a:pt x="1123" y="506"/>
                  </a:lnTo>
                  <a:lnTo>
                    <a:pt x="1119" y="478"/>
                  </a:lnTo>
                  <a:lnTo>
                    <a:pt x="1114" y="449"/>
                  </a:lnTo>
                  <a:lnTo>
                    <a:pt x="1108" y="422"/>
                  </a:lnTo>
                  <a:lnTo>
                    <a:pt x="1101" y="396"/>
                  </a:lnTo>
                  <a:lnTo>
                    <a:pt x="1092" y="369"/>
                  </a:lnTo>
                  <a:lnTo>
                    <a:pt x="1082" y="344"/>
                  </a:lnTo>
                  <a:lnTo>
                    <a:pt x="1071" y="319"/>
                  </a:lnTo>
                  <a:lnTo>
                    <a:pt x="1058" y="295"/>
                  </a:lnTo>
                  <a:lnTo>
                    <a:pt x="1044" y="271"/>
                  </a:lnTo>
                  <a:lnTo>
                    <a:pt x="1030" y="248"/>
                  </a:lnTo>
                  <a:lnTo>
                    <a:pt x="1014" y="227"/>
                  </a:lnTo>
                  <a:lnTo>
                    <a:pt x="998" y="205"/>
                  </a:lnTo>
                  <a:lnTo>
                    <a:pt x="979" y="184"/>
                  </a:lnTo>
                  <a:lnTo>
                    <a:pt x="961" y="165"/>
                  </a:lnTo>
                  <a:lnTo>
                    <a:pt x="941" y="147"/>
                  </a:lnTo>
                  <a:lnTo>
                    <a:pt x="921" y="129"/>
                  </a:lnTo>
                  <a:lnTo>
                    <a:pt x="900" y="112"/>
                  </a:lnTo>
                  <a:lnTo>
                    <a:pt x="877" y="96"/>
                  </a:lnTo>
                  <a:lnTo>
                    <a:pt x="855" y="82"/>
                  </a:lnTo>
                  <a:lnTo>
                    <a:pt x="831" y="68"/>
                  </a:lnTo>
                  <a:lnTo>
                    <a:pt x="806" y="56"/>
                  </a:lnTo>
                  <a:lnTo>
                    <a:pt x="782" y="45"/>
                  </a:lnTo>
                  <a:lnTo>
                    <a:pt x="757" y="35"/>
                  </a:lnTo>
                  <a:lnTo>
                    <a:pt x="731" y="25"/>
                  </a:lnTo>
                  <a:lnTo>
                    <a:pt x="703" y="18"/>
                  </a:lnTo>
                  <a:lnTo>
                    <a:pt x="676" y="11"/>
                  </a:lnTo>
                  <a:lnTo>
                    <a:pt x="649" y="7"/>
                  </a:lnTo>
                  <a:lnTo>
                    <a:pt x="620" y="3"/>
                  </a:lnTo>
                  <a:lnTo>
                    <a:pt x="592" y="1"/>
                  </a:lnTo>
                  <a:lnTo>
                    <a:pt x="563" y="0"/>
                  </a:lnTo>
                  <a:lnTo>
                    <a:pt x="534" y="1"/>
                  </a:lnTo>
                  <a:lnTo>
                    <a:pt x="505" y="3"/>
                  </a:lnTo>
                  <a:lnTo>
                    <a:pt x="478" y="7"/>
                  </a:lnTo>
                  <a:lnTo>
                    <a:pt x="449" y="11"/>
                  </a:lnTo>
                  <a:lnTo>
                    <a:pt x="422" y="18"/>
                  </a:lnTo>
                  <a:lnTo>
                    <a:pt x="396" y="25"/>
                  </a:lnTo>
                  <a:lnTo>
                    <a:pt x="369" y="35"/>
                  </a:lnTo>
                  <a:lnTo>
                    <a:pt x="344" y="45"/>
                  </a:lnTo>
                  <a:lnTo>
                    <a:pt x="319" y="56"/>
                  </a:lnTo>
                  <a:lnTo>
                    <a:pt x="295" y="68"/>
                  </a:lnTo>
                  <a:lnTo>
                    <a:pt x="271" y="82"/>
                  </a:lnTo>
                  <a:lnTo>
                    <a:pt x="248" y="96"/>
                  </a:lnTo>
                  <a:lnTo>
                    <a:pt x="226" y="112"/>
                  </a:lnTo>
                  <a:lnTo>
                    <a:pt x="205" y="129"/>
                  </a:lnTo>
                  <a:lnTo>
                    <a:pt x="184" y="147"/>
                  </a:lnTo>
                  <a:lnTo>
                    <a:pt x="165" y="165"/>
                  </a:lnTo>
                  <a:lnTo>
                    <a:pt x="146" y="184"/>
                  </a:lnTo>
                  <a:lnTo>
                    <a:pt x="129" y="205"/>
                  </a:lnTo>
                  <a:lnTo>
                    <a:pt x="112" y="227"/>
                  </a:lnTo>
                  <a:lnTo>
                    <a:pt x="96" y="248"/>
                  </a:lnTo>
                  <a:lnTo>
                    <a:pt x="81" y="271"/>
                  </a:lnTo>
                  <a:lnTo>
                    <a:pt x="68" y="295"/>
                  </a:lnTo>
                  <a:lnTo>
                    <a:pt x="55" y="319"/>
                  </a:lnTo>
                  <a:lnTo>
                    <a:pt x="44" y="344"/>
                  </a:lnTo>
                  <a:lnTo>
                    <a:pt x="34" y="369"/>
                  </a:lnTo>
                  <a:lnTo>
                    <a:pt x="26" y="396"/>
                  </a:lnTo>
                  <a:lnTo>
                    <a:pt x="17" y="422"/>
                  </a:lnTo>
                  <a:lnTo>
                    <a:pt x="11" y="449"/>
                  </a:lnTo>
                  <a:lnTo>
                    <a:pt x="6" y="478"/>
                  </a:lnTo>
                  <a:lnTo>
                    <a:pt x="2" y="506"/>
                  </a:lnTo>
                  <a:lnTo>
                    <a:pt x="0" y="534"/>
                  </a:lnTo>
                  <a:lnTo>
                    <a:pt x="0" y="563"/>
                  </a:lnTo>
                  <a:lnTo>
                    <a:pt x="0" y="592"/>
                  </a:lnTo>
                  <a:lnTo>
                    <a:pt x="2" y="620"/>
                  </a:lnTo>
                  <a:lnTo>
                    <a:pt x="6" y="649"/>
                  </a:lnTo>
                  <a:lnTo>
                    <a:pt x="11" y="677"/>
                  </a:lnTo>
                  <a:lnTo>
                    <a:pt x="17" y="704"/>
                  </a:lnTo>
                  <a:lnTo>
                    <a:pt x="26" y="731"/>
                  </a:lnTo>
                  <a:lnTo>
                    <a:pt x="34" y="757"/>
                  </a:lnTo>
                  <a:lnTo>
                    <a:pt x="44" y="782"/>
                  </a:lnTo>
                  <a:lnTo>
                    <a:pt x="55" y="807"/>
                  </a:lnTo>
                  <a:lnTo>
                    <a:pt x="68" y="832"/>
                  </a:lnTo>
                  <a:lnTo>
                    <a:pt x="81" y="855"/>
                  </a:lnTo>
                  <a:lnTo>
                    <a:pt x="96" y="878"/>
                  </a:lnTo>
                  <a:lnTo>
                    <a:pt x="112" y="900"/>
                  </a:lnTo>
                  <a:lnTo>
                    <a:pt x="129" y="922"/>
                  </a:lnTo>
                  <a:lnTo>
                    <a:pt x="146" y="942"/>
                  </a:lnTo>
                  <a:lnTo>
                    <a:pt x="165" y="961"/>
                  </a:lnTo>
                  <a:lnTo>
                    <a:pt x="184" y="980"/>
                  </a:lnTo>
                  <a:lnTo>
                    <a:pt x="205" y="998"/>
                  </a:lnTo>
                  <a:lnTo>
                    <a:pt x="226" y="1015"/>
                  </a:lnTo>
                  <a:lnTo>
                    <a:pt x="248" y="1030"/>
                  </a:lnTo>
                  <a:lnTo>
                    <a:pt x="271" y="1045"/>
                  </a:lnTo>
                  <a:lnTo>
                    <a:pt x="295" y="1058"/>
                  </a:lnTo>
                  <a:lnTo>
                    <a:pt x="319" y="1070"/>
                  </a:lnTo>
                  <a:lnTo>
                    <a:pt x="344" y="1083"/>
                  </a:lnTo>
                  <a:lnTo>
                    <a:pt x="369" y="1093"/>
                  </a:lnTo>
                  <a:lnTo>
                    <a:pt x="396" y="1101"/>
                  </a:lnTo>
                  <a:lnTo>
                    <a:pt x="422" y="1109"/>
                  </a:lnTo>
                  <a:lnTo>
                    <a:pt x="449" y="1115"/>
                  </a:lnTo>
                  <a:lnTo>
                    <a:pt x="478" y="1120"/>
                  </a:lnTo>
                  <a:lnTo>
                    <a:pt x="505" y="1123"/>
                  </a:lnTo>
                  <a:lnTo>
                    <a:pt x="534" y="1126"/>
                  </a:lnTo>
                  <a:lnTo>
                    <a:pt x="563" y="1126"/>
                  </a:lnTo>
                  <a:close/>
                </a:path>
              </a:pathLst>
            </a:custGeom>
            <a:solidFill>
              <a:srgbClr val="FFFFFF"/>
            </a:solidFill>
            <a:ln w="9525">
              <a:noFill/>
              <a:round/>
              <a:headEnd/>
              <a:tailEnd/>
            </a:ln>
          </p:spPr>
          <p:txBody>
            <a:bodyPr/>
            <a:lstStyle/>
            <a:p>
              <a:endParaRPr lang="en-US"/>
            </a:p>
          </p:txBody>
        </p:sp>
        <p:sp>
          <p:nvSpPr>
            <p:cNvPr id="48499" name="Freeform 1133"/>
            <p:cNvSpPr>
              <a:spLocks noChangeAspect="1"/>
            </p:cNvSpPr>
            <p:nvPr/>
          </p:nvSpPr>
          <p:spPr bwMode="auto">
            <a:xfrm>
              <a:off x="1302" y="3323"/>
              <a:ext cx="12" cy="10"/>
            </a:xfrm>
            <a:custGeom>
              <a:avLst/>
              <a:gdLst>
                <a:gd name="T0" fmla="*/ 0 w 1126"/>
                <a:gd name="T1" fmla="*/ 0 h 1126"/>
                <a:gd name="T2" fmla="*/ 0 w 1126"/>
                <a:gd name="T3" fmla="*/ 0 h 1126"/>
                <a:gd name="T4" fmla="*/ 0 w 1126"/>
                <a:gd name="T5" fmla="*/ 0 h 1126"/>
                <a:gd name="T6" fmla="*/ 0 w 1126"/>
                <a:gd name="T7" fmla="*/ 0 h 1126"/>
                <a:gd name="T8" fmla="*/ 0 w 1126"/>
                <a:gd name="T9" fmla="*/ 0 h 1126"/>
                <a:gd name="T10" fmla="*/ 0 w 1126"/>
                <a:gd name="T11" fmla="*/ 0 h 1126"/>
                <a:gd name="T12" fmla="*/ 0 w 1126"/>
                <a:gd name="T13" fmla="*/ 0 h 1126"/>
                <a:gd name="T14" fmla="*/ 0 w 1126"/>
                <a:gd name="T15" fmla="*/ 0 h 1126"/>
                <a:gd name="T16" fmla="*/ 0 w 1126"/>
                <a:gd name="T17" fmla="*/ 0 h 1126"/>
                <a:gd name="T18" fmla="*/ 0 w 1126"/>
                <a:gd name="T19" fmla="*/ 0 h 1126"/>
                <a:gd name="T20" fmla="*/ 0 w 1126"/>
                <a:gd name="T21" fmla="*/ 0 h 1126"/>
                <a:gd name="T22" fmla="*/ 0 w 1126"/>
                <a:gd name="T23" fmla="*/ 0 h 1126"/>
                <a:gd name="T24" fmla="*/ 0 w 1126"/>
                <a:gd name="T25" fmla="*/ 0 h 1126"/>
                <a:gd name="T26" fmla="*/ 0 w 1126"/>
                <a:gd name="T27" fmla="*/ 0 h 1126"/>
                <a:gd name="T28" fmla="*/ 0 w 1126"/>
                <a:gd name="T29" fmla="*/ 0 h 1126"/>
                <a:gd name="T30" fmla="*/ 0 w 1126"/>
                <a:gd name="T31" fmla="*/ 0 h 1126"/>
                <a:gd name="T32" fmla="*/ 0 w 1126"/>
                <a:gd name="T33" fmla="*/ 0 h 1126"/>
                <a:gd name="T34" fmla="*/ 0 w 1126"/>
                <a:gd name="T35" fmla="*/ 0 h 1126"/>
                <a:gd name="T36" fmla="*/ 0 w 1126"/>
                <a:gd name="T37" fmla="*/ 0 h 1126"/>
                <a:gd name="T38" fmla="*/ 0 w 1126"/>
                <a:gd name="T39" fmla="*/ 0 h 1126"/>
                <a:gd name="T40" fmla="*/ 0 w 1126"/>
                <a:gd name="T41" fmla="*/ 0 h 1126"/>
                <a:gd name="T42" fmla="*/ 0 w 1126"/>
                <a:gd name="T43" fmla="*/ 0 h 1126"/>
                <a:gd name="T44" fmla="*/ 0 w 1126"/>
                <a:gd name="T45" fmla="*/ 0 h 1126"/>
                <a:gd name="T46" fmla="*/ 0 w 1126"/>
                <a:gd name="T47" fmla="*/ 0 h 1126"/>
                <a:gd name="T48" fmla="*/ 0 w 1126"/>
                <a:gd name="T49" fmla="*/ 0 h 1126"/>
                <a:gd name="T50" fmla="*/ 0 w 1126"/>
                <a:gd name="T51" fmla="*/ 0 h 1126"/>
                <a:gd name="T52" fmla="*/ 0 w 1126"/>
                <a:gd name="T53" fmla="*/ 0 h 1126"/>
                <a:gd name="T54" fmla="*/ 0 w 1126"/>
                <a:gd name="T55" fmla="*/ 0 h 1126"/>
                <a:gd name="T56" fmla="*/ 0 w 1126"/>
                <a:gd name="T57" fmla="*/ 0 h 1126"/>
                <a:gd name="T58" fmla="*/ 0 w 1126"/>
                <a:gd name="T59" fmla="*/ 0 h 1126"/>
                <a:gd name="T60" fmla="*/ 0 w 1126"/>
                <a:gd name="T61" fmla="*/ 0 h 1126"/>
                <a:gd name="T62" fmla="*/ 0 w 1126"/>
                <a:gd name="T63" fmla="*/ 0 h 1126"/>
                <a:gd name="T64" fmla="*/ 0 w 1126"/>
                <a:gd name="T65" fmla="*/ 0 h 1126"/>
                <a:gd name="T66" fmla="*/ 0 w 1126"/>
                <a:gd name="T67" fmla="*/ 0 h 1126"/>
                <a:gd name="T68" fmla="*/ 0 w 1126"/>
                <a:gd name="T69" fmla="*/ 0 h 1126"/>
                <a:gd name="T70" fmla="*/ 0 w 1126"/>
                <a:gd name="T71" fmla="*/ 0 h 1126"/>
                <a:gd name="T72" fmla="*/ 0 w 1126"/>
                <a:gd name="T73" fmla="*/ 0 h 1126"/>
                <a:gd name="T74" fmla="*/ 0 w 1126"/>
                <a:gd name="T75" fmla="*/ 0 h 1126"/>
                <a:gd name="T76" fmla="*/ 0 w 1126"/>
                <a:gd name="T77" fmla="*/ 0 h 1126"/>
                <a:gd name="T78" fmla="*/ 0 w 1126"/>
                <a:gd name="T79" fmla="*/ 0 h 1126"/>
                <a:gd name="T80" fmla="*/ 0 w 1126"/>
                <a:gd name="T81" fmla="*/ 0 h 1126"/>
                <a:gd name="T82" fmla="*/ 0 w 1126"/>
                <a:gd name="T83" fmla="*/ 0 h 1126"/>
                <a:gd name="T84" fmla="*/ 0 w 1126"/>
                <a:gd name="T85" fmla="*/ 0 h 11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6"/>
                <a:gd name="T130" fmla="*/ 0 h 1126"/>
                <a:gd name="T131" fmla="*/ 1126 w 1126"/>
                <a:gd name="T132" fmla="*/ 1126 h 11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6" h="1126">
                  <a:moveTo>
                    <a:pt x="563" y="1126"/>
                  </a:moveTo>
                  <a:lnTo>
                    <a:pt x="592" y="1126"/>
                  </a:lnTo>
                  <a:lnTo>
                    <a:pt x="620" y="1123"/>
                  </a:lnTo>
                  <a:lnTo>
                    <a:pt x="649" y="1120"/>
                  </a:lnTo>
                  <a:lnTo>
                    <a:pt x="676" y="1115"/>
                  </a:lnTo>
                  <a:lnTo>
                    <a:pt x="703" y="1109"/>
                  </a:lnTo>
                  <a:lnTo>
                    <a:pt x="731" y="1101"/>
                  </a:lnTo>
                  <a:lnTo>
                    <a:pt x="757" y="1093"/>
                  </a:lnTo>
                  <a:lnTo>
                    <a:pt x="782" y="1083"/>
                  </a:lnTo>
                  <a:lnTo>
                    <a:pt x="806" y="1070"/>
                  </a:lnTo>
                  <a:lnTo>
                    <a:pt x="831" y="1058"/>
                  </a:lnTo>
                  <a:lnTo>
                    <a:pt x="855" y="1045"/>
                  </a:lnTo>
                  <a:lnTo>
                    <a:pt x="877" y="1030"/>
                  </a:lnTo>
                  <a:lnTo>
                    <a:pt x="900" y="1015"/>
                  </a:lnTo>
                  <a:lnTo>
                    <a:pt x="921" y="998"/>
                  </a:lnTo>
                  <a:lnTo>
                    <a:pt x="941" y="980"/>
                  </a:lnTo>
                  <a:lnTo>
                    <a:pt x="961" y="961"/>
                  </a:lnTo>
                  <a:lnTo>
                    <a:pt x="979" y="942"/>
                  </a:lnTo>
                  <a:lnTo>
                    <a:pt x="998" y="922"/>
                  </a:lnTo>
                  <a:lnTo>
                    <a:pt x="1014" y="900"/>
                  </a:lnTo>
                  <a:lnTo>
                    <a:pt x="1030" y="878"/>
                  </a:lnTo>
                  <a:lnTo>
                    <a:pt x="1044" y="855"/>
                  </a:lnTo>
                  <a:lnTo>
                    <a:pt x="1058" y="832"/>
                  </a:lnTo>
                  <a:lnTo>
                    <a:pt x="1071" y="807"/>
                  </a:lnTo>
                  <a:lnTo>
                    <a:pt x="1082" y="782"/>
                  </a:lnTo>
                  <a:lnTo>
                    <a:pt x="1092" y="757"/>
                  </a:lnTo>
                  <a:lnTo>
                    <a:pt x="1101" y="731"/>
                  </a:lnTo>
                  <a:lnTo>
                    <a:pt x="1108" y="704"/>
                  </a:lnTo>
                  <a:lnTo>
                    <a:pt x="1114" y="677"/>
                  </a:lnTo>
                  <a:lnTo>
                    <a:pt x="1119" y="649"/>
                  </a:lnTo>
                  <a:lnTo>
                    <a:pt x="1123" y="620"/>
                  </a:lnTo>
                  <a:lnTo>
                    <a:pt x="1125" y="592"/>
                  </a:lnTo>
                  <a:lnTo>
                    <a:pt x="1126" y="563"/>
                  </a:lnTo>
                  <a:lnTo>
                    <a:pt x="1125" y="534"/>
                  </a:lnTo>
                  <a:lnTo>
                    <a:pt x="1123" y="506"/>
                  </a:lnTo>
                  <a:lnTo>
                    <a:pt x="1119" y="478"/>
                  </a:lnTo>
                  <a:lnTo>
                    <a:pt x="1114" y="449"/>
                  </a:lnTo>
                  <a:lnTo>
                    <a:pt x="1108" y="422"/>
                  </a:lnTo>
                  <a:lnTo>
                    <a:pt x="1101" y="396"/>
                  </a:lnTo>
                  <a:lnTo>
                    <a:pt x="1092" y="369"/>
                  </a:lnTo>
                  <a:lnTo>
                    <a:pt x="1082" y="344"/>
                  </a:lnTo>
                  <a:lnTo>
                    <a:pt x="1071" y="319"/>
                  </a:lnTo>
                  <a:lnTo>
                    <a:pt x="1058" y="295"/>
                  </a:lnTo>
                  <a:lnTo>
                    <a:pt x="1044" y="271"/>
                  </a:lnTo>
                  <a:lnTo>
                    <a:pt x="1030" y="248"/>
                  </a:lnTo>
                  <a:lnTo>
                    <a:pt x="1014" y="227"/>
                  </a:lnTo>
                  <a:lnTo>
                    <a:pt x="998" y="205"/>
                  </a:lnTo>
                  <a:lnTo>
                    <a:pt x="979" y="184"/>
                  </a:lnTo>
                  <a:lnTo>
                    <a:pt x="961" y="165"/>
                  </a:lnTo>
                  <a:lnTo>
                    <a:pt x="941" y="147"/>
                  </a:lnTo>
                  <a:lnTo>
                    <a:pt x="921" y="129"/>
                  </a:lnTo>
                  <a:lnTo>
                    <a:pt x="900" y="112"/>
                  </a:lnTo>
                  <a:lnTo>
                    <a:pt x="877" y="96"/>
                  </a:lnTo>
                  <a:lnTo>
                    <a:pt x="855" y="82"/>
                  </a:lnTo>
                  <a:lnTo>
                    <a:pt x="831" y="68"/>
                  </a:lnTo>
                  <a:lnTo>
                    <a:pt x="806" y="56"/>
                  </a:lnTo>
                  <a:lnTo>
                    <a:pt x="782" y="45"/>
                  </a:lnTo>
                  <a:lnTo>
                    <a:pt x="757" y="35"/>
                  </a:lnTo>
                  <a:lnTo>
                    <a:pt x="731" y="25"/>
                  </a:lnTo>
                  <a:lnTo>
                    <a:pt x="703" y="18"/>
                  </a:lnTo>
                  <a:lnTo>
                    <a:pt x="676" y="11"/>
                  </a:lnTo>
                  <a:lnTo>
                    <a:pt x="649" y="7"/>
                  </a:lnTo>
                  <a:lnTo>
                    <a:pt x="620" y="3"/>
                  </a:lnTo>
                  <a:lnTo>
                    <a:pt x="592" y="1"/>
                  </a:lnTo>
                  <a:lnTo>
                    <a:pt x="563" y="0"/>
                  </a:lnTo>
                  <a:lnTo>
                    <a:pt x="534" y="1"/>
                  </a:lnTo>
                  <a:lnTo>
                    <a:pt x="505" y="3"/>
                  </a:lnTo>
                  <a:lnTo>
                    <a:pt x="478" y="7"/>
                  </a:lnTo>
                  <a:lnTo>
                    <a:pt x="449" y="11"/>
                  </a:lnTo>
                  <a:lnTo>
                    <a:pt x="422" y="18"/>
                  </a:lnTo>
                  <a:lnTo>
                    <a:pt x="396" y="25"/>
                  </a:lnTo>
                  <a:lnTo>
                    <a:pt x="369" y="35"/>
                  </a:lnTo>
                  <a:lnTo>
                    <a:pt x="344" y="45"/>
                  </a:lnTo>
                  <a:lnTo>
                    <a:pt x="319" y="56"/>
                  </a:lnTo>
                  <a:lnTo>
                    <a:pt x="295" y="68"/>
                  </a:lnTo>
                  <a:lnTo>
                    <a:pt x="271" y="82"/>
                  </a:lnTo>
                  <a:lnTo>
                    <a:pt x="248" y="96"/>
                  </a:lnTo>
                  <a:lnTo>
                    <a:pt x="226" y="112"/>
                  </a:lnTo>
                  <a:lnTo>
                    <a:pt x="205" y="129"/>
                  </a:lnTo>
                  <a:lnTo>
                    <a:pt x="184" y="147"/>
                  </a:lnTo>
                  <a:lnTo>
                    <a:pt x="165" y="165"/>
                  </a:lnTo>
                  <a:lnTo>
                    <a:pt x="146" y="184"/>
                  </a:lnTo>
                  <a:lnTo>
                    <a:pt x="129" y="205"/>
                  </a:lnTo>
                  <a:lnTo>
                    <a:pt x="112" y="227"/>
                  </a:lnTo>
                  <a:lnTo>
                    <a:pt x="96" y="248"/>
                  </a:lnTo>
                  <a:lnTo>
                    <a:pt x="81" y="271"/>
                  </a:lnTo>
                  <a:lnTo>
                    <a:pt x="68" y="295"/>
                  </a:lnTo>
                  <a:lnTo>
                    <a:pt x="55" y="319"/>
                  </a:lnTo>
                  <a:lnTo>
                    <a:pt x="44" y="344"/>
                  </a:lnTo>
                  <a:lnTo>
                    <a:pt x="34" y="369"/>
                  </a:lnTo>
                  <a:lnTo>
                    <a:pt x="26" y="396"/>
                  </a:lnTo>
                  <a:lnTo>
                    <a:pt x="17" y="422"/>
                  </a:lnTo>
                  <a:lnTo>
                    <a:pt x="11" y="449"/>
                  </a:lnTo>
                  <a:lnTo>
                    <a:pt x="6" y="478"/>
                  </a:lnTo>
                  <a:lnTo>
                    <a:pt x="2" y="506"/>
                  </a:lnTo>
                  <a:lnTo>
                    <a:pt x="0" y="534"/>
                  </a:lnTo>
                  <a:lnTo>
                    <a:pt x="0" y="563"/>
                  </a:lnTo>
                  <a:lnTo>
                    <a:pt x="0" y="592"/>
                  </a:lnTo>
                  <a:lnTo>
                    <a:pt x="2" y="620"/>
                  </a:lnTo>
                  <a:lnTo>
                    <a:pt x="6" y="649"/>
                  </a:lnTo>
                  <a:lnTo>
                    <a:pt x="11" y="677"/>
                  </a:lnTo>
                  <a:lnTo>
                    <a:pt x="17" y="704"/>
                  </a:lnTo>
                  <a:lnTo>
                    <a:pt x="26" y="731"/>
                  </a:lnTo>
                  <a:lnTo>
                    <a:pt x="34" y="757"/>
                  </a:lnTo>
                  <a:lnTo>
                    <a:pt x="44" y="782"/>
                  </a:lnTo>
                  <a:lnTo>
                    <a:pt x="55" y="807"/>
                  </a:lnTo>
                  <a:lnTo>
                    <a:pt x="68" y="832"/>
                  </a:lnTo>
                  <a:lnTo>
                    <a:pt x="81" y="855"/>
                  </a:lnTo>
                  <a:lnTo>
                    <a:pt x="96" y="878"/>
                  </a:lnTo>
                  <a:lnTo>
                    <a:pt x="112" y="900"/>
                  </a:lnTo>
                  <a:lnTo>
                    <a:pt x="129" y="922"/>
                  </a:lnTo>
                  <a:lnTo>
                    <a:pt x="146" y="942"/>
                  </a:lnTo>
                  <a:lnTo>
                    <a:pt x="165" y="961"/>
                  </a:lnTo>
                  <a:lnTo>
                    <a:pt x="184" y="980"/>
                  </a:lnTo>
                  <a:lnTo>
                    <a:pt x="205" y="998"/>
                  </a:lnTo>
                  <a:lnTo>
                    <a:pt x="226" y="1015"/>
                  </a:lnTo>
                  <a:lnTo>
                    <a:pt x="248" y="1030"/>
                  </a:lnTo>
                  <a:lnTo>
                    <a:pt x="271" y="1045"/>
                  </a:lnTo>
                  <a:lnTo>
                    <a:pt x="295" y="1058"/>
                  </a:lnTo>
                  <a:lnTo>
                    <a:pt x="319" y="1070"/>
                  </a:lnTo>
                  <a:lnTo>
                    <a:pt x="344" y="1083"/>
                  </a:lnTo>
                  <a:lnTo>
                    <a:pt x="369" y="1093"/>
                  </a:lnTo>
                  <a:lnTo>
                    <a:pt x="396" y="1101"/>
                  </a:lnTo>
                  <a:lnTo>
                    <a:pt x="422" y="1109"/>
                  </a:lnTo>
                  <a:lnTo>
                    <a:pt x="449" y="1115"/>
                  </a:lnTo>
                  <a:lnTo>
                    <a:pt x="478" y="1120"/>
                  </a:lnTo>
                  <a:lnTo>
                    <a:pt x="505" y="1123"/>
                  </a:lnTo>
                  <a:lnTo>
                    <a:pt x="534" y="1126"/>
                  </a:lnTo>
                  <a:lnTo>
                    <a:pt x="563" y="1126"/>
                  </a:lnTo>
                </a:path>
              </a:pathLst>
            </a:custGeom>
            <a:noFill/>
            <a:ln w="1588">
              <a:solidFill>
                <a:srgbClr val="000000"/>
              </a:solidFill>
              <a:round/>
              <a:headEnd/>
              <a:tailEnd/>
            </a:ln>
          </p:spPr>
          <p:txBody>
            <a:bodyPr/>
            <a:lstStyle/>
            <a:p>
              <a:endParaRPr lang="en-US"/>
            </a:p>
          </p:txBody>
        </p:sp>
        <p:sp>
          <p:nvSpPr>
            <p:cNvPr id="48500" name="Freeform 1134"/>
            <p:cNvSpPr>
              <a:spLocks noChangeAspect="1"/>
            </p:cNvSpPr>
            <p:nvPr/>
          </p:nvSpPr>
          <p:spPr bwMode="auto">
            <a:xfrm>
              <a:off x="1303" y="3294"/>
              <a:ext cx="43" cy="38"/>
            </a:xfrm>
            <a:custGeom>
              <a:avLst/>
              <a:gdLst>
                <a:gd name="T0" fmla="*/ 0 w 4208"/>
                <a:gd name="T1" fmla="*/ 0 h 4256"/>
                <a:gd name="T2" fmla="*/ 0 w 4208"/>
                <a:gd name="T3" fmla="*/ 0 h 4256"/>
                <a:gd name="T4" fmla="*/ 0 w 4208"/>
                <a:gd name="T5" fmla="*/ 0 h 4256"/>
                <a:gd name="T6" fmla="*/ 0 w 4208"/>
                <a:gd name="T7" fmla="*/ 0 h 4256"/>
                <a:gd name="T8" fmla="*/ 0 w 4208"/>
                <a:gd name="T9" fmla="*/ 0 h 4256"/>
                <a:gd name="T10" fmla="*/ 0 60000 65536"/>
                <a:gd name="T11" fmla="*/ 0 60000 65536"/>
                <a:gd name="T12" fmla="*/ 0 60000 65536"/>
                <a:gd name="T13" fmla="*/ 0 60000 65536"/>
                <a:gd name="T14" fmla="*/ 0 60000 65536"/>
                <a:gd name="T15" fmla="*/ 0 w 4208"/>
                <a:gd name="T16" fmla="*/ 0 h 4256"/>
                <a:gd name="T17" fmla="*/ 4208 w 4208"/>
                <a:gd name="T18" fmla="*/ 4256 h 4256"/>
              </a:gdLst>
              <a:ahLst/>
              <a:cxnLst>
                <a:cxn ang="T10">
                  <a:pos x="T0" y="T1"/>
                </a:cxn>
                <a:cxn ang="T11">
                  <a:pos x="T2" y="T3"/>
                </a:cxn>
                <a:cxn ang="T12">
                  <a:pos x="T4" y="T5"/>
                </a:cxn>
                <a:cxn ang="T13">
                  <a:pos x="T6" y="T7"/>
                </a:cxn>
                <a:cxn ang="T14">
                  <a:pos x="T8" y="T9"/>
                </a:cxn>
              </a:cxnLst>
              <a:rect l="T15" t="T16" r="T17" b="T18"/>
              <a:pathLst>
                <a:path w="4208" h="4256">
                  <a:moveTo>
                    <a:pt x="0" y="3182"/>
                  </a:moveTo>
                  <a:lnTo>
                    <a:pt x="1100" y="4256"/>
                  </a:lnTo>
                  <a:lnTo>
                    <a:pt x="4208" y="1074"/>
                  </a:lnTo>
                  <a:lnTo>
                    <a:pt x="3109" y="0"/>
                  </a:lnTo>
                  <a:lnTo>
                    <a:pt x="0" y="3182"/>
                  </a:lnTo>
                  <a:close/>
                </a:path>
              </a:pathLst>
            </a:custGeom>
            <a:solidFill>
              <a:srgbClr val="FFFFFF"/>
            </a:solidFill>
            <a:ln w="9525">
              <a:noFill/>
              <a:round/>
              <a:headEnd/>
              <a:tailEnd/>
            </a:ln>
          </p:spPr>
          <p:txBody>
            <a:bodyPr/>
            <a:lstStyle/>
            <a:p>
              <a:endParaRPr lang="en-US"/>
            </a:p>
          </p:txBody>
        </p:sp>
        <p:sp>
          <p:nvSpPr>
            <p:cNvPr id="48501" name="Freeform 1135"/>
            <p:cNvSpPr>
              <a:spLocks noChangeAspect="1"/>
            </p:cNvSpPr>
            <p:nvPr/>
          </p:nvSpPr>
          <p:spPr bwMode="auto">
            <a:xfrm>
              <a:off x="1303" y="3294"/>
              <a:ext cx="43" cy="38"/>
            </a:xfrm>
            <a:custGeom>
              <a:avLst/>
              <a:gdLst>
                <a:gd name="T0" fmla="*/ 0 w 4208"/>
                <a:gd name="T1" fmla="*/ 0 h 4256"/>
                <a:gd name="T2" fmla="*/ 0 w 4208"/>
                <a:gd name="T3" fmla="*/ 0 h 4256"/>
                <a:gd name="T4" fmla="*/ 0 w 4208"/>
                <a:gd name="T5" fmla="*/ 0 h 4256"/>
                <a:gd name="T6" fmla="*/ 0 w 4208"/>
                <a:gd name="T7" fmla="*/ 0 h 4256"/>
                <a:gd name="T8" fmla="*/ 0 w 4208"/>
                <a:gd name="T9" fmla="*/ 0 h 4256"/>
                <a:gd name="T10" fmla="*/ 0 60000 65536"/>
                <a:gd name="T11" fmla="*/ 0 60000 65536"/>
                <a:gd name="T12" fmla="*/ 0 60000 65536"/>
                <a:gd name="T13" fmla="*/ 0 60000 65536"/>
                <a:gd name="T14" fmla="*/ 0 60000 65536"/>
                <a:gd name="T15" fmla="*/ 0 w 4208"/>
                <a:gd name="T16" fmla="*/ 0 h 4256"/>
                <a:gd name="T17" fmla="*/ 4208 w 4208"/>
                <a:gd name="T18" fmla="*/ 4256 h 4256"/>
              </a:gdLst>
              <a:ahLst/>
              <a:cxnLst>
                <a:cxn ang="T10">
                  <a:pos x="T0" y="T1"/>
                </a:cxn>
                <a:cxn ang="T11">
                  <a:pos x="T2" y="T3"/>
                </a:cxn>
                <a:cxn ang="T12">
                  <a:pos x="T4" y="T5"/>
                </a:cxn>
                <a:cxn ang="T13">
                  <a:pos x="T6" y="T7"/>
                </a:cxn>
                <a:cxn ang="T14">
                  <a:pos x="T8" y="T9"/>
                </a:cxn>
              </a:cxnLst>
              <a:rect l="T15" t="T16" r="T17" b="T18"/>
              <a:pathLst>
                <a:path w="4208" h="4256">
                  <a:moveTo>
                    <a:pt x="0" y="3182"/>
                  </a:moveTo>
                  <a:lnTo>
                    <a:pt x="1100" y="4256"/>
                  </a:lnTo>
                  <a:lnTo>
                    <a:pt x="4208" y="1074"/>
                  </a:lnTo>
                  <a:lnTo>
                    <a:pt x="3109" y="0"/>
                  </a:lnTo>
                  <a:lnTo>
                    <a:pt x="0" y="3182"/>
                  </a:lnTo>
                  <a:close/>
                </a:path>
              </a:pathLst>
            </a:custGeom>
            <a:noFill/>
            <a:ln w="1588">
              <a:solidFill>
                <a:srgbClr val="000000"/>
              </a:solidFill>
              <a:round/>
              <a:headEnd/>
              <a:tailEnd/>
            </a:ln>
          </p:spPr>
          <p:txBody>
            <a:bodyPr/>
            <a:lstStyle/>
            <a:p>
              <a:endParaRPr lang="en-US"/>
            </a:p>
          </p:txBody>
        </p:sp>
        <p:sp>
          <p:nvSpPr>
            <p:cNvPr id="48502" name="Freeform 1136"/>
            <p:cNvSpPr>
              <a:spLocks noChangeAspect="1" noEditPoints="1"/>
            </p:cNvSpPr>
            <p:nvPr/>
          </p:nvSpPr>
          <p:spPr bwMode="auto">
            <a:xfrm>
              <a:off x="1330" y="3235"/>
              <a:ext cx="86" cy="76"/>
            </a:xfrm>
            <a:custGeom>
              <a:avLst/>
              <a:gdLst>
                <a:gd name="T0" fmla="*/ 0 w 8436"/>
                <a:gd name="T1" fmla="*/ 0 h 8437"/>
                <a:gd name="T2" fmla="*/ 0 w 8436"/>
                <a:gd name="T3" fmla="*/ 0 h 8437"/>
                <a:gd name="T4" fmla="*/ 0 w 8436"/>
                <a:gd name="T5" fmla="*/ 0 h 8437"/>
                <a:gd name="T6" fmla="*/ 0 w 8436"/>
                <a:gd name="T7" fmla="*/ 0 h 8437"/>
                <a:gd name="T8" fmla="*/ 0 w 8436"/>
                <a:gd name="T9" fmla="*/ 0 h 8437"/>
                <a:gd name="T10" fmla="*/ 0 w 8436"/>
                <a:gd name="T11" fmla="*/ 0 h 8437"/>
                <a:gd name="T12" fmla="*/ 0 w 8436"/>
                <a:gd name="T13" fmla="*/ 0 h 8437"/>
                <a:gd name="T14" fmla="*/ 0 w 8436"/>
                <a:gd name="T15" fmla="*/ 0 h 8437"/>
                <a:gd name="T16" fmla="*/ 0 w 8436"/>
                <a:gd name="T17" fmla="*/ 0 h 8437"/>
                <a:gd name="T18" fmla="*/ 0 w 8436"/>
                <a:gd name="T19" fmla="*/ 0 h 8437"/>
                <a:gd name="T20" fmla="*/ 0 w 8436"/>
                <a:gd name="T21" fmla="*/ 0 h 8437"/>
                <a:gd name="T22" fmla="*/ 0 w 8436"/>
                <a:gd name="T23" fmla="*/ 0 h 8437"/>
                <a:gd name="T24" fmla="*/ 0 w 8436"/>
                <a:gd name="T25" fmla="*/ 0 h 8437"/>
                <a:gd name="T26" fmla="*/ 0 w 8436"/>
                <a:gd name="T27" fmla="*/ 0 h 8437"/>
                <a:gd name="T28" fmla="*/ 0 w 8436"/>
                <a:gd name="T29" fmla="*/ 0 h 8437"/>
                <a:gd name="T30" fmla="*/ 0 w 8436"/>
                <a:gd name="T31" fmla="*/ 0 h 8437"/>
                <a:gd name="T32" fmla="*/ 0 w 8436"/>
                <a:gd name="T33" fmla="*/ 0 h 8437"/>
                <a:gd name="T34" fmla="*/ 0 w 8436"/>
                <a:gd name="T35" fmla="*/ 0 h 8437"/>
                <a:gd name="T36" fmla="*/ 0 w 8436"/>
                <a:gd name="T37" fmla="*/ 0 h 8437"/>
                <a:gd name="T38" fmla="*/ 0 w 8436"/>
                <a:gd name="T39" fmla="*/ 0 h 8437"/>
                <a:gd name="T40" fmla="*/ 0 w 8436"/>
                <a:gd name="T41" fmla="*/ 0 h 8437"/>
                <a:gd name="T42" fmla="*/ 0 w 8436"/>
                <a:gd name="T43" fmla="*/ 0 h 8437"/>
                <a:gd name="T44" fmla="*/ 0 w 8436"/>
                <a:gd name="T45" fmla="*/ 0 h 8437"/>
                <a:gd name="T46" fmla="*/ 0 w 8436"/>
                <a:gd name="T47" fmla="*/ 0 h 8437"/>
                <a:gd name="T48" fmla="*/ 0 w 8436"/>
                <a:gd name="T49" fmla="*/ 0 h 8437"/>
                <a:gd name="T50" fmla="*/ 0 w 8436"/>
                <a:gd name="T51" fmla="*/ 0 h 8437"/>
                <a:gd name="T52" fmla="*/ 0 w 8436"/>
                <a:gd name="T53" fmla="*/ 0 h 8437"/>
                <a:gd name="T54" fmla="*/ 0 w 8436"/>
                <a:gd name="T55" fmla="*/ 0 h 8437"/>
                <a:gd name="T56" fmla="*/ 0 w 8436"/>
                <a:gd name="T57" fmla="*/ 0 h 8437"/>
                <a:gd name="T58" fmla="*/ 0 w 8436"/>
                <a:gd name="T59" fmla="*/ 0 h 8437"/>
                <a:gd name="T60" fmla="*/ 0 w 8436"/>
                <a:gd name="T61" fmla="*/ 0 h 8437"/>
                <a:gd name="T62" fmla="*/ 0 w 8436"/>
                <a:gd name="T63" fmla="*/ 0 h 8437"/>
                <a:gd name="T64" fmla="*/ 0 w 8436"/>
                <a:gd name="T65" fmla="*/ 0 h 8437"/>
                <a:gd name="T66" fmla="*/ 0 w 8436"/>
                <a:gd name="T67" fmla="*/ 0 h 8437"/>
                <a:gd name="T68" fmla="*/ 0 w 8436"/>
                <a:gd name="T69" fmla="*/ 0 h 8437"/>
                <a:gd name="T70" fmla="*/ 0 w 8436"/>
                <a:gd name="T71" fmla="*/ 0 h 8437"/>
                <a:gd name="T72" fmla="*/ 0 w 8436"/>
                <a:gd name="T73" fmla="*/ 0 h 8437"/>
                <a:gd name="T74" fmla="*/ 0 w 8436"/>
                <a:gd name="T75" fmla="*/ 0 h 8437"/>
                <a:gd name="T76" fmla="*/ 0 w 8436"/>
                <a:gd name="T77" fmla="*/ 0 h 8437"/>
                <a:gd name="T78" fmla="*/ 0 w 8436"/>
                <a:gd name="T79" fmla="*/ 0 h 8437"/>
                <a:gd name="T80" fmla="*/ 0 w 8436"/>
                <a:gd name="T81" fmla="*/ 0 h 8437"/>
                <a:gd name="T82" fmla="*/ 0 w 8436"/>
                <a:gd name="T83" fmla="*/ 0 h 8437"/>
                <a:gd name="T84" fmla="*/ 0 w 8436"/>
                <a:gd name="T85" fmla="*/ 0 h 8437"/>
                <a:gd name="T86" fmla="*/ 0 w 8436"/>
                <a:gd name="T87" fmla="*/ 0 h 8437"/>
                <a:gd name="T88" fmla="*/ 0 w 8436"/>
                <a:gd name="T89" fmla="*/ 0 h 8437"/>
                <a:gd name="T90" fmla="*/ 0 w 8436"/>
                <a:gd name="T91" fmla="*/ 0 h 8437"/>
                <a:gd name="T92" fmla="*/ 0 w 8436"/>
                <a:gd name="T93" fmla="*/ 0 h 8437"/>
                <a:gd name="T94" fmla="*/ 0 w 8436"/>
                <a:gd name="T95" fmla="*/ 0 h 8437"/>
                <a:gd name="T96" fmla="*/ 0 w 8436"/>
                <a:gd name="T97" fmla="*/ 0 h 8437"/>
                <a:gd name="T98" fmla="*/ 0 w 8436"/>
                <a:gd name="T99" fmla="*/ 0 h 8437"/>
                <a:gd name="T100" fmla="*/ 0 w 8436"/>
                <a:gd name="T101" fmla="*/ 0 h 8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36"/>
                <a:gd name="T154" fmla="*/ 0 h 8437"/>
                <a:gd name="T155" fmla="*/ 8436 w 8436"/>
                <a:gd name="T156" fmla="*/ 8437 h 8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36" h="8437">
                  <a:moveTo>
                    <a:pt x="0" y="4218"/>
                  </a:moveTo>
                  <a:lnTo>
                    <a:pt x="5" y="4435"/>
                  </a:lnTo>
                  <a:lnTo>
                    <a:pt x="21" y="4648"/>
                  </a:lnTo>
                  <a:lnTo>
                    <a:pt x="48" y="4859"/>
                  </a:lnTo>
                  <a:lnTo>
                    <a:pt x="86" y="5067"/>
                  </a:lnTo>
                  <a:lnTo>
                    <a:pt x="132" y="5271"/>
                  </a:lnTo>
                  <a:lnTo>
                    <a:pt x="189" y="5471"/>
                  </a:lnTo>
                  <a:lnTo>
                    <a:pt x="256" y="5667"/>
                  </a:lnTo>
                  <a:lnTo>
                    <a:pt x="331" y="5858"/>
                  </a:lnTo>
                  <a:lnTo>
                    <a:pt x="415" y="6045"/>
                  </a:lnTo>
                  <a:lnTo>
                    <a:pt x="510" y="6227"/>
                  </a:lnTo>
                  <a:lnTo>
                    <a:pt x="611" y="6403"/>
                  </a:lnTo>
                  <a:lnTo>
                    <a:pt x="721" y="6575"/>
                  </a:lnTo>
                  <a:lnTo>
                    <a:pt x="838" y="6740"/>
                  </a:lnTo>
                  <a:lnTo>
                    <a:pt x="964" y="6900"/>
                  </a:lnTo>
                  <a:lnTo>
                    <a:pt x="1096" y="7053"/>
                  </a:lnTo>
                  <a:lnTo>
                    <a:pt x="1237" y="7199"/>
                  </a:lnTo>
                  <a:lnTo>
                    <a:pt x="1383" y="7339"/>
                  </a:lnTo>
                  <a:lnTo>
                    <a:pt x="1536" y="7472"/>
                  </a:lnTo>
                  <a:lnTo>
                    <a:pt x="1695" y="7597"/>
                  </a:lnTo>
                  <a:lnTo>
                    <a:pt x="1861" y="7715"/>
                  </a:lnTo>
                  <a:lnTo>
                    <a:pt x="2032" y="7825"/>
                  </a:lnTo>
                  <a:lnTo>
                    <a:pt x="2209" y="7927"/>
                  </a:lnTo>
                  <a:lnTo>
                    <a:pt x="2391" y="8020"/>
                  </a:lnTo>
                  <a:lnTo>
                    <a:pt x="2577" y="8105"/>
                  </a:lnTo>
                  <a:lnTo>
                    <a:pt x="2769" y="8180"/>
                  </a:lnTo>
                  <a:lnTo>
                    <a:pt x="2965" y="8246"/>
                  </a:lnTo>
                  <a:lnTo>
                    <a:pt x="3165" y="8303"/>
                  </a:lnTo>
                  <a:lnTo>
                    <a:pt x="3369" y="8351"/>
                  </a:lnTo>
                  <a:lnTo>
                    <a:pt x="3577" y="8388"/>
                  </a:lnTo>
                  <a:lnTo>
                    <a:pt x="3787" y="8414"/>
                  </a:lnTo>
                  <a:lnTo>
                    <a:pt x="4001" y="8431"/>
                  </a:lnTo>
                  <a:lnTo>
                    <a:pt x="4218" y="8437"/>
                  </a:lnTo>
                  <a:lnTo>
                    <a:pt x="4434" y="8431"/>
                  </a:lnTo>
                  <a:lnTo>
                    <a:pt x="4649" y="8414"/>
                  </a:lnTo>
                  <a:lnTo>
                    <a:pt x="4859" y="8388"/>
                  </a:lnTo>
                  <a:lnTo>
                    <a:pt x="5067" y="8351"/>
                  </a:lnTo>
                  <a:lnTo>
                    <a:pt x="5271" y="8303"/>
                  </a:lnTo>
                  <a:lnTo>
                    <a:pt x="5471" y="8246"/>
                  </a:lnTo>
                  <a:lnTo>
                    <a:pt x="5666" y="8180"/>
                  </a:lnTo>
                  <a:lnTo>
                    <a:pt x="5859" y="8105"/>
                  </a:lnTo>
                  <a:lnTo>
                    <a:pt x="6045" y="8020"/>
                  </a:lnTo>
                  <a:lnTo>
                    <a:pt x="6227" y="7927"/>
                  </a:lnTo>
                  <a:lnTo>
                    <a:pt x="6404" y="7825"/>
                  </a:lnTo>
                  <a:lnTo>
                    <a:pt x="6575" y="7715"/>
                  </a:lnTo>
                  <a:lnTo>
                    <a:pt x="6740" y="7597"/>
                  </a:lnTo>
                  <a:lnTo>
                    <a:pt x="6900" y="7472"/>
                  </a:lnTo>
                  <a:lnTo>
                    <a:pt x="7052" y="7339"/>
                  </a:lnTo>
                  <a:lnTo>
                    <a:pt x="7199" y="7199"/>
                  </a:lnTo>
                  <a:lnTo>
                    <a:pt x="7340" y="7053"/>
                  </a:lnTo>
                  <a:lnTo>
                    <a:pt x="7472" y="6900"/>
                  </a:lnTo>
                  <a:lnTo>
                    <a:pt x="7598" y="6740"/>
                  </a:lnTo>
                  <a:lnTo>
                    <a:pt x="7715" y="6575"/>
                  </a:lnTo>
                  <a:lnTo>
                    <a:pt x="7825" y="6403"/>
                  </a:lnTo>
                  <a:lnTo>
                    <a:pt x="7926" y="6227"/>
                  </a:lnTo>
                  <a:lnTo>
                    <a:pt x="8019" y="6045"/>
                  </a:lnTo>
                  <a:lnTo>
                    <a:pt x="8104" y="5858"/>
                  </a:lnTo>
                  <a:lnTo>
                    <a:pt x="8180" y="5667"/>
                  </a:lnTo>
                  <a:lnTo>
                    <a:pt x="8246" y="5471"/>
                  </a:lnTo>
                  <a:lnTo>
                    <a:pt x="8304" y="5271"/>
                  </a:lnTo>
                  <a:lnTo>
                    <a:pt x="8350" y="5067"/>
                  </a:lnTo>
                  <a:lnTo>
                    <a:pt x="8388" y="4859"/>
                  </a:lnTo>
                  <a:lnTo>
                    <a:pt x="8415" y="4648"/>
                  </a:lnTo>
                  <a:lnTo>
                    <a:pt x="8431" y="4435"/>
                  </a:lnTo>
                  <a:lnTo>
                    <a:pt x="8436" y="4218"/>
                  </a:lnTo>
                  <a:lnTo>
                    <a:pt x="8431" y="4001"/>
                  </a:lnTo>
                  <a:lnTo>
                    <a:pt x="8415" y="3787"/>
                  </a:lnTo>
                  <a:lnTo>
                    <a:pt x="8388" y="3577"/>
                  </a:lnTo>
                  <a:lnTo>
                    <a:pt x="8350" y="3368"/>
                  </a:lnTo>
                  <a:lnTo>
                    <a:pt x="8304" y="3165"/>
                  </a:lnTo>
                  <a:lnTo>
                    <a:pt x="8246" y="2965"/>
                  </a:lnTo>
                  <a:lnTo>
                    <a:pt x="8180" y="2768"/>
                  </a:lnTo>
                  <a:lnTo>
                    <a:pt x="8104" y="2577"/>
                  </a:lnTo>
                  <a:lnTo>
                    <a:pt x="8019" y="2390"/>
                  </a:lnTo>
                  <a:lnTo>
                    <a:pt x="7926" y="2209"/>
                  </a:lnTo>
                  <a:lnTo>
                    <a:pt x="7825" y="2032"/>
                  </a:lnTo>
                  <a:lnTo>
                    <a:pt x="7715" y="1861"/>
                  </a:lnTo>
                  <a:lnTo>
                    <a:pt x="7598" y="1695"/>
                  </a:lnTo>
                  <a:lnTo>
                    <a:pt x="7472" y="1536"/>
                  </a:lnTo>
                  <a:lnTo>
                    <a:pt x="7340" y="1382"/>
                  </a:lnTo>
                  <a:lnTo>
                    <a:pt x="7199" y="1236"/>
                  </a:lnTo>
                  <a:lnTo>
                    <a:pt x="7052" y="1096"/>
                  </a:lnTo>
                  <a:lnTo>
                    <a:pt x="6900" y="964"/>
                  </a:lnTo>
                  <a:lnTo>
                    <a:pt x="6740" y="838"/>
                  </a:lnTo>
                  <a:lnTo>
                    <a:pt x="6575" y="721"/>
                  </a:lnTo>
                  <a:lnTo>
                    <a:pt x="6404" y="611"/>
                  </a:lnTo>
                  <a:lnTo>
                    <a:pt x="6227" y="509"/>
                  </a:lnTo>
                  <a:lnTo>
                    <a:pt x="6045" y="415"/>
                  </a:lnTo>
                  <a:lnTo>
                    <a:pt x="5859" y="331"/>
                  </a:lnTo>
                  <a:lnTo>
                    <a:pt x="5666" y="255"/>
                  </a:lnTo>
                  <a:lnTo>
                    <a:pt x="5471" y="189"/>
                  </a:lnTo>
                  <a:lnTo>
                    <a:pt x="5271" y="132"/>
                  </a:lnTo>
                  <a:lnTo>
                    <a:pt x="5067" y="85"/>
                  </a:lnTo>
                  <a:lnTo>
                    <a:pt x="4859" y="48"/>
                  </a:lnTo>
                  <a:lnTo>
                    <a:pt x="4649" y="21"/>
                  </a:lnTo>
                  <a:lnTo>
                    <a:pt x="4434" y="5"/>
                  </a:lnTo>
                  <a:lnTo>
                    <a:pt x="4218" y="0"/>
                  </a:lnTo>
                  <a:lnTo>
                    <a:pt x="4001" y="5"/>
                  </a:lnTo>
                  <a:lnTo>
                    <a:pt x="3787" y="21"/>
                  </a:lnTo>
                  <a:lnTo>
                    <a:pt x="3577" y="48"/>
                  </a:lnTo>
                  <a:lnTo>
                    <a:pt x="3369" y="85"/>
                  </a:lnTo>
                  <a:lnTo>
                    <a:pt x="3165" y="132"/>
                  </a:lnTo>
                  <a:lnTo>
                    <a:pt x="2965" y="189"/>
                  </a:lnTo>
                  <a:lnTo>
                    <a:pt x="2769" y="255"/>
                  </a:lnTo>
                  <a:lnTo>
                    <a:pt x="2577" y="331"/>
                  </a:lnTo>
                  <a:lnTo>
                    <a:pt x="2391" y="415"/>
                  </a:lnTo>
                  <a:lnTo>
                    <a:pt x="2209" y="509"/>
                  </a:lnTo>
                  <a:lnTo>
                    <a:pt x="2032" y="611"/>
                  </a:lnTo>
                  <a:lnTo>
                    <a:pt x="1861" y="721"/>
                  </a:lnTo>
                  <a:lnTo>
                    <a:pt x="1695" y="838"/>
                  </a:lnTo>
                  <a:lnTo>
                    <a:pt x="1536" y="964"/>
                  </a:lnTo>
                  <a:lnTo>
                    <a:pt x="1383" y="1096"/>
                  </a:lnTo>
                  <a:lnTo>
                    <a:pt x="1237" y="1236"/>
                  </a:lnTo>
                  <a:lnTo>
                    <a:pt x="1096" y="1382"/>
                  </a:lnTo>
                  <a:lnTo>
                    <a:pt x="964" y="1536"/>
                  </a:lnTo>
                  <a:lnTo>
                    <a:pt x="838" y="1695"/>
                  </a:lnTo>
                  <a:lnTo>
                    <a:pt x="721" y="1861"/>
                  </a:lnTo>
                  <a:lnTo>
                    <a:pt x="611" y="2032"/>
                  </a:lnTo>
                  <a:lnTo>
                    <a:pt x="510" y="2209"/>
                  </a:lnTo>
                  <a:lnTo>
                    <a:pt x="415" y="2390"/>
                  </a:lnTo>
                  <a:lnTo>
                    <a:pt x="331" y="2577"/>
                  </a:lnTo>
                  <a:lnTo>
                    <a:pt x="256" y="2768"/>
                  </a:lnTo>
                  <a:lnTo>
                    <a:pt x="189" y="2965"/>
                  </a:lnTo>
                  <a:lnTo>
                    <a:pt x="132" y="3165"/>
                  </a:lnTo>
                  <a:lnTo>
                    <a:pt x="86" y="3368"/>
                  </a:lnTo>
                  <a:lnTo>
                    <a:pt x="48" y="3577"/>
                  </a:lnTo>
                  <a:lnTo>
                    <a:pt x="21" y="3787"/>
                  </a:lnTo>
                  <a:lnTo>
                    <a:pt x="5" y="4001"/>
                  </a:lnTo>
                  <a:lnTo>
                    <a:pt x="0" y="4218"/>
                  </a:lnTo>
                  <a:close/>
                  <a:moveTo>
                    <a:pt x="589" y="4218"/>
                  </a:moveTo>
                  <a:lnTo>
                    <a:pt x="593" y="4031"/>
                  </a:lnTo>
                  <a:lnTo>
                    <a:pt x="608" y="3847"/>
                  </a:lnTo>
                  <a:lnTo>
                    <a:pt x="631" y="3666"/>
                  </a:lnTo>
                  <a:lnTo>
                    <a:pt x="663" y="3488"/>
                  </a:lnTo>
                  <a:lnTo>
                    <a:pt x="704" y="3312"/>
                  </a:lnTo>
                  <a:lnTo>
                    <a:pt x="752" y="3140"/>
                  </a:lnTo>
                  <a:lnTo>
                    <a:pt x="810" y="2972"/>
                  </a:lnTo>
                  <a:lnTo>
                    <a:pt x="875" y="2807"/>
                  </a:lnTo>
                  <a:lnTo>
                    <a:pt x="948" y="2646"/>
                  </a:lnTo>
                  <a:lnTo>
                    <a:pt x="1027" y="2489"/>
                  </a:lnTo>
                  <a:lnTo>
                    <a:pt x="1115" y="2337"/>
                  </a:lnTo>
                  <a:lnTo>
                    <a:pt x="1210" y="2191"/>
                  </a:lnTo>
                  <a:lnTo>
                    <a:pt x="1311" y="2048"/>
                  </a:lnTo>
                  <a:lnTo>
                    <a:pt x="1419" y="1911"/>
                  </a:lnTo>
                  <a:lnTo>
                    <a:pt x="1533" y="1779"/>
                  </a:lnTo>
                  <a:lnTo>
                    <a:pt x="1654" y="1654"/>
                  </a:lnTo>
                  <a:lnTo>
                    <a:pt x="1779" y="1533"/>
                  </a:lnTo>
                  <a:lnTo>
                    <a:pt x="1912" y="1419"/>
                  </a:lnTo>
                  <a:lnTo>
                    <a:pt x="2048" y="1311"/>
                  </a:lnTo>
                  <a:lnTo>
                    <a:pt x="2191" y="1209"/>
                  </a:lnTo>
                  <a:lnTo>
                    <a:pt x="2337" y="1115"/>
                  </a:lnTo>
                  <a:lnTo>
                    <a:pt x="2490" y="1027"/>
                  </a:lnTo>
                  <a:lnTo>
                    <a:pt x="2646" y="947"/>
                  </a:lnTo>
                  <a:lnTo>
                    <a:pt x="2807" y="875"/>
                  </a:lnTo>
                  <a:lnTo>
                    <a:pt x="2972" y="810"/>
                  </a:lnTo>
                  <a:lnTo>
                    <a:pt x="3140" y="752"/>
                  </a:lnTo>
                  <a:lnTo>
                    <a:pt x="3313" y="704"/>
                  </a:lnTo>
                  <a:lnTo>
                    <a:pt x="3488" y="663"/>
                  </a:lnTo>
                  <a:lnTo>
                    <a:pt x="3666" y="631"/>
                  </a:lnTo>
                  <a:lnTo>
                    <a:pt x="3848" y="608"/>
                  </a:lnTo>
                  <a:lnTo>
                    <a:pt x="4032" y="593"/>
                  </a:lnTo>
                  <a:lnTo>
                    <a:pt x="4218" y="589"/>
                  </a:lnTo>
                  <a:lnTo>
                    <a:pt x="4404" y="593"/>
                  </a:lnTo>
                  <a:lnTo>
                    <a:pt x="4588" y="608"/>
                  </a:lnTo>
                  <a:lnTo>
                    <a:pt x="4770" y="631"/>
                  </a:lnTo>
                  <a:lnTo>
                    <a:pt x="4948" y="663"/>
                  </a:lnTo>
                  <a:lnTo>
                    <a:pt x="5123" y="704"/>
                  </a:lnTo>
                  <a:lnTo>
                    <a:pt x="5295" y="752"/>
                  </a:lnTo>
                  <a:lnTo>
                    <a:pt x="5464" y="810"/>
                  </a:lnTo>
                  <a:lnTo>
                    <a:pt x="5629" y="875"/>
                  </a:lnTo>
                  <a:lnTo>
                    <a:pt x="5790" y="947"/>
                  </a:lnTo>
                  <a:lnTo>
                    <a:pt x="5946" y="1027"/>
                  </a:lnTo>
                  <a:lnTo>
                    <a:pt x="6098" y="1115"/>
                  </a:lnTo>
                  <a:lnTo>
                    <a:pt x="6245" y="1209"/>
                  </a:lnTo>
                  <a:lnTo>
                    <a:pt x="6388" y="1311"/>
                  </a:lnTo>
                  <a:lnTo>
                    <a:pt x="6524" y="1419"/>
                  </a:lnTo>
                  <a:lnTo>
                    <a:pt x="6657" y="1533"/>
                  </a:lnTo>
                  <a:lnTo>
                    <a:pt x="6782" y="1654"/>
                  </a:lnTo>
                  <a:lnTo>
                    <a:pt x="6903" y="1779"/>
                  </a:lnTo>
                  <a:lnTo>
                    <a:pt x="7017" y="1911"/>
                  </a:lnTo>
                  <a:lnTo>
                    <a:pt x="7124" y="2048"/>
                  </a:lnTo>
                  <a:lnTo>
                    <a:pt x="7226" y="2191"/>
                  </a:lnTo>
                  <a:lnTo>
                    <a:pt x="7320" y="2337"/>
                  </a:lnTo>
                  <a:lnTo>
                    <a:pt x="7407" y="2489"/>
                  </a:lnTo>
                  <a:lnTo>
                    <a:pt x="7488" y="2646"/>
                  </a:lnTo>
                  <a:lnTo>
                    <a:pt x="7561" y="2807"/>
                  </a:lnTo>
                  <a:lnTo>
                    <a:pt x="7626" y="2972"/>
                  </a:lnTo>
                  <a:lnTo>
                    <a:pt x="7684" y="3140"/>
                  </a:lnTo>
                  <a:lnTo>
                    <a:pt x="7732" y="3312"/>
                  </a:lnTo>
                  <a:lnTo>
                    <a:pt x="7773" y="3488"/>
                  </a:lnTo>
                  <a:lnTo>
                    <a:pt x="7805" y="3666"/>
                  </a:lnTo>
                  <a:lnTo>
                    <a:pt x="7828" y="3847"/>
                  </a:lnTo>
                  <a:lnTo>
                    <a:pt x="7841" y="4031"/>
                  </a:lnTo>
                  <a:lnTo>
                    <a:pt x="7846" y="4218"/>
                  </a:lnTo>
                  <a:lnTo>
                    <a:pt x="7841" y="4404"/>
                  </a:lnTo>
                  <a:lnTo>
                    <a:pt x="7828" y="4588"/>
                  </a:lnTo>
                  <a:lnTo>
                    <a:pt x="7805" y="4769"/>
                  </a:lnTo>
                  <a:lnTo>
                    <a:pt x="7773" y="4949"/>
                  </a:lnTo>
                  <a:lnTo>
                    <a:pt x="7732" y="5124"/>
                  </a:lnTo>
                  <a:lnTo>
                    <a:pt x="7684" y="5296"/>
                  </a:lnTo>
                  <a:lnTo>
                    <a:pt x="7626" y="5464"/>
                  </a:lnTo>
                  <a:lnTo>
                    <a:pt x="7561" y="5629"/>
                  </a:lnTo>
                  <a:lnTo>
                    <a:pt x="7488" y="5789"/>
                  </a:lnTo>
                  <a:lnTo>
                    <a:pt x="7407" y="5946"/>
                  </a:lnTo>
                  <a:lnTo>
                    <a:pt x="7320" y="6098"/>
                  </a:lnTo>
                  <a:lnTo>
                    <a:pt x="7226" y="6245"/>
                  </a:lnTo>
                  <a:lnTo>
                    <a:pt x="7124" y="6388"/>
                  </a:lnTo>
                  <a:lnTo>
                    <a:pt x="7017" y="6525"/>
                  </a:lnTo>
                  <a:lnTo>
                    <a:pt x="6903" y="6656"/>
                  </a:lnTo>
                  <a:lnTo>
                    <a:pt x="6782" y="6783"/>
                  </a:lnTo>
                  <a:lnTo>
                    <a:pt x="6657" y="6903"/>
                  </a:lnTo>
                  <a:lnTo>
                    <a:pt x="6524" y="7017"/>
                  </a:lnTo>
                  <a:lnTo>
                    <a:pt x="6388" y="7125"/>
                  </a:lnTo>
                  <a:lnTo>
                    <a:pt x="6245" y="7226"/>
                  </a:lnTo>
                  <a:lnTo>
                    <a:pt x="6098" y="7321"/>
                  </a:lnTo>
                  <a:lnTo>
                    <a:pt x="5946" y="7408"/>
                  </a:lnTo>
                  <a:lnTo>
                    <a:pt x="5790" y="7489"/>
                  </a:lnTo>
                  <a:lnTo>
                    <a:pt x="5629" y="7561"/>
                  </a:lnTo>
                  <a:lnTo>
                    <a:pt x="5464" y="7626"/>
                  </a:lnTo>
                  <a:lnTo>
                    <a:pt x="5295" y="7683"/>
                  </a:lnTo>
                  <a:lnTo>
                    <a:pt x="5123" y="7733"/>
                  </a:lnTo>
                  <a:lnTo>
                    <a:pt x="4948" y="7773"/>
                  </a:lnTo>
                  <a:lnTo>
                    <a:pt x="4770" y="7804"/>
                  </a:lnTo>
                  <a:lnTo>
                    <a:pt x="4588" y="7828"/>
                  </a:lnTo>
                  <a:lnTo>
                    <a:pt x="4404" y="7842"/>
                  </a:lnTo>
                  <a:lnTo>
                    <a:pt x="4218" y="7847"/>
                  </a:lnTo>
                  <a:lnTo>
                    <a:pt x="4032" y="7842"/>
                  </a:lnTo>
                  <a:lnTo>
                    <a:pt x="3848" y="7828"/>
                  </a:lnTo>
                  <a:lnTo>
                    <a:pt x="3666" y="7804"/>
                  </a:lnTo>
                  <a:lnTo>
                    <a:pt x="3488" y="7773"/>
                  </a:lnTo>
                  <a:lnTo>
                    <a:pt x="3313" y="7733"/>
                  </a:lnTo>
                  <a:lnTo>
                    <a:pt x="3140" y="7683"/>
                  </a:lnTo>
                  <a:lnTo>
                    <a:pt x="2972" y="7626"/>
                  </a:lnTo>
                  <a:lnTo>
                    <a:pt x="2807" y="7561"/>
                  </a:lnTo>
                  <a:lnTo>
                    <a:pt x="2646" y="7489"/>
                  </a:lnTo>
                  <a:lnTo>
                    <a:pt x="2490" y="7408"/>
                  </a:lnTo>
                  <a:lnTo>
                    <a:pt x="2337" y="7321"/>
                  </a:lnTo>
                  <a:lnTo>
                    <a:pt x="2191" y="7226"/>
                  </a:lnTo>
                  <a:lnTo>
                    <a:pt x="2048" y="7125"/>
                  </a:lnTo>
                  <a:lnTo>
                    <a:pt x="1912" y="7017"/>
                  </a:lnTo>
                  <a:lnTo>
                    <a:pt x="1779" y="6903"/>
                  </a:lnTo>
                  <a:lnTo>
                    <a:pt x="1654" y="6783"/>
                  </a:lnTo>
                  <a:lnTo>
                    <a:pt x="1533" y="6656"/>
                  </a:lnTo>
                  <a:lnTo>
                    <a:pt x="1419" y="6525"/>
                  </a:lnTo>
                  <a:lnTo>
                    <a:pt x="1311" y="6388"/>
                  </a:lnTo>
                  <a:lnTo>
                    <a:pt x="1210" y="6245"/>
                  </a:lnTo>
                  <a:lnTo>
                    <a:pt x="1115" y="6098"/>
                  </a:lnTo>
                  <a:lnTo>
                    <a:pt x="1027" y="5946"/>
                  </a:lnTo>
                  <a:lnTo>
                    <a:pt x="948" y="5789"/>
                  </a:lnTo>
                  <a:lnTo>
                    <a:pt x="875" y="5629"/>
                  </a:lnTo>
                  <a:lnTo>
                    <a:pt x="810" y="5464"/>
                  </a:lnTo>
                  <a:lnTo>
                    <a:pt x="752" y="5296"/>
                  </a:lnTo>
                  <a:lnTo>
                    <a:pt x="704" y="5124"/>
                  </a:lnTo>
                  <a:lnTo>
                    <a:pt x="663" y="4949"/>
                  </a:lnTo>
                  <a:lnTo>
                    <a:pt x="631" y="4769"/>
                  </a:lnTo>
                  <a:lnTo>
                    <a:pt x="608" y="4588"/>
                  </a:lnTo>
                  <a:lnTo>
                    <a:pt x="593" y="4404"/>
                  </a:lnTo>
                  <a:lnTo>
                    <a:pt x="589" y="4218"/>
                  </a:lnTo>
                  <a:close/>
                </a:path>
              </a:pathLst>
            </a:custGeom>
            <a:solidFill>
              <a:srgbClr val="FFFFFF"/>
            </a:solidFill>
            <a:ln w="9525">
              <a:noFill/>
              <a:round/>
              <a:headEnd/>
              <a:tailEnd/>
            </a:ln>
          </p:spPr>
          <p:txBody>
            <a:bodyPr/>
            <a:lstStyle/>
            <a:p>
              <a:endParaRPr lang="en-US"/>
            </a:p>
          </p:txBody>
        </p:sp>
        <p:sp>
          <p:nvSpPr>
            <p:cNvPr id="48503" name="Freeform 1137"/>
            <p:cNvSpPr>
              <a:spLocks noChangeAspect="1"/>
            </p:cNvSpPr>
            <p:nvPr/>
          </p:nvSpPr>
          <p:spPr bwMode="auto">
            <a:xfrm>
              <a:off x="1330" y="3235"/>
              <a:ext cx="86" cy="76"/>
            </a:xfrm>
            <a:custGeom>
              <a:avLst/>
              <a:gdLst>
                <a:gd name="T0" fmla="*/ 0 w 8436"/>
                <a:gd name="T1" fmla="*/ 0 h 8437"/>
                <a:gd name="T2" fmla="*/ 0 w 8436"/>
                <a:gd name="T3" fmla="*/ 0 h 8437"/>
                <a:gd name="T4" fmla="*/ 0 w 8436"/>
                <a:gd name="T5" fmla="*/ 0 h 8437"/>
                <a:gd name="T6" fmla="*/ 0 w 8436"/>
                <a:gd name="T7" fmla="*/ 0 h 8437"/>
                <a:gd name="T8" fmla="*/ 0 w 8436"/>
                <a:gd name="T9" fmla="*/ 0 h 8437"/>
                <a:gd name="T10" fmla="*/ 0 w 8436"/>
                <a:gd name="T11" fmla="*/ 0 h 8437"/>
                <a:gd name="T12" fmla="*/ 0 w 8436"/>
                <a:gd name="T13" fmla="*/ 0 h 8437"/>
                <a:gd name="T14" fmla="*/ 0 w 8436"/>
                <a:gd name="T15" fmla="*/ 0 h 8437"/>
                <a:gd name="T16" fmla="*/ 0 w 8436"/>
                <a:gd name="T17" fmla="*/ 0 h 8437"/>
                <a:gd name="T18" fmla="*/ 0 w 8436"/>
                <a:gd name="T19" fmla="*/ 0 h 8437"/>
                <a:gd name="T20" fmla="*/ 0 w 8436"/>
                <a:gd name="T21" fmla="*/ 0 h 8437"/>
                <a:gd name="T22" fmla="*/ 0 w 8436"/>
                <a:gd name="T23" fmla="*/ 0 h 8437"/>
                <a:gd name="T24" fmla="*/ 0 w 8436"/>
                <a:gd name="T25" fmla="*/ 0 h 8437"/>
                <a:gd name="T26" fmla="*/ 0 w 8436"/>
                <a:gd name="T27" fmla="*/ 0 h 8437"/>
                <a:gd name="T28" fmla="*/ 0 w 8436"/>
                <a:gd name="T29" fmla="*/ 0 h 8437"/>
                <a:gd name="T30" fmla="*/ 0 w 8436"/>
                <a:gd name="T31" fmla="*/ 0 h 8437"/>
                <a:gd name="T32" fmla="*/ 0 w 8436"/>
                <a:gd name="T33" fmla="*/ 0 h 8437"/>
                <a:gd name="T34" fmla="*/ 0 w 8436"/>
                <a:gd name="T35" fmla="*/ 0 h 8437"/>
                <a:gd name="T36" fmla="*/ 0 w 8436"/>
                <a:gd name="T37" fmla="*/ 0 h 8437"/>
                <a:gd name="T38" fmla="*/ 0 w 8436"/>
                <a:gd name="T39" fmla="*/ 0 h 8437"/>
                <a:gd name="T40" fmla="*/ 0 w 8436"/>
                <a:gd name="T41" fmla="*/ 0 h 8437"/>
                <a:gd name="T42" fmla="*/ 0 w 8436"/>
                <a:gd name="T43" fmla="*/ 0 h 8437"/>
                <a:gd name="T44" fmla="*/ 0 w 8436"/>
                <a:gd name="T45" fmla="*/ 0 h 8437"/>
                <a:gd name="T46" fmla="*/ 0 w 8436"/>
                <a:gd name="T47" fmla="*/ 0 h 8437"/>
                <a:gd name="T48" fmla="*/ 0 w 8436"/>
                <a:gd name="T49" fmla="*/ 0 h 8437"/>
                <a:gd name="T50" fmla="*/ 0 w 8436"/>
                <a:gd name="T51" fmla="*/ 0 h 8437"/>
                <a:gd name="T52" fmla="*/ 0 w 8436"/>
                <a:gd name="T53" fmla="*/ 0 h 8437"/>
                <a:gd name="T54" fmla="*/ 0 w 8436"/>
                <a:gd name="T55" fmla="*/ 0 h 8437"/>
                <a:gd name="T56" fmla="*/ 0 w 8436"/>
                <a:gd name="T57" fmla="*/ 0 h 8437"/>
                <a:gd name="T58" fmla="*/ 0 w 8436"/>
                <a:gd name="T59" fmla="*/ 0 h 8437"/>
                <a:gd name="T60" fmla="*/ 0 w 8436"/>
                <a:gd name="T61" fmla="*/ 0 h 8437"/>
                <a:gd name="T62" fmla="*/ 0 w 8436"/>
                <a:gd name="T63" fmla="*/ 0 h 8437"/>
                <a:gd name="T64" fmla="*/ 0 w 8436"/>
                <a:gd name="T65" fmla="*/ 0 h 8437"/>
                <a:gd name="T66" fmla="*/ 0 w 8436"/>
                <a:gd name="T67" fmla="*/ 0 h 8437"/>
                <a:gd name="T68" fmla="*/ 0 w 8436"/>
                <a:gd name="T69" fmla="*/ 0 h 8437"/>
                <a:gd name="T70" fmla="*/ 0 w 8436"/>
                <a:gd name="T71" fmla="*/ 0 h 8437"/>
                <a:gd name="T72" fmla="*/ 0 w 8436"/>
                <a:gd name="T73" fmla="*/ 0 h 8437"/>
                <a:gd name="T74" fmla="*/ 0 w 8436"/>
                <a:gd name="T75" fmla="*/ 0 h 8437"/>
                <a:gd name="T76" fmla="*/ 0 w 8436"/>
                <a:gd name="T77" fmla="*/ 0 h 8437"/>
                <a:gd name="T78" fmla="*/ 0 w 8436"/>
                <a:gd name="T79" fmla="*/ 0 h 8437"/>
                <a:gd name="T80" fmla="*/ 0 w 8436"/>
                <a:gd name="T81" fmla="*/ 0 h 8437"/>
                <a:gd name="T82" fmla="*/ 0 w 8436"/>
                <a:gd name="T83" fmla="*/ 0 h 8437"/>
                <a:gd name="T84" fmla="*/ 0 w 8436"/>
                <a:gd name="T85" fmla="*/ 0 h 84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36"/>
                <a:gd name="T130" fmla="*/ 0 h 8437"/>
                <a:gd name="T131" fmla="*/ 8436 w 8436"/>
                <a:gd name="T132" fmla="*/ 8437 h 84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36" h="8437">
                  <a:moveTo>
                    <a:pt x="0" y="4218"/>
                  </a:moveTo>
                  <a:lnTo>
                    <a:pt x="5" y="4435"/>
                  </a:lnTo>
                  <a:lnTo>
                    <a:pt x="21" y="4648"/>
                  </a:lnTo>
                  <a:lnTo>
                    <a:pt x="48" y="4859"/>
                  </a:lnTo>
                  <a:lnTo>
                    <a:pt x="86" y="5067"/>
                  </a:lnTo>
                  <a:lnTo>
                    <a:pt x="132" y="5271"/>
                  </a:lnTo>
                  <a:lnTo>
                    <a:pt x="189" y="5471"/>
                  </a:lnTo>
                  <a:lnTo>
                    <a:pt x="256" y="5667"/>
                  </a:lnTo>
                  <a:lnTo>
                    <a:pt x="331" y="5858"/>
                  </a:lnTo>
                  <a:lnTo>
                    <a:pt x="415" y="6045"/>
                  </a:lnTo>
                  <a:lnTo>
                    <a:pt x="510" y="6227"/>
                  </a:lnTo>
                  <a:lnTo>
                    <a:pt x="611" y="6403"/>
                  </a:lnTo>
                  <a:lnTo>
                    <a:pt x="721" y="6575"/>
                  </a:lnTo>
                  <a:lnTo>
                    <a:pt x="838" y="6740"/>
                  </a:lnTo>
                  <a:lnTo>
                    <a:pt x="964" y="6900"/>
                  </a:lnTo>
                  <a:lnTo>
                    <a:pt x="1096" y="7053"/>
                  </a:lnTo>
                  <a:lnTo>
                    <a:pt x="1237" y="7199"/>
                  </a:lnTo>
                  <a:lnTo>
                    <a:pt x="1383" y="7339"/>
                  </a:lnTo>
                  <a:lnTo>
                    <a:pt x="1536" y="7472"/>
                  </a:lnTo>
                  <a:lnTo>
                    <a:pt x="1695" y="7597"/>
                  </a:lnTo>
                  <a:lnTo>
                    <a:pt x="1861" y="7715"/>
                  </a:lnTo>
                  <a:lnTo>
                    <a:pt x="2032" y="7825"/>
                  </a:lnTo>
                  <a:lnTo>
                    <a:pt x="2209" y="7927"/>
                  </a:lnTo>
                  <a:lnTo>
                    <a:pt x="2391" y="8020"/>
                  </a:lnTo>
                  <a:lnTo>
                    <a:pt x="2577" y="8105"/>
                  </a:lnTo>
                  <a:lnTo>
                    <a:pt x="2769" y="8180"/>
                  </a:lnTo>
                  <a:lnTo>
                    <a:pt x="2965" y="8246"/>
                  </a:lnTo>
                  <a:lnTo>
                    <a:pt x="3165" y="8303"/>
                  </a:lnTo>
                  <a:lnTo>
                    <a:pt x="3369" y="8351"/>
                  </a:lnTo>
                  <a:lnTo>
                    <a:pt x="3577" y="8388"/>
                  </a:lnTo>
                  <a:lnTo>
                    <a:pt x="3787" y="8414"/>
                  </a:lnTo>
                  <a:lnTo>
                    <a:pt x="4001" y="8431"/>
                  </a:lnTo>
                  <a:lnTo>
                    <a:pt x="4218" y="8437"/>
                  </a:lnTo>
                  <a:lnTo>
                    <a:pt x="4434" y="8431"/>
                  </a:lnTo>
                  <a:lnTo>
                    <a:pt x="4649" y="8414"/>
                  </a:lnTo>
                  <a:lnTo>
                    <a:pt x="4859" y="8388"/>
                  </a:lnTo>
                  <a:lnTo>
                    <a:pt x="5067" y="8351"/>
                  </a:lnTo>
                  <a:lnTo>
                    <a:pt x="5271" y="8303"/>
                  </a:lnTo>
                  <a:lnTo>
                    <a:pt x="5471" y="8246"/>
                  </a:lnTo>
                  <a:lnTo>
                    <a:pt x="5666" y="8180"/>
                  </a:lnTo>
                  <a:lnTo>
                    <a:pt x="5859" y="8105"/>
                  </a:lnTo>
                  <a:lnTo>
                    <a:pt x="6045" y="8020"/>
                  </a:lnTo>
                  <a:lnTo>
                    <a:pt x="6227" y="7927"/>
                  </a:lnTo>
                  <a:lnTo>
                    <a:pt x="6404" y="7825"/>
                  </a:lnTo>
                  <a:lnTo>
                    <a:pt x="6575" y="7715"/>
                  </a:lnTo>
                  <a:lnTo>
                    <a:pt x="6740" y="7597"/>
                  </a:lnTo>
                  <a:lnTo>
                    <a:pt x="6900" y="7472"/>
                  </a:lnTo>
                  <a:lnTo>
                    <a:pt x="7052" y="7339"/>
                  </a:lnTo>
                  <a:lnTo>
                    <a:pt x="7199" y="7199"/>
                  </a:lnTo>
                  <a:lnTo>
                    <a:pt x="7340" y="7053"/>
                  </a:lnTo>
                  <a:lnTo>
                    <a:pt x="7472" y="6900"/>
                  </a:lnTo>
                  <a:lnTo>
                    <a:pt x="7598" y="6740"/>
                  </a:lnTo>
                  <a:lnTo>
                    <a:pt x="7715" y="6575"/>
                  </a:lnTo>
                  <a:lnTo>
                    <a:pt x="7825" y="6403"/>
                  </a:lnTo>
                  <a:lnTo>
                    <a:pt x="7926" y="6227"/>
                  </a:lnTo>
                  <a:lnTo>
                    <a:pt x="8019" y="6045"/>
                  </a:lnTo>
                  <a:lnTo>
                    <a:pt x="8104" y="5858"/>
                  </a:lnTo>
                  <a:lnTo>
                    <a:pt x="8180" y="5667"/>
                  </a:lnTo>
                  <a:lnTo>
                    <a:pt x="8246" y="5471"/>
                  </a:lnTo>
                  <a:lnTo>
                    <a:pt x="8304" y="5271"/>
                  </a:lnTo>
                  <a:lnTo>
                    <a:pt x="8350" y="5067"/>
                  </a:lnTo>
                  <a:lnTo>
                    <a:pt x="8388" y="4859"/>
                  </a:lnTo>
                  <a:lnTo>
                    <a:pt x="8415" y="4648"/>
                  </a:lnTo>
                  <a:lnTo>
                    <a:pt x="8431" y="4435"/>
                  </a:lnTo>
                  <a:lnTo>
                    <a:pt x="8436" y="4218"/>
                  </a:lnTo>
                  <a:lnTo>
                    <a:pt x="8431" y="4001"/>
                  </a:lnTo>
                  <a:lnTo>
                    <a:pt x="8415" y="3787"/>
                  </a:lnTo>
                  <a:lnTo>
                    <a:pt x="8388" y="3577"/>
                  </a:lnTo>
                  <a:lnTo>
                    <a:pt x="8350" y="3368"/>
                  </a:lnTo>
                  <a:lnTo>
                    <a:pt x="8304" y="3165"/>
                  </a:lnTo>
                  <a:lnTo>
                    <a:pt x="8246" y="2965"/>
                  </a:lnTo>
                  <a:lnTo>
                    <a:pt x="8180" y="2768"/>
                  </a:lnTo>
                  <a:lnTo>
                    <a:pt x="8104" y="2577"/>
                  </a:lnTo>
                  <a:lnTo>
                    <a:pt x="8019" y="2390"/>
                  </a:lnTo>
                  <a:lnTo>
                    <a:pt x="7926" y="2209"/>
                  </a:lnTo>
                  <a:lnTo>
                    <a:pt x="7825" y="2032"/>
                  </a:lnTo>
                  <a:lnTo>
                    <a:pt x="7715" y="1861"/>
                  </a:lnTo>
                  <a:lnTo>
                    <a:pt x="7598" y="1695"/>
                  </a:lnTo>
                  <a:lnTo>
                    <a:pt x="7472" y="1536"/>
                  </a:lnTo>
                  <a:lnTo>
                    <a:pt x="7340" y="1382"/>
                  </a:lnTo>
                  <a:lnTo>
                    <a:pt x="7199" y="1236"/>
                  </a:lnTo>
                  <a:lnTo>
                    <a:pt x="7052" y="1096"/>
                  </a:lnTo>
                  <a:lnTo>
                    <a:pt x="6900" y="964"/>
                  </a:lnTo>
                  <a:lnTo>
                    <a:pt x="6740" y="838"/>
                  </a:lnTo>
                  <a:lnTo>
                    <a:pt x="6575" y="721"/>
                  </a:lnTo>
                  <a:lnTo>
                    <a:pt x="6404" y="611"/>
                  </a:lnTo>
                  <a:lnTo>
                    <a:pt x="6227" y="509"/>
                  </a:lnTo>
                  <a:lnTo>
                    <a:pt x="6045" y="415"/>
                  </a:lnTo>
                  <a:lnTo>
                    <a:pt x="5859" y="331"/>
                  </a:lnTo>
                  <a:lnTo>
                    <a:pt x="5666" y="255"/>
                  </a:lnTo>
                  <a:lnTo>
                    <a:pt x="5471" y="189"/>
                  </a:lnTo>
                  <a:lnTo>
                    <a:pt x="5271" y="132"/>
                  </a:lnTo>
                  <a:lnTo>
                    <a:pt x="5067" y="85"/>
                  </a:lnTo>
                  <a:lnTo>
                    <a:pt x="4859" y="48"/>
                  </a:lnTo>
                  <a:lnTo>
                    <a:pt x="4649" y="21"/>
                  </a:lnTo>
                  <a:lnTo>
                    <a:pt x="4434" y="5"/>
                  </a:lnTo>
                  <a:lnTo>
                    <a:pt x="4218" y="0"/>
                  </a:lnTo>
                  <a:lnTo>
                    <a:pt x="4001" y="5"/>
                  </a:lnTo>
                  <a:lnTo>
                    <a:pt x="3787" y="21"/>
                  </a:lnTo>
                  <a:lnTo>
                    <a:pt x="3577" y="48"/>
                  </a:lnTo>
                  <a:lnTo>
                    <a:pt x="3369" y="85"/>
                  </a:lnTo>
                  <a:lnTo>
                    <a:pt x="3165" y="132"/>
                  </a:lnTo>
                  <a:lnTo>
                    <a:pt x="2965" y="189"/>
                  </a:lnTo>
                  <a:lnTo>
                    <a:pt x="2769" y="255"/>
                  </a:lnTo>
                  <a:lnTo>
                    <a:pt x="2577" y="331"/>
                  </a:lnTo>
                  <a:lnTo>
                    <a:pt x="2391" y="415"/>
                  </a:lnTo>
                  <a:lnTo>
                    <a:pt x="2209" y="509"/>
                  </a:lnTo>
                  <a:lnTo>
                    <a:pt x="2032" y="611"/>
                  </a:lnTo>
                  <a:lnTo>
                    <a:pt x="1861" y="721"/>
                  </a:lnTo>
                  <a:lnTo>
                    <a:pt x="1695" y="838"/>
                  </a:lnTo>
                  <a:lnTo>
                    <a:pt x="1536" y="964"/>
                  </a:lnTo>
                  <a:lnTo>
                    <a:pt x="1383" y="1096"/>
                  </a:lnTo>
                  <a:lnTo>
                    <a:pt x="1237" y="1236"/>
                  </a:lnTo>
                  <a:lnTo>
                    <a:pt x="1096" y="1382"/>
                  </a:lnTo>
                  <a:lnTo>
                    <a:pt x="964" y="1536"/>
                  </a:lnTo>
                  <a:lnTo>
                    <a:pt x="838" y="1695"/>
                  </a:lnTo>
                  <a:lnTo>
                    <a:pt x="721" y="1861"/>
                  </a:lnTo>
                  <a:lnTo>
                    <a:pt x="611" y="2032"/>
                  </a:lnTo>
                  <a:lnTo>
                    <a:pt x="510" y="2209"/>
                  </a:lnTo>
                  <a:lnTo>
                    <a:pt x="415" y="2390"/>
                  </a:lnTo>
                  <a:lnTo>
                    <a:pt x="331" y="2577"/>
                  </a:lnTo>
                  <a:lnTo>
                    <a:pt x="256" y="2768"/>
                  </a:lnTo>
                  <a:lnTo>
                    <a:pt x="189" y="2965"/>
                  </a:lnTo>
                  <a:lnTo>
                    <a:pt x="132" y="3165"/>
                  </a:lnTo>
                  <a:lnTo>
                    <a:pt x="86" y="3368"/>
                  </a:lnTo>
                  <a:lnTo>
                    <a:pt x="48" y="3577"/>
                  </a:lnTo>
                  <a:lnTo>
                    <a:pt x="21" y="3787"/>
                  </a:lnTo>
                  <a:lnTo>
                    <a:pt x="5" y="4001"/>
                  </a:lnTo>
                  <a:lnTo>
                    <a:pt x="0" y="4218"/>
                  </a:lnTo>
                </a:path>
              </a:pathLst>
            </a:custGeom>
            <a:noFill/>
            <a:ln w="0">
              <a:solidFill>
                <a:srgbClr val="151619"/>
              </a:solidFill>
              <a:round/>
              <a:headEnd/>
              <a:tailEnd/>
            </a:ln>
          </p:spPr>
          <p:txBody>
            <a:bodyPr/>
            <a:lstStyle/>
            <a:p>
              <a:endParaRPr lang="en-US"/>
            </a:p>
          </p:txBody>
        </p:sp>
        <p:sp>
          <p:nvSpPr>
            <p:cNvPr id="48504" name="Freeform 1138"/>
            <p:cNvSpPr>
              <a:spLocks noChangeAspect="1"/>
            </p:cNvSpPr>
            <p:nvPr/>
          </p:nvSpPr>
          <p:spPr bwMode="auto">
            <a:xfrm>
              <a:off x="1336" y="3240"/>
              <a:ext cx="74" cy="65"/>
            </a:xfrm>
            <a:custGeom>
              <a:avLst/>
              <a:gdLst>
                <a:gd name="T0" fmla="*/ 0 w 7257"/>
                <a:gd name="T1" fmla="*/ 0 h 7258"/>
                <a:gd name="T2" fmla="*/ 0 w 7257"/>
                <a:gd name="T3" fmla="*/ 0 h 7258"/>
                <a:gd name="T4" fmla="*/ 0 w 7257"/>
                <a:gd name="T5" fmla="*/ 0 h 7258"/>
                <a:gd name="T6" fmla="*/ 0 w 7257"/>
                <a:gd name="T7" fmla="*/ 0 h 7258"/>
                <a:gd name="T8" fmla="*/ 0 w 7257"/>
                <a:gd name="T9" fmla="*/ 0 h 7258"/>
                <a:gd name="T10" fmla="*/ 0 w 7257"/>
                <a:gd name="T11" fmla="*/ 0 h 7258"/>
                <a:gd name="T12" fmla="*/ 0 w 7257"/>
                <a:gd name="T13" fmla="*/ 0 h 7258"/>
                <a:gd name="T14" fmla="*/ 0 w 7257"/>
                <a:gd name="T15" fmla="*/ 0 h 7258"/>
                <a:gd name="T16" fmla="*/ 0 w 7257"/>
                <a:gd name="T17" fmla="*/ 0 h 7258"/>
                <a:gd name="T18" fmla="*/ 0 w 7257"/>
                <a:gd name="T19" fmla="*/ 0 h 7258"/>
                <a:gd name="T20" fmla="*/ 0 w 7257"/>
                <a:gd name="T21" fmla="*/ 0 h 7258"/>
                <a:gd name="T22" fmla="*/ 0 w 7257"/>
                <a:gd name="T23" fmla="*/ 0 h 7258"/>
                <a:gd name="T24" fmla="*/ 0 w 7257"/>
                <a:gd name="T25" fmla="*/ 0 h 7258"/>
                <a:gd name="T26" fmla="*/ 0 w 7257"/>
                <a:gd name="T27" fmla="*/ 0 h 7258"/>
                <a:gd name="T28" fmla="*/ 0 w 7257"/>
                <a:gd name="T29" fmla="*/ 0 h 7258"/>
                <a:gd name="T30" fmla="*/ 0 w 7257"/>
                <a:gd name="T31" fmla="*/ 0 h 7258"/>
                <a:gd name="T32" fmla="*/ 0 w 7257"/>
                <a:gd name="T33" fmla="*/ 0 h 7258"/>
                <a:gd name="T34" fmla="*/ 0 w 7257"/>
                <a:gd name="T35" fmla="*/ 0 h 7258"/>
                <a:gd name="T36" fmla="*/ 0 w 7257"/>
                <a:gd name="T37" fmla="*/ 0 h 7258"/>
                <a:gd name="T38" fmla="*/ 0 w 7257"/>
                <a:gd name="T39" fmla="*/ 0 h 7258"/>
                <a:gd name="T40" fmla="*/ 0 w 7257"/>
                <a:gd name="T41" fmla="*/ 0 h 7258"/>
                <a:gd name="T42" fmla="*/ 0 w 7257"/>
                <a:gd name="T43" fmla="*/ 0 h 7258"/>
                <a:gd name="T44" fmla="*/ 0 w 7257"/>
                <a:gd name="T45" fmla="*/ 0 h 7258"/>
                <a:gd name="T46" fmla="*/ 0 w 7257"/>
                <a:gd name="T47" fmla="*/ 0 h 7258"/>
                <a:gd name="T48" fmla="*/ 0 w 7257"/>
                <a:gd name="T49" fmla="*/ 0 h 7258"/>
                <a:gd name="T50" fmla="*/ 0 w 7257"/>
                <a:gd name="T51" fmla="*/ 0 h 7258"/>
                <a:gd name="T52" fmla="*/ 0 w 7257"/>
                <a:gd name="T53" fmla="*/ 0 h 7258"/>
                <a:gd name="T54" fmla="*/ 0 w 7257"/>
                <a:gd name="T55" fmla="*/ 0 h 7258"/>
                <a:gd name="T56" fmla="*/ 0 w 7257"/>
                <a:gd name="T57" fmla="*/ 0 h 7258"/>
                <a:gd name="T58" fmla="*/ 0 w 7257"/>
                <a:gd name="T59" fmla="*/ 0 h 7258"/>
                <a:gd name="T60" fmla="*/ 0 w 7257"/>
                <a:gd name="T61" fmla="*/ 0 h 7258"/>
                <a:gd name="T62" fmla="*/ 0 w 7257"/>
                <a:gd name="T63" fmla="*/ 0 h 7258"/>
                <a:gd name="T64" fmla="*/ 0 w 7257"/>
                <a:gd name="T65" fmla="*/ 0 h 7258"/>
                <a:gd name="T66" fmla="*/ 0 w 7257"/>
                <a:gd name="T67" fmla="*/ 0 h 7258"/>
                <a:gd name="T68" fmla="*/ 0 w 7257"/>
                <a:gd name="T69" fmla="*/ 0 h 7258"/>
                <a:gd name="T70" fmla="*/ 0 w 7257"/>
                <a:gd name="T71" fmla="*/ 0 h 7258"/>
                <a:gd name="T72" fmla="*/ 0 w 7257"/>
                <a:gd name="T73" fmla="*/ 0 h 7258"/>
                <a:gd name="T74" fmla="*/ 0 w 7257"/>
                <a:gd name="T75" fmla="*/ 0 h 7258"/>
                <a:gd name="T76" fmla="*/ 0 w 7257"/>
                <a:gd name="T77" fmla="*/ 0 h 7258"/>
                <a:gd name="T78" fmla="*/ 0 w 7257"/>
                <a:gd name="T79" fmla="*/ 0 h 7258"/>
                <a:gd name="T80" fmla="*/ 0 w 7257"/>
                <a:gd name="T81" fmla="*/ 0 h 7258"/>
                <a:gd name="T82" fmla="*/ 0 w 7257"/>
                <a:gd name="T83" fmla="*/ 0 h 7258"/>
                <a:gd name="T84" fmla="*/ 0 w 7257"/>
                <a:gd name="T85" fmla="*/ 0 h 7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57"/>
                <a:gd name="T130" fmla="*/ 0 h 7258"/>
                <a:gd name="T131" fmla="*/ 7257 w 7257"/>
                <a:gd name="T132" fmla="*/ 7258 h 7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57" h="7258">
                  <a:moveTo>
                    <a:pt x="0" y="3629"/>
                  </a:moveTo>
                  <a:lnTo>
                    <a:pt x="4" y="3442"/>
                  </a:lnTo>
                  <a:lnTo>
                    <a:pt x="19" y="3258"/>
                  </a:lnTo>
                  <a:lnTo>
                    <a:pt x="42" y="3077"/>
                  </a:lnTo>
                  <a:lnTo>
                    <a:pt x="74" y="2899"/>
                  </a:lnTo>
                  <a:lnTo>
                    <a:pt x="115" y="2723"/>
                  </a:lnTo>
                  <a:lnTo>
                    <a:pt x="163" y="2551"/>
                  </a:lnTo>
                  <a:lnTo>
                    <a:pt x="221" y="2383"/>
                  </a:lnTo>
                  <a:lnTo>
                    <a:pt x="286" y="2218"/>
                  </a:lnTo>
                  <a:lnTo>
                    <a:pt x="359" y="2057"/>
                  </a:lnTo>
                  <a:lnTo>
                    <a:pt x="438" y="1900"/>
                  </a:lnTo>
                  <a:lnTo>
                    <a:pt x="526" y="1748"/>
                  </a:lnTo>
                  <a:lnTo>
                    <a:pt x="621" y="1602"/>
                  </a:lnTo>
                  <a:lnTo>
                    <a:pt x="722" y="1459"/>
                  </a:lnTo>
                  <a:lnTo>
                    <a:pt x="830" y="1322"/>
                  </a:lnTo>
                  <a:lnTo>
                    <a:pt x="944" y="1190"/>
                  </a:lnTo>
                  <a:lnTo>
                    <a:pt x="1065" y="1065"/>
                  </a:lnTo>
                  <a:lnTo>
                    <a:pt x="1190" y="944"/>
                  </a:lnTo>
                  <a:lnTo>
                    <a:pt x="1323" y="830"/>
                  </a:lnTo>
                  <a:lnTo>
                    <a:pt x="1459" y="722"/>
                  </a:lnTo>
                  <a:lnTo>
                    <a:pt x="1602" y="620"/>
                  </a:lnTo>
                  <a:lnTo>
                    <a:pt x="1748" y="526"/>
                  </a:lnTo>
                  <a:lnTo>
                    <a:pt x="1901" y="438"/>
                  </a:lnTo>
                  <a:lnTo>
                    <a:pt x="2057" y="358"/>
                  </a:lnTo>
                  <a:lnTo>
                    <a:pt x="2218" y="286"/>
                  </a:lnTo>
                  <a:lnTo>
                    <a:pt x="2383" y="221"/>
                  </a:lnTo>
                  <a:lnTo>
                    <a:pt x="2551" y="163"/>
                  </a:lnTo>
                  <a:lnTo>
                    <a:pt x="2724" y="115"/>
                  </a:lnTo>
                  <a:lnTo>
                    <a:pt x="2899" y="74"/>
                  </a:lnTo>
                  <a:lnTo>
                    <a:pt x="3077" y="42"/>
                  </a:lnTo>
                  <a:lnTo>
                    <a:pt x="3259" y="19"/>
                  </a:lnTo>
                  <a:lnTo>
                    <a:pt x="3443" y="4"/>
                  </a:lnTo>
                  <a:lnTo>
                    <a:pt x="3629" y="0"/>
                  </a:lnTo>
                  <a:lnTo>
                    <a:pt x="3815" y="4"/>
                  </a:lnTo>
                  <a:lnTo>
                    <a:pt x="3999" y="19"/>
                  </a:lnTo>
                  <a:lnTo>
                    <a:pt x="4181" y="42"/>
                  </a:lnTo>
                  <a:lnTo>
                    <a:pt x="4359" y="74"/>
                  </a:lnTo>
                  <a:lnTo>
                    <a:pt x="4534" y="115"/>
                  </a:lnTo>
                  <a:lnTo>
                    <a:pt x="4706" y="163"/>
                  </a:lnTo>
                  <a:lnTo>
                    <a:pt x="4875" y="221"/>
                  </a:lnTo>
                  <a:lnTo>
                    <a:pt x="5040" y="286"/>
                  </a:lnTo>
                  <a:lnTo>
                    <a:pt x="5201" y="358"/>
                  </a:lnTo>
                  <a:lnTo>
                    <a:pt x="5357" y="438"/>
                  </a:lnTo>
                  <a:lnTo>
                    <a:pt x="5509" y="526"/>
                  </a:lnTo>
                  <a:lnTo>
                    <a:pt x="5656" y="620"/>
                  </a:lnTo>
                  <a:lnTo>
                    <a:pt x="5799" y="722"/>
                  </a:lnTo>
                  <a:lnTo>
                    <a:pt x="5935" y="830"/>
                  </a:lnTo>
                  <a:lnTo>
                    <a:pt x="6068" y="944"/>
                  </a:lnTo>
                  <a:lnTo>
                    <a:pt x="6193" y="1065"/>
                  </a:lnTo>
                  <a:lnTo>
                    <a:pt x="6314" y="1190"/>
                  </a:lnTo>
                  <a:lnTo>
                    <a:pt x="6428" y="1322"/>
                  </a:lnTo>
                  <a:lnTo>
                    <a:pt x="6535" y="1459"/>
                  </a:lnTo>
                  <a:lnTo>
                    <a:pt x="6637" y="1602"/>
                  </a:lnTo>
                  <a:lnTo>
                    <a:pt x="6731" y="1748"/>
                  </a:lnTo>
                  <a:lnTo>
                    <a:pt x="6818" y="1900"/>
                  </a:lnTo>
                  <a:lnTo>
                    <a:pt x="6899" y="2057"/>
                  </a:lnTo>
                  <a:lnTo>
                    <a:pt x="6972" y="2218"/>
                  </a:lnTo>
                  <a:lnTo>
                    <a:pt x="7037" y="2383"/>
                  </a:lnTo>
                  <a:lnTo>
                    <a:pt x="7095" y="2551"/>
                  </a:lnTo>
                  <a:lnTo>
                    <a:pt x="7143" y="2723"/>
                  </a:lnTo>
                  <a:lnTo>
                    <a:pt x="7184" y="2899"/>
                  </a:lnTo>
                  <a:lnTo>
                    <a:pt x="7216" y="3077"/>
                  </a:lnTo>
                  <a:lnTo>
                    <a:pt x="7239" y="3258"/>
                  </a:lnTo>
                  <a:lnTo>
                    <a:pt x="7252" y="3442"/>
                  </a:lnTo>
                  <a:lnTo>
                    <a:pt x="7257" y="3629"/>
                  </a:lnTo>
                  <a:lnTo>
                    <a:pt x="7252" y="3815"/>
                  </a:lnTo>
                  <a:lnTo>
                    <a:pt x="7239" y="3999"/>
                  </a:lnTo>
                  <a:lnTo>
                    <a:pt x="7216" y="4180"/>
                  </a:lnTo>
                  <a:lnTo>
                    <a:pt x="7184" y="4360"/>
                  </a:lnTo>
                  <a:lnTo>
                    <a:pt x="7143" y="4535"/>
                  </a:lnTo>
                  <a:lnTo>
                    <a:pt x="7095" y="4707"/>
                  </a:lnTo>
                  <a:lnTo>
                    <a:pt x="7037" y="4875"/>
                  </a:lnTo>
                  <a:lnTo>
                    <a:pt x="6972" y="5040"/>
                  </a:lnTo>
                  <a:lnTo>
                    <a:pt x="6899" y="5200"/>
                  </a:lnTo>
                  <a:lnTo>
                    <a:pt x="6818" y="5357"/>
                  </a:lnTo>
                  <a:lnTo>
                    <a:pt x="6731" y="5509"/>
                  </a:lnTo>
                  <a:lnTo>
                    <a:pt x="6637" y="5656"/>
                  </a:lnTo>
                  <a:lnTo>
                    <a:pt x="6535" y="5799"/>
                  </a:lnTo>
                  <a:lnTo>
                    <a:pt x="6428" y="5936"/>
                  </a:lnTo>
                  <a:lnTo>
                    <a:pt x="6314" y="6067"/>
                  </a:lnTo>
                  <a:lnTo>
                    <a:pt x="6193" y="6194"/>
                  </a:lnTo>
                  <a:lnTo>
                    <a:pt x="6068" y="6314"/>
                  </a:lnTo>
                  <a:lnTo>
                    <a:pt x="5935" y="6428"/>
                  </a:lnTo>
                  <a:lnTo>
                    <a:pt x="5799" y="6536"/>
                  </a:lnTo>
                  <a:lnTo>
                    <a:pt x="5656" y="6637"/>
                  </a:lnTo>
                  <a:lnTo>
                    <a:pt x="5509" y="6732"/>
                  </a:lnTo>
                  <a:lnTo>
                    <a:pt x="5357" y="6819"/>
                  </a:lnTo>
                  <a:lnTo>
                    <a:pt x="5201" y="6900"/>
                  </a:lnTo>
                  <a:lnTo>
                    <a:pt x="5040" y="6972"/>
                  </a:lnTo>
                  <a:lnTo>
                    <a:pt x="4875" y="7037"/>
                  </a:lnTo>
                  <a:lnTo>
                    <a:pt x="4706" y="7094"/>
                  </a:lnTo>
                  <a:lnTo>
                    <a:pt x="4534" y="7144"/>
                  </a:lnTo>
                  <a:lnTo>
                    <a:pt x="4359" y="7184"/>
                  </a:lnTo>
                  <a:lnTo>
                    <a:pt x="4181" y="7215"/>
                  </a:lnTo>
                  <a:lnTo>
                    <a:pt x="3999" y="7239"/>
                  </a:lnTo>
                  <a:lnTo>
                    <a:pt x="3815" y="7253"/>
                  </a:lnTo>
                  <a:lnTo>
                    <a:pt x="3629" y="7258"/>
                  </a:lnTo>
                  <a:lnTo>
                    <a:pt x="3443" y="7253"/>
                  </a:lnTo>
                  <a:lnTo>
                    <a:pt x="3259" y="7239"/>
                  </a:lnTo>
                  <a:lnTo>
                    <a:pt x="3077" y="7215"/>
                  </a:lnTo>
                  <a:lnTo>
                    <a:pt x="2899" y="7184"/>
                  </a:lnTo>
                  <a:lnTo>
                    <a:pt x="2724" y="7144"/>
                  </a:lnTo>
                  <a:lnTo>
                    <a:pt x="2551" y="7094"/>
                  </a:lnTo>
                  <a:lnTo>
                    <a:pt x="2383" y="7037"/>
                  </a:lnTo>
                  <a:lnTo>
                    <a:pt x="2218" y="6972"/>
                  </a:lnTo>
                  <a:lnTo>
                    <a:pt x="2057" y="6900"/>
                  </a:lnTo>
                  <a:lnTo>
                    <a:pt x="1901" y="6819"/>
                  </a:lnTo>
                  <a:lnTo>
                    <a:pt x="1748" y="6732"/>
                  </a:lnTo>
                  <a:lnTo>
                    <a:pt x="1602" y="6637"/>
                  </a:lnTo>
                  <a:lnTo>
                    <a:pt x="1459" y="6536"/>
                  </a:lnTo>
                  <a:lnTo>
                    <a:pt x="1323" y="6428"/>
                  </a:lnTo>
                  <a:lnTo>
                    <a:pt x="1190" y="6314"/>
                  </a:lnTo>
                  <a:lnTo>
                    <a:pt x="1065" y="6194"/>
                  </a:lnTo>
                  <a:lnTo>
                    <a:pt x="944" y="6067"/>
                  </a:lnTo>
                  <a:lnTo>
                    <a:pt x="830" y="5936"/>
                  </a:lnTo>
                  <a:lnTo>
                    <a:pt x="722" y="5799"/>
                  </a:lnTo>
                  <a:lnTo>
                    <a:pt x="621" y="5656"/>
                  </a:lnTo>
                  <a:lnTo>
                    <a:pt x="526" y="5509"/>
                  </a:lnTo>
                  <a:lnTo>
                    <a:pt x="438" y="5357"/>
                  </a:lnTo>
                  <a:lnTo>
                    <a:pt x="359" y="5200"/>
                  </a:lnTo>
                  <a:lnTo>
                    <a:pt x="286" y="5040"/>
                  </a:lnTo>
                  <a:lnTo>
                    <a:pt x="221" y="4875"/>
                  </a:lnTo>
                  <a:lnTo>
                    <a:pt x="163" y="4707"/>
                  </a:lnTo>
                  <a:lnTo>
                    <a:pt x="115" y="4535"/>
                  </a:lnTo>
                  <a:lnTo>
                    <a:pt x="74" y="4360"/>
                  </a:lnTo>
                  <a:lnTo>
                    <a:pt x="42" y="4180"/>
                  </a:lnTo>
                  <a:lnTo>
                    <a:pt x="19" y="3999"/>
                  </a:lnTo>
                  <a:lnTo>
                    <a:pt x="4" y="3815"/>
                  </a:lnTo>
                  <a:lnTo>
                    <a:pt x="0" y="3629"/>
                  </a:lnTo>
                </a:path>
              </a:pathLst>
            </a:custGeom>
            <a:noFill/>
            <a:ln w="0">
              <a:solidFill>
                <a:srgbClr val="151619"/>
              </a:solidFill>
              <a:round/>
              <a:headEnd/>
              <a:tailEnd/>
            </a:ln>
          </p:spPr>
          <p:txBody>
            <a:bodyPr/>
            <a:lstStyle/>
            <a:p>
              <a:endParaRPr lang="en-US"/>
            </a:p>
          </p:txBody>
        </p:sp>
        <p:sp>
          <p:nvSpPr>
            <p:cNvPr id="48505" name="Freeform 1139"/>
            <p:cNvSpPr>
              <a:spLocks noChangeAspect="1" noEditPoints="1"/>
            </p:cNvSpPr>
            <p:nvPr/>
          </p:nvSpPr>
          <p:spPr bwMode="auto">
            <a:xfrm>
              <a:off x="1325" y="3237"/>
              <a:ext cx="86" cy="76"/>
            </a:xfrm>
            <a:custGeom>
              <a:avLst/>
              <a:gdLst>
                <a:gd name="T0" fmla="*/ 0 w 8436"/>
                <a:gd name="T1" fmla="*/ 0 h 8437"/>
                <a:gd name="T2" fmla="*/ 0 w 8436"/>
                <a:gd name="T3" fmla="*/ 0 h 8437"/>
                <a:gd name="T4" fmla="*/ 0 w 8436"/>
                <a:gd name="T5" fmla="*/ 0 h 8437"/>
                <a:gd name="T6" fmla="*/ 0 w 8436"/>
                <a:gd name="T7" fmla="*/ 0 h 8437"/>
                <a:gd name="T8" fmla="*/ 0 w 8436"/>
                <a:gd name="T9" fmla="*/ 0 h 8437"/>
                <a:gd name="T10" fmla="*/ 0 w 8436"/>
                <a:gd name="T11" fmla="*/ 0 h 8437"/>
                <a:gd name="T12" fmla="*/ 0 w 8436"/>
                <a:gd name="T13" fmla="*/ 0 h 8437"/>
                <a:gd name="T14" fmla="*/ 0 w 8436"/>
                <a:gd name="T15" fmla="*/ 0 h 8437"/>
                <a:gd name="T16" fmla="*/ 0 w 8436"/>
                <a:gd name="T17" fmla="*/ 0 h 8437"/>
                <a:gd name="T18" fmla="*/ 0 w 8436"/>
                <a:gd name="T19" fmla="*/ 0 h 8437"/>
                <a:gd name="T20" fmla="*/ 0 w 8436"/>
                <a:gd name="T21" fmla="*/ 0 h 8437"/>
                <a:gd name="T22" fmla="*/ 0 w 8436"/>
                <a:gd name="T23" fmla="*/ 0 h 8437"/>
                <a:gd name="T24" fmla="*/ 0 w 8436"/>
                <a:gd name="T25" fmla="*/ 0 h 8437"/>
                <a:gd name="T26" fmla="*/ 0 w 8436"/>
                <a:gd name="T27" fmla="*/ 0 h 8437"/>
                <a:gd name="T28" fmla="*/ 0 w 8436"/>
                <a:gd name="T29" fmla="*/ 0 h 8437"/>
                <a:gd name="T30" fmla="*/ 0 w 8436"/>
                <a:gd name="T31" fmla="*/ 0 h 8437"/>
                <a:gd name="T32" fmla="*/ 0 w 8436"/>
                <a:gd name="T33" fmla="*/ 0 h 8437"/>
                <a:gd name="T34" fmla="*/ 0 w 8436"/>
                <a:gd name="T35" fmla="*/ 0 h 8437"/>
                <a:gd name="T36" fmla="*/ 0 w 8436"/>
                <a:gd name="T37" fmla="*/ 0 h 8437"/>
                <a:gd name="T38" fmla="*/ 0 w 8436"/>
                <a:gd name="T39" fmla="*/ 0 h 8437"/>
                <a:gd name="T40" fmla="*/ 0 w 8436"/>
                <a:gd name="T41" fmla="*/ 0 h 8437"/>
                <a:gd name="T42" fmla="*/ 0 w 8436"/>
                <a:gd name="T43" fmla="*/ 0 h 8437"/>
                <a:gd name="T44" fmla="*/ 0 w 8436"/>
                <a:gd name="T45" fmla="*/ 0 h 8437"/>
                <a:gd name="T46" fmla="*/ 0 w 8436"/>
                <a:gd name="T47" fmla="*/ 0 h 8437"/>
                <a:gd name="T48" fmla="*/ 0 w 8436"/>
                <a:gd name="T49" fmla="*/ 0 h 8437"/>
                <a:gd name="T50" fmla="*/ 0 w 8436"/>
                <a:gd name="T51" fmla="*/ 0 h 8437"/>
                <a:gd name="T52" fmla="*/ 0 w 8436"/>
                <a:gd name="T53" fmla="*/ 0 h 8437"/>
                <a:gd name="T54" fmla="*/ 0 w 8436"/>
                <a:gd name="T55" fmla="*/ 0 h 8437"/>
                <a:gd name="T56" fmla="*/ 0 w 8436"/>
                <a:gd name="T57" fmla="*/ 0 h 8437"/>
                <a:gd name="T58" fmla="*/ 0 w 8436"/>
                <a:gd name="T59" fmla="*/ 0 h 8437"/>
                <a:gd name="T60" fmla="*/ 0 w 8436"/>
                <a:gd name="T61" fmla="*/ 0 h 8437"/>
                <a:gd name="T62" fmla="*/ 0 w 8436"/>
                <a:gd name="T63" fmla="*/ 0 h 8437"/>
                <a:gd name="T64" fmla="*/ 0 w 8436"/>
                <a:gd name="T65" fmla="*/ 0 h 8437"/>
                <a:gd name="T66" fmla="*/ 0 w 8436"/>
                <a:gd name="T67" fmla="*/ 0 h 8437"/>
                <a:gd name="T68" fmla="*/ 0 w 8436"/>
                <a:gd name="T69" fmla="*/ 0 h 8437"/>
                <a:gd name="T70" fmla="*/ 0 w 8436"/>
                <a:gd name="T71" fmla="*/ 0 h 8437"/>
                <a:gd name="T72" fmla="*/ 0 w 8436"/>
                <a:gd name="T73" fmla="*/ 0 h 8437"/>
                <a:gd name="T74" fmla="*/ 0 w 8436"/>
                <a:gd name="T75" fmla="*/ 0 h 8437"/>
                <a:gd name="T76" fmla="*/ 0 w 8436"/>
                <a:gd name="T77" fmla="*/ 0 h 8437"/>
                <a:gd name="T78" fmla="*/ 0 w 8436"/>
                <a:gd name="T79" fmla="*/ 0 h 8437"/>
                <a:gd name="T80" fmla="*/ 0 w 8436"/>
                <a:gd name="T81" fmla="*/ 0 h 8437"/>
                <a:gd name="T82" fmla="*/ 0 w 8436"/>
                <a:gd name="T83" fmla="*/ 0 h 8437"/>
                <a:gd name="T84" fmla="*/ 0 w 8436"/>
                <a:gd name="T85" fmla="*/ 0 h 8437"/>
                <a:gd name="T86" fmla="*/ 0 w 8436"/>
                <a:gd name="T87" fmla="*/ 0 h 8437"/>
                <a:gd name="T88" fmla="*/ 0 w 8436"/>
                <a:gd name="T89" fmla="*/ 0 h 8437"/>
                <a:gd name="T90" fmla="*/ 0 w 8436"/>
                <a:gd name="T91" fmla="*/ 0 h 8437"/>
                <a:gd name="T92" fmla="*/ 0 w 8436"/>
                <a:gd name="T93" fmla="*/ 0 h 8437"/>
                <a:gd name="T94" fmla="*/ 0 w 8436"/>
                <a:gd name="T95" fmla="*/ 0 h 8437"/>
                <a:gd name="T96" fmla="*/ 0 w 8436"/>
                <a:gd name="T97" fmla="*/ 0 h 8437"/>
                <a:gd name="T98" fmla="*/ 0 w 8436"/>
                <a:gd name="T99" fmla="*/ 0 h 8437"/>
                <a:gd name="T100" fmla="*/ 0 w 8436"/>
                <a:gd name="T101" fmla="*/ 0 h 8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36"/>
                <a:gd name="T154" fmla="*/ 0 h 8437"/>
                <a:gd name="T155" fmla="*/ 8436 w 8436"/>
                <a:gd name="T156" fmla="*/ 8437 h 8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36" h="8437">
                  <a:moveTo>
                    <a:pt x="0" y="4219"/>
                  </a:moveTo>
                  <a:lnTo>
                    <a:pt x="5" y="4435"/>
                  </a:lnTo>
                  <a:lnTo>
                    <a:pt x="22" y="4650"/>
                  </a:lnTo>
                  <a:lnTo>
                    <a:pt x="49" y="4860"/>
                  </a:lnTo>
                  <a:lnTo>
                    <a:pt x="86" y="5069"/>
                  </a:lnTo>
                  <a:lnTo>
                    <a:pt x="134" y="5272"/>
                  </a:lnTo>
                  <a:lnTo>
                    <a:pt x="190" y="5472"/>
                  </a:lnTo>
                  <a:lnTo>
                    <a:pt x="257" y="5669"/>
                  </a:lnTo>
                  <a:lnTo>
                    <a:pt x="332" y="5860"/>
                  </a:lnTo>
                  <a:lnTo>
                    <a:pt x="417" y="6047"/>
                  </a:lnTo>
                  <a:lnTo>
                    <a:pt x="510" y="6228"/>
                  </a:lnTo>
                  <a:lnTo>
                    <a:pt x="612" y="6405"/>
                  </a:lnTo>
                  <a:lnTo>
                    <a:pt x="721" y="6576"/>
                  </a:lnTo>
                  <a:lnTo>
                    <a:pt x="840" y="6742"/>
                  </a:lnTo>
                  <a:lnTo>
                    <a:pt x="965" y="6901"/>
                  </a:lnTo>
                  <a:lnTo>
                    <a:pt x="1098" y="7055"/>
                  </a:lnTo>
                  <a:lnTo>
                    <a:pt x="1237" y="7201"/>
                  </a:lnTo>
                  <a:lnTo>
                    <a:pt x="1384" y="7341"/>
                  </a:lnTo>
                  <a:lnTo>
                    <a:pt x="1537" y="7473"/>
                  </a:lnTo>
                  <a:lnTo>
                    <a:pt x="1696" y="7599"/>
                  </a:lnTo>
                  <a:lnTo>
                    <a:pt x="1861" y="7716"/>
                  </a:lnTo>
                  <a:lnTo>
                    <a:pt x="2033" y="7826"/>
                  </a:lnTo>
                  <a:lnTo>
                    <a:pt x="2209" y="7928"/>
                  </a:lnTo>
                  <a:lnTo>
                    <a:pt x="2391" y="8022"/>
                  </a:lnTo>
                  <a:lnTo>
                    <a:pt x="2579" y="8106"/>
                  </a:lnTo>
                  <a:lnTo>
                    <a:pt x="2770" y="8182"/>
                  </a:lnTo>
                  <a:lnTo>
                    <a:pt x="2966" y="8248"/>
                  </a:lnTo>
                  <a:lnTo>
                    <a:pt x="3165" y="8305"/>
                  </a:lnTo>
                  <a:lnTo>
                    <a:pt x="3370" y="8352"/>
                  </a:lnTo>
                  <a:lnTo>
                    <a:pt x="3577" y="8389"/>
                  </a:lnTo>
                  <a:lnTo>
                    <a:pt x="3787" y="8416"/>
                  </a:lnTo>
                  <a:lnTo>
                    <a:pt x="4002" y="8432"/>
                  </a:lnTo>
                  <a:lnTo>
                    <a:pt x="4218" y="8437"/>
                  </a:lnTo>
                  <a:lnTo>
                    <a:pt x="4435" y="8432"/>
                  </a:lnTo>
                  <a:lnTo>
                    <a:pt x="4649" y="8416"/>
                  </a:lnTo>
                  <a:lnTo>
                    <a:pt x="4860" y="8389"/>
                  </a:lnTo>
                  <a:lnTo>
                    <a:pt x="5068" y="8352"/>
                  </a:lnTo>
                  <a:lnTo>
                    <a:pt x="5271" y="8305"/>
                  </a:lnTo>
                  <a:lnTo>
                    <a:pt x="5472" y="8248"/>
                  </a:lnTo>
                  <a:lnTo>
                    <a:pt x="5668" y="8182"/>
                  </a:lnTo>
                  <a:lnTo>
                    <a:pt x="5859" y="8106"/>
                  </a:lnTo>
                  <a:lnTo>
                    <a:pt x="6045" y="8022"/>
                  </a:lnTo>
                  <a:lnTo>
                    <a:pt x="6227" y="7928"/>
                  </a:lnTo>
                  <a:lnTo>
                    <a:pt x="6404" y="7826"/>
                  </a:lnTo>
                  <a:lnTo>
                    <a:pt x="6575" y="7716"/>
                  </a:lnTo>
                  <a:lnTo>
                    <a:pt x="6741" y="7599"/>
                  </a:lnTo>
                  <a:lnTo>
                    <a:pt x="6900" y="7473"/>
                  </a:lnTo>
                  <a:lnTo>
                    <a:pt x="7054" y="7341"/>
                  </a:lnTo>
                  <a:lnTo>
                    <a:pt x="7200" y="7201"/>
                  </a:lnTo>
                  <a:lnTo>
                    <a:pt x="7340" y="7055"/>
                  </a:lnTo>
                  <a:lnTo>
                    <a:pt x="7472" y="6901"/>
                  </a:lnTo>
                  <a:lnTo>
                    <a:pt x="7598" y="6742"/>
                  </a:lnTo>
                  <a:lnTo>
                    <a:pt x="7715" y="6576"/>
                  </a:lnTo>
                  <a:lnTo>
                    <a:pt x="7825" y="6405"/>
                  </a:lnTo>
                  <a:lnTo>
                    <a:pt x="7927" y="6228"/>
                  </a:lnTo>
                  <a:lnTo>
                    <a:pt x="8020" y="6047"/>
                  </a:lnTo>
                  <a:lnTo>
                    <a:pt x="8105" y="5860"/>
                  </a:lnTo>
                  <a:lnTo>
                    <a:pt x="8181" y="5669"/>
                  </a:lnTo>
                  <a:lnTo>
                    <a:pt x="8247" y="5472"/>
                  </a:lnTo>
                  <a:lnTo>
                    <a:pt x="8304" y="5272"/>
                  </a:lnTo>
                  <a:lnTo>
                    <a:pt x="8350" y="5069"/>
                  </a:lnTo>
                  <a:lnTo>
                    <a:pt x="8388" y="4860"/>
                  </a:lnTo>
                  <a:lnTo>
                    <a:pt x="8415" y="4650"/>
                  </a:lnTo>
                  <a:lnTo>
                    <a:pt x="8431" y="4435"/>
                  </a:lnTo>
                  <a:lnTo>
                    <a:pt x="8436" y="4219"/>
                  </a:lnTo>
                  <a:lnTo>
                    <a:pt x="8431" y="4002"/>
                  </a:lnTo>
                  <a:lnTo>
                    <a:pt x="8415" y="3788"/>
                  </a:lnTo>
                  <a:lnTo>
                    <a:pt x="8388" y="3578"/>
                  </a:lnTo>
                  <a:lnTo>
                    <a:pt x="8350" y="3370"/>
                  </a:lnTo>
                  <a:lnTo>
                    <a:pt x="8304" y="3166"/>
                  </a:lnTo>
                  <a:lnTo>
                    <a:pt x="8247" y="2965"/>
                  </a:lnTo>
                  <a:lnTo>
                    <a:pt x="8181" y="2770"/>
                  </a:lnTo>
                  <a:lnTo>
                    <a:pt x="8105" y="2579"/>
                  </a:lnTo>
                  <a:lnTo>
                    <a:pt x="8020" y="2392"/>
                  </a:lnTo>
                  <a:lnTo>
                    <a:pt x="7927" y="2210"/>
                  </a:lnTo>
                  <a:lnTo>
                    <a:pt x="7825" y="2033"/>
                  </a:lnTo>
                  <a:lnTo>
                    <a:pt x="7715" y="1862"/>
                  </a:lnTo>
                  <a:lnTo>
                    <a:pt x="7598" y="1697"/>
                  </a:lnTo>
                  <a:lnTo>
                    <a:pt x="7472" y="1537"/>
                  </a:lnTo>
                  <a:lnTo>
                    <a:pt x="7340" y="1384"/>
                  </a:lnTo>
                  <a:lnTo>
                    <a:pt x="7200" y="1238"/>
                  </a:lnTo>
                  <a:lnTo>
                    <a:pt x="7054" y="1098"/>
                  </a:lnTo>
                  <a:lnTo>
                    <a:pt x="6900" y="964"/>
                  </a:lnTo>
                  <a:lnTo>
                    <a:pt x="6741" y="840"/>
                  </a:lnTo>
                  <a:lnTo>
                    <a:pt x="6575" y="722"/>
                  </a:lnTo>
                  <a:lnTo>
                    <a:pt x="6404" y="612"/>
                  </a:lnTo>
                  <a:lnTo>
                    <a:pt x="6227" y="510"/>
                  </a:lnTo>
                  <a:lnTo>
                    <a:pt x="6045" y="417"/>
                  </a:lnTo>
                  <a:lnTo>
                    <a:pt x="5859" y="332"/>
                  </a:lnTo>
                  <a:lnTo>
                    <a:pt x="5668" y="256"/>
                  </a:lnTo>
                  <a:lnTo>
                    <a:pt x="5472" y="191"/>
                  </a:lnTo>
                  <a:lnTo>
                    <a:pt x="5271" y="133"/>
                  </a:lnTo>
                  <a:lnTo>
                    <a:pt x="5068" y="86"/>
                  </a:lnTo>
                  <a:lnTo>
                    <a:pt x="4860" y="49"/>
                  </a:lnTo>
                  <a:lnTo>
                    <a:pt x="4649" y="22"/>
                  </a:lnTo>
                  <a:lnTo>
                    <a:pt x="4435" y="5"/>
                  </a:lnTo>
                  <a:lnTo>
                    <a:pt x="4218" y="0"/>
                  </a:lnTo>
                  <a:lnTo>
                    <a:pt x="4002" y="5"/>
                  </a:lnTo>
                  <a:lnTo>
                    <a:pt x="3787" y="22"/>
                  </a:lnTo>
                  <a:lnTo>
                    <a:pt x="3577" y="49"/>
                  </a:lnTo>
                  <a:lnTo>
                    <a:pt x="3370" y="86"/>
                  </a:lnTo>
                  <a:lnTo>
                    <a:pt x="3165" y="133"/>
                  </a:lnTo>
                  <a:lnTo>
                    <a:pt x="2966" y="191"/>
                  </a:lnTo>
                  <a:lnTo>
                    <a:pt x="2770" y="256"/>
                  </a:lnTo>
                  <a:lnTo>
                    <a:pt x="2579" y="332"/>
                  </a:lnTo>
                  <a:lnTo>
                    <a:pt x="2391" y="417"/>
                  </a:lnTo>
                  <a:lnTo>
                    <a:pt x="2209" y="510"/>
                  </a:lnTo>
                  <a:lnTo>
                    <a:pt x="2033" y="612"/>
                  </a:lnTo>
                  <a:lnTo>
                    <a:pt x="1861" y="722"/>
                  </a:lnTo>
                  <a:lnTo>
                    <a:pt x="1696" y="840"/>
                  </a:lnTo>
                  <a:lnTo>
                    <a:pt x="1537" y="964"/>
                  </a:lnTo>
                  <a:lnTo>
                    <a:pt x="1384" y="1098"/>
                  </a:lnTo>
                  <a:lnTo>
                    <a:pt x="1237" y="1238"/>
                  </a:lnTo>
                  <a:lnTo>
                    <a:pt x="1098" y="1384"/>
                  </a:lnTo>
                  <a:lnTo>
                    <a:pt x="965" y="1537"/>
                  </a:lnTo>
                  <a:lnTo>
                    <a:pt x="840" y="1697"/>
                  </a:lnTo>
                  <a:lnTo>
                    <a:pt x="721" y="1862"/>
                  </a:lnTo>
                  <a:lnTo>
                    <a:pt x="612" y="2033"/>
                  </a:lnTo>
                  <a:lnTo>
                    <a:pt x="510" y="2210"/>
                  </a:lnTo>
                  <a:lnTo>
                    <a:pt x="417" y="2392"/>
                  </a:lnTo>
                  <a:lnTo>
                    <a:pt x="332" y="2579"/>
                  </a:lnTo>
                  <a:lnTo>
                    <a:pt x="257" y="2770"/>
                  </a:lnTo>
                  <a:lnTo>
                    <a:pt x="190" y="2965"/>
                  </a:lnTo>
                  <a:lnTo>
                    <a:pt x="134" y="3166"/>
                  </a:lnTo>
                  <a:lnTo>
                    <a:pt x="86" y="3370"/>
                  </a:lnTo>
                  <a:lnTo>
                    <a:pt x="49" y="3578"/>
                  </a:lnTo>
                  <a:lnTo>
                    <a:pt x="22" y="3788"/>
                  </a:lnTo>
                  <a:lnTo>
                    <a:pt x="5" y="4002"/>
                  </a:lnTo>
                  <a:lnTo>
                    <a:pt x="0" y="4219"/>
                  </a:lnTo>
                  <a:close/>
                  <a:moveTo>
                    <a:pt x="590" y="4219"/>
                  </a:moveTo>
                  <a:lnTo>
                    <a:pt x="595" y="4033"/>
                  </a:lnTo>
                  <a:lnTo>
                    <a:pt x="609" y="3849"/>
                  </a:lnTo>
                  <a:lnTo>
                    <a:pt x="632" y="3668"/>
                  </a:lnTo>
                  <a:lnTo>
                    <a:pt x="664" y="3488"/>
                  </a:lnTo>
                  <a:lnTo>
                    <a:pt x="704" y="3313"/>
                  </a:lnTo>
                  <a:lnTo>
                    <a:pt x="754" y="3141"/>
                  </a:lnTo>
                  <a:lnTo>
                    <a:pt x="810" y="2973"/>
                  </a:lnTo>
                  <a:lnTo>
                    <a:pt x="876" y="2808"/>
                  </a:lnTo>
                  <a:lnTo>
                    <a:pt x="948" y="2647"/>
                  </a:lnTo>
                  <a:lnTo>
                    <a:pt x="1029" y="2491"/>
                  </a:lnTo>
                  <a:lnTo>
                    <a:pt x="1116" y="2339"/>
                  </a:lnTo>
                  <a:lnTo>
                    <a:pt x="1211" y="2192"/>
                  </a:lnTo>
                  <a:lnTo>
                    <a:pt x="1312" y="2049"/>
                  </a:lnTo>
                  <a:lnTo>
                    <a:pt x="1419" y="1912"/>
                  </a:lnTo>
                  <a:lnTo>
                    <a:pt x="1534" y="1780"/>
                  </a:lnTo>
                  <a:lnTo>
                    <a:pt x="1654" y="1654"/>
                  </a:lnTo>
                  <a:lnTo>
                    <a:pt x="1780" y="1534"/>
                  </a:lnTo>
                  <a:lnTo>
                    <a:pt x="1912" y="1420"/>
                  </a:lnTo>
                  <a:lnTo>
                    <a:pt x="2048" y="1312"/>
                  </a:lnTo>
                  <a:lnTo>
                    <a:pt x="2191" y="1210"/>
                  </a:lnTo>
                  <a:lnTo>
                    <a:pt x="2339" y="1116"/>
                  </a:lnTo>
                  <a:lnTo>
                    <a:pt x="2491" y="1029"/>
                  </a:lnTo>
                  <a:lnTo>
                    <a:pt x="2646" y="948"/>
                  </a:lnTo>
                  <a:lnTo>
                    <a:pt x="2807" y="875"/>
                  </a:lnTo>
                  <a:lnTo>
                    <a:pt x="2972" y="811"/>
                  </a:lnTo>
                  <a:lnTo>
                    <a:pt x="3141" y="754"/>
                  </a:lnTo>
                  <a:lnTo>
                    <a:pt x="3313" y="704"/>
                  </a:lnTo>
                  <a:lnTo>
                    <a:pt x="3488" y="664"/>
                  </a:lnTo>
                  <a:lnTo>
                    <a:pt x="3667" y="632"/>
                  </a:lnTo>
                  <a:lnTo>
                    <a:pt x="3848" y="609"/>
                  </a:lnTo>
                  <a:lnTo>
                    <a:pt x="4032" y="595"/>
                  </a:lnTo>
                  <a:lnTo>
                    <a:pt x="4218" y="590"/>
                  </a:lnTo>
                  <a:lnTo>
                    <a:pt x="4405" y="595"/>
                  </a:lnTo>
                  <a:lnTo>
                    <a:pt x="4588" y="609"/>
                  </a:lnTo>
                  <a:lnTo>
                    <a:pt x="4771" y="632"/>
                  </a:lnTo>
                  <a:lnTo>
                    <a:pt x="4949" y="664"/>
                  </a:lnTo>
                  <a:lnTo>
                    <a:pt x="5125" y="704"/>
                  </a:lnTo>
                  <a:lnTo>
                    <a:pt x="5297" y="754"/>
                  </a:lnTo>
                  <a:lnTo>
                    <a:pt x="5465" y="811"/>
                  </a:lnTo>
                  <a:lnTo>
                    <a:pt x="5629" y="875"/>
                  </a:lnTo>
                  <a:lnTo>
                    <a:pt x="5790" y="948"/>
                  </a:lnTo>
                  <a:lnTo>
                    <a:pt x="5947" y="1029"/>
                  </a:lnTo>
                  <a:lnTo>
                    <a:pt x="6099" y="1116"/>
                  </a:lnTo>
                  <a:lnTo>
                    <a:pt x="6245" y="1210"/>
                  </a:lnTo>
                  <a:lnTo>
                    <a:pt x="6388" y="1312"/>
                  </a:lnTo>
                  <a:lnTo>
                    <a:pt x="6526" y="1420"/>
                  </a:lnTo>
                  <a:lnTo>
                    <a:pt x="6657" y="1534"/>
                  </a:lnTo>
                  <a:lnTo>
                    <a:pt x="6783" y="1654"/>
                  </a:lnTo>
                  <a:lnTo>
                    <a:pt x="6903" y="1780"/>
                  </a:lnTo>
                  <a:lnTo>
                    <a:pt x="7017" y="1912"/>
                  </a:lnTo>
                  <a:lnTo>
                    <a:pt x="7125" y="2049"/>
                  </a:lnTo>
                  <a:lnTo>
                    <a:pt x="7227" y="2192"/>
                  </a:lnTo>
                  <a:lnTo>
                    <a:pt x="7321" y="2339"/>
                  </a:lnTo>
                  <a:lnTo>
                    <a:pt x="7409" y="2491"/>
                  </a:lnTo>
                  <a:lnTo>
                    <a:pt x="7489" y="2647"/>
                  </a:lnTo>
                  <a:lnTo>
                    <a:pt x="7561" y="2808"/>
                  </a:lnTo>
                  <a:lnTo>
                    <a:pt x="7626" y="2973"/>
                  </a:lnTo>
                  <a:lnTo>
                    <a:pt x="7684" y="3141"/>
                  </a:lnTo>
                  <a:lnTo>
                    <a:pt x="7732" y="3313"/>
                  </a:lnTo>
                  <a:lnTo>
                    <a:pt x="7773" y="3488"/>
                  </a:lnTo>
                  <a:lnTo>
                    <a:pt x="7805" y="3668"/>
                  </a:lnTo>
                  <a:lnTo>
                    <a:pt x="7829" y="3849"/>
                  </a:lnTo>
                  <a:lnTo>
                    <a:pt x="7843" y="4033"/>
                  </a:lnTo>
                  <a:lnTo>
                    <a:pt x="7847" y="4219"/>
                  </a:lnTo>
                  <a:lnTo>
                    <a:pt x="7843" y="4406"/>
                  </a:lnTo>
                  <a:lnTo>
                    <a:pt x="7829" y="4589"/>
                  </a:lnTo>
                  <a:lnTo>
                    <a:pt x="7805" y="4771"/>
                  </a:lnTo>
                  <a:lnTo>
                    <a:pt x="7773" y="4949"/>
                  </a:lnTo>
                  <a:lnTo>
                    <a:pt x="7732" y="5125"/>
                  </a:lnTo>
                  <a:lnTo>
                    <a:pt x="7684" y="5297"/>
                  </a:lnTo>
                  <a:lnTo>
                    <a:pt x="7626" y="5465"/>
                  </a:lnTo>
                  <a:lnTo>
                    <a:pt x="7561" y="5630"/>
                  </a:lnTo>
                  <a:lnTo>
                    <a:pt x="7489" y="5791"/>
                  </a:lnTo>
                  <a:lnTo>
                    <a:pt x="7409" y="5948"/>
                  </a:lnTo>
                  <a:lnTo>
                    <a:pt x="7321" y="6100"/>
                  </a:lnTo>
                  <a:lnTo>
                    <a:pt x="7227" y="6246"/>
                  </a:lnTo>
                  <a:lnTo>
                    <a:pt x="7125" y="6389"/>
                  </a:lnTo>
                  <a:lnTo>
                    <a:pt x="7017" y="6526"/>
                  </a:lnTo>
                  <a:lnTo>
                    <a:pt x="6903" y="6658"/>
                  </a:lnTo>
                  <a:lnTo>
                    <a:pt x="6783" y="6783"/>
                  </a:lnTo>
                  <a:lnTo>
                    <a:pt x="6657" y="6904"/>
                  </a:lnTo>
                  <a:lnTo>
                    <a:pt x="6526" y="7018"/>
                  </a:lnTo>
                  <a:lnTo>
                    <a:pt x="6388" y="7126"/>
                  </a:lnTo>
                  <a:lnTo>
                    <a:pt x="6245" y="7228"/>
                  </a:lnTo>
                  <a:lnTo>
                    <a:pt x="6099" y="7322"/>
                  </a:lnTo>
                  <a:lnTo>
                    <a:pt x="5947" y="7410"/>
                  </a:lnTo>
                  <a:lnTo>
                    <a:pt x="5790" y="7490"/>
                  </a:lnTo>
                  <a:lnTo>
                    <a:pt x="5629" y="7562"/>
                  </a:lnTo>
                  <a:lnTo>
                    <a:pt x="5465" y="7627"/>
                  </a:lnTo>
                  <a:lnTo>
                    <a:pt x="5297" y="7685"/>
                  </a:lnTo>
                  <a:lnTo>
                    <a:pt x="5125" y="7733"/>
                  </a:lnTo>
                  <a:lnTo>
                    <a:pt x="4949" y="7774"/>
                  </a:lnTo>
                  <a:lnTo>
                    <a:pt x="4771" y="7806"/>
                  </a:lnTo>
                  <a:lnTo>
                    <a:pt x="4588" y="7829"/>
                  </a:lnTo>
                  <a:lnTo>
                    <a:pt x="4405" y="7844"/>
                  </a:lnTo>
                  <a:lnTo>
                    <a:pt x="4218" y="7848"/>
                  </a:lnTo>
                  <a:lnTo>
                    <a:pt x="4032" y="7844"/>
                  </a:lnTo>
                  <a:lnTo>
                    <a:pt x="3848" y="7829"/>
                  </a:lnTo>
                  <a:lnTo>
                    <a:pt x="3667" y="7806"/>
                  </a:lnTo>
                  <a:lnTo>
                    <a:pt x="3488" y="7774"/>
                  </a:lnTo>
                  <a:lnTo>
                    <a:pt x="3313" y="7733"/>
                  </a:lnTo>
                  <a:lnTo>
                    <a:pt x="3141" y="7685"/>
                  </a:lnTo>
                  <a:lnTo>
                    <a:pt x="2972" y="7627"/>
                  </a:lnTo>
                  <a:lnTo>
                    <a:pt x="2807" y="7562"/>
                  </a:lnTo>
                  <a:lnTo>
                    <a:pt x="2646" y="7490"/>
                  </a:lnTo>
                  <a:lnTo>
                    <a:pt x="2491" y="7410"/>
                  </a:lnTo>
                  <a:lnTo>
                    <a:pt x="2339" y="7322"/>
                  </a:lnTo>
                  <a:lnTo>
                    <a:pt x="2191" y="7228"/>
                  </a:lnTo>
                  <a:lnTo>
                    <a:pt x="2048" y="7126"/>
                  </a:lnTo>
                  <a:lnTo>
                    <a:pt x="1912" y="7018"/>
                  </a:lnTo>
                  <a:lnTo>
                    <a:pt x="1780" y="6904"/>
                  </a:lnTo>
                  <a:lnTo>
                    <a:pt x="1654" y="6783"/>
                  </a:lnTo>
                  <a:lnTo>
                    <a:pt x="1534" y="6658"/>
                  </a:lnTo>
                  <a:lnTo>
                    <a:pt x="1419" y="6526"/>
                  </a:lnTo>
                  <a:lnTo>
                    <a:pt x="1312" y="6389"/>
                  </a:lnTo>
                  <a:lnTo>
                    <a:pt x="1211" y="6246"/>
                  </a:lnTo>
                  <a:lnTo>
                    <a:pt x="1116" y="6100"/>
                  </a:lnTo>
                  <a:lnTo>
                    <a:pt x="1029" y="5948"/>
                  </a:lnTo>
                  <a:lnTo>
                    <a:pt x="948" y="5791"/>
                  </a:lnTo>
                  <a:lnTo>
                    <a:pt x="876" y="5630"/>
                  </a:lnTo>
                  <a:lnTo>
                    <a:pt x="810" y="5465"/>
                  </a:lnTo>
                  <a:lnTo>
                    <a:pt x="754" y="5297"/>
                  </a:lnTo>
                  <a:lnTo>
                    <a:pt x="704" y="5125"/>
                  </a:lnTo>
                  <a:lnTo>
                    <a:pt x="664" y="4949"/>
                  </a:lnTo>
                  <a:lnTo>
                    <a:pt x="632" y="4771"/>
                  </a:lnTo>
                  <a:lnTo>
                    <a:pt x="609" y="4589"/>
                  </a:lnTo>
                  <a:lnTo>
                    <a:pt x="595" y="4406"/>
                  </a:lnTo>
                  <a:lnTo>
                    <a:pt x="590" y="4219"/>
                  </a:lnTo>
                  <a:close/>
                </a:path>
              </a:pathLst>
            </a:custGeom>
            <a:solidFill>
              <a:srgbClr val="FFFFFF"/>
            </a:solidFill>
            <a:ln w="9525">
              <a:noFill/>
              <a:round/>
              <a:headEnd/>
              <a:tailEnd/>
            </a:ln>
          </p:spPr>
          <p:txBody>
            <a:bodyPr/>
            <a:lstStyle/>
            <a:p>
              <a:endParaRPr lang="en-US"/>
            </a:p>
          </p:txBody>
        </p:sp>
        <p:sp>
          <p:nvSpPr>
            <p:cNvPr id="48506" name="Freeform 1140"/>
            <p:cNvSpPr>
              <a:spLocks noChangeAspect="1"/>
            </p:cNvSpPr>
            <p:nvPr/>
          </p:nvSpPr>
          <p:spPr bwMode="auto">
            <a:xfrm>
              <a:off x="1325" y="3237"/>
              <a:ext cx="86" cy="76"/>
            </a:xfrm>
            <a:custGeom>
              <a:avLst/>
              <a:gdLst>
                <a:gd name="T0" fmla="*/ 0 w 8436"/>
                <a:gd name="T1" fmla="*/ 0 h 8437"/>
                <a:gd name="T2" fmla="*/ 0 w 8436"/>
                <a:gd name="T3" fmla="*/ 0 h 8437"/>
                <a:gd name="T4" fmla="*/ 0 w 8436"/>
                <a:gd name="T5" fmla="*/ 0 h 8437"/>
                <a:gd name="T6" fmla="*/ 0 w 8436"/>
                <a:gd name="T7" fmla="*/ 0 h 8437"/>
                <a:gd name="T8" fmla="*/ 0 w 8436"/>
                <a:gd name="T9" fmla="*/ 0 h 8437"/>
                <a:gd name="T10" fmla="*/ 0 w 8436"/>
                <a:gd name="T11" fmla="*/ 0 h 8437"/>
                <a:gd name="T12" fmla="*/ 0 w 8436"/>
                <a:gd name="T13" fmla="*/ 0 h 8437"/>
                <a:gd name="T14" fmla="*/ 0 w 8436"/>
                <a:gd name="T15" fmla="*/ 0 h 8437"/>
                <a:gd name="T16" fmla="*/ 0 w 8436"/>
                <a:gd name="T17" fmla="*/ 0 h 8437"/>
                <a:gd name="T18" fmla="*/ 0 w 8436"/>
                <a:gd name="T19" fmla="*/ 0 h 8437"/>
                <a:gd name="T20" fmla="*/ 0 w 8436"/>
                <a:gd name="T21" fmla="*/ 0 h 8437"/>
                <a:gd name="T22" fmla="*/ 0 w 8436"/>
                <a:gd name="T23" fmla="*/ 0 h 8437"/>
                <a:gd name="T24" fmla="*/ 0 w 8436"/>
                <a:gd name="T25" fmla="*/ 0 h 8437"/>
                <a:gd name="T26" fmla="*/ 0 w 8436"/>
                <a:gd name="T27" fmla="*/ 0 h 8437"/>
                <a:gd name="T28" fmla="*/ 0 w 8436"/>
                <a:gd name="T29" fmla="*/ 0 h 8437"/>
                <a:gd name="T30" fmla="*/ 0 w 8436"/>
                <a:gd name="T31" fmla="*/ 0 h 8437"/>
                <a:gd name="T32" fmla="*/ 0 w 8436"/>
                <a:gd name="T33" fmla="*/ 0 h 8437"/>
                <a:gd name="T34" fmla="*/ 0 w 8436"/>
                <a:gd name="T35" fmla="*/ 0 h 8437"/>
                <a:gd name="T36" fmla="*/ 0 w 8436"/>
                <a:gd name="T37" fmla="*/ 0 h 8437"/>
                <a:gd name="T38" fmla="*/ 0 w 8436"/>
                <a:gd name="T39" fmla="*/ 0 h 8437"/>
                <a:gd name="T40" fmla="*/ 0 w 8436"/>
                <a:gd name="T41" fmla="*/ 0 h 8437"/>
                <a:gd name="T42" fmla="*/ 0 w 8436"/>
                <a:gd name="T43" fmla="*/ 0 h 8437"/>
                <a:gd name="T44" fmla="*/ 0 w 8436"/>
                <a:gd name="T45" fmla="*/ 0 h 8437"/>
                <a:gd name="T46" fmla="*/ 0 w 8436"/>
                <a:gd name="T47" fmla="*/ 0 h 8437"/>
                <a:gd name="T48" fmla="*/ 0 w 8436"/>
                <a:gd name="T49" fmla="*/ 0 h 8437"/>
                <a:gd name="T50" fmla="*/ 0 w 8436"/>
                <a:gd name="T51" fmla="*/ 0 h 8437"/>
                <a:gd name="T52" fmla="*/ 0 w 8436"/>
                <a:gd name="T53" fmla="*/ 0 h 8437"/>
                <a:gd name="T54" fmla="*/ 0 w 8436"/>
                <a:gd name="T55" fmla="*/ 0 h 8437"/>
                <a:gd name="T56" fmla="*/ 0 w 8436"/>
                <a:gd name="T57" fmla="*/ 0 h 8437"/>
                <a:gd name="T58" fmla="*/ 0 w 8436"/>
                <a:gd name="T59" fmla="*/ 0 h 8437"/>
                <a:gd name="T60" fmla="*/ 0 w 8436"/>
                <a:gd name="T61" fmla="*/ 0 h 8437"/>
                <a:gd name="T62" fmla="*/ 0 w 8436"/>
                <a:gd name="T63" fmla="*/ 0 h 8437"/>
                <a:gd name="T64" fmla="*/ 0 w 8436"/>
                <a:gd name="T65" fmla="*/ 0 h 8437"/>
                <a:gd name="T66" fmla="*/ 0 w 8436"/>
                <a:gd name="T67" fmla="*/ 0 h 8437"/>
                <a:gd name="T68" fmla="*/ 0 w 8436"/>
                <a:gd name="T69" fmla="*/ 0 h 8437"/>
                <a:gd name="T70" fmla="*/ 0 w 8436"/>
                <a:gd name="T71" fmla="*/ 0 h 8437"/>
                <a:gd name="T72" fmla="*/ 0 w 8436"/>
                <a:gd name="T73" fmla="*/ 0 h 8437"/>
                <a:gd name="T74" fmla="*/ 0 w 8436"/>
                <a:gd name="T75" fmla="*/ 0 h 8437"/>
                <a:gd name="T76" fmla="*/ 0 w 8436"/>
                <a:gd name="T77" fmla="*/ 0 h 8437"/>
                <a:gd name="T78" fmla="*/ 0 w 8436"/>
                <a:gd name="T79" fmla="*/ 0 h 8437"/>
                <a:gd name="T80" fmla="*/ 0 w 8436"/>
                <a:gd name="T81" fmla="*/ 0 h 8437"/>
                <a:gd name="T82" fmla="*/ 0 w 8436"/>
                <a:gd name="T83" fmla="*/ 0 h 8437"/>
                <a:gd name="T84" fmla="*/ 0 w 8436"/>
                <a:gd name="T85" fmla="*/ 0 h 84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36"/>
                <a:gd name="T130" fmla="*/ 0 h 8437"/>
                <a:gd name="T131" fmla="*/ 8436 w 8436"/>
                <a:gd name="T132" fmla="*/ 8437 h 84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36" h="8437">
                  <a:moveTo>
                    <a:pt x="0" y="4219"/>
                  </a:moveTo>
                  <a:lnTo>
                    <a:pt x="5" y="4435"/>
                  </a:lnTo>
                  <a:lnTo>
                    <a:pt x="22" y="4650"/>
                  </a:lnTo>
                  <a:lnTo>
                    <a:pt x="49" y="4860"/>
                  </a:lnTo>
                  <a:lnTo>
                    <a:pt x="86" y="5069"/>
                  </a:lnTo>
                  <a:lnTo>
                    <a:pt x="134" y="5272"/>
                  </a:lnTo>
                  <a:lnTo>
                    <a:pt x="190" y="5472"/>
                  </a:lnTo>
                  <a:lnTo>
                    <a:pt x="257" y="5669"/>
                  </a:lnTo>
                  <a:lnTo>
                    <a:pt x="332" y="5860"/>
                  </a:lnTo>
                  <a:lnTo>
                    <a:pt x="417" y="6047"/>
                  </a:lnTo>
                  <a:lnTo>
                    <a:pt x="510" y="6228"/>
                  </a:lnTo>
                  <a:lnTo>
                    <a:pt x="612" y="6405"/>
                  </a:lnTo>
                  <a:lnTo>
                    <a:pt x="721" y="6576"/>
                  </a:lnTo>
                  <a:lnTo>
                    <a:pt x="840" y="6742"/>
                  </a:lnTo>
                  <a:lnTo>
                    <a:pt x="965" y="6901"/>
                  </a:lnTo>
                  <a:lnTo>
                    <a:pt x="1098" y="7055"/>
                  </a:lnTo>
                  <a:lnTo>
                    <a:pt x="1237" y="7201"/>
                  </a:lnTo>
                  <a:lnTo>
                    <a:pt x="1384" y="7341"/>
                  </a:lnTo>
                  <a:lnTo>
                    <a:pt x="1537" y="7473"/>
                  </a:lnTo>
                  <a:lnTo>
                    <a:pt x="1696" y="7599"/>
                  </a:lnTo>
                  <a:lnTo>
                    <a:pt x="1861" y="7716"/>
                  </a:lnTo>
                  <a:lnTo>
                    <a:pt x="2033" y="7826"/>
                  </a:lnTo>
                  <a:lnTo>
                    <a:pt x="2209" y="7928"/>
                  </a:lnTo>
                  <a:lnTo>
                    <a:pt x="2391" y="8022"/>
                  </a:lnTo>
                  <a:lnTo>
                    <a:pt x="2579" y="8106"/>
                  </a:lnTo>
                  <a:lnTo>
                    <a:pt x="2770" y="8182"/>
                  </a:lnTo>
                  <a:lnTo>
                    <a:pt x="2966" y="8248"/>
                  </a:lnTo>
                  <a:lnTo>
                    <a:pt x="3165" y="8305"/>
                  </a:lnTo>
                  <a:lnTo>
                    <a:pt x="3370" y="8352"/>
                  </a:lnTo>
                  <a:lnTo>
                    <a:pt x="3577" y="8389"/>
                  </a:lnTo>
                  <a:lnTo>
                    <a:pt x="3787" y="8416"/>
                  </a:lnTo>
                  <a:lnTo>
                    <a:pt x="4002" y="8432"/>
                  </a:lnTo>
                  <a:lnTo>
                    <a:pt x="4218" y="8437"/>
                  </a:lnTo>
                  <a:lnTo>
                    <a:pt x="4435" y="8432"/>
                  </a:lnTo>
                  <a:lnTo>
                    <a:pt x="4649" y="8416"/>
                  </a:lnTo>
                  <a:lnTo>
                    <a:pt x="4860" y="8389"/>
                  </a:lnTo>
                  <a:lnTo>
                    <a:pt x="5068" y="8352"/>
                  </a:lnTo>
                  <a:lnTo>
                    <a:pt x="5271" y="8305"/>
                  </a:lnTo>
                  <a:lnTo>
                    <a:pt x="5472" y="8248"/>
                  </a:lnTo>
                  <a:lnTo>
                    <a:pt x="5668" y="8182"/>
                  </a:lnTo>
                  <a:lnTo>
                    <a:pt x="5859" y="8106"/>
                  </a:lnTo>
                  <a:lnTo>
                    <a:pt x="6045" y="8022"/>
                  </a:lnTo>
                  <a:lnTo>
                    <a:pt x="6227" y="7928"/>
                  </a:lnTo>
                  <a:lnTo>
                    <a:pt x="6404" y="7826"/>
                  </a:lnTo>
                  <a:lnTo>
                    <a:pt x="6575" y="7716"/>
                  </a:lnTo>
                  <a:lnTo>
                    <a:pt x="6741" y="7599"/>
                  </a:lnTo>
                  <a:lnTo>
                    <a:pt x="6900" y="7473"/>
                  </a:lnTo>
                  <a:lnTo>
                    <a:pt x="7054" y="7341"/>
                  </a:lnTo>
                  <a:lnTo>
                    <a:pt x="7200" y="7201"/>
                  </a:lnTo>
                  <a:lnTo>
                    <a:pt x="7340" y="7055"/>
                  </a:lnTo>
                  <a:lnTo>
                    <a:pt x="7472" y="6901"/>
                  </a:lnTo>
                  <a:lnTo>
                    <a:pt x="7598" y="6742"/>
                  </a:lnTo>
                  <a:lnTo>
                    <a:pt x="7715" y="6576"/>
                  </a:lnTo>
                  <a:lnTo>
                    <a:pt x="7825" y="6405"/>
                  </a:lnTo>
                  <a:lnTo>
                    <a:pt x="7927" y="6228"/>
                  </a:lnTo>
                  <a:lnTo>
                    <a:pt x="8020" y="6047"/>
                  </a:lnTo>
                  <a:lnTo>
                    <a:pt x="8105" y="5860"/>
                  </a:lnTo>
                  <a:lnTo>
                    <a:pt x="8181" y="5669"/>
                  </a:lnTo>
                  <a:lnTo>
                    <a:pt x="8247" y="5472"/>
                  </a:lnTo>
                  <a:lnTo>
                    <a:pt x="8304" y="5272"/>
                  </a:lnTo>
                  <a:lnTo>
                    <a:pt x="8350" y="5069"/>
                  </a:lnTo>
                  <a:lnTo>
                    <a:pt x="8388" y="4860"/>
                  </a:lnTo>
                  <a:lnTo>
                    <a:pt x="8415" y="4650"/>
                  </a:lnTo>
                  <a:lnTo>
                    <a:pt x="8431" y="4435"/>
                  </a:lnTo>
                  <a:lnTo>
                    <a:pt x="8436" y="4219"/>
                  </a:lnTo>
                  <a:lnTo>
                    <a:pt x="8431" y="4002"/>
                  </a:lnTo>
                  <a:lnTo>
                    <a:pt x="8415" y="3788"/>
                  </a:lnTo>
                  <a:lnTo>
                    <a:pt x="8388" y="3578"/>
                  </a:lnTo>
                  <a:lnTo>
                    <a:pt x="8350" y="3370"/>
                  </a:lnTo>
                  <a:lnTo>
                    <a:pt x="8304" y="3166"/>
                  </a:lnTo>
                  <a:lnTo>
                    <a:pt x="8247" y="2965"/>
                  </a:lnTo>
                  <a:lnTo>
                    <a:pt x="8181" y="2770"/>
                  </a:lnTo>
                  <a:lnTo>
                    <a:pt x="8105" y="2579"/>
                  </a:lnTo>
                  <a:lnTo>
                    <a:pt x="8020" y="2392"/>
                  </a:lnTo>
                  <a:lnTo>
                    <a:pt x="7927" y="2210"/>
                  </a:lnTo>
                  <a:lnTo>
                    <a:pt x="7825" y="2033"/>
                  </a:lnTo>
                  <a:lnTo>
                    <a:pt x="7715" y="1862"/>
                  </a:lnTo>
                  <a:lnTo>
                    <a:pt x="7598" y="1697"/>
                  </a:lnTo>
                  <a:lnTo>
                    <a:pt x="7472" y="1537"/>
                  </a:lnTo>
                  <a:lnTo>
                    <a:pt x="7340" y="1384"/>
                  </a:lnTo>
                  <a:lnTo>
                    <a:pt x="7200" y="1238"/>
                  </a:lnTo>
                  <a:lnTo>
                    <a:pt x="7054" y="1098"/>
                  </a:lnTo>
                  <a:lnTo>
                    <a:pt x="6900" y="964"/>
                  </a:lnTo>
                  <a:lnTo>
                    <a:pt x="6741" y="840"/>
                  </a:lnTo>
                  <a:lnTo>
                    <a:pt x="6575" y="722"/>
                  </a:lnTo>
                  <a:lnTo>
                    <a:pt x="6404" y="612"/>
                  </a:lnTo>
                  <a:lnTo>
                    <a:pt x="6227" y="510"/>
                  </a:lnTo>
                  <a:lnTo>
                    <a:pt x="6045" y="417"/>
                  </a:lnTo>
                  <a:lnTo>
                    <a:pt x="5859" y="332"/>
                  </a:lnTo>
                  <a:lnTo>
                    <a:pt x="5668" y="256"/>
                  </a:lnTo>
                  <a:lnTo>
                    <a:pt x="5472" y="191"/>
                  </a:lnTo>
                  <a:lnTo>
                    <a:pt x="5271" y="133"/>
                  </a:lnTo>
                  <a:lnTo>
                    <a:pt x="5068" y="86"/>
                  </a:lnTo>
                  <a:lnTo>
                    <a:pt x="4860" y="49"/>
                  </a:lnTo>
                  <a:lnTo>
                    <a:pt x="4649" y="22"/>
                  </a:lnTo>
                  <a:lnTo>
                    <a:pt x="4435" y="5"/>
                  </a:lnTo>
                  <a:lnTo>
                    <a:pt x="4218" y="0"/>
                  </a:lnTo>
                  <a:lnTo>
                    <a:pt x="4002" y="5"/>
                  </a:lnTo>
                  <a:lnTo>
                    <a:pt x="3787" y="22"/>
                  </a:lnTo>
                  <a:lnTo>
                    <a:pt x="3577" y="49"/>
                  </a:lnTo>
                  <a:lnTo>
                    <a:pt x="3370" y="86"/>
                  </a:lnTo>
                  <a:lnTo>
                    <a:pt x="3165" y="133"/>
                  </a:lnTo>
                  <a:lnTo>
                    <a:pt x="2966" y="191"/>
                  </a:lnTo>
                  <a:lnTo>
                    <a:pt x="2770" y="256"/>
                  </a:lnTo>
                  <a:lnTo>
                    <a:pt x="2579" y="332"/>
                  </a:lnTo>
                  <a:lnTo>
                    <a:pt x="2391" y="417"/>
                  </a:lnTo>
                  <a:lnTo>
                    <a:pt x="2209" y="510"/>
                  </a:lnTo>
                  <a:lnTo>
                    <a:pt x="2033" y="612"/>
                  </a:lnTo>
                  <a:lnTo>
                    <a:pt x="1861" y="722"/>
                  </a:lnTo>
                  <a:lnTo>
                    <a:pt x="1696" y="840"/>
                  </a:lnTo>
                  <a:lnTo>
                    <a:pt x="1537" y="964"/>
                  </a:lnTo>
                  <a:lnTo>
                    <a:pt x="1384" y="1098"/>
                  </a:lnTo>
                  <a:lnTo>
                    <a:pt x="1237" y="1238"/>
                  </a:lnTo>
                  <a:lnTo>
                    <a:pt x="1098" y="1384"/>
                  </a:lnTo>
                  <a:lnTo>
                    <a:pt x="965" y="1537"/>
                  </a:lnTo>
                  <a:lnTo>
                    <a:pt x="840" y="1697"/>
                  </a:lnTo>
                  <a:lnTo>
                    <a:pt x="721" y="1862"/>
                  </a:lnTo>
                  <a:lnTo>
                    <a:pt x="612" y="2033"/>
                  </a:lnTo>
                  <a:lnTo>
                    <a:pt x="510" y="2210"/>
                  </a:lnTo>
                  <a:lnTo>
                    <a:pt x="417" y="2392"/>
                  </a:lnTo>
                  <a:lnTo>
                    <a:pt x="332" y="2579"/>
                  </a:lnTo>
                  <a:lnTo>
                    <a:pt x="257" y="2770"/>
                  </a:lnTo>
                  <a:lnTo>
                    <a:pt x="190" y="2965"/>
                  </a:lnTo>
                  <a:lnTo>
                    <a:pt x="134" y="3166"/>
                  </a:lnTo>
                  <a:lnTo>
                    <a:pt x="86" y="3370"/>
                  </a:lnTo>
                  <a:lnTo>
                    <a:pt x="49" y="3578"/>
                  </a:lnTo>
                  <a:lnTo>
                    <a:pt x="22" y="3788"/>
                  </a:lnTo>
                  <a:lnTo>
                    <a:pt x="5" y="4002"/>
                  </a:lnTo>
                  <a:lnTo>
                    <a:pt x="0" y="4219"/>
                  </a:lnTo>
                  <a:close/>
                </a:path>
              </a:pathLst>
            </a:custGeom>
            <a:noFill/>
            <a:ln w="0">
              <a:solidFill>
                <a:srgbClr val="151619"/>
              </a:solidFill>
              <a:round/>
              <a:headEnd/>
              <a:tailEnd/>
            </a:ln>
          </p:spPr>
          <p:txBody>
            <a:bodyPr/>
            <a:lstStyle/>
            <a:p>
              <a:endParaRPr lang="en-US"/>
            </a:p>
          </p:txBody>
        </p:sp>
        <p:sp>
          <p:nvSpPr>
            <p:cNvPr id="48507" name="Freeform 1141"/>
            <p:cNvSpPr>
              <a:spLocks noChangeAspect="1"/>
            </p:cNvSpPr>
            <p:nvPr/>
          </p:nvSpPr>
          <p:spPr bwMode="auto">
            <a:xfrm>
              <a:off x="1331" y="3243"/>
              <a:ext cx="74" cy="65"/>
            </a:xfrm>
            <a:custGeom>
              <a:avLst/>
              <a:gdLst>
                <a:gd name="T0" fmla="*/ 0 w 7257"/>
                <a:gd name="T1" fmla="*/ 0 h 7258"/>
                <a:gd name="T2" fmla="*/ 0 w 7257"/>
                <a:gd name="T3" fmla="*/ 0 h 7258"/>
                <a:gd name="T4" fmla="*/ 0 w 7257"/>
                <a:gd name="T5" fmla="*/ 0 h 7258"/>
                <a:gd name="T6" fmla="*/ 0 w 7257"/>
                <a:gd name="T7" fmla="*/ 0 h 7258"/>
                <a:gd name="T8" fmla="*/ 0 w 7257"/>
                <a:gd name="T9" fmla="*/ 0 h 7258"/>
                <a:gd name="T10" fmla="*/ 0 w 7257"/>
                <a:gd name="T11" fmla="*/ 0 h 7258"/>
                <a:gd name="T12" fmla="*/ 0 w 7257"/>
                <a:gd name="T13" fmla="*/ 0 h 7258"/>
                <a:gd name="T14" fmla="*/ 0 w 7257"/>
                <a:gd name="T15" fmla="*/ 0 h 7258"/>
                <a:gd name="T16" fmla="*/ 0 w 7257"/>
                <a:gd name="T17" fmla="*/ 0 h 7258"/>
                <a:gd name="T18" fmla="*/ 0 w 7257"/>
                <a:gd name="T19" fmla="*/ 0 h 7258"/>
                <a:gd name="T20" fmla="*/ 0 w 7257"/>
                <a:gd name="T21" fmla="*/ 0 h 7258"/>
                <a:gd name="T22" fmla="*/ 0 w 7257"/>
                <a:gd name="T23" fmla="*/ 0 h 7258"/>
                <a:gd name="T24" fmla="*/ 0 w 7257"/>
                <a:gd name="T25" fmla="*/ 0 h 7258"/>
                <a:gd name="T26" fmla="*/ 0 w 7257"/>
                <a:gd name="T27" fmla="*/ 0 h 7258"/>
                <a:gd name="T28" fmla="*/ 0 w 7257"/>
                <a:gd name="T29" fmla="*/ 0 h 7258"/>
                <a:gd name="T30" fmla="*/ 0 w 7257"/>
                <a:gd name="T31" fmla="*/ 0 h 7258"/>
                <a:gd name="T32" fmla="*/ 0 w 7257"/>
                <a:gd name="T33" fmla="*/ 0 h 7258"/>
                <a:gd name="T34" fmla="*/ 0 w 7257"/>
                <a:gd name="T35" fmla="*/ 0 h 7258"/>
                <a:gd name="T36" fmla="*/ 0 w 7257"/>
                <a:gd name="T37" fmla="*/ 0 h 7258"/>
                <a:gd name="T38" fmla="*/ 0 w 7257"/>
                <a:gd name="T39" fmla="*/ 0 h 7258"/>
                <a:gd name="T40" fmla="*/ 0 w 7257"/>
                <a:gd name="T41" fmla="*/ 0 h 7258"/>
                <a:gd name="T42" fmla="*/ 0 w 7257"/>
                <a:gd name="T43" fmla="*/ 0 h 7258"/>
                <a:gd name="T44" fmla="*/ 0 w 7257"/>
                <a:gd name="T45" fmla="*/ 0 h 7258"/>
                <a:gd name="T46" fmla="*/ 0 w 7257"/>
                <a:gd name="T47" fmla="*/ 0 h 7258"/>
                <a:gd name="T48" fmla="*/ 0 w 7257"/>
                <a:gd name="T49" fmla="*/ 0 h 7258"/>
                <a:gd name="T50" fmla="*/ 0 w 7257"/>
                <a:gd name="T51" fmla="*/ 0 h 7258"/>
                <a:gd name="T52" fmla="*/ 0 w 7257"/>
                <a:gd name="T53" fmla="*/ 0 h 7258"/>
                <a:gd name="T54" fmla="*/ 0 w 7257"/>
                <a:gd name="T55" fmla="*/ 0 h 7258"/>
                <a:gd name="T56" fmla="*/ 0 w 7257"/>
                <a:gd name="T57" fmla="*/ 0 h 7258"/>
                <a:gd name="T58" fmla="*/ 0 w 7257"/>
                <a:gd name="T59" fmla="*/ 0 h 7258"/>
                <a:gd name="T60" fmla="*/ 0 w 7257"/>
                <a:gd name="T61" fmla="*/ 0 h 7258"/>
                <a:gd name="T62" fmla="*/ 0 w 7257"/>
                <a:gd name="T63" fmla="*/ 0 h 7258"/>
                <a:gd name="T64" fmla="*/ 0 w 7257"/>
                <a:gd name="T65" fmla="*/ 0 h 7258"/>
                <a:gd name="T66" fmla="*/ 0 w 7257"/>
                <a:gd name="T67" fmla="*/ 0 h 7258"/>
                <a:gd name="T68" fmla="*/ 0 w 7257"/>
                <a:gd name="T69" fmla="*/ 0 h 7258"/>
                <a:gd name="T70" fmla="*/ 0 w 7257"/>
                <a:gd name="T71" fmla="*/ 0 h 7258"/>
                <a:gd name="T72" fmla="*/ 0 w 7257"/>
                <a:gd name="T73" fmla="*/ 0 h 7258"/>
                <a:gd name="T74" fmla="*/ 0 w 7257"/>
                <a:gd name="T75" fmla="*/ 0 h 7258"/>
                <a:gd name="T76" fmla="*/ 0 w 7257"/>
                <a:gd name="T77" fmla="*/ 0 h 7258"/>
                <a:gd name="T78" fmla="*/ 0 w 7257"/>
                <a:gd name="T79" fmla="*/ 0 h 7258"/>
                <a:gd name="T80" fmla="*/ 0 w 7257"/>
                <a:gd name="T81" fmla="*/ 0 h 7258"/>
                <a:gd name="T82" fmla="*/ 0 w 7257"/>
                <a:gd name="T83" fmla="*/ 0 h 7258"/>
                <a:gd name="T84" fmla="*/ 0 w 7257"/>
                <a:gd name="T85" fmla="*/ 0 h 7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57"/>
                <a:gd name="T130" fmla="*/ 0 h 7258"/>
                <a:gd name="T131" fmla="*/ 7257 w 7257"/>
                <a:gd name="T132" fmla="*/ 7258 h 7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57" h="7258">
                  <a:moveTo>
                    <a:pt x="0" y="3629"/>
                  </a:moveTo>
                  <a:lnTo>
                    <a:pt x="5" y="3443"/>
                  </a:lnTo>
                  <a:lnTo>
                    <a:pt x="19" y="3259"/>
                  </a:lnTo>
                  <a:lnTo>
                    <a:pt x="42" y="3078"/>
                  </a:lnTo>
                  <a:lnTo>
                    <a:pt x="74" y="2898"/>
                  </a:lnTo>
                  <a:lnTo>
                    <a:pt x="114" y="2723"/>
                  </a:lnTo>
                  <a:lnTo>
                    <a:pt x="164" y="2551"/>
                  </a:lnTo>
                  <a:lnTo>
                    <a:pt x="220" y="2383"/>
                  </a:lnTo>
                  <a:lnTo>
                    <a:pt x="286" y="2218"/>
                  </a:lnTo>
                  <a:lnTo>
                    <a:pt x="358" y="2057"/>
                  </a:lnTo>
                  <a:lnTo>
                    <a:pt x="439" y="1901"/>
                  </a:lnTo>
                  <a:lnTo>
                    <a:pt x="526" y="1749"/>
                  </a:lnTo>
                  <a:lnTo>
                    <a:pt x="621" y="1602"/>
                  </a:lnTo>
                  <a:lnTo>
                    <a:pt x="722" y="1459"/>
                  </a:lnTo>
                  <a:lnTo>
                    <a:pt x="829" y="1322"/>
                  </a:lnTo>
                  <a:lnTo>
                    <a:pt x="944" y="1190"/>
                  </a:lnTo>
                  <a:lnTo>
                    <a:pt x="1064" y="1064"/>
                  </a:lnTo>
                  <a:lnTo>
                    <a:pt x="1190" y="944"/>
                  </a:lnTo>
                  <a:lnTo>
                    <a:pt x="1322" y="830"/>
                  </a:lnTo>
                  <a:lnTo>
                    <a:pt x="1458" y="722"/>
                  </a:lnTo>
                  <a:lnTo>
                    <a:pt x="1601" y="620"/>
                  </a:lnTo>
                  <a:lnTo>
                    <a:pt x="1749" y="526"/>
                  </a:lnTo>
                  <a:lnTo>
                    <a:pt x="1901" y="439"/>
                  </a:lnTo>
                  <a:lnTo>
                    <a:pt x="2056" y="358"/>
                  </a:lnTo>
                  <a:lnTo>
                    <a:pt x="2217" y="285"/>
                  </a:lnTo>
                  <a:lnTo>
                    <a:pt x="2382" y="221"/>
                  </a:lnTo>
                  <a:lnTo>
                    <a:pt x="2551" y="164"/>
                  </a:lnTo>
                  <a:lnTo>
                    <a:pt x="2723" y="114"/>
                  </a:lnTo>
                  <a:lnTo>
                    <a:pt x="2898" y="74"/>
                  </a:lnTo>
                  <a:lnTo>
                    <a:pt x="3077" y="42"/>
                  </a:lnTo>
                  <a:lnTo>
                    <a:pt x="3258" y="19"/>
                  </a:lnTo>
                  <a:lnTo>
                    <a:pt x="3442" y="5"/>
                  </a:lnTo>
                  <a:lnTo>
                    <a:pt x="3628" y="0"/>
                  </a:lnTo>
                  <a:lnTo>
                    <a:pt x="3815" y="5"/>
                  </a:lnTo>
                  <a:lnTo>
                    <a:pt x="3998" y="19"/>
                  </a:lnTo>
                  <a:lnTo>
                    <a:pt x="4181" y="42"/>
                  </a:lnTo>
                  <a:lnTo>
                    <a:pt x="4359" y="74"/>
                  </a:lnTo>
                  <a:lnTo>
                    <a:pt x="4535" y="114"/>
                  </a:lnTo>
                  <a:lnTo>
                    <a:pt x="4707" y="164"/>
                  </a:lnTo>
                  <a:lnTo>
                    <a:pt x="4875" y="221"/>
                  </a:lnTo>
                  <a:lnTo>
                    <a:pt x="5039" y="285"/>
                  </a:lnTo>
                  <a:lnTo>
                    <a:pt x="5200" y="358"/>
                  </a:lnTo>
                  <a:lnTo>
                    <a:pt x="5357" y="439"/>
                  </a:lnTo>
                  <a:lnTo>
                    <a:pt x="5509" y="526"/>
                  </a:lnTo>
                  <a:lnTo>
                    <a:pt x="5655" y="620"/>
                  </a:lnTo>
                  <a:lnTo>
                    <a:pt x="5798" y="722"/>
                  </a:lnTo>
                  <a:lnTo>
                    <a:pt x="5936" y="830"/>
                  </a:lnTo>
                  <a:lnTo>
                    <a:pt x="6067" y="944"/>
                  </a:lnTo>
                  <a:lnTo>
                    <a:pt x="6193" y="1064"/>
                  </a:lnTo>
                  <a:lnTo>
                    <a:pt x="6313" y="1190"/>
                  </a:lnTo>
                  <a:lnTo>
                    <a:pt x="6427" y="1322"/>
                  </a:lnTo>
                  <a:lnTo>
                    <a:pt x="6535" y="1459"/>
                  </a:lnTo>
                  <a:lnTo>
                    <a:pt x="6637" y="1602"/>
                  </a:lnTo>
                  <a:lnTo>
                    <a:pt x="6731" y="1749"/>
                  </a:lnTo>
                  <a:lnTo>
                    <a:pt x="6819" y="1901"/>
                  </a:lnTo>
                  <a:lnTo>
                    <a:pt x="6899" y="2057"/>
                  </a:lnTo>
                  <a:lnTo>
                    <a:pt x="6971" y="2218"/>
                  </a:lnTo>
                  <a:lnTo>
                    <a:pt x="7036" y="2383"/>
                  </a:lnTo>
                  <a:lnTo>
                    <a:pt x="7094" y="2551"/>
                  </a:lnTo>
                  <a:lnTo>
                    <a:pt x="7142" y="2723"/>
                  </a:lnTo>
                  <a:lnTo>
                    <a:pt x="7183" y="2898"/>
                  </a:lnTo>
                  <a:lnTo>
                    <a:pt x="7215" y="3078"/>
                  </a:lnTo>
                  <a:lnTo>
                    <a:pt x="7239" y="3259"/>
                  </a:lnTo>
                  <a:lnTo>
                    <a:pt x="7253" y="3443"/>
                  </a:lnTo>
                  <a:lnTo>
                    <a:pt x="7257" y="3629"/>
                  </a:lnTo>
                  <a:lnTo>
                    <a:pt x="7253" y="3816"/>
                  </a:lnTo>
                  <a:lnTo>
                    <a:pt x="7239" y="3999"/>
                  </a:lnTo>
                  <a:lnTo>
                    <a:pt x="7215" y="4181"/>
                  </a:lnTo>
                  <a:lnTo>
                    <a:pt x="7183" y="4359"/>
                  </a:lnTo>
                  <a:lnTo>
                    <a:pt x="7142" y="4535"/>
                  </a:lnTo>
                  <a:lnTo>
                    <a:pt x="7094" y="4707"/>
                  </a:lnTo>
                  <a:lnTo>
                    <a:pt x="7036" y="4875"/>
                  </a:lnTo>
                  <a:lnTo>
                    <a:pt x="6971" y="5040"/>
                  </a:lnTo>
                  <a:lnTo>
                    <a:pt x="6899" y="5201"/>
                  </a:lnTo>
                  <a:lnTo>
                    <a:pt x="6819" y="5358"/>
                  </a:lnTo>
                  <a:lnTo>
                    <a:pt x="6731" y="5510"/>
                  </a:lnTo>
                  <a:lnTo>
                    <a:pt x="6637" y="5656"/>
                  </a:lnTo>
                  <a:lnTo>
                    <a:pt x="6535" y="5799"/>
                  </a:lnTo>
                  <a:lnTo>
                    <a:pt x="6427" y="5936"/>
                  </a:lnTo>
                  <a:lnTo>
                    <a:pt x="6313" y="6068"/>
                  </a:lnTo>
                  <a:lnTo>
                    <a:pt x="6193" y="6193"/>
                  </a:lnTo>
                  <a:lnTo>
                    <a:pt x="6067" y="6314"/>
                  </a:lnTo>
                  <a:lnTo>
                    <a:pt x="5936" y="6428"/>
                  </a:lnTo>
                  <a:lnTo>
                    <a:pt x="5798" y="6536"/>
                  </a:lnTo>
                  <a:lnTo>
                    <a:pt x="5655" y="6638"/>
                  </a:lnTo>
                  <a:lnTo>
                    <a:pt x="5509" y="6732"/>
                  </a:lnTo>
                  <a:lnTo>
                    <a:pt x="5357" y="6820"/>
                  </a:lnTo>
                  <a:lnTo>
                    <a:pt x="5200" y="6900"/>
                  </a:lnTo>
                  <a:lnTo>
                    <a:pt x="5039" y="6972"/>
                  </a:lnTo>
                  <a:lnTo>
                    <a:pt x="4875" y="7037"/>
                  </a:lnTo>
                  <a:lnTo>
                    <a:pt x="4707" y="7095"/>
                  </a:lnTo>
                  <a:lnTo>
                    <a:pt x="4535" y="7143"/>
                  </a:lnTo>
                  <a:lnTo>
                    <a:pt x="4359" y="7184"/>
                  </a:lnTo>
                  <a:lnTo>
                    <a:pt x="4181" y="7216"/>
                  </a:lnTo>
                  <a:lnTo>
                    <a:pt x="3998" y="7239"/>
                  </a:lnTo>
                  <a:lnTo>
                    <a:pt x="3815" y="7254"/>
                  </a:lnTo>
                  <a:lnTo>
                    <a:pt x="3628" y="7258"/>
                  </a:lnTo>
                  <a:lnTo>
                    <a:pt x="3442" y="7254"/>
                  </a:lnTo>
                  <a:lnTo>
                    <a:pt x="3258" y="7239"/>
                  </a:lnTo>
                  <a:lnTo>
                    <a:pt x="3077" y="7216"/>
                  </a:lnTo>
                  <a:lnTo>
                    <a:pt x="2898" y="7184"/>
                  </a:lnTo>
                  <a:lnTo>
                    <a:pt x="2723" y="7143"/>
                  </a:lnTo>
                  <a:lnTo>
                    <a:pt x="2551" y="7095"/>
                  </a:lnTo>
                  <a:lnTo>
                    <a:pt x="2382" y="7037"/>
                  </a:lnTo>
                  <a:lnTo>
                    <a:pt x="2217" y="6972"/>
                  </a:lnTo>
                  <a:lnTo>
                    <a:pt x="2056" y="6900"/>
                  </a:lnTo>
                  <a:lnTo>
                    <a:pt x="1901" y="6820"/>
                  </a:lnTo>
                  <a:lnTo>
                    <a:pt x="1749" y="6732"/>
                  </a:lnTo>
                  <a:lnTo>
                    <a:pt x="1601" y="6638"/>
                  </a:lnTo>
                  <a:lnTo>
                    <a:pt x="1458" y="6536"/>
                  </a:lnTo>
                  <a:lnTo>
                    <a:pt x="1322" y="6428"/>
                  </a:lnTo>
                  <a:lnTo>
                    <a:pt x="1190" y="6314"/>
                  </a:lnTo>
                  <a:lnTo>
                    <a:pt x="1064" y="6193"/>
                  </a:lnTo>
                  <a:lnTo>
                    <a:pt x="944" y="6068"/>
                  </a:lnTo>
                  <a:lnTo>
                    <a:pt x="829" y="5936"/>
                  </a:lnTo>
                  <a:lnTo>
                    <a:pt x="722" y="5799"/>
                  </a:lnTo>
                  <a:lnTo>
                    <a:pt x="621" y="5656"/>
                  </a:lnTo>
                  <a:lnTo>
                    <a:pt x="526" y="5510"/>
                  </a:lnTo>
                  <a:lnTo>
                    <a:pt x="439" y="5358"/>
                  </a:lnTo>
                  <a:lnTo>
                    <a:pt x="358" y="5201"/>
                  </a:lnTo>
                  <a:lnTo>
                    <a:pt x="286" y="5040"/>
                  </a:lnTo>
                  <a:lnTo>
                    <a:pt x="220" y="4875"/>
                  </a:lnTo>
                  <a:lnTo>
                    <a:pt x="164" y="4707"/>
                  </a:lnTo>
                  <a:lnTo>
                    <a:pt x="114" y="4535"/>
                  </a:lnTo>
                  <a:lnTo>
                    <a:pt x="74" y="4359"/>
                  </a:lnTo>
                  <a:lnTo>
                    <a:pt x="42" y="4181"/>
                  </a:lnTo>
                  <a:lnTo>
                    <a:pt x="19" y="3999"/>
                  </a:lnTo>
                  <a:lnTo>
                    <a:pt x="5" y="3816"/>
                  </a:lnTo>
                  <a:lnTo>
                    <a:pt x="0" y="3629"/>
                  </a:lnTo>
                </a:path>
              </a:pathLst>
            </a:custGeom>
            <a:noFill/>
            <a:ln w="0">
              <a:solidFill>
                <a:srgbClr val="151619"/>
              </a:solidFill>
              <a:round/>
              <a:headEnd/>
              <a:tailEnd/>
            </a:ln>
          </p:spPr>
          <p:txBody>
            <a:bodyPr/>
            <a:lstStyle/>
            <a:p>
              <a:endParaRPr lang="en-US"/>
            </a:p>
          </p:txBody>
        </p:sp>
        <p:sp>
          <p:nvSpPr>
            <p:cNvPr id="48508" name="Freeform 1142"/>
            <p:cNvSpPr>
              <a:spLocks noChangeAspect="1"/>
            </p:cNvSpPr>
            <p:nvPr/>
          </p:nvSpPr>
          <p:spPr bwMode="auto">
            <a:xfrm>
              <a:off x="1382" y="3257"/>
              <a:ext cx="7" cy="31"/>
            </a:xfrm>
            <a:custGeom>
              <a:avLst/>
              <a:gdLst>
                <a:gd name="T0" fmla="*/ 0 w 747"/>
                <a:gd name="T1" fmla="*/ 0 h 3533"/>
                <a:gd name="T2" fmla="*/ 0 w 747"/>
                <a:gd name="T3" fmla="*/ 0 h 3533"/>
                <a:gd name="T4" fmla="*/ 0 w 747"/>
                <a:gd name="T5" fmla="*/ 0 h 3533"/>
                <a:gd name="T6" fmla="*/ 0 w 747"/>
                <a:gd name="T7" fmla="*/ 0 h 3533"/>
                <a:gd name="T8" fmla="*/ 0 w 747"/>
                <a:gd name="T9" fmla="*/ 0 h 3533"/>
                <a:gd name="T10" fmla="*/ 0 w 747"/>
                <a:gd name="T11" fmla="*/ 0 h 3533"/>
                <a:gd name="T12" fmla="*/ 0 w 747"/>
                <a:gd name="T13" fmla="*/ 0 h 3533"/>
                <a:gd name="T14" fmla="*/ 0 w 747"/>
                <a:gd name="T15" fmla="*/ 0 h 3533"/>
                <a:gd name="T16" fmla="*/ 0 w 747"/>
                <a:gd name="T17" fmla="*/ 0 h 3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7"/>
                <a:gd name="T28" fmla="*/ 0 h 3533"/>
                <a:gd name="T29" fmla="*/ 747 w 747"/>
                <a:gd name="T30" fmla="*/ 3533 h 35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7" h="3533">
                  <a:moveTo>
                    <a:pt x="373" y="0"/>
                  </a:moveTo>
                  <a:lnTo>
                    <a:pt x="0" y="374"/>
                  </a:lnTo>
                  <a:lnTo>
                    <a:pt x="0" y="3533"/>
                  </a:lnTo>
                  <a:lnTo>
                    <a:pt x="747" y="3533"/>
                  </a:lnTo>
                  <a:lnTo>
                    <a:pt x="747" y="374"/>
                  </a:lnTo>
                  <a:lnTo>
                    <a:pt x="373" y="0"/>
                  </a:lnTo>
                  <a:lnTo>
                    <a:pt x="747" y="374"/>
                  </a:lnTo>
                  <a:lnTo>
                    <a:pt x="747" y="0"/>
                  </a:lnTo>
                  <a:lnTo>
                    <a:pt x="373" y="0"/>
                  </a:lnTo>
                  <a:close/>
                </a:path>
              </a:pathLst>
            </a:custGeom>
            <a:solidFill>
              <a:srgbClr val="FFFFFF"/>
            </a:solidFill>
            <a:ln w="9525">
              <a:noFill/>
              <a:round/>
              <a:headEnd/>
              <a:tailEnd/>
            </a:ln>
          </p:spPr>
          <p:txBody>
            <a:bodyPr/>
            <a:lstStyle/>
            <a:p>
              <a:endParaRPr lang="en-US"/>
            </a:p>
          </p:txBody>
        </p:sp>
        <p:sp>
          <p:nvSpPr>
            <p:cNvPr id="48509" name="Freeform 1143"/>
            <p:cNvSpPr>
              <a:spLocks noChangeAspect="1"/>
            </p:cNvSpPr>
            <p:nvPr/>
          </p:nvSpPr>
          <p:spPr bwMode="auto">
            <a:xfrm>
              <a:off x="1350" y="3257"/>
              <a:ext cx="36" cy="6"/>
            </a:xfrm>
            <a:custGeom>
              <a:avLst/>
              <a:gdLst>
                <a:gd name="T0" fmla="*/ 0 w 3532"/>
                <a:gd name="T1" fmla="*/ 0 h 748"/>
                <a:gd name="T2" fmla="*/ 0 w 3532"/>
                <a:gd name="T3" fmla="*/ 0 h 748"/>
                <a:gd name="T4" fmla="*/ 0 w 3532"/>
                <a:gd name="T5" fmla="*/ 0 h 748"/>
                <a:gd name="T6" fmla="*/ 0 w 3532"/>
                <a:gd name="T7" fmla="*/ 0 h 748"/>
                <a:gd name="T8" fmla="*/ 0 w 3532"/>
                <a:gd name="T9" fmla="*/ 0 h 748"/>
                <a:gd name="T10" fmla="*/ 0 w 3532"/>
                <a:gd name="T11" fmla="*/ 0 h 748"/>
                <a:gd name="T12" fmla="*/ 0 w 3532"/>
                <a:gd name="T13" fmla="*/ 0 h 748"/>
                <a:gd name="T14" fmla="*/ 0 w 3532"/>
                <a:gd name="T15" fmla="*/ 0 h 748"/>
                <a:gd name="T16" fmla="*/ 0 w 3532"/>
                <a:gd name="T17" fmla="*/ 0 h 7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32"/>
                <a:gd name="T28" fmla="*/ 0 h 748"/>
                <a:gd name="T29" fmla="*/ 3532 w 3532"/>
                <a:gd name="T30" fmla="*/ 748 h 7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32" h="748">
                  <a:moveTo>
                    <a:pt x="0" y="374"/>
                  </a:moveTo>
                  <a:lnTo>
                    <a:pt x="374" y="748"/>
                  </a:lnTo>
                  <a:lnTo>
                    <a:pt x="3532" y="748"/>
                  </a:lnTo>
                  <a:lnTo>
                    <a:pt x="3532" y="0"/>
                  </a:lnTo>
                  <a:lnTo>
                    <a:pt x="374" y="0"/>
                  </a:lnTo>
                  <a:lnTo>
                    <a:pt x="0" y="374"/>
                  </a:lnTo>
                  <a:lnTo>
                    <a:pt x="374" y="0"/>
                  </a:lnTo>
                  <a:lnTo>
                    <a:pt x="0" y="0"/>
                  </a:lnTo>
                  <a:lnTo>
                    <a:pt x="0" y="374"/>
                  </a:lnTo>
                  <a:close/>
                </a:path>
              </a:pathLst>
            </a:custGeom>
            <a:solidFill>
              <a:srgbClr val="FFFFFF"/>
            </a:solidFill>
            <a:ln w="9525">
              <a:noFill/>
              <a:round/>
              <a:headEnd/>
              <a:tailEnd/>
            </a:ln>
          </p:spPr>
          <p:txBody>
            <a:bodyPr/>
            <a:lstStyle/>
            <a:p>
              <a:endParaRPr lang="en-US"/>
            </a:p>
          </p:txBody>
        </p:sp>
        <p:sp>
          <p:nvSpPr>
            <p:cNvPr id="48510" name="Freeform 1144"/>
            <p:cNvSpPr>
              <a:spLocks noChangeAspect="1"/>
            </p:cNvSpPr>
            <p:nvPr/>
          </p:nvSpPr>
          <p:spPr bwMode="auto">
            <a:xfrm>
              <a:off x="1350" y="3260"/>
              <a:ext cx="7" cy="32"/>
            </a:xfrm>
            <a:custGeom>
              <a:avLst/>
              <a:gdLst>
                <a:gd name="T0" fmla="*/ 0 w 748"/>
                <a:gd name="T1" fmla="*/ 0 h 3532"/>
                <a:gd name="T2" fmla="*/ 0 w 748"/>
                <a:gd name="T3" fmla="*/ 0 h 3532"/>
                <a:gd name="T4" fmla="*/ 0 w 748"/>
                <a:gd name="T5" fmla="*/ 0 h 3532"/>
                <a:gd name="T6" fmla="*/ 0 w 748"/>
                <a:gd name="T7" fmla="*/ 0 h 3532"/>
                <a:gd name="T8" fmla="*/ 0 w 748"/>
                <a:gd name="T9" fmla="*/ 0 h 3532"/>
                <a:gd name="T10" fmla="*/ 0 w 748"/>
                <a:gd name="T11" fmla="*/ 0 h 3532"/>
                <a:gd name="T12" fmla="*/ 0 w 748"/>
                <a:gd name="T13" fmla="*/ 0 h 3532"/>
                <a:gd name="T14" fmla="*/ 0 w 748"/>
                <a:gd name="T15" fmla="*/ 0 h 3532"/>
                <a:gd name="T16" fmla="*/ 0 w 748"/>
                <a:gd name="T17" fmla="*/ 0 h 35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8"/>
                <a:gd name="T28" fmla="*/ 0 h 3532"/>
                <a:gd name="T29" fmla="*/ 748 w 748"/>
                <a:gd name="T30" fmla="*/ 3532 h 35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8" h="3532">
                  <a:moveTo>
                    <a:pt x="374" y="3532"/>
                  </a:moveTo>
                  <a:lnTo>
                    <a:pt x="748" y="3159"/>
                  </a:lnTo>
                  <a:lnTo>
                    <a:pt x="748" y="0"/>
                  </a:lnTo>
                  <a:lnTo>
                    <a:pt x="0" y="0"/>
                  </a:lnTo>
                  <a:lnTo>
                    <a:pt x="0" y="3159"/>
                  </a:lnTo>
                  <a:lnTo>
                    <a:pt x="374" y="3532"/>
                  </a:lnTo>
                  <a:lnTo>
                    <a:pt x="0" y="3159"/>
                  </a:lnTo>
                  <a:lnTo>
                    <a:pt x="0" y="3532"/>
                  </a:lnTo>
                  <a:lnTo>
                    <a:pt x="374" y="3532"/>
                  </a:lnTo>
                  <a:close/>
                </a:path>
              </a:pathLst>
            </a:custGeom>
            <a:solidFill>
              <a:srgbClr val="FFFFFF"/>
            </a:solidFill>
            <a:ln w="9525">
              <a:noFill/>
              <a:round/>
              <a:headEnd/>
              <a:tailEnd/>
            </a:ln>
          </p:spPr>
          <p:txBody>
            <a:bodyPr/>
            <a:lstStyle/>
            <a:p>
              <a:endParaRPr lang="en-US"/>
            </a:p>
          </p:txBody>
        </p:sp>
        <p:sp>
          <p:nvSpPr>
            <p:cNvPr id="48511" name="Freeform 1145"/>
            <p:cNvSpPr>
              <a:spLocks noChangeAspect="1"/>
            </p:cNvSpPr>
            <p:nvPr/>
          </p:nvSpPr>
          <p:spPr bwMode="auto">
            <a:xfrm>
              <a:off x="1354" y="3285"/>
              <a:ext cx="35" cy="7"/>
            </a:xfrm>
            <a:custGeom>
              <a:avLst/>
              <a:gdLst>
                <a:gd name="T0" fmla="*/ 0 w 3532"/>
                <a:gd name="T1" fmla="*/ 0 h 747"/>
                <a:gd name="T2" fmla="*/ 0 w 3532"/>
                <a:gd name="T3" fmla="*/ 0 h 747"/>
                <a:gd name="T4" fmla="*/ 0 w 3532"/>
                <a:gd name="T5" fmla="*/ 0 h 747"/>
                <a:gd name="T6" fmla="*/ 0 w 3532"/>
                <a:gd name="T7" fmla="*/ 0 h 747"/>
                <a:gd name="T8" fmla="*/ 0 w 3532"/>
                <a:gd name="T9" fmla="*/ 0 h 747"/>
                <a:gd name="T10" fmla="*/ 0 w 3532"/>
                <a:gd name="T11" fmla="*/ 0 h 747"/>
                <a:gd name="T12" fmla="*/ 0 w 3532"/>
                <a:gd name="T13" fmla="*/ 0 h 747"/>
                <a:gd name="T14" fmla="*/ 0 w 3532"/>
                <a:gd name="T15" fmla="*/ 0 h 747"/>
                <a:gd name="T16" fmla="*/ 0 w 3532"/>
                <a:gd name="T17" fmla="*/ 0 h 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32"/>
                <a:gd name="T28" fmla="*/ 0 h 747"/>
                <a:gd name="T29" fmla="*/ 3532 w 3532"/>
                <a:gd name="T30" fmla="*/ 747 h 7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32" h="747">
                  <a:moveTo>
                    <a:pt x="3532" y="374"/>
                  </a:moveTo>
                  <a:lnTo>
                    <a:pt x="3158" y="0"/>
                  </a:lnTo>
                  <a:lnTo>
                    <a:pt x="0" y="0"/>
                  </a:lnTo>
                  <a:lnTo>
                    <a:pt x="0" y="747"/>
                  </a:lnTo>
                  <a:lnTo>
                    <a:pt x="3158" y="747"/>
                  </a:lnTo>
                  <a:lnTo>
                    <a:pt x="3532" y="374"/>
                  </a:lnTo>
                  <a:lnTo>
                    <a:pt x="3158" y="747"/>
                  </a:lnTo>
                  <a:lnTo>
                    <a:pt x="3532" y="747"/>
                  </a:lnTo>
                  <a:lnTo>
                    <a:pt x="3532" y="374"/>
                  </a:lnTo>
                  <a:close/>
                </a:path>
              </a:pathLst>
            </a:custGeom>
            <a:solidFill>
              <a:srgbClr val="FFFFFF"/>
            </a:solidFill>
            <a:ln w="9525">
              <a:noFill/>
              <a:round/>
              <a:headEnd/>
              <a:tailEnd/>
            </a:ln>
          </p:spPr>
          <p:txBody>
            <a:bodyPr/>
            <a:lstStyle/>
            <a:p>
              <a:endParaRPr lang="en-US"/>
            </a:p>
          </p:txBody>
        </p:sp>
      </p:grpSp>
      <p:grpSp>
        <p:nvGrpSpPr>
          <p:cNvPr id="48181" name="Group 983"/>
          <p:cNvGrpSpPr>
            <a:grpSpLocks noChangeAspect="1"/>
          </p:cNvGrpSpPr>
          <p:nvPr/>
        </p:nvGrpSpPr>
        <p:grpSpPr bwMode="auto">
          <a:xfrm>
            <a:off x="5684838" y="3352800"/>
            <a:ext cx="400050" cy="655638"/>
            <a:chOff x="1104" y="2544"/>
            <a:chExt cx="557" cy="816"/>
          </a:xfrm>
        </p:grpSpPr>
        <p:sp>
          <p:nvSpPr>
            <p:cNvPr id="48186" name="Rectangle 984"/>
            <p:cNvSpPr>
              <a:spLocks noChangeAspect="1" noChangeArrowheads="1"/>
            </p:cNvSpPr>
            <p:nvPr/>
          </p:nvSpPr>
          <p:spPr bwMode="auto">
            <a:xfrm>
              <a:off x="1104" y="3202"/>
              <a:ext cx="170" cy="158"/>
            </a:xfrm>
            <a:prstGeom prst="rect">
              <a:avLst/>
            </a:prstGeom>
            <a:solidFill>
              <a:srgbClr val="1DBEFF"/>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1DBEFF"/>
              </a:extrusionClr>
            </a:sp3d>
          </p:spPr>
          <p:txBody>
            <a:bodyPr>
              <a:flatTx/>
            </a:bodyPr>
            <a:lstStyle/>
            <a:p>
              <a:endParaRPr lang="en-US"/>
            </a:p>
          </p:txBody>
        </p:sp>
        <p:sp>
          <p:nvSpPr>
            <p:cNvPr id="48187" name="Rectangle 985"/>
            <p:cNvSpPr>
              <a:spLocks noChangeAspect="1" noChangeArrowheads="1"/>
            </p:cNvSpPr>
            <p:nvPr/>
          </p:nvSpPr>
          <p:spPr bwMode="auto">
            <a:xfrm>
              <a:off x="1104" y="3202"/>
              <a:ext cx="170" cy="158"/>
            </a:xfrm>
            <a:prstGeom prst="rect">
              <a:avLst/>
            </a:prstGeom>
            <a:noFill/>
            <a:ln w="12700">
              <a:solidFill>
                <a:schemeClr val="accent1"/>
              </a:solidFill>
              <a:miter lim="800000"/>
              <a:headEnd/>
              <a:tailEnd/>
            </a:ln>
          </p:spPr>
          <p:txBody>
            <a:bodyPr wrap="none" anchor="ctr"/>
            <a:lstStyle/>
            <a:p>
              <a:endParaRPr lang="en-US"/>
            </a:p>
          </p:txBody>
        </p:sp>
        <p:sp>
          <p:nvSpPr>
            <p:cNvPr id="48188" name="Rectangle 986"/>
            <p:cNvSpPr>
              <a:spLocks noChangeAspect="1" noChangeArrowheads="1"/>
            </p:cNvSpPr>
            <p:nvPr/>
          </p:nvSpPr>
          <p:spPr bwMode="auto">
            <a:xfrm>
              <a:off x="1104" y="3044"/>
              <a:ext cx="170" cy="158"/>
            </a:xfrm>
            <a:prstGeom prst="rect">
              <a:avLst/>
            </a:prstGeom>
            <a:solidFill>
              <a:srgbClr val="1DBEFF"/>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1DBEFF"/>
              </a:extrusionClr>
            </a:sp3d>
          </p:spPr>
          <p:txBody>
            <a:bodyPr>
              <a:flatTx/>
            </a:bodyPr>
            <a:lstStyle/>
            <a:p>
              <a:endParaRPr lang="en-US"/>
            </a:p>
          </p:txBody>
        </p:sp>
        <p:sp>
          <p:nvSpPr>
            <p:cNvPr id="48189" name="Rectangle 987"/>
            <p:cNvSpPr>
              <a:spLocks noChangeAspect="1" noChangeArrowheads="1"/>
            </p:cNvSpPr>
            <p:nvPr/>
          </p:nvSpPr>
          <p:spPr bwMode="auto">
            <a:xfrm>
              <a:off x="1104" y="3044"/>
              <a:ext cx="170" cy="158"/>
            </a:xfrm>
            <a:prstGeom prst="rect">
              <a:avLst/>
            </a:prstGeom>
            <a:noFill/>
            <a:ln w="12700">
              <a:solidFill>
                <a:schemeClr val="accent1"/>
              </a:solidFill>
              <a:miter lim="800000"/>
              <a:headEnd/>
              <a:tailEnd/>
            </a:ln>
          </p:spPr>
          <p:txBody>
            <a:bodyPr wrap="none" anchor="ctr"/>
            <a:lstStyle/>
            <a:p>
              <a:endParaRPr lang="en-US"/>
            </a:p>
          </p:txBody>
        </p:sp>
        <p:sp>
          <p:nvSpPr>
            <p:cNvPr id="48190" name="Rectangle 988"/>
            <p:cNvSpPr>
              <a:spLocks noChangeAspect="1" noChangeArrowheads="1"/>
            </p:cNvSpPr>
            <p:nvPr/>
          </p:nvSpPr>
          <p:spPr bwMode="auto">
            <a:xfrm>
              <a:off x="1274" y="3202"/>
              <a:ext cx="171" cy="158"/>
            </a:xfrm>
            <a:prstGeom prst="rect">
              <a:avLst/>
            </a:prstGeom>
            <a:solidFill>
              <a:srgbClr val="1DBEFF"/>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1DBEFF"/>
              </a:extrusionClr>
            </a:sp3d>
          </p:spPr>
          <p:txBody>
            <a:bodyPr>
              <a:flatTx/>
            </a:bodyPr>
            <a:lstStyle/>
            <a:p>
              <a:endParaRPr lang="en-US"/>
            </a:p>
          </p:txBody>
        </p:sp>
        <p:sp>
          <p:nvSpPr>
            <p:cNvPr id="48191" name="Rectangle 989"/>
            <p:cNvSpPr>
              <a:spLocks noChangeAspect="1" noChangeArrowheads="1"/>
            </p:cNvSpPr>
            <p:nvPr/>
          </p:nvSpPr>
          <p:spPr bwMode="auto">
            <a:xfrm>
              <a:off x="1274" y="3202"/>
              <a:ext cx="171" cy="158"/>
            </a:xfrm>
            <a:prstGeom prst="rect">
              <a:avLst/>
            </a:prstGeom>
            <a:noFill/>
            <a:ln w="12700">
              <a:solidFill>
                <a:schemeClr val="accent1"/>
              </a:solidFill>
              <a:miter lim="800000"/>
              <a:headEnd/>
              <a:tailEnd/>
            </a:ln>
          </p:spPr>
          <p:txBody>
            <a:bodyPr wrap="none" anchor="ctr"/>
            <a:lstStyle/>
            <a:p>
              <a:endParaRPr lang="en-US"/>
            </a:p>
          </p:txBody>
        </p:sp>
        <p:sp>
          <p:nvSpPr>
            <p:cNvPr id="48192" name="Rectangle 990"/>
            <p:cNvSpPr>
              <a:spLocks noChangeAspect="1" noChangeArrowheads="1"/>
            </p:cNvSpPr>
            <p:nvPr/>
          </p:nvSpPr>
          <p:spPr bwMode="auto">
            <a:xfrm>
              <a:off x="1274" y="3044"/>
              <a:ext cx="171" cy="158"/>
            </a:xfrm>
            <a:prstGeom prst="rect">
              <a:avLst/>
            </a:prstGeom>
            <a:solidFill>
              <a:srgbClr val="1DBEFF"/>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1DBEFF"/>
              </a:extrusionClr>
            </a:sp3d>
          </p:spPr>
          <p:txBody>
            <a:bodyPr>
              <a:flatTx/>
            </a:bodyPr>
            <a:lstStyle/>
            <a:p>
              <a:endParaRPr lang="en-US"/>
            </a:p>
          </p:txBody>
        </p:sp>
        <p:sp>
          <p:nvSpPr>
            <p:cNvPr id="48193" name="Rectangle 991"/>
            <p:cNvSpPr>
              <a:spLocks noChangeAspect="1" noChangeArrowheads="1"/>
            </p:cNvSpPr>
            <p:nvPr/>
          </p:nvSpPr>
          <p:spPr bwMode="auto">
            <a:xfrm>
              <a:off x="1274" y="3044"/>
              <a:ext cx="171" cy="158"/>
            </a:xfrm>
            <a:prstGeom prst="rect">
              <a:avLst/>
            </a:prstGeom>
            <a:noFill/>
            <a:ln w="12700">
              <a:solidFill>
                <a:schemeClr val="accent1"/>
              </a:solidFill>
              <a:miter lim="800000"/>
              <a:headEnd/>
              <a:tailEnd/>
            </a:ln>
          </p:spPr>
          <p:txBody>
            <a:bodyPr wrap="none" anchor="ctr"/>
            <a:lstStyle/>
            <a:p>
              <a:endParaRPr lang="en-US"/>
            </a:p>
          </p:txBody>
        </p:sp>
        <p:sp>
          <p:nvSpPr>
            <p:cNvPr id="48194" name="Rectangle 992"/>
            <p:cNvSpPr>
              <a:spLocks noChangeAspect="1" noChangeArrowheads="1"/>
            </p:cNvSpPr>
            <p:nvPr/>
          </p:nvSpPr>
          <p:spPr bwMode="auto">
            <a:xfrm>
              <a:off x="1445" y="3202"/>
              <a:ext cx="170" cy="158"/>
            </a:xfrm>
            <a:prstGeom prst="rect">
              <a:avLst/>
            </a:prstGeom>
            <a:solidFill>
              <a:srgbClr val="1DBEFF"/>
            </a:solidFill>
            <a:ln w="9525">
              <a:miter lim="800000"/>
              <a:headEnd/>
              <a:tailEnd/>
            </a:ln>
            <a:scene3d>
              <a:camera prst="legacyObliqueTopRight"/>
              <a:lightRig rig="legacyFlat2" dir="t"/>
            </a:scene3d>
            <a:sp3d extrusionH="201600" prstMaterial="legacyMatte">
              <a:bevelT w="13500" h="13500" prst="angle"/>
              <a:bevelB w="13500" h="13500" prst="angle"/>
              <a:extrusionClr>
                <a:srgbClr val="1DBEFF"/>
              </a:extrusionClr>
            </a:sp3d>
          </p:spPr>
          <p:txBody>
            <a:bodyPr>
              <a:flatTx/>
            </a:bodyPr>
            <a:lstStyle/>
            <a:p>
              <a:endParaRPr lang="en-US"/>
            </a:p>
          </p:txBody>
        </p:sp>
        <p:sp>
          <p:nvSpPr>
            <p:cNvPr id="48195" name="Rectangle 993"/>
            <p:cNvSpPr>
              <a:spLocks noChangeAspect="1" noChangeArrowheads="1"/>
            </p:cNvSpPr>
            <p:nvPr/>
          </p:nvSpPr>
          <p:spPr bwMode="auto">
            <a:xfrm>
              <a:off x="1445" y="3044"/>
              <a:ext cx="170" cy="158"/>
            </a:xfrm>
            <a:prstGeom prst="rect">
              <a:avLst/>
            </a:prstGeom>
            <a:solidFill>
              <a:srgbClr val="1DBEFF"/>
            </a:solidFill>
            <a:ln w="9525">
              <a:miter lim="800000"/>
              <a:headEnd/>
              <a:tailEnd/>
            </a:ln>
            <a:scene3d>
              <a:camera prst="legacyObliqueTopRight"/>
              <a:lightRig rig="legacyFlat2" dir="t"/>
            </a:scene3d>
            <a:sp3d extrusionH="201600" prstMaterial="legacyMatte">
              <a:bevelT w="13500" h="13500" prst="angle"/>
              <a:bevelB w="13500" h="13500" prst="angle"/>
              <a:extrusionClr>
                <a:srgbClr val="1DBEFF"/>
              </a:extrusionClr>
            </a:sp3d>
          </p:spPr>
          <p:txBody>
            <a:bodyPr>
              <a:flatTx/>
            </a:bodyPr>
            <a:lstStyle/>
            <a:p>
              <a:endParaRPr lang="en-US"/>
            </a:p>
          </p:txBody>
        </p:sp>
        <p:sp>
          <p:nvSpPr>
            <p:cNvPr id="48196" name="Rectangle 994"/>
            <p:cNvSpPr>
              <a:spLocks noChangeAspect="1" noChangeArrowheads="1"/>
            </p:cNvSpPr>
            <p:nvPr/>
          </p:nvSpPr>
          <p:spPr bwMode="auto">
            <a:xfrm>
              <a:off x="1105" y="2544"/>
              <a:ext cx="510" cy="500"/>
            </a:xfrm>
            <a:prstGeom prst="rect">
              <a:avLst/>
            </a:prstGeom>
            <a:solidFill>
              <a:srgbClr val="1DBEFF"/>
            </a:solidFill>
            <a:ln w="9525">
              <a:miter lim="800000"/>
              <a:headEnd/>
              <a:tailEnd/>
            </a:ln>
            <a:scene3d>
              <a:camera prst="legacyObliqueTopRight"/>
              <a:lightRig rig="legacyFlat2" dir="t"/>
            </a:scene3d>
            <a:sp3d extrusionH="201600" prstMaterial="legacyMatte">
              <a:bevelT w="13500" h="13500" prst="angle"/>
              <a:bevelB w="13500" h="13500" prst="angle"/>
              <a:extrusionClr>
                <a:srgbClr val="1DBEFF"/>
              </a:extrusionClr>
            </a:sp3d>
          </p:spPr>
          <p:txBody>
            <a:bodyPr>
              <a:flatTx/>
            </a:bodyPr>
            <a:lstStyle/>
            <a:p>
              <a:endParaRPr lang="en-US"/>
            </a:p>
          </p:txBody>
        </p:sp>
        <p:sp>
          <p:nvSpPr>
            <p:cNvPr id="48197" name="Freeform 995"/>
            <p:cNvSpPr>
              <a:spLocks noChangeAspect="1"/>
            </p:cNvSpPr>
            <p:nvPr/>
          </p:nvSpPr>
          <p:spPr bwMode="auto">
            <a:xfrm>
              <a:off x="1160" y="2756"/>
              <a:ext cx="154" cy="70"/>
            </a:xfrm>
            <a:custGeom>
              <a:avLst/>
              <a:gdLst>
                <a:gd name="T0" fmla="*/ 1 w 277"/>
                <a:gd name="T1" fmla="*/ 1 h 138"/>
                <a:gd name="T2" fmla="*/ 1 w 277"/>
                <a:gd name="T3" fmla="*/ 1 h 138"/>
                <a:gd name="T4" fmla="*/ 1 w 277"/>
                <a:gd name="T5" fmla="*/ 0 h 138"/>
                <a:gd name="T6" fmla="*/ 0 w 277"/>
                <a:gd name="T7" fmla="*/ 1 h 138"/>
                <a:gd name="T8" fmla="*/ 1 w 277"/>
                <a:gd name="T9" fmla="*/ 1 h 138"/>
                <a:gd name="T10" fmla="*/ 1 w 277"/>
                <a:gd name="T11" fmla="*/ 1 h 138"/>
                <a:gd name="T12" fmla="*/ 1 w 277"/>
                <a:gd name="T13" fmla="*/ 1 h 138"/>
                <a:gd name="T14" fmla="*/ 1 w 277"/>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138"/>
                <a:gd name="T26" fmla="*/ 277 w 277"/>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138">
                  <a:moveTo>
                    <a:pt x="277" y="33"/>
                  </a:moveTo>
                  <a:lnTo>
                    <a:pt x="65" y="33"/>
                  </a:lnTo>
                  <a:lnTo>
                    <a:pt x="65" y="0"/>
                  </a:lnTo>
                  <a:lnTo>
                    <a:pt x="0" y="65"/>
                  </a:lnTo>
                  <a:lnTo>
                    <a:pt x="65" y="138"/>
                  </a:lnTo>
                  <a:lnTo>
                    <a:pt x="65" y="106"/>
                  </a:lnTo>
                  <a:lnTo>
                    <a:pt x="277" y="106"/>
                  </a:lnTo>
                  <a:lnTo>
                    <a:pt x="277" y="33"/>
                  </a:lnTo>
                  <a:close/>
                </a:path>
              </a:pathLst>
            </a:custGeom>
            <a:solidFill>
              <a:srgbClr val="000000"/>
            </a:solidFill>
            <a:ln w="9525">
              <a:noFill/>
              <a:round/>
              <a:headEnd/>
              <a:tailEnd/>
            </a:ln>
          </p:spPr>
          <p:txBody>
            <a:bodyPr/>
            <a:lstStyle/>
            <a:p>
              <a:endParaRPr lang="en-US"/>
            </a:p>
          </p:txBody>
        </p:sp>
        <p:sp>
          <p:nvSpPr>
            <p:cNvPr id="48198" name="Freeform 996"/>
            <p:cNvSpPr>
              <a:spLocks noChangeAspect="1"/>
            </p:cNvSpPr>
            <p:nvPr/>
          </p:nvSpPr>
          <p:spPr bwMode="auto">
            <a:xfrm>
              <a:off x="1160" y="2756"/>
              <a:ext cx="154" cy="70"/>
            </a:xfrm>
            <a:custGeom>
              <a:avLst/>
              <a:gdLst>
                <a:gd name="T0" fmla="*/ 1 w 277"/>
                <a:gd name="T1" fmla="*/ 1 h 138"/>
                <a:gd name="T2" fmla="*/ 1 w 277"/>
                <a:gd name="T3" fmla="*/ 1 h 138"/>
                <a:gd name="T4" fmla="*/ 1 w 277"/>
                <a:gd name="T5" fmla="*/ 0 h 138"/>
                <a:gd name="T6" fmla="*/ 0 w 277"/>
                <a:gd name="T7" fmla="*/ 1 h 138"/>
                <a:gd name="T8" fmla="*/ 1 w 277"/>
                <a:gd name="T9" fmla="*/ 1 h 138"/>
                <a:gd name="T10" fmla="*/ 1 w 277"/>
                <a:gd name="T11" fmla="*/ 1 h 138"/>
                <a:gd name="T12" fmla="*/ 1 w 277"/>
                <a:gd name="T13" fmla="*/ 1 h 138"/>
                <a:gd name="T14" fmla="*/ 1 w 277"/>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138"/>
                <a:gd name="T26" fmla="*/ 277 w 277"/>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138">
                  <a:moveTo>
                    <a:pt x="277" y="33"/>
                  </a:moveTo>
                  <a:lnTo>
                    <a:pt x="65" y="33"/>
                  </a:lnTo>
                  <a:lnTo>
                    <a:pt x="65" y="0"/>
                  </a:lnTo>
                  <a:lnTo>
                    <a:pt x="0" y="65"/>
                  </a:lnTo>
                  <a:lnTo>
                    <a:pt x="65" y="138"/>
                  </a:lnTo>
                  <a:lnTo>
                    <a:pt x="65" y="106"/>
                  </a:lnTo>
                  <a:lnTo>
                    <a:pt x="277" y="106"/>
                  </a:lnTo>
                  <a:lnTo>
                    <a:pt x="277" y="33"/>
                  </a:lnTo>
                  <a:close/>
                </a:path>
              </a:pathLst>
            </a:custGeom>
            <a:solidFill>
              <a:srgbClr val="000000"/>
            </a:solidFill>
            <a:ln w="9525">
              <a:noFill/>
              <a:round/>
              <a:headEnd/>
              <a:tailEnd/>
            </a:ln>
          </p:spPr>
          <p:txBody>
            <a:bodyPr/>
            <a:lstStyle/>
            <a:p>
              <a:endParaRPr lang="en-US"/>
            </a:p>
          </p:txBody>
        </p:sp>
        <p:sp>
          <p:nvSpPr>
            <p:cNvPr id="48199" name="Freeform 997"/>
            <p:cNvSpPr>
              <a:spLocks noChangeAspect="1"/>
            </p:cNvSpPr>
            <p:nvPr/>
          </p:nvSpPr>
          <p:spPr bwMode="auto">
            <a:xfrm>
              <a:off x="1217" y="2650"/>
              <a:ext cx="121" cy="123"/>
            </a:xfrm>
            <a:custGeom>
              <a:avLst/>
              <a:gdLst>
                <a:gd name="T0" fmla="*/ 1 w 219"/>
                <a:gd name="T1" fmla="*/ 1 h 244"/>
                <a:gd name="T2" fmla="*/ 1 w 219"/>
                <a:gd name="T3" fmla="*/ 1 h 244"/>
                <a:gd name="T4" fmla="*/ 1 w 219"/>
                <a:gd name="T5" fmla="*/ 0 h 244"/>
                <a:gd name="T6" fmla="*/ 0 w 219"/>
                <a:gd name="T7" fmla="*/ 0 h 244"/>
                <a:gd name="T8" fmla="*/ 0 w 219"/>
                <a:gd name="T9" fmla="*/ 1 h 244"/>
                <a:gd name="T10" fmla="*/ 1 w 219"/>
                <a:gd name="T11" fmla="*/ 1 h 244"/>
                <a:gd name="T12" fmla="*/ 1 w 219"/>
                <a:gd name="T13" fmla="*/ 1 h 244"/>
                <a:gd name="T14" fmla="*/ 1 w 219"/>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4"/>
                <a:gd name="T26" fmla="*/ 219 w 219"/>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4">
                  <a:moveTo>
                    <a:pt x="219" y="195"/>
                  </a:moveTo>
                  <a:lnTo>
                    <a:pt x="66" y="24"/>
                  </a:lnTo>
                  <a:lnTo>
                    <a:pt x="88" y="0"/>
                  </a:lnTo>
                  <a:lnTo>
                    <a:pt x="0" y="0"/>
                  </a:lnTo>
                  <a:lnTo>
                    <a:pt x="0" y="97"/>
                  </a:lnTo>
                  <a:lnTo>
                    <a:pt x="22" y="73"/>
                  </a:lnTo>
                  <a:lnTo>
                    <a:pt x="175" y="244"/>
                  </a:lnTo>
                  <a:lnTo>
                    <a:pt x="219" y="195"/>
                  </a:lnTo>
                  <a:close/>
                </a:path>
              </a:pathLst>
            </a:custGeom>
            <a:solidFill>
              <a:srgbClr val="000000"/>
            </a:solidFill>
            <a:ln w="9525">
              <a:noFill/>
              <a:round/>
              <a:headEnd/>
              <a:tailEnd/>
            </a:ln>
          </p:spPr>
          <p:txBody>
            <a:bodyPr/>
            <a:lstStyle/>
            <a:p>
              <a:endParaRPr lang="en-US"/>
            </a:p>
          </p:txBody>
        </p:sp>
        <p:sp>
          <p:nvSpPr>
            <p:cNvPr id="48200" name="Freeform 998"/>
            <p:cNvSpPr>
              <a:spLocks noChangeAspect="1"/>
            </p:cNvSpPr>
            <p:nvPr/>
          </p:nvSpPr>
          <p:spPr bwMode="auto">
            <a:xfrm>
              <a:off x="1217" y="2650"/>
              <a:ext cx="121" cy="123"/>
            </a:xfrm>
            <a:custGeom>
              <a:avLst/>
              <a:gdLst>
                <a:gd name="T0" fmla="*/ 1 w 219"/>
                <a:gd name="T1" fmla="*/ 1 h 244"/>
                <a:gd name="T2" fmla="*/ 1 w 219"/>
                <a:gd name="T3" fmla="*/ 1 h 244"/>
                <a:gd name="T4" fmla="*/ 1 w 219"/>
                <a:gd name="T5" fmla="*/ 0 h 244"/>
                <a:gd name="T6" fmla="*/ 0 w 219"/>
                <a:gd name="T7" fmla="*/ 0 h 244"/>
                <a:gd name="T8" fmla="*/ 0 w 219"/>
                <a:gd name="T9" fmla="*/ 1 h 244"/>
                <a:gd name="T10" fmla="*/ 1 w 219"/>
                <a:gd name="T11" fmla="*/ 1 h 244"/>
                <a:gd name="T12" fmla="*/ 1 w 219"/>
                <a:gd name="T13" fmla="*/ 1 h 244"/>
                <a:gd name="T14" fmla="*/ 1 w 219"/>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4"/>
                <a:gd name="T26" fmla="*/ 219 w 219"/>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4">
                  <a:moveTo>
                    <a:pt x="219" y="195"/>
                  </a:moveTo>
                  <a:lnTo>
                    <a:pt x="66" y="24"/>
                  </a:lnTo>
                  <a:lnTo>
                    <a:pt x="88" y="0"/>
                  </a:lnTo>
                  <a:lnTo>
                    <a:pt x="0" y="0"/>
                  </a:lnTo>
                  <a:lnTo>
                    <a:pt x="0" y="97"/>
                  </a:lnTo>
                  <a:lnTo>
                    <a:pt x="22" y="73"/>
                  </a:lnTo>
                  <a:lnTo>
                    <a:pt x="175" y="244"/>
                  </a:lnTo>
                  <a:lnTo>
                    <a:pt x="219" y="195"/>
                  </a:lnTo>
                  <a:close/>
                </a:path>
              </a:pathLst>
            </a:custGeom>
            <a:solidFill>
              <a:srgbClr val="000000"/>
            </a:solidFill>
            <a:ln w="9525">
              <a:noFill/>
              <a:round/>
              <a:headEnd/>
              <a:tailEnd/>
            </a:ln>
          </p:spPr>
          <p:txBody>
            <a:bodyPr/>
            <a:lstStyle/>
            <a:p>
              <a:endParaRPr lang="en-US"/>
            </a:p>
          </p:txBody>
        </p:sp>
        <p:sp>
          <p:nvSpPr>
            <p:cNvPr id="48201" name="Freeform 999"/>
            <p:cNvSpPr>
              <a:spLocks noChangeAspect="1"/>
            </p:cNvSpPr>
            <p:nvPr/>
          </p:nvSpPr>
          <p:spPr bwMode="auto">
            <a:xfrm>
              <a:off x="1322" y="2593"/>
              <a:ext cx="69" cy="155"/>
            </a:xfrm>
            <a:custGeom>
              <a:avLst/>
              <a:gdLst>
                <a:gd name="T0" fmla="*/ 1 w 124"/>
                <a:gd name="T1" fmla="*/ 1 h 309"/>
                <a:gd name="T2" fmla="*/ 1 w 124"/>
                <a:gd name="T3" fmla="*/ 1 h 309"/>
                <a:gd name="T4" fmla="*/ 1 w 124"/>
                <a:gd name="T5" fmla="*/ 1 h 309"/>
                <a:gd name="T6" fmla="*/ 1 w 124"/>
                <a:gd name="T7" fmla="*/ 0 h 309"/>
                <a:gd name="T8" fmla="*/ 0 w 124"/>
                <a:gd name="T9" fmla="*/ 1 h 309"/>
                <a:gd name="T10" fmla="*/ 1 w 124"/>
                <a:gd name="T11" fmla="*/ 1 h 309"/>
                <a:gd name="T12" fmla="*/ 1 w 124"/>
                <a:gd name="T13" fmla="*/ 1 h 309"/>
                <a:gd name="T14" fmla="*/ 1 w 124"/>
                <a:gd name="T15" fmla="*/ 1 h 309"/>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09"/>
                <a:gd name="T26" fmla="*/ 124 w 124"/>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09">
                  <a:moveTo>
                    <a:pt x="95" y="309"/>
                  </a:moveTo>
                  <a:lnTo>
                    <a:pt x="95" y="65"/>
                  </a:lnTo>
                  <a:lnTo>
                    <a:pt x="124" y="65"/>
                  </a:lnTo>
                  <a:lnTo>
                    <a:pt x="66" y="0"/>
                  </a:lnTo>
                  <a:lnTo>
                    <a:pt x="0" y="65"/>
                  </a:lnTo>
                  <a:lnTo>
                    <a:pt x="29" y="65"/>
                  </a:lnTo>
                  <a:lnTo>
                    <a:pt x="29" y="309"/>
                  </a:lnTo>
                  <a:lnTo>
                    <a:pt x="95" y="309"/>
                  </a:lnTo>
                  <a:close/>
                </a:path>
              </a:pathLst>
            </a:custGeom>
            <a:solidFill>
              <a:srgbClr val="000000"/>
            </a:solidFill>
            <a:ln w="9525">
              <a:noFill/>
              <a:round/>
              <a:headEnd/>
              <a:tailEnd/>
            </a:ln>
          </p:spPr>
          <p:txBody>
            <a:bodyPr/>
            <a:lstStyle/>
            <a:p>
              <a:endParaRPr lang="en-US"/>
            </a:p>
          </p:txBody>
        </p:sp>
        <p:sp>
          <p:nvSpPr>
            <p:cNvPr id="48202" name="Freeform 1000"/>
            <p:cNvSpPr>
              <a:spLocks noChangeAspect="1"/>
            </p:cNvSpPr>
            <p:nvPr/>
          </p:nvSpPr>
          <p:spPr bwMode="auto">
            <a:xfrm>
              <a:off x="1322" y="2593"/>
              <a:ext cx="69" cy="155"/>
            </a:xfrm>
            <a:custGeom>
              <a:avLst/>
              <a:gdLst>
                <a:gd name="T0" fmla="*/ 1 w 124"/>
                <a:gd name="T1" fmla="*/ 1 h 309"/>
                <a:gd name="T2" fmla="*/ 1 w 124"/>
                <a:gd name="T3" fmla="*/ 1 h 309"/>
                <a:gd name="T4" fmla="*/ 1 w 124"/>
                <a:gd name="T5" fmla="*/ 1 h 309"/>
                <a:gd name="T6" fmla="*/ 1 w 124"/>
                <a:gd name="T7" fmla="*/ 0 h 309"/>
                <a:gd name="T8" fmla="*/ 0 w 124"/>
                <a:gd name="T9" fmla="*/ 1 h 309"/>
                <a:gd name="T10" fmla="*/ 1 w 124"/>
                <a:gd name="T11" fmla="*/ 1 h 309"/>
                <a:gd name="T12" fmla="*/ 1 w 124"/>
                <a:gd name="T13" fmla="*/ 1 h 309"/>
                <a:gd name="T14" fmla="*/ 1 w 124"/>
                <a:gd name="T15" fmla="*/ 1 h 309"/>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09"/>
                <a:gd name="T26" fmla="*/ 124 w 124"/>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09">
                  <a:moveTo>
                    <a:pt x="95" y="309"/>
                  </a:moveTo>
                  <a:lnTo>
                    <a:pt x="95" y="65"/>
                  </a:lnTo>
                  <a:lnTo>
                    <a:pt x="124" y="65"/>
                  </a:lnTo>
                  <a:lnTo>
                    <a:pt x="66" y="0"/>
                  </a:lnTo>
                  <a:lnTo>
                    <a:pt x="0" y="65"/>
                  </a:lnTo>
                  <a:lnTo>
                    <a:pt x="29" y="65"/>
                  </a:lnTo>
                  <a:lnTo>
                    <a:pt x="29" y="309"/>
                  </a:lnTo>
                  <a:lnTo>
                    <a:pt x="95" y="309"/>
                  </a:lnTo>
                  <a:close/>
                </a:path>
              </a:pathLst>
            </a:custGeom>
            <a:solidFill>
              <a:srgbClr val="000000"/>
            </a:solidFill>
            <a:ln w="9525">
              <a:noFill/>
              <a:round/>
              <a:headEnd/>
              <a:tailEnd/>
            </a:ln>
          </p:spPr>
          <p:txBody>
            <a:bodyPr/>
            <a:lstStyle/>
            <a:p>
              <a:endParaRPr lang="en-US"/>
            </a:p>
          </p:txBody>
        </p:sp>
        <p:sp>
          <p:nvSpPr>
            <p:cNvPr id="48203" name="Freeform 1001"/>
            <p:cNvSpPr>
              <a:spLocks noChangeAspect="1"/>
            </p:cNvSpPr>
            <p:nvPr/>
          </p:nvSpPr>
          <p:spPr bwMode="auto">
            <a:xfrm>
              <a:off x="1375" y="2650"/>
              <a:ext cx="121" cy="123"/>
            </a:xfrm>
            <a:custGeom>
              <a:avLst/>
              <a:gdLst>
                <a:gd name="T0" fmla="*/ 1 w 219"/>
                <a:gd name="T1" fmla="*/ 1 h 244"/>
                <a:gd name="T2" fmla="*/ 1 w 219"/>
                <a:gd name="T3" fmla="*/ 1 h 244"/>
                <a:gd name="T4" fmla="*/ 1 w 219"/>
                <a:gd name="T5" fmla="*/ 1 h 244"/>
                <a:gd name="T6" fmla="*/ 1 w 219"/>
                <a:gd name="T7" fmla="*/ 0 h 244"/>
                <a:gd name="T8" fmla="*/ 1 w 219"/>
                <a:gd name="T9" fmla="*/ 0 h 244"/>
                <a:gd name="T10" fmla="*/ 1 w 219"/>
                <a:gd name="T11" fmla="*/ 1 h 244"/>
                <a:gd name="T12" fmla="*/ 0 w 219"/>
                <a:gd name="T13" fmla="*/ 1 h 244"/>
                <a:gd name="T14" fmla="*/ 1 w 219"/>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4"/>
                <a:gd name="T26" fmla="*/ 219 w 219"/>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4">
                  <a:moveTo>
                    <a:pt x="44" y="244"/>
                  </a:moveTo>
                  <a:lnTo>
                    <a:pt x="198" y="73"/>
                  </a:lnTo>
                  <a:lnTo>
                    <a:pt x="219" y="97"/>
                  </a:lnTo>
                  <a:lnTo>
                    <a:pt x="219" y="0"/>
                  </a:lnTo>
                  <a:lnTo>
                    <a:pt x="132" y="0"/>
                  </a:lnTo>
                  <a:lnTo>
                    <a:pt x="154" y="24"/>
                  </a:lnTo>
                  <a:lnTo>
                    <a:pt x="0" y="195"/>
                  </a:lnTo>
                  <a:lnTo>
                    <a:pt x="44" y="244"/>
                  </a:lnTo>
                  <a:close/>
                </a:path>
              </a:pathLst>
            </a:custGeom>
            <a:solidFill>
              <a:srgbClr val="000000"/>
            </a:solidFill>
            <a:ln w="9525">
              <a:noFill/>
              <a:round/>
              <a:headEnd/>
              <a:tailEnd/>
            </a:ln>
          </p:spPr>
          <p:txBody>
            <a:bodyPr/>
            <a:lstStyle/>
            <a:p>
              <a:endParaRPr lang="en-US"/>
            </a:p>
          </p:txBody>
        </p:sp>
        <p:sp>
          <p:nvSpPr>
            <p:cNvPr id="48204" name="Freeform 1002"/>
            <p:cNvSpPr>
              <a:spLocks noChangeAspect="1"/>
            </p:cNvSpPr>
            <p:nvPr/>
          </p:nvSpPr>
          <p:spPr bwMode="auto">
            <a:xfrm>
              <a:off x="1375" y="2650"/>
              <a:ext cx="121" cy="123"/>
            </a:xfrm>
            <a:custGeom>
              <a:avLst/>
              <a:gdLst>
                <a:gd name="T0" fmla="*/ 1 w 219"/>
                <a:gd name="T1" fmla="*/ 1 h 244"/>
                <a:gd name="T2" fmla="*/ 1 w 219"/>
                <a:gd name="T3" fmla="*/ 1 h 244"/>
                <a:gd name="T4" fmla="*/ 1 w 219"/>
                <a:gd name="T5" fmla="*/ 1 h 244"/>
                <a:gd name="T6" fmla="*/ 1 w 219"/>
                <a:gd name="T7" fmla="*/ 0 h 244"/>
                <a:gd name="T8" fmla="*/ 1 w 219"/>
                <a:gd name="T9" fmla="*/ 0 h 244"/>
                <a:gd name="T10" fmla="*/ 1 w 219"/>
                <a:gd name="T11" fmla="*/ 1 h 244"/>
                <a:gd name="T12" fmla="*/ 0 w 219"/>
                <a:gd name="T13" fmla="*/ 1 h 244"/>
                <a:gd name="T14" fmla="*/ 1 w 219"/>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4"/>
                <a:gd name="T26" fmla="*/ 219 w 219"/>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4">
                  <a:moveTo>
                    <a:pt x="44" y="244"/>
                  </a:moveTo>
                  <a:lnTo>
                    <a:pt x="198" y="73"/>
                  </a:lnTo>
                  <a:lnTo>
                    <a:pt x="219" y="97"/>
                  </a:lnTo>
                  <a:lnTo>
                    <a:pt x="219" y="0"/>
                  </a:lnTo>
                  <a:lnTo>
                    <a:pt x="132" y="0"/>
                  </a:lnTo>
                  <a:lnTo>
                    <a:pt x="154" y="24"/>
                  </a:lnTo>
                  <a:lnTo>
                    <a:pt x="0" y="195"/>
                  </a:lnTo>
                  <a:lnTo>
                    <a:pt x="44" y="244"/>
                  </a:lnTo>
                  <a:close/>
                </a:path>
              </a:pathLst>
            </a:custGeom>
            <a:solidFill>
              <a:srgbClr val="000000"/>
            </a:solidFill>
            <a:ln w="9525">
              <a:noFill/>
              <a:round/>
              <a:headEnd/>
              <a:tailEnd/>
            </a:ln>
          </p:spPr>
          <p:txBody>
            <a:bodyPr/>
            <a:lstStyle/>
            <a:p>
              <a:endParaRPr lang="en-US"/>
            </a:p>
          </p:txBody>
        </p:sp>
        <p:sp>
          <p:nvSpPr>
            <p:cNvPr id="48205" name="Freeform 1003"/>
            <p:cNvSpPr>
              <a:spLocks noChangeAspect="1"/>
            </p:cNvSpPr>
            <p:nvPr/>
          </p:nvSpPr>
          <p:spPr bwMode="auto">
            <a:xfrm>
              <a:off x="1399" y="2756"/>
              <a:ext cx="154" cy="70"/>
            </a:xfrm>
            <a:custGeom>
              <a:avLst/>
              <a:gdLst>
                <a:gd name="T0" fmla="*/ 0 w 278"/>
                <a:gd name="T1" fmla="*/ 1 h 138"/>
                <a:gd name="T2" fmla="*/ 1 w 278"/>
                <a:gd name="T3" fmla="*/ 1 h 138"/>
                <a:gd name="T4" fmla="*/ 1 w 278"/>
                <a:gd name="T5" fmla="*/ 1 h 138"/>
                <a:gd name="T6" fmla="*/ 1 w 278"/>
                <a:gd name="T7" fmla="*/ 1 h 138"/>
                <a:gd name="T8" fmla="*/ 1 w 278"/>
                <a:gd name="T9" fmla="*/ 0 h 138"/>
                <a:gd name="T10" fmla="*/ 1 w 278"/>
                <a:gd name="T11" fmla="*/ 1 h 138"/>
                <a:gd name="T12" fmla="*/ 0 w 278"/>
                <a:gd name="T13" fmla="*/ 1 h 138"/>
                <a:gd name="T14" fmla="*/ 0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0" y="106"/>
                  </a:moveTo>
                  <a:lnTo>
                    <a:pt x="219" y="106"/>
                  </a:lnTo>
                  <a:lnTo>
                    <a:pt x="219" y="138"/>
                  </a:lnTo>
                  <a:lnTo>
                    <a:pt x="278" y="65"/>
                  </a:lnTo>
                  <a:lnTo>
                    <a:pt x="219" y="0"/>
                  </a:lnTo>
                  <a:lnTo>
                    <a:pt x="219" y="33"/>
                  </a:lnTo>
                  <a:lnTo>
                    <a:pt x="0" y="33"/>
                  </a:lnTo>
                  <a:lnTo>
                    <a:pt x="0" y="106"/>
                  </a:lnTo>
                  <a:close/>
                </a:path>
              </a:pathLst>
            </a:custGeom>
            <a:solidFill>
              <a:srgbClr val="000000"/>
            </a:solidFill>
            <a:ln w="9525">
              <a:noFill/>
              <a:round/>
              <a:headEnd/>
              <a:tailEnd/>
            </a:ln>
          </p:spPr>
          <p:txBody>
            <a:bodyPr/>
            <a:lstStyle/>
            <a:p>
              <a:endParaRPr lang="en-US"/>
            </a:p>
          </p:txBody>
        </p:sp>
        <p:sp>
          <p:nvSpPr>
            <p:cNvPr id="48206" name="Freeform 1004"/>
            <p:cNvSpPr>
              <a:spLocks noChangeAspect="1"/>
            </p:cNvSpPr>
            <p:nvPr/>
          </p:nvSpPr>
          <p:spPr bwMode="auto">
            <a:xfrm>
              <a:off x="1399" y="2756"/>
              <a:ext cx="154" cy="70"/>
            </a:xfrm>
            <a:custGeom>
              <a:avLst/>
              <a:gdLst>
                <a:gd name="T0" fmla="*/ 0 w 278"/>
                <a:gd name="T1" fmla="*/ 1 h 138"/>
                <a:gd name="T2" fmla="*/ 1 w 278"/>
                <a:gd name="T3" fmla="*/ 1 h 138"/>
                <a:gd name="T4" fmla="*/ 1 w 278"/>
                <a:gd name="T5" fmla="*/ 1 h 138"/>
                <a:gd name="T6" fmla="*/ 1 w 278"/>
                <a:gd name="T7" fmla="*/ 1 h 138"/>
                <a:gd name="T8" fmla="*/ 1 w 278"/>
                <a:gd name="T9" fmla="*/ 0 h 138"/>
                <a:gd name="T10" fmla="*/ 1 w 278"/>
                <a:gd name="T11" fmla="*/ 1 h 138"/>
                <a:gd name="T12" fmla="*/ 0 w 278"/>
                <a:gd name="T13" fmla="*/ 1 h 138"/>
                <a:gd name="T14" fmla="*/ 0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0" y="106"/>
                  </a:moveTo>
                  <a:lnTo>
                    <a:pt x="219" y="106"/>
                  </a:lnTo>
                  <a:lnTo>
                    <a:pt x="219" y="138"/>
                  </a:lnTo>
                  <a:lnTo>
                    <a:pt x="278" y="65"/>
                  </a:lnTo>
                  <a:lnTo>
                    <a:pt x="219" y="0"/>
                  </a:lnTo>
                  <a:lnTo>
                    <a:pt x="219" y="33"/>
                  </a:lnTo>
                  <a:lnTo>
                    <a:pt x="0" y="33"/>
                  </a:lnTo>
                  <a:lnTo>
                    <a:pt x="0" y="106"/>
                  </a:lnTo>
                  <a:close/>
                </a:path>
              </a:pathLst>
            </a:custGeom>
            <a:solidFill>
              <a:srgbClr val="000000"/>
            </a:solidFill>
            <a:ln w="9525">
              <a:noFill/>
              <a:round/>
              <a:headEnd/>
              <a:tailEnd/>
            </a:ln>
          </p:spPr>
          <p:txBody>
            <a:bodyPr/>
            <a:lstStyle/>
            <a:p>
              <a:endParaRPr lang="en-US"/>
            </a:p>
          </p:txBody>
        </p:sp>
        <p:sp>
          <p:nvSpPr>
            <p:cNvPr id="48207" name="Freeform 1005"/>
            <p:cNvSpPr>
              <a:spLocks noChangeAspect="1"/>
            </p:cNvSpPr>
            <p:nvPr/>
          </p:nvSpPr>
          <p:spPr bwMode="auto">
            <a:xfrm>
              <a:off x="1375" y="2810"/>
              <a:ext cx="121" cy="122"/>
            </a:xfrm>
            <a:custGeom>
              <a:avLst/>
              <a:gdLst>
                <a:gd name="T0" fmla="*/ 0 w 219"/>
                <a:gd name="T1" fmla="*/ 1 h 243"/>
                <a:gd name="T2" fmla="*/ 1 w 219"/>
                <a:gd name="T3" fmla="*/ 1 h 243"/>
                <a:gd name="T4" fmla="*/ 1 w 219"/>
                <a:gd name="T5" fmla="*/ 1 h 243"/>
                <a:gd name="T6" fmla="*/ 1 w 219"/>
                <a:gd name="T7" fmla="*/ 1 h 243"/>
                <a:gd name="T8" fmla="*/ 1 w 219"/>
                <a:gd name="T9" fmla="*/ 1 h 243"/>
                <a:gd name="T10" fmla="*/ 1 w 219"/>
                <a:gd name="T11" fmla="*/ 1 h 243"/>
                <a:gd name="T12" fmla="*/ 1 w 219"/>
                <a:gd name="T13" fmla="*/ 0 h 243"/>
                <a:gd name="T14" fmla="*/ 0 w 219"/>
                <a:gd name="T15" fmla="*/ 1 h 243"/>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3"/>
                <a:gd name="T26" fmla="*/ 219 w 219"/>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3">
                  <a:moveTo>
                    <a:pt x="0" y="48"/>
                  </a:moveTo>
                  <a:lnTo>
                    <a:pt x="154" y="219"/>
                  </a:lnTo>
                  <a:lnTo>
                    <a:pt x="132" y="243"/>
                  </a:lnTo>
                  <a:lnTo>
                    <a:pt x="219" y="235"/>
                  </a:lnTo>
                  <a:lnTo>
                    <a:pt x="219" y="146"/>
                  </a:lnTo>
                  <a:lnTo>
                    <a:pt x="198" y="170"/>
                  </a:lnTo>
                  <a:lnTo>
                    <a:pt x="44" y="0"/>
                  </a:lnTo>
                  <a:lnTo>
                    <a:pt x="0" y="48"/>
                  </a:lnTo>
                  <a:close/>
                </a:path>
              </a:pathLst>
            </a:custGeom>
            <a:solidFill>
              <a:srgbClr val="000000"/>
            </a:solidFill>
            <a:ln w="9525">
              <a:noFill/>
              <a:round/>
              <a:headEnd/>
              <a:tailEnd/>
            </a:ln>
          </p:spPr>
          <p:txBody>
            <a:bodyPr/>
            <a:lstStyle/>
            <a:p>
              <a:endParaRPr lang="en-US"/>
            </a:p>
          </p:txBody>
        </p:sp>
        <p:sp>
          <p:nvSpPr>
            <p:cNvPr id="48208" name="Freeform 1006"/>
            <p:cNvSpPr>
              <a:spLocks noChangeAspect="1"/>
            </p:cNvSpPr>
            <p:nvPr/>
          </p:nvSpPr>
          <p:spPr bwMode="auto">
            <a:xfrm>
              <a:off x="1375" y="2810"/>
              <a:ext cx="121" cy="122"/>
            </a:xfrm>
            <a:custGeom>
              <a:avLst/>
              <a:gdLst>
                <a:gd name="T0" fmla="*/ 0 w 219"/>
                <a:gd name="T1" fmla="*/ 1 h 243"/>
                <a:gd name="T2" fmla="*/ 1 w 219"/>
                <a:gd name="T3" fmla="*/ 1 h 243"/>
                <a:gd name="T4" fmla="*/ 1 w 219"/>
                <a:gd name="T5" fmla="*/ 1 h 243"/>
                <a:gd name="T6" fmla="*/ 1 w 219"/>
                <a:gd name="T7" fmla="*/ 1 h 243"/>
                <a:gd name="T8" fmla="*/ 1 w 219"/>
                <a:gd name="T9" fmla="*/ 1 h 243"/>
                <a:gd name="T10" fmla="*/ 1 w 219"/>
                <a:gd name="T11" fmla="*/ 1 h 243"/>
                <a:gd name="T12" fmla="*/ 1 w 219"/>
                <a:gd name="T13" fmla="*/ 0 h 243"/>
                <a:gd name="T14" fmla="*/ 0 w 219"/>
                <a:gd name="T15" fmla="*/ 1 h 243"/>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3"/>
                <a:gd name="T26" fmla="*/ 219 w 219"/>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3">
                  <a:moveTo>
                    <a:pt x="0" y="48"/>
                  </a:moveTo>
                  <a:lnTo>
                    <a:pt x="154" y="219"/>
                  </a:lnTo>
                  <a:lnTo>
                    <a:pt x="132" y="243"/>
                  </a:lnTo>
                  <a:lnTo>
                    <a:pt x="219" y="235"/>
                  </a:lnTo>
                  <a:lnTo>
                    <a:pt x="219" y="146"/>
                  </a:lnTo>
                  <a:lnTo>
                    <a:pt x="198" y="170"/>
                  </a:lnTo>
                  <a:lnTo>
                    <a:pt x="44" y="0"/>
                  </a:lnTo>
                  <a:lnTo>
                    <a:pt x="0" y="48"/>
                  </a:lnTo>
                  <a:close/>
                </a:path>
              </a:pathLst>
            </a:custGeom>
            <a:solidFill>
              <a:srgbClr val="000000"/>
            </a:solidFill>
            <a:ln w="9525">
              <a:noFill/>
              <a:round/>
              <a:headEnd/>
              <a:tailEnd/>
            </a:ln>
          </p:spPr>
          <p:txBody>
            <a:bodyPr/>
            <a:lstStyle/>
            <a:p>
              <a:endParaRPr lang="en-US"/>
            </a:p>
          </p:txBody>
        </p:sp>
        <p:sp>
          <p:nvSpPr>
            <p:cNvPr id="48209" name="Freeform 1007"/>
            <p:cNvSpPr>
              <a:spLocks noChangeAspect="1"/>
            </p:cNvSpPr>
            <p:nvPr/>
          </p:nvSpPr>
          <p:spPr bwMode="auto">
            <a:xfrm>
              <a:off x="1322" y="2834"/>
              <a:ext cx="69" cy="155"/>
            </a:xfrm>
            <a:custGeom>
              <a:avLst/>
              <a:gdLst>
                <a:gd name="T0" fmla="*/ 1 w 124"/>
                <a:gd name="T1" fmla="*/ 0 h 309"/>
                <a:gd name="T2" fmla="*/ 1 w 124"/>
                <a:gd name="T3" fmla="*/ 1 h 309"/>
                <a:gd name="T4" fmla="*/ 0 w 124"/>
                <a:gd name="T5" fmla="*/ 1 h 309"/>
                <a:gd name="T6" fmla="*/ 1 w 124"/>
                <a:gd name="T7" fmla="*/ 1 h 309"/>
                <a:gd name="T8" fmla="*/ 1 w 124"/>
                <a:gd name="T9" fmla="*/ 1 h 309"/>
                <a:gd name="T10" fmla="*/ 1 w 124"/>
                <a:gd name="T11" fmla="*/ 1 h 309"/>
                <a:gd name="T12" fmla="*/ 1 w 124"/>
                <a:gd name="T13" fmla="*/ 0 h 309"/>
                <a:gd name="T14" fmla="*/ 1 w 124"/>
                <a:gd name="T15" fmla="*/ 0 h 309"/>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09"/>
                <a:gd name="T26" fmla="*/ 124 w 124"/>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09">
                  <a:moveTo>
                    <a:pt x="29" y="0"/>
                  </a:moveTo>
                  <a:lnTo>
                    <a:pt x="29" y="244"/>
                  </a:lnTo>
                  <a:lnTo>
                    <a:pt x="0" y="244"/>
                  </a:lnTo>
                  <a:lnTo>
                    <a:pt x="66" y="309"/>
                  </a:lnTo>
                  <a:lnTo>
                    <a:pt x="124" y="244"/>
                  </a:lnTo>
                  <a:lnTo>
                    <a:pt x="95" y="244"/>
                  </a:lnTo>
                  <a:lnTo>
                    <a:pt x="95" y="0"/>
                  </a:lnTo>
                  <a:lnTo>
                    <a:pt x="29" y="0"/>
                  </a:lnTo>
                  <a:close/>
                </a:path>
              </a:pathLst>
            </a:custGeom>
            <a:solidFill>
              <a:srgbClr val="000000"/>
            </a:solidFill>
            <a:ln w="9525">
              <a:noFill/>
              <a:round/>
              <a:headEnd/>
              <a:tailEnd/>
            </a:ln>
          </p:spPr>
          <p:txBody>
            <a:bodyPr/>
            <a:lstStyle/>
            <a:p>
              <a:endParaRPr lang="en-US"/>
            </a:p>
          </p:txBody>
        </p:sp>
        <p:sp>
          <p:nvSpPr>
            <p:cNvPr id="48210" name="Freeform 1008"/>
            <p:cNvSpPr>
              <a:spLocks noChangeAspect="1"/>
            </p:cNvSpPr>
            <p:nvPr/>
          </p:nvSpPr>
          <p:spPr bwMode="auto">
            <a:xfrm>
              <a:off x="1322" y="2834"/>
              <a:ext cx="69" cy="155"/>
            </a:xfrm>
            <a:custGeom>
              <a:avLst/>
              <a:gdLst>
                <a:gd name="T0" fmla="*/ 1 w 124"/>
                <a:gd name="T1" fmla="*/ 0 h 309"/>
                <a:gd name="T2" fmla="*/ 1 w 124"/>
                <a:gd name="T3" fmla="*/ 1 h 309"/>
                <a:gd name="T4" fmla="*/ 0 w 124"/>
                <a:gd name="T5" fmla="*/ 1 h 309"/>
                <a:gd name="T6" fmla="*/ 1 w 124"/>
                <a:gd name="T7" fmla="*/ 1 h 309"/>
                <a:gd name="T8" fmla="*/ 1 w 124"/>
                <a:gd name="T9" fmla="*/ 1 h 309"/>
                <a:gd name="T10" fmla="*/ 1 w 124"/>
                <a:gd name="T11" fmla="*/ 1 h 309"/>
                <a:gd name="T12" fmla="*/ 1 w 124"/>
                <a:gd name="T13" fmla="*/ 0 h 309"/>
                <a:gd name="T14" fmla="*/ 1 w 124"/>
                <a:gd name="T15" fmla="*/ 0 h 309"/>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09"/>
                <a:gd name="T26" fmla="*/ 124 w 124"/>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09">
                  <a:moveTo>
                    <a:pt x="29" y="0"/>
                  </a:moveTo>
                  <a:lnTo>
                    <a:pt x="29" y="244"/>
                  </a:lnTo>
                  <a:lnTo>
                    <a:pt x="0" y="244"/>
                  </a:lnTo>
                  <a:lnTo>
                    <a:pt x="66" y="309"/>
                  </a:lnTo>
                  <a:lnTo>
                    <a:pt x="124" y="244"/>
                  </a:lnTo>
                  <a:lnTo>
                    <a:pt x="95" y="244"/>
                  </a:lnTo>
                  <a:lnTo>
                    <a:pt x="95" y="0"/>
                  </a:lnTo>
                  <a:lnTo>
                    <a:pt x="29" y="0"/>
                  </a:lnTo>
                  <a:close/>
                </a:path>
              </a:pathLst>
            </a:custGeom>
            <a:solidFill>
              <a:srgbClr val="000000"/>
            </a:solidFill>
            <a:ln w="9525">
              <a:noFill/>
              <a:round/>
              <a:headEnd/>
              <a:tailEnd/>
            </a:ln>
          </p:spPr>
          <p:txBody>
            <a:bodyPr/>
            <a:lstStyle/>
            <a:p>
              <a:endParaRPr lang="en-US"/>
            </a:p>
          </p:txBody>
        </p:sp>
        <p:sp>
          <p:nvSpPr>
            <p:cNvPr id="48211" name="Freeform 1009"/>
            <p:cNvSpPr>
              <a:spLocks noChangeAspect="1"/>
            </p:cNvSpPr>
            <p:nvPr/>
          </p:nvSpPr>
          <p:spPr bwMode="auto">
            <a:xfrm>
              <a:off x="1217" y="2810"/>
              <a:ext cx="121" cy="122"/>
            </a:xfrm>
            <a:custGeom>
              <a:avLst/>
              <a:gdLst>
                <a:gd name="T0" fmla="*/ 1 w 219"/>
                <a:gd name="T1" fmla="*/ 0 h 243"/>
                <a:gd name="T2" fmla="*/ 1 w 219"/>
                <a:gd name="T3" fmla="*/ 1 h 243"/>
                <a:gd name="T4" fmla="*/ 0 w 219"/>
                <a:gd name="T5" fmla="*/ 1 h 243"/>
                <a:gd name="T6" fmla="*/ 0 w 219"/>
                <a:gd name="T7" fmla="*/ 1 h 243"/>
                <a:gd name="T8" fmla="*/ 1 w 219"/>
                <a:gd name="T9" fmla="*/ 1 h 243"/>
                <a:gd name="T10" fmla="*/ 1 w 219"/>
                <a:gd name="T11" fmla="*/ 1 h 243"/>
                <a:gd name="T12" fmla="*/ 1 w 219"/>
                <a:gd name="T13" fmla="*/ 1 h 243"/>
                <a:gd name="T14" fmla="*/ 1 w 219"/>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3"/>
                <a:gd name="T26" fmla="*/ 219 w 219"/>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3">
                  <a:moveTo>
                    <a:pt x="175" y="0"/>
                  </a:moveTo>
                  <a:lnTo>
                    <a:pt x="22" y="170"/>
                  </a:lnTo>
                  <a:lnTo>
                    <a:pt x="0" y="146"/>
                  </a:lnTo>
                  <a:lnTo>
                    <a:pt x="0" y="243"/>
                  </a:lnTo>
                  <a:lnTo>
                    <a:pt x="88" y="243"/>
                  </a:lnTo>
                  <a:lnTo>
                    <a:pt x="66" y="219"/>
                  </a:lnTo>
                  <a:lnTo>
                    <a:pt x="219" y="48"/>
                  </a:lnTo>
                  <a:lnTo>
                    <a:pt x="175" y="0"/>
                  </a:lnTo>
                  <a:close/>
                </a:path>
              </a:pathLst>
            </a:custGeom>
            <a:solidFill>
              <a:srgbClr val="000000"/>
            </a:solidFill>
            <a:ln w="9525">
              <a:noFill/>
              <a:round/>
              <a:headEnd/>
              <a:tailEnd/>
            </a:ln>
          </p:spPr>
          <p:txBody>
            <a:bodyPr/>
            <a:lstStyle/>
            <a:p>
              <a:endParaRPr lang="en-US"/>
            </a:p>
          </p:txBody>
        </p:sp>
        <p:sp>
          <p:nvSpPr>
            <p:cNvPr id="48212" name="Freeform 1010"/>
            <p:cNvSpPr>
              <a:spLocks noChangeAspect="1"/>
            </p:cNvSpPr>
            <p:nvPr/>
          </p:nvSpPr>
          <p:spPr bwMode="auto">
            <a:xfrm>
              <a:off x="1217" y="2810"/>
              <a:ext cx="121" cy="122"/>
            </a:xfrm>
            <a:custGeom>
              <a:avLst/>
              <a:gdLst>
                <a:gd name="T0" fmla="*/ 1 w 219"/>
                <a:gd name="T1" fmla="*/ 0 h 243"/>
                <a:gd name="T2" fmla="*/ 1 w 219"/>
                <a:gd name="T3" fmla="*/ 1 h 243"/>
                <a:gd name="T4" fmla="*/ 0 w 219"/>
                <a:gd name="T5" fmla="*/ 1 h 243"/>
                <a:gd name="T6" fmla="*/ 0 w 219"/>
                <a:gd name="T7" fmla="*/ 1 h 243"/>
                <a:gd name="T8" fmla="*/ 1 w 219"/>
                <a:gd name="T9" fmla="*/ 1 h 243"/>
                <a:gd name="T10" fmla="*/ 1 w 219"/>
                <a:gd name="T11" fmla="*/ 1 h 243"/>
                <a:gd name="T12" fmla="*/ 1 w 219"/>
                <a:gd name="T13" fmla="*/ 1 h 243"/>
                <a:gd name="T14" fmla="*/ 1 w 219"/>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243"/>
                <a:gd name="T26" fmla="*/ 219 w 219"/>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243">
                  <a:moveTo>
                    <a:pt x="175" y="0"/>
                  </a:moveTo>
                  <a:lnTo>
                    <a:pt x="22" y="170"/>
                  </a:lnTo>
                  <a:lnTo>
                    <a:pt x="0" y="146"/>
                  </a:lnTo>
                  <a:lnTo>
                    <a:pt x="0" y="243"/>
                  </a:lnTo>
                  <a:lnTo>
                    <a:pt x="88" y="243"/>
                  </a:lnTo>
                  <a:lnTo>
                    <a:pt x="66" y="219"/>
                  </a:lnTo>
                  <a:lnTo>
                    <a:pt x="219" y="48"/>
                  </a:lnTo>
                  <a:lnTo>
                    <a:pt x="175" y="0"/>
                  </a:lnTo>
                  <a:close/>
                </a:path>
              </a:pathLst>
            </a:custGeom>
            <a:solidFill>
              <a:srgbClr val="000000"/>
            </a:solidFill>
            <a:ln w="9525">
              <a:noFill/>
              <a:round/>
              <a:headEnd/>
              <a:tailEnd/>
            </a:ln>
          </p:spPr>
          <p:txBody>
            <a:bodyPr/>
            <a:lstStyle/>
            <a:p>
              <a:endParaRPr lang="en-US"/>
            </a:p>
          </p:txBody>
        </p:sp>
        <p:sp>
          <p:nvSpPr>
            <p:cNvPr id="48213" name="Freeform 1011"/>
            <p:cNvSpPr>
              <a:spLocks noChangeAspect="1"/>
            </p:cNvSpPr>
            <p:nvPr/>
          </p:nvSpPr>
          <p:spPr bwMode="auto">
            <a:xfrm>
              <a:off x="1164" y="2760"/>
              <a:ext cx="154" cy="70"/>
            </a:xfrm>
            <a:custGeom>
              <a:avLst/>
              <a:gdLst>
                <a:gd name="T0" fmla="*/ 1 w 278"/>
                <a:gd name="T1" fmla="*/ 1 h 138"/>
                <a:gd name="T2" fmla="*/ 1 w 278"/>
                <a:gd name="T3" fmla="*/ 1 h 138"/>
                <a:gd name="T4" fmla="*/ 1 w 278"/>
                <a:gd name="T5" fmla="*/ 0 h 138"/>
                <a:gd name="T6" fmla="*/ 0 w 278"/>
                <a:gd name="T7" fmla="*/ 1 h 138"/>
                <a:gd name="T8" fmla="*/ 1 w 278"/>
                <a:gd name="T9" fmla="*/ 1 h 138"/>
                <a:gd name="T10" fmla="*/ 1 w 278"/>
                <a:gd name="T11" fmla="*/ 1 h 138"/>
                <a:gd name="T12" fmla="*/ 1 w 278"/>
                <a:gd name="T13" fmla="*/ 1 h 138"/>
                <a:gd name="T14" fmla="*/ 1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278" y="33"/>
                  </a:moveTo>
                  <a:lnTo>
                    <a:pt x="66" y="33"/>
                  </a:lnTo>
                  <a:lnTo>
                    <a:pt x="66" y="0"/>
                  </a:lnTo>
                  <a:lnTo>
                    <a:pt x="0" y="65"/>
                  </a:lnTo>
                  <a:lnTo>
                    <a:pt x="66" y="138"/>
                  </a:lnTo>
                  <a:lnTo>
                    <a:pt x="66" y="106"/>
                  </a:lnTo>
                  <a:lnTo>
                    <a:pt x="278" y="106"/>
                  </a:lnTo>
                  <a:lnTo>
                    <a:pt x="278" y="33"/>
                  </a:lnTo>
                  <a:close/>
                </a:path>
              </a:pathLst>
            </a:custGeom>
            <a:solidFill>
              <a:srgbClr val="FFFFFF"/>
            </a:solidFill>
            <a:ln w="9525">
              <a:noFill/>
              <a:round/>
              <a:headEnd/>
              <a:tailEnd/>
            </a:ln>
          </p:spPr>
          <p:txBody>
            <a:bodyPr/>
            <a:lstStyle/>
            <a:p>
              <a:endParaRPr lang="en-US"/>
            </a:p>
          </p:txBody>
        </p:sp>
        <p:sp>
          <p:nvSpPr>
            <p:cNvPr id="48214" name="Freeform 1012"/>
            <p:cNvSpPr>
              <a:spLocks noChangeAspect="1"/>
            </p:cNvSpPr>
            <p:nvPr/>
          </p:nvSpPr>
          <p:spPr bwMode="auto">
            <a:xfrm>
              <a:off x="1164" y="2760"/>
              <a:ext cx="154" cy="70"/>
            </a:xfrm>
            <a:custGeom>
              <a:avLst/>
              <a:gdLst>
                <a:gd name="T0" fmla="*/ 1 w 278"/>
                <a:gd name="T1" fmla="*/ 1 h 138"/>
                <a:gd name="T2" fmla="*/ 1 w 278"/>
                <a:gd name="T3" fmla="*/ 1 h 138"/>
                <a:gd name="T4" fmla="*/ 1 w 278"/>
                <a:gd name="T5" fmla="*/ 0 h 138"/>
                <a:gd name="T6" fmla="*/ 0 w 278"/>
                <a:gd name="T7" fmla="*/ 1 h 138"/>
                <a:gd name="T8" fmla="*/ 1 w 278"/>
                <a:gd name="T9" fmla="*/ 1 h 138"/>
                <a:gd name="T10" fmla="*/ 1 w 278"/>
                <a:gd name="T11" fmla="*/ 1 h 138"/>
                <a:gd name="T12" fmla="*/ 1 w 278"/>
                <a:gd name="T13" fmla="*/ 1 h 138"/>
                <a:gd name="T14" fmla="*/ 1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278" y="33"/>
                  </a:moveTo>
                  <a:lnTo>
                    <a:pt x="66" y="33"/>
                  </a:lnTo>
                  <a:lnTo>
                    <a:pt x="66" y="0"/>
                  </a:lnTo>
                  <a:lnTo>
                    <a:pt x="0" y="65"/>
                  </a:lnTo>
                  <a:lnTo>
                    <a:pt x="66" y="138"/>
                  </a:lnTo>
                  <a:lnTo>
                    <a:pt x="66" y="106"/>
                  </a:lnTo>
                  <a:lnTo>
                    <a:pt x="278" y="106"/>
                  </a:lnTo>
                  <a:lnTo>
                    <a:pt x="278" y="33"/>
                  </a:lnTo>
                  <a:close/>
                </a:path>
              </a:pathLst>
            </a:custGeom>
            <a:solidFill>
              <a:srgbClr val="FFFFFF"/>
            </a:solidFill>
            <a:ln w="9525">
              <a:noFill/>
              <a:round/>
              <a:headEnd/>
              <a:tailEnd/>
            </a:ln>
          </p:spPr>
          <p:txBody>
            <a:bodyPr/>
            <a:lstStyle/>
            <a:p>
              <a:endParaRPr lang="en-US"/>
            </a:p>
          </p:txBody>
        </p:sp>
        <p:sp>
          <p:nvSpPr>
            <p:cNvPr id="48215" name="Freeform 1013"/>
            <p:cNvSpPr>
              <a:spLocks noChangeAspect="1"/>
            </p:cNvSpPr>
            <p:nvPr/>
          </p:nvSpPr>
          <p:spPr bwMode="auto">
            <a:xfrm>
              <a:off x="1220" y="2654"/>
              <a:ext cx="122" cy="123"/>
            </a:xfrm>
            <a:custGeom>
              <a:avLst/>
              <a:gdLst>
                <a:gd name="T0" fmla="*/ 1 w 220"/>
                <a:gd name="T1" fmla="*/ 1 h 244"/>
                <a:gd name="T2" fmla="*/ 1 w 220"/>
                <a:gd name="T3" fmla="*/ 1 h 244"/>
                <a:gd name="T4" fmla="*/ 1 w 220"/>
                <a:gd name="T5" fmla="*/ 0 h 244"/>
                <a:gd name="T6" fmla="*/ 0 w 220"/>
                <a:gd name="T7" fmla="*/ 0 h 244"/>
                <a:gd name="T8" fmla="*/ 0 w 220"/>
                <a:gd name="T9" fmla="*/ 1 h 244"/>
                <a:gd name="T10" fmla="*/ 1 w 220"/>
                <a:gd name="T11" fmla="*/ 1 h 244"/>
                <a:gd name="T12" fmla="*/ 1 w 220"/>
                <a:gd name="T13" fmla="*/ 1 h 244"/>
                <a:gd name="T14" fmla="*/ 1 w 220"/>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4"/>
                <a:gd name="T26" fmla="*/ 220 w 220"/>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4">
                  <a:moveTo>
                    <a:pt x="220" y="195"/>
                  </a:moveTo>
                  <a:lnTo>
                    <a:pt x="66" y="24"/>
                  </a:lnTo>
                  <a:lnTo>
                    <a:pt x="88" y="0"/>
                  </a:lnTo>
                  <a:lnTo>
                    <a:pt x="0" y="0"/>
                  </a:lnTo>
                  <a:lnTo>
                    <a:pt x="0" y="97"/>
                  </a:lnTo>
                  <a:lnTo>
                    <a:pt x="22" y="73"/>
                  </a:lnTo>
                  <a:lnTo>
                    <a:pt x="176" y="244"/>
                  </a:lnTo>
                  <a:lnTo>
                    <a:pt x="220" y="195"/>
                  </a:lnTo>
                  <a:close/>
                </a:path>
              </a:pathLst>
            </a:custGeom>
            <a:solidFill>
              <a:srgbClr val="FFFFFF"/>
            </a:solidFill>
            <a:ln w="9525">
              <a:noFill/>
              <a:round/>
              <a:headEnd/>
              <a:tailEnd/>
            </a:ln>
          </p:spPr>
          <p:txBody>
            <a:bodyPr/>
            <a:lstStyle/>
            <a:p>
              <a:endParaRPr lang="en-US"/>
            </a:p>
          </p:txBody>
        </p:sp>
        <p:sp>
          <p:nvSpPr>
            <p:cNvPr id="48216" name="Freeform 1014"/>
            <p:cNvSpPr>
              <a:spLocks noChangeAspect="1"/>
            </p:cNvSpPr>
            <p:nvPr/>
          </p:nvSpPr>
          <p:spPr bwMode="auto">
            <a:xfrm>
              <a:off x="1220" y="2654"/>
              <a:ext cx="122" cy="123"/>
            </a:xfrm>
            <a:custGeom>
              <a:avLst/>
              <a:gdLst>
                <a:gd name="T0" fmla="*/ 1 w 220"/>
                <a:gd name="T1" fmla="*/ 1 h 244"/>
                <a:gd name="T2" fmla="*/ 1 w 220"/>
                <a:gd name="T3" fmla="*/ 1 h 244"/>
                <a:gd name="T4" fmla="*/ 1 w 220"/>
                <a:gd name="T5" fmla="*/ 0 h 244"/>
                <a:gd name="T6" fmla="*/ 0 w 220"/>
                <a:gd name="T7" fmla="*/ 0 h 244"/>
                <a:gd name="T8" fmla="*/ 0 w 220"/>
                <a:gd name="T9" fmla="*/ 1 h 244"/>
                <a:gd name="T10" fmla="*/ 1 w 220"/>
                <a:gd name="T11" fmla="*/ 1 h 244"/>
                <a:gd name="T12" fmla="*/ 1 w 220"/>
                <a:gd name="T13" fmla="*/ 1 h 244"/>
                <a:gd name="T14" fmla="*/ 1 w 220"/>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4"/>
                <a:gd name="T26" fmla="*/ 220 w 220"/>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4">
                  <a:moveTo>
                    <a:pt x="220" y="195"/>
                  </a:moveTo>
                  <a:lnTo>
                    <a:pt x="66" y="24"/>
                  </a:lnTo>
                  <a:lnTo>
                    <a:pt x="88" y="0"/>
                  </a:lnTo>
                  <a:lnTo>
                    <a:pt x="0" y="0"/>
                  </a:lnTo>
                  <a:lnTo>
                    <a:pt x="0" y="97"/>
                  </a:lnTo>
                  <a:lnTo>
                    <a:pt x="22" y="73"/>
                  </a:lnTo>
                  <a:lnTo>
                    <a:pt x="176" y="244"/>
                  </a:lnTo>
                  <a:lnTo>
                    <a:pt x="220" y="195"/>
                  </a:lnTo>
                  <a:close/>
                </a:path>
              </a:pathLst>
            </a:custGeom>
            <a:solidFill>
              <a:srgbClr val="FFFFFF"/>
            </a:solidFill>
            <a:ln w="9525">
              <a:noFill/>
              <a:round/>
              <a:headEnd/>
              <a:tailEnd/>
            </a:ln>
          </p:spPr>
          <p:txBody>
            <a:bodyPr/>
            <a:lstStyle/>
            <a:p>
              <a:endParaRPr lang="en-US"/>
            </a:p>
          </p:txBody>
        </p:sp>
        <p:sp>
          <p:nvSpPr>
            <p:cNvPr id="48217" name="Freeform 1015"/>
            <p:cNvSpPr>
              <a:spLocks noChangeAspect="1"/>
            </p:cNvSpPr>
            <p:nvPr/>
          </p:nvSpPr>
          <p:spPr bwMode="auto">
            <a:xfrm>
              <a:off x="1326" y="2597"/>
              <a:ext cx="69" cy="155"/>
            </a:xfrm>
            <a:custGeom>
              <a:avLst/>
              <a:gdLst>
                <a:gd name="T0" fmla="*/ 1 w 125"/>
                <a:gd name="T1" fmla="*/ 1 h 309"/>
                <a:gd name="T2" fmla="*/ 1 w 125"/>
                <a:gd name="T3" fmla="*/ 1 h 309"/>
                <a:gd name="T4" fmla="*/ 1 w 125"/>
                <a:gd name="T5" fmla="*/ 1 h 309"/>
                <a:gd name="T6" fmla="*/ 1 w 125"/>
                <a:gd name="T7" fmla="*/ 0 h 309"/>
                <a:gd name="T8" fmla="*/ 0 w 125"/>
                <a:gd name="T9" fmla="*/ 1 h 309"/>
                <a:gd name="T10" fmla="*/ 1 w 125"/>
                <a:gd name="T11" fmla="*/ 1 h 309"/>
                <a:gd name="T12" fmla="*/ 1 w 125"/>
                <a:gd name="T13" fmla="*/ 1 h 309"/>
                <a:gd name="T14" fmla="*/ 1 w 125"/>
                <a:gd name="T15" fmla="*/ 1 h 309"/>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309"/>
                <a:gd name="T26" fmla="*/ 125 w 125"/>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309">
                  <a:moveTo>
                    <a:pt x="95" y="309"/>
                  </a:moveTo>
                  <a:lnTo>
                    <a:pt x="95" y="65"/>
                  </a:lnTo>
                  <a:lnTo>
                    <a:pt x="125" y="65"/>
                  </a:lnTo>
                  <a:lnTo>
                    <a:pt x="66" y="0"/>
                  </a:lnTo>
                  <a:lnTo>
                    <a:pt x="0" y="65"/>
                  </a:lnTo>
                  <a:lnTo>
                    <a:pt x="30" y="65"/>
                  </a:lnTo>
                  <a:lnTo>
                    <a:pt x="30" y="309"/>
                  </a:lnTo>
                  <a:lnTo>
                    <a:pt x="95" y="309"/>
                  </a:lnTo>
                  <a:close/>
                </a:path>
              </a:pathLst>
            </a:custGeom>
            <a:solidFill>
              <a:srgbClr val="FFFFFF"/>
            </a:solidFill>
            <a:ln w="9525">
              <a:noFill/>
              <a:round/>
              <a:headEnd/>
              <a:tailEnd/>
            </a:ln>
          </p:spPr>
          <p:txBody>
            <a:bodyPr/>
            <a:lstStyle/>
            <a:p>
              <a:endParaRPr lang="en-US"/>
            </a:p>
          </p:txBody>
        </p:sp>
        <p:sp>
          <p:nvSpPr>
            <p:cNvPr id="48218" name="Freeform 1016"/>
            <p:cNvSpPr>
              <a:spLocks noChangeAspect="1"/>
            </p:cNvSpPr>
            <p:nvPr/>
          </p:nvSpPr>
          <p:spPr bwMode="auto">
            <a:xfrm>
              <a:off x="1326" y="2597"/>
              <a:ext cx="69" cy="155"/>
            </a:xfrm>
            <a:custGeom>
              <a:avLst/>
              <a:gdLst>
                <a:gd name="T0" fmla="*/ 1 w 125"/>
                <a:gd name="T1" fmla="*/ 1 h 309"/>
                <a:gd name="T2" fmla="*/ 1 w 125"/>
                <a:gd name="T3" fmla="*/ 1 h 309"/>
                <a:gd name="T4" fmla="*/ 1 w 125"/>
                <a:gd name="T5" fmla="*/ 1 h 309"/>
                <a:gd name="T6" fmla="*/ 1 w 125"/>
                <a:gd name="T7" fmla="*/ 0 h 309"/>
                <a:gd name="T8" fmla="*/ 0 w 125"/>
                <a:gd name="T9" fmla="*/ 1 h 309"/>
                <a:gd name="T10" fmla="*/ 1 w 125"/>
                <a:gd name="T11" fmla="*/ 1 h 309"/>
                <a:gd name="T12" fmla="*/ 1 w 125"/>
                <a:gd name="T13" fmla="*/ 1 h 309"/>
                <a:gd name="T14" fmla="*/ 1 w 125"/>
                <a:gd name="T15" fmla="*/ 1 h 309"/>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309"/>
                <a:gd name="T26" fmla="*/ 125 w 125"/>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309">
                  <a:moveTo>
                    <a:pt x="95" y="309"/>
                  </a:moveTo>
                  <a:lnTo>
                    <a:pt x="95" y="65"/>
                  </a:lnTo>
                  <a:lnTo>
                    <a:pt x="125" y="65"/>
                  </a:lnTo>
                  <a:lnTo>
                    <a:pt x="66" y="0"/>
                  </a:lnTo>
                  <a:lnTo>
                    <a:pt x="0" y="65"/>
                  </a:lnTo>
                  <a:lnTo>
                    <a:pt x="30" y="65"/>
                  </a:lnTo>
                  <a:lnTo>
                    <a:pt x="30" y="309"/>
                  </a:lnTo>
                  <a:lnTo>
                    <a:pt x="95" y="309"/>
                  </a:lnTo>
                  <a:close/>
                </a:path>
              </a:pathLst>
            </a:custGeom>
            <a:solidFill>
              <a:srgbClr val="FFFFFF"/>
            </a:solidFill>
            <a:ln w="9525">
              <a:noFill/>
              <a:round/>
              <a:headEnd/>
              <a:tailEnd/>
            </a:ln>
          </p:spPr>
          <p:txBody>
            <a:bodyPr/>
            <a:lstStyle/>
            <a:p>
              <a:endParaRPr lang="en-US"/>
            </a:p>
          </p:txBody>
        </p:sp>
        <p:sp>
          <p:nvSpPr>
            <p:cNvPr id="48219" name="Freeform 1017"/>
            <p:cNvSpPr>
              <a:spLocks noChangeAspect="1"/>
            </p:cNvSpPr>
            <p:nvPr/>
          </p:nvSpPr>
          <p:spPr bwMode="auto">
            <a:xfrm>
              <a:off x="1378" y="2654"/>
              <a:ext cx="122" cy="123"/>
            </a:xfrm>
            <a:custGeom>
              <a:avLst/>
              <a:gdLst>
                <a:gd name="T0" fmla="*/ 1 w 220"/>
                <a:gd name="T1" fmla="*/ 1 h 244"/>
                <a:gd name="T2" fmla="*/ 1 w 220"/>
                <a:gd name="T3" fmla="*/ 1 h 244"/>
                <a:gd name="T4" fmla="*/ 1 w 220"/>
                <a:gd name="T5" fmla="*/ 1 h 244"/>
                <a:gd name="T6" fmla="*/ 1 w 220"/>
                <a:gd name="T7" fmla="*/ 0 h 244"/>
                <a:gd name="T8" fmla="*/ 1 w 220"/>
                <a:gd name="T9" fmla="*/ 0 h 244"/>
                <a:gd name="T10" fmla="*/ 1 w 220"/>
                <a:gd name="T11" fmla="*/ 1 h 244"/>
                <a:gd name="T12" fmla="*/ 0 w 220"/>
                <a:gd name="T13" fmla="*/ 1 h 244"/>
                <a:gd name="T14" fmla="*/ 1 w 220"/>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4"/>
                <a:gd name="T26" fmla="*/ 220 w 220"/>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4">
                  <a:moveTo>
                    <a:pt x="44" y="244"/>
                  </a:moveTo>
                  <a:lnTo>
                    <a:pt x="198" y="73"/>
                  </a:lnTo>
                  <a:lnTo>
                    <a:pt x="220" y="97"/>
                  </a:lnTo>
                  <a:lnTo>
                    <a:pt x="220" y="0"/>
                  </a:lnTo>
                  <a:lnTo>
                    <a:pt x="132" y="0"/>
                  </a:lnTo>
                  <a:lnTo>
                    <a:pt x="154" y="24"/>
                  </a:lnTo>
                  <a:lnTo>
                    <a:pt x="0" y="195"/>
                  </a:lnTo>
                  <a:lnTo>
                    <a:pt x="44" y="244"/>
                  </a:lnTo>
                  <a:close/>
                </a:path>
              </a:pathLst>
            </a:custGeom>
            <a:solidFill>
              <a:srgbClr val="FFFFFF"/>
            </a:solidFill>
            <a:ln w="9525">
              <a:noFill/>
              <a:round/>
              <a:headEnd/>
              <a:tailEnd/>
            </a:ln>
          </p:spPr>
          <p:txBody>
            <a:bodyPr/>
            <a:lstStyle/>
            <a:p>
              <a:endParaRPr lang="en-US"/>
            </a:p>
          </p:txBody>
        </p:sp>
        <p:sp>
          <p:nvSpPr>
            <p:cNvPr id="48220" name="Freeform 1018"/>
            <p:cNvSpPr>
              <a:spLocks noChangeAspect="1"/>
            </p:cNvSpPr>
            <p:nvPr/>
          </p:nvSpPr>
          <p:spPr bwMode="auto">
            <a:xfrm>
              <a:off x="1378" y="2654"/>
              <a:ext cx="122" cy="123"/>
            </a:xfrm>
            <a:custGeom>
              <a:avLst/>
              <a:gdLst>
                <a:gd name="T0" fmla="*/ 1 w 220"/>
                <a:gd name="T1" fmla="*/ 1 h 244"/>
                <a:gd name="T2" fmla="*/ 1 w 220"/>
                <a:gd name="T3" fmla="*/ 1 h 244"/>
                <a:gd name="T4" fmla="*/ 1 w 220"/>
                <a:gd name="T5" fmla="*/ 1 h 244"/>
                <a:gd name="T6" fmla="*/ 1 w 220"/>
                <a:gd name="T7" fmla="*/ 0 h 244"/>
                <a:gd name="T8" fmla="*/ 1 w 220"/>
                <a:gd name="T9" fmla="*/ 0 h 244"/>
                <a:gd name="T10" fmla="*/ 1 w 220"/>
                <a:gd name="T11" fmla="*/ 1 h 244"/>
                <a:gd name="T12" fmla="*/ 0 w 220"/>
                <a:gd name="T13" fmla="*/ 1 h 244"/>
                <a:gd name="T14" fmla="*/ 1 w 220"/>
                <a:gd name="T15" fmla="*/ 1 h 244"/>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4"/>
                <a:gd name="T26" fmla="*/ 220 w 220"/>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4">
                  <a:moveTo>
                    <a:pt x="44" y="244"/>
                  </a:moveTo>
                  <a:lnTo>
                    <a:pt x="198" y="73"/>
                  </a:lnTo>
                  <a:lnTo>
                    <a:pt x="220" y="97"/>
                  </a:lnTo>
                  <a:lnTo>
                    <a:pt x="220" y="0"/>
                  </a:lnTo>
                  <a:lnTo>
                    <a:pt x="132" y="0"/>
                  </a:lnTo>
                  <a:lnTo>
                    <a:pt x="154" y="24"/>
                  </a:lnTo>
                  <a:lnTo>
                    <a:pt x="0" y="195"/>
                  </a:lnTo>
                  <a:lnTo>
                    <a:pt x="44" y="244"/>
                  </a:lnTo>
                  <a:close/>
                </a:path>
              </a:pathLst>
            </a:custGeom>
            <a:solidFill>
              <a:srgbClr val="FFFFFF"/>
            </a:solidFill>
            <a:ln w="9525">
              <a:noFill/>
              <a:round/>
              <a:headEnd/>
              <a:tailEnd/>
            </a:ln>
          </p:spPr>
          <p:txBody>
            <a:bodyPr/>
            <a:lstStyle/>
            <a:p>
              <a:endParaRPr lang="en-US"/>
            </a:p>
          </p:txBody>
        </p:sp>
        <p:sp>
          <p:nvSpPr>
            <p:cNvPr id="48221" name="Freeform 1019"/>
            <p:cNvSpPr>
              <a:spLocks noChangeAspect="1"/>
            </p:cNvSpPr>
            <p:nvPr/>
          </p:nvSpPr>
          <p:spPr bwMode="auto">
            <a:xfrm>
              <a:off x="1403" y="2760"/>
              <a:ext cx="154" cy="70"/>
            </a:xfrm>
            <a:custGeom>
              <a:avLst/>
              <a:gdLst>
                <a:gd name="T0" fmla="*/ 0 w 278"/>
                <a:gd name="T1" fmla="*/ 1 h 138"/>
                <a:gd name="T2" fmla="*/ 1 w 278"/>
                <a:gd name="T3" fmla="*/ 1 h 138"/>
                <a:gd name="T4" fmla="*/ 1 w 278"/>
                <a:gd name="T5" fmla="*/ 1 h 138"/>
                <a:gd name="T6" fmla="*/ 1 w 278"/>
                <a:gd name="T7" fmla="*/ 1 h 138"/>
                <a:gd name="T8" fmla="*/ 1 w 278"/>
                <a:gd name="T9" fmla="*/ 0 h 138"/>
                <a:gd name="T10" fmla="*/ 1 w 278"/>
                <a:gd name="T11" fmla="*/ 1 h 138"/>
                <a:gd name="T12" fmla="*/ 0 w 278"/>
                <a:gd name="T13" fmla="*/ 1 h 138"/>
                <a:gd name="T14" fmla="*/ 0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0" y="106"/>
                  </a:moveTo>
                  <a:lnTo>
                    <a:pt x="220" y="106"/>
                  </a:lnTo>
                  <a:lnTo>
                    <a:pt x="220" y="138"/>
                  </a:lnTo>
                  <a:lnTo>
                    <a:pt x="278" y="65"/>
                  </a:lnTo>
                  <a:lnTo>
                    <a:pt x="220" y="0"/>
                  </a:lnTo>
                  <a:lnTo>
                    <a:pt x="220" y="33"/>
                  </a:lnTo>
                  <a:lnTo>
                    <a:pt x="0" y="33"/>
                  </a:lnTo>
                  <a:lnTo>
                    <a:pt x="0" y="106"/>
                  </a:lnTo>
                  <a:close/>
                </a:path>
              </a:pathLst>
            </a:custGeom>
            <a:solidFill>
              <a:srgbClr val="FFFFFF"/>
            </a:solidFill>
            <a:ln w="9525">
              <a:noFill/>
              <a:round/>
              <a:headEnd/>
              <a:tailEnd/>
            </a:ln>
          </p:spPr>
          <p:txBody>
            <a:bodyPr/>
            <a:lstStyle/>
            <a:p>
              <a:endParaRPr lang="en-US"/>
            </a:p>
          </p:txBody>
        </p:sp>
        <p:sp>
          <p:nvSpPr>
            <p:cNvPr id="48222" name="Freeform 1020"/>
            <p:cNvSpPr>
              <a:spLocks noChangeAspect="1"/>
            </p:cNvSpPr>
            <p:nvPr/>
          </p:nvSpPr>
          <p:spPr bwMode="auto">
            <a:xfrm>
              <a:off x="1403" y="2760"/>
              <a:ext cx="154" cy="70"/>
            </a:xfrm>
            <a:custGeom>
              <a:avLst/>
              <a:gdLst>
                <a:gd name="T0" fmla="*/ 0 w 278"/>
                <a:gd name="T1" fmla="*/ 1 h 138"/>
                <a:gd name="T2" fmla="*/ 1 w 278"/>
                <a:gd name="T3" fmla="*/ 1 h 138"/>
                <a:gd name="T4" fmla="*/ 1 w 278"/>
                <a:gd name="T5" fmla="*/ 1 h 138"/>
                <a:gd name="T6" fmla="*/ 1 w 278"/>
                <a:gd name="T7" fmla="*/ 1 h 138"/>
                <a:gd name="T8" fmla="*/ 1 w 278"/>
                <a:gd name="T9" fmla="*/ 0 h 138"/>
                <a:gd name="T10" fmla="*/ 1 w 278"/>
                <a:gd name="T11" fmla="*/ 1 h 138"/>
                <a:gd name="T12" fmla="*/ 0 w 278"/>
                <a:gd name="T13" fmla="*/ 1 h 138"/>
                <a:gd name="T14" fmla="*/ 0 w 278"/>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38"/>
                <a:gd name="T26" fmla="*/ 278 w 27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38">
                  <a:moveTo>
                    <a:pt x="0" y="106"/>
                  </a:moveTo>
                  <a:lnTo>
                    <a:pt x="220" y="106"/>
                  </a:lnTo>
                  <a:lnTo>
                    <a:pt x="220" y="138"/>
                  </a:lnTo>
                  <a:lnTo>
                    <a:pt x="278" y="65"/>
                  </a:lnTo>
                  <a:lnTo>
                    <a:pt x="220" y="0"/>
                  </a:lnTo>
                  <a:lnTo>
                    <a:pt x="220" y="33"/>
                  </a:lnTo>
                  <a:lnTo>
                    <a:pt x="0" y="33"/>
                  </a:lnTo>
                  <a:lnTo>
                    <a:pt x="0" y="106"/>
                  </a:lnTo>
                  <a:close/>
                </a:path>
              </a:pathLst>
            </a:custGeom>
            <a:solidFill>
              <a:srgbClr val="FFFFFF"/>
            </a:solidFill>
            <a:ln w="9525">
              <a:noFill/>
              <a:round/>
              <a:headEnd/>
              <a:tailEnd/>
            </a:ln>
          </p:spPr>
          <p:txBody>
            <a:bodyPr/>
            <a:lstStyle/>
            <a:p>
              <a:endParaRPr lang="en-US"/>
            </a:p>
          </p:txBody>
        </p:sp>
        <p:sp>
          <p:nvSpPr>
            <p:cNvPr id="48223" name="Freeform 1021"/>
            <p:cNvSpPr>
              <a:spLocks noChangeAspect="1"/>
            </p:cNvSpPr>
            <p:nvPr/>
          </p:nvSpPr>
          <p:spPr bwMode="auto">
            <a:xfrm>
              <a:off x="1378" y="2814"/>
              <a:ext cx="122" cy="122"/>
            </a:xfrm>
            <a:custGeom>
              <a:avLst/>
              <a:gdLst>
                <a:gd name="T0" fmla="*/ 0 w 220"/>
                <a:gd name="T1" fmla="*/ 1 h 243"/>
                <a:gd name="T2" fmla="*/ 1 w 220"/>
                <a:gd name="T3" fmla="*/ 1 h 243"/>
                <a:gd name="T4" fmla="*/ 1 w 220"/>
                <a:gd name="T5" fmla="*/ 1 h 243"/>
                <a:gd name="T6" fmla="*/ 1 w 220"/>
                <a:gd name="T7" fmla="*/ 1 h 243"/>
                <a:gd name="T8" fmla="*/ 1 w 220"/>
                <a:gd name="T9" fmla="*/ 1 h 243"/>
                <a:gd name="T10" fmla="*/ 1 w 220"/>
                <a:gd name="T11" fmla="*/ 1 h 243"/>
                <a:gd name="T12" fmla="*/ 1 w 220"/>
                <a:gd name="T13" fmla="*/ 0 h 243"/>
                <a:gd name="T14" fmla="*/ 0 w 220"/>
                <a:gd name="T15" fmla="*/ 1 h 243"/>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3"/>
                <a:gd name="T26" fmla="*/ 220 w 22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3">
                  <a:moveTo>
                    <a:pt x="0" y="49"/>
                  </a:moveTo>
                  <a:lnTo>
                    <a:pt x="154" y="219"/>
                  </a:lnTo>
                  <a:lnTo>
                    <a:pt x="132" y="243"/>
                  </a:lnTo>
                  <a:lnTo>
                    <a:pt x="220" y="235"/>
                  </a:lnTo>
                  <a:lnTo>
                    <a:pt x="220" y="146"/>
                  </a:lnTo>
                  <a:lnTo>
                    <a:pt x="198" y="170"/>
                  </a:lnTo>
                  <a:lnTo>
                    <a:pt x="44" y="0"/>
                  </a:lnTo>
                  <a:lnTo>
                    <a:pt x="0" y="49"/>
                  </a:lnTo>
                  <a:close/>
                </a:path>
              </a:pathLst>
            </a:custGeom>
            <a:solidFill>
              <a:srgbClr val="FFFFFF"/>
            </a:solidFill>
            <a:ln w="9525">
              <a:noFill/>
              <a:round/>
              <a:headEnd/>
              <a:tailEnd/>
            </a:ln>
          </p:spPr>
          <p:txBody>
            <a:bodyPr/>
            <a:lstStyle/>
            <a:p>
              <a:endParaRPr lang="en-US"/>
            </a:p>
          </p:txBody>
        </p:sp>
        <p:sp>
          <p:nvSpPr>
            <p:cNvPr id="48224" name="Freeform 1022"/>
            <p:cNvSpPr>
              <a:spLocks noChangeAspect="1"/>
            </p:cNvSpPr>
            <p:nvPr/>
          </p:nvSpPr>
          <p:spPr bwMode="auto">
            <a:xfrm>
              <a:off x="1378" y="2814"/>
              <a:ext cx="122" cy="122"/>
            </a:xfrm>
            <a:custGeom>
              <a:avLst/>
              <a:gdLst>
                <a:gd name="T0" fmla="*/ 0 w 220"/>
                <a:gd name="T1" fmla="*/ 1 h 243"/>
                <a:gd name="T2" fmla="*/ 1 w 220"/>
                <a:gd name="T3" fmla="*/ 1 h 243"/>
                <a:gd name="T4" fmla="*/ 1 w 220"/>
                <a:gd name="T5" fmla="*/ 1 h 243"/>
                <a:gd name="T6" fmla="*/ 1 w 220"/>
                <a:gd name="T7" fmla="*/ 1 h 243"/>
                <a:gd name="T8" fmla="*/ 1 w 220"/>
                <a:gd name="T9" fmla="*/ 1 h 243"/>
                <a:gd name="T10" fmla="*/ 1 w 220"/>
                <a:gd name="T11" fmla="*/ 1 h 243"/>
                <a:gd name="T12" fmla="*/ 1 w 220"/>
                <a:gd name="T13" fmla="*/ 0 h 243"/>
                <a:gd name="T14" fmla="*/ 0 w 220"/>
                <a:gd name="T15" fmla="*/ 1 h 243"/>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3"/>
                <a:gd name="T26" fmla="*/ 220 w 22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3">
                  <a:moveTo>
                    <a:pt x="0" y="49"/>
                  </a:moveTo>
                  <a:lnTo>
                    <a:pt x="154" y="219"/>
                  </a:lnTo>
                  <a:lnTo>
                    <a:pt x="132" y="243"/>
                  </a:lnTo>
                  <a:lnTo>
                    <a:pt x="220" y="235"/>
                  </a:lnTo>
                  <a:lnTo>
                    <a:pt x="220" y="146"/>
                  </a:lnTo>
                  <a:lnTo>
                    <a:pt x="198" y="170"/>
                  </a:lnTo>
                  <a:lnTo>
                    <a:pt x="44" y="0"/>
                  </a:lnTo>
                  <a:lnTo>
                    <a:pt x="0" y="49"/>
                  </a:lnTo>
                  <a:close/>
                </a:path>
              </a:pathLst>
            </a:custGeom>
            <a:solidFill>
              <a:srgbClr val="FFFFFF"/>
            </a:solidFill>
            <a:ln w="9525">
              <a:noFill/>
              <a:round/>
              <a:headEnd/>
              <a:tailEnd/>
            </a:ln>
          </p:spPr>
          <p:txBody>
            <a:bodyPr/>
            <a:lstStyle/>
            <a:p>
              <a:endParaRPr lang="en-US"/>
            </a:p>
          </p:txBody>
        </p:sp>
        <p:sp>
          <p:nvSpPr>
            <p:cNvPr id="48225" name="Freeform 1023"/>
            <p:cNvSpPr>
              <a:spLocks noChangeAspect="1"/>
            </p:cNvSpPr>
            <p:nvPr/>
          </p:nvSpPr>
          <p:spPr bwMode="auto">
            <a:xfrm>
              <a:off x="1326" y="2838"/>
              <a:ext cx="69" cy="155"/>
            </a:xfrm>
            <a:custGeom>
              <a:avLst/>
              <a:gdLst>
                <a:gd name="T0" fmla="*/ 1 w 125"/>
                <a:gd name="T1" fmla="*/ 0 h 308"/>
                <a:gd name="T2" fmla="*/ 1 w 125"/>
                <a:gd name="T3" fmla="*/ 1 h 308"/>
                <a:gd name="T4" fmla="*/ 0 w 125"/>
                <a:gd name="T5" fmla="*/ 1 h 308"/>
                <a:gd name="T6" fmla="*/ 1 w 125"/>
                <a:gd name="T7" fmla="*/ 1 h 308"/>
                <a:gd name="T8" fmla="*/ 1 w 125"/>
                <a:gd name="T9" fmla="*/ 1 h 308"/>
                <a:gd name="T10" fmla="*/ 1 w 125"/>
                <a:gd name="T11" fmla="*/ 1 h 308"/>
                <a:gd name="T12" fmla="*/ 1 w 125"/>
                <a:gd name="T13" fmla="*/ 0 h 308"/>
                <a:gd name="T14" fmla="*/ 1 w 125"/>
                <a:gd name="T15" fmla="*/ 0 h 30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308"/>
                <a:gd name="T26" fmla="*/ 125 w 125"/>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308">
                  <a:moveTo>
                    <a:pt x="30" y="0"/>
                  </a:moveTo>
                  <a:lnTo>
                    <a:pt x="30" y="243"/>
                  </a:lnTo>
                  <a:lnTo>
                    <a:pt x="0" y="243"/>
                  </a:lnTo>
                  <a:lnTo>
                    <a:pt x="66" y="308"/>
                  </a:lnTo>
                  <a:lnTo>
                    <a:pt x="125" y="243"/>
                  </a:lnTo>
                  <a:lnTo>
                    <a:pt x="95" y="243"/>
                  </a:lnTo>
                  <a:lnTo>
                    <a:pt x="95" y="0"/>
                  </a:lnTo>
                  <a:lnTo>
                    <a:pt x="30" y="0"/>
                  </a:lnTo>
                  <a:close/>
                </a:path>
              </a:pathLst>
            </a:custGeom>
            <a:solidFill>
              <a:srgbClr val="FFFFFF"/>
            </a:solidFill>
            <a:ln w="9525">
              <a:noFill/>
              <a:round/>
              <a:headEnd/>
              <a:tailEnd/>
            </a:ln>
          </p:spPr>
          <p:txBody>
            <a:bodyPr/>
            <a:lstStyle/>
            <a:p>
              <a:endParaRPr lang="en-US"/>
            </a:p>
          </p:txBody>
        </p:sp>
        <p:sp>
          <p:nvSpPr>
            <p:cNvPr id="48226" name="Freeform 1024"/>
            <p:cNvSpPr>
              <a:spLocks noChangeAspect="1"/>
            </p:cNvSpPr>
            <p:nvPr/>
          </p:nvSpPr>
          <p:spPr bwMode="auto">
            <a:xfrm>
              <a:off x="1326" y="2838"/>
              <a:ext cx="69" cy="155"/>
            </a:xfrm>
            <a:custGeom>
              <a:avLst/>
              <a:gdLst>
                <a:gd name="T0" fmla="*/ 1 w 125"/>
                <a:gd name="T1" fmla="*/ 0 h 308"/>
                <a:gd name="T2" fmla="*/ 1 w 125"/>
                <a:gd name="T3" fmla="*/ 1 h 308"/>
                <a:gd name="T4" fmla="*/ 0 w 125"/>
                <a:gd name="T5" fmla="*/ 1 h 308"/>
                <a:gd name="T6" fmla="*/ 1 w 125"/>
                <a:gd name="T7" fmla="*/ 1 h 308"/>
                <a:gd name="T8" fmla="*/ 1 w 125"/>
                <a:gd name="T9" fmla="*/ 1 h 308"/>
                <a:gd name="T10" fmla="*/ 1 w 125"/>
                <a:gd name="T11" fmla="*/ 1 h 308"/>
                <a:gd name="T12" fmla="*/ 1 w 125"/>
                <a:gd name="T13" fmla="*/ 0 h 308"/>
                <a:gd name="T14" fmla="*/ 1 w 125"/>
                <a:gd name="T15" fmla="*/ 0 h 30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308"/>
                <a:gd name="T26" fmla="*/ 125 w 125"/>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308">
                  <a:moveTo>
                    <a:pt x="30" y="0"/>
                  </a:moveTo>
                  <a:lnTo>
                    <a:pt x="30" y="243"/>
                  </a:lnTo>
                  <a:lnTo>
                    <a:pt x="0" y="243"/>
                  </a:lnTo>
                  <a:lnTo>
                    <a:pt x="66" y="308"/>
                  </a:lnTo>
                  <a:lnTo>
                    <a:pt x="125" y="243"/>
                  </a:lnTo>
                  <a:lnTo>
                    <a:pt x="95" y="243"/>
                  </a:lnTo>
                  <a:lnTo>
                    <a:pt x="95" y="0"/>
                  </a:lnTo>
                  <a:lnTo>
                    <a:pt x="30" y="0"/>
                  </a:lnTo>
                  <a:close/>
                </a:path>
              </a:pathLst>
            </a:custGeom>
            <a:solidFill>
              <a:srgbClr val="FFFFFF"/>
            </a:solidFill>
            <a:ln w="9525">
              <a:noFill/>
              <a:round/>
              <a:headEnd/>
              <a:tailEnd/>
            </a:ln>
          </p:spPr>
          <p:txBody>
            <a:bodyPr/>
            <a:lstStyle/>
            <a:p>
              <a:endParaRPr lang="en-US"/>
            </a:p>
          </p:txBody>
        </p:sp>
        <p:sp>
          <p:nvSpPr>
            <p:cNvPr id="48227" name="Freeform 1025"/>
            <p:cNvSpPr>
              <a:spLocks noChangeAspect="1"/>
            </p:cNvSpPr>
            <p:nvPr/>
          </p:nvSpPr>
          <p:spPr bwMode="auto">
            <a:xfrm>
              <a:off x="1220" y="2814"/>
              <a:ext cx="122" cy="122"/>
            </a:xfrm>
            <a:custGeom>
              <a:avLst/>
              <a:gdLst>
                <a:gd name="T0" fmla="*/ 1 w 220"/>
                <a:gd name="T1" fmla="*/ 0 h 243"/>
                <a:gd name="T2" fmla="*/ 1 w 220"/>
                <a:gd name="T3" fmla="*/ 1 h 243"/>
                <a:gd name="T4" fmla="*/ 0 w 220"/>
                <a:gd name="T5" fmla="*/ 1 h 243"/>
                <a:gd name="T6" fmla="*/ 0 w 220"/>
                <a:gd name="T7" fmla="*/ 1 h 243"/>
                <a:gd name="T8" fmla="*/ 1 w 220"/>
                <a:gd name="T9" fmla="*/ 1 h 243"/>
                <a:gd name="T10" fmla="*/ 1 w 220"/>
                <a:gd name="T11" fmla="*/ 1 h 243"/>
                <a:gd name="T12" fmla="*/ 1 w 220"/>
                <a:gd name="T13" fmla="*/ 1 h 243"/>
                <a:gd name="T14" fmla="*/ 1 w 220"/>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3"/>
                <a:gd name="T26" fmla="*/ 220 w 22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3">
                  <a:moveTo>
                    <a:pt x="176" y="0"/>
                  </a:moveTo>
                  <a:lnTo>
                    <a:pt x="22" y="170"/>
                  </a:lnTo>
                  <a:lnTo>
                    <a:pt x="0" y="146"/>
                  </a:lnTo>
                  <a:lnTo>
                    <a:pt x="0" y="243"/>
                  </a:lnTo>
                  <a:lnTo>
                    <a:pt x="88" y="243"/>
                  </a:lnTo>
                  <a:lnTo>
                    <a:pt x="66" y="219"/>
                  </a:lnTo>
                  <a:lnTo>
                    <a:pt x="220" y="49"/>
                  </a:lnTo>
                  <a:lnTo>
                    <a:pt x="176" y="0"/>
                  </a:lnTo>
                  <a:close/>
                </a:path>
              </a:pathLst>
            </a:custGeom>
            <a:solidFill>
              <a:srgbClr val="FFFFFF"/>
            </a:solidFill>
            <a:ln w="9525">
              <a:noFill/>
              <a:round/>
              <a:headEnd/>
              <a:tailEnd/>
            </a:ln>
          </p:spPr>
          <p:txBody>
            <a:bodyPr/>
            <a:lstStyle/>
            <a:p>
              <a:endParaRPr lang="en-US"/>
            </a:p>
          </p:txBody>
        </p:sp>
        <p:sp>
          <p:nvSpPr>
            <p:cNvPr id="48228" name="Freeform 1026"/>
            <p:cNvSpPr>
              <a:spLocks noChangeAspect="1"/>
            </p:cNvSpPr>
            <p:nvPr/>
          </p:nvSpPr>
          <p:spPr bwMode="auto">
            <a:xfrm>
              <a:off x="1220" y="2814"/>
              <a:ext cx="122" cy="122"/>
            </a:xfrm>
            <a:custGeom>
              <a:avLst/>
              <a:gdLst>
                <a:gd name="T0" fmla="*/ 1 w 220"/>
                <a:gd name="T1" fmla="*/ 0 h 243"/>
                <a:gd name="T2" fmla="*/ 1 w 220"/>
                <a:gd name="T3" fmla="*/ 1 h 243"/>
                <a:gd name="T4" fmla="*/ 0 w 220"/>
                <a:gd name="T5" fmla="*/ 1 h 243"/>
                <a:gd name="T6" fmla="*/ 0 w 220"/>
                <a:gd name="T7" fmla="*/ 1 h 243"/>
                <a:gd name="T8" fmla="*/ 1 w 220"/>
                <a:gd name="T9" fmla="*/ 1 h 243"/>
                <a:gd name="T10" fmla="*/ 1 w 220"/>
                <a:gd name="T11" fmla="*/ 1 h 243"/>
                <a:gd name="T12" fmla="*/ 1 w 220"/>
                <a:gd name="T13" fmla="*/ 1 h 243"/>
                <a:gd name="T14" fmla="*/ 1 w 220"/>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243"/>
                <a:gd name="T26" fmla="*/ 220 w 22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243">
                  <a:moveTo>
                    <a:pt x="176" y="0"/>
                  </a:moveTo>
                  <a:lnTo>
                    <a:pt x="22" y="170"/>
                  </a:lnTo>
                  <a:lnTo>
                    <a:pt x="0" y="146"/>
                  </a:lnTo>
                  <a:lnTo>
                    <a:pt x="0" y="243"/>
                  </a:lnTo>
                  <a:lnTo>
                    <a:pt x="88" y="243"/>
                  </a:lnTo>
                  <a:lnTo>
                    <a:pt x="66" y="219"/>
                  </a:lnTo>
                  <a:lnTo>
                    <a:pt x="220" y="49"/>
                  </a:lnTo>
                  <a:lnTo>
                    <a:pt x="176" y="0"/>
                  </a:lnTo>
                  <a:close/>
                </a:path>
              </a:pathLst>
            </a:custGeom>
            <a:solidFill>
              <a:srgbClr val="FFFFFF"/>
            </a:solidFill>
            <a:ln w="9525">
              <a:noFill/>
              <a:round/>
              <a:headEnd/>
              <a:tailEnd/>
            </a:ln>
          </p:spPr>
          <p:txBody>
            <a:bodyPr/>
            <a:lstStyle/>
            <a:p>
              <a:endParaRPr lang="en-US"/>
            </a:p>
          </p:txBody>
        </p:sp>
        <p:sp>
          <p:nvSpPr>
            <p:cNvPr id="48229" name="Oval 1027"/>
            <p:cNvSpPr>
              <a:spLocks noChangeAspect="1" noChangeArrowheads="1"/>
            </p:cNvSpPr>
            <p:nvPr/>
          </p:nvSpPr>
          <p:spPr bwMode="auto">
            <a:xfrm>
              <a:off x="1290" y="2728"/>
              <a:ext cx="133" cy="134"/>
            </a:xfrm>
            <a:prstGeom prst="ellipse">
              <a:avLst/>
            </a:prstGeom>
            <a:solidFill>
              <a:srgbClr val="000000"/>
            </a:solidFill>
            <a:ln w="9525">
              <a:noFill/>
              <a:round/>
              <a:headEnd/>
              <a:tailEnd/>
            </a:ln>
          </p:spPr>
          <p:txBody>
            <a:bodyPr/>
            <a:lstStyle/>
            <a:p>
              <a:endParaRPr lang="en-US"/>
            </a:p>
          </p:txBody>
        </p:sp>
        <p:sp>
          <p:nvSpPr>
            <p:cNvPr id="48230" name="Oval 1028"/>
            <p:cNvSpPr>
              <a:spLocks noChangeAspect="1" noChangeArrowheads="1"/>
            </p:cNvSpPr>
            <p:nvPr/>
          </p:nvSpPr>
          <p:spPr bwMode="auto">
            <a:xfrm>
              <a:off x="1298" y="2736"/>
              <a:ext cx="133" cy="134"/>
            </a:xfrm>
            <a:prstGeom prst="ellipse">
              <a:avLst/>
            </a:prstGeom>
            <a:solidFill>
              <a:srgbClr val="FFFFFF"/>
            </a:solidFill>
            <a:ln w="9525">
              <a:noFill/>
              <a:round/>
              <a:headEnd/>
              <a:tailEnd/>
            </a:ln>
          </p:spPr>
          <p:txBody>
            <a:bodyPr/>
            <a:lstStyle/>
            <a:p>
              <a:endParaRPr lang="en-US"/>
            </a:p>
          </p:txBody>
        </p:sp>
        <p:sp>
          <p:nvSpPr>
            <p:cNvPr id="48231" name="Oval 1029"/>
            <p:cNvSpPr>
              <a:spLocks noChangeAspect="1" noChangeArrowheads="1"/>
            </p:cNvSpPr>
            <p:nvPr/>
          </p:nvSpPr>
          <p:spPr bwMode="auto">
            <a:xfrm>
              <a:off x="1294" y="2732"/>
              <a:ext cx="133" cy="134"/>
            </a:xfrm>
            <a:prstGeom prst="ellipse">
              <a:avLst/>
            </a:prstGeom>
            <a:solidFill>
              <a:srgbClr val="E5405C"/>
            </a:solidFill>
            <a:ln w="9525">
              <a:noFill/>
              <a:round/>
              <a:headEnd/>
              <a:tailEnd/>
            </a:ln>
          </p:spPr>
          <p:txBody>
            <a:bodyPr/>
            <a:lstStyle/>
            <a:p>
              <a:endParaRPr lang="en-US"/>
            </a:p>
          </p:txBody>
        </p:sp>
        <p:sp>
          <p:nvSpPr>
            <p:cNvPr id="48232" name="Rectangle 1030"/>
            <p:cNvSpPr>
              <a:spLocks noChangeAspect="1" noChangeArrowheads="1"/>
            </p:cNvSpPr>
            <p:nvPr/>
          </p:nvSpPr>
          <p:spPr bwMode="auto">
            <a:xfrm>
              <a:off x="1104" y="2544"/>
              <a:ext cx="511" cy="500"/>
            </a:xfrm>
            <a:prstGeom prst="rect">
              <a:avLst/>
            </a:prstGeom>
            <a:noFill/>
            <a:ln w="12700">
              <a:solidFill>
                <a:schemeClr val="accent1"/>
              </a:solidFill>
              <a:miter lim="800000"/>
              <a:headEnd/>
              <a:tailEnd/>
            </a:ln>
          </p:spPr>
          <p:txBody>
            <a:bodyPr wrap="none" anchor="ctr"/>
            <a:lstStyle/>
            <a:p>
              <a:endParaRPr lang="en-US"/>
            </a:p>
          </p:txBody>
        </p:sp>
        <p:sp>
          <p:nvSpPr>
            <p:cNvPr id="48233" name="Freeform 1031"/>
            <p:cNvSpPr>
              <a:spLocks noChangeAspect="1"/>
            </p:cNvSpPr>
            <p:nvPr/>
          </p:nvSpPr>
          <p:spPr bwMode="auto">
            <a:xfrm>
              <a:off x="1132" y="3085"/>
              <a:ext cx="82" cy="78"/>
            </a:xfrm>
            <a:custGeom>
              <a:avLst/>
              <a:gdLst>
                <a:gd name="T0" fmla="*/ 0 w 138"/>
                <a:gd name="T1" fmla="*/ 0 h 143"/>
                <a:gd name="T2" fmla="*/ 0 w 138"/>
                <a:gd name="T3" fmla="*/ 1 h 143"/>
                <a:gd name="T4" fmla="*/ 1 w 138"/>
                <a:gd name="T5" fmla="*/ 1 h 143"/>
                <a:gd name="T6" fmla="*/ 0 w 138"/>
                <a:gd name="T7" fmla="*/ 0 h 143"/>
                <a:gd name="T8" fmla="*/ 0 60000 65536"/>
                <a:gd name="T9" fmla="*/ 0 60000 65536"/>
                <a:gd name="T10" fmla="*/ 0 60000 65536"/>
                <a:gd name="T11" fmla="*/ 0 60000 65536"/>
                <a:gd name="T12" fmla="*/ 0 w 138"/>
                <a:gd name="T13" fmla="*/ 0 h 143"/>
                <a:gd name="T14" fmla="*/ 138 w 138"/>
                <a:gd name="T15" fmla="*/ 143 h 143"/>
              </a:gdLst>
              <a:ahLst/>
              <a:cxnLst>
                <a:cxn ang="T8">
                  <a:pos x="T0" y="T1"/>
                </a:cxn>
                <a:cxn ang="T9">
                  <a:pos x="T2" y="T3"/>
                </a:cxn>
                <a:cxn ang="T10">
                  <a:pos x="T4" y="T5"/>
                </a:cxn>
                <a:cxn ang="T11">
                  <a:pos x="T6" y="T7"/>
                </a:cxn>
              </a:cxnLst>
              <a:rect l="T12" t="T13" r="T14" b="T15"/>
              <a:pathLst>
                <a:path w="138" h="143">
                  <a:moveTo>
                    <a:pt x="0" y="0"/>
                  </a:moveTo>
                  <a:lnTo>
                    <a:pt x="0" y="143"/>
                  </a:lnTo>
                  <a:lnTo>
                    <a:pt x="138" y="70"/>
                  </a:lnTo>
                  <a:lnTo>
                    <a:pt x="0" y="0"/>
                  </a:lnTo>
                  <a:close/>
                </a:path>
              </a:pathLst>
            </a:custGeom>
            <a:solidFill>
              <a:srgbClr val="000000"/>
            </a:solidFill>
            <a:ln w="9525">
              <a:noFill/>
              <a:round/>
              <a:headEnd/>
              <a:tailEnd/>
            </a:ln>
          </p:spPr>
          <p:txBody>
            <a:bodyPr/>
            <a:lstStyle/>
            <a:p>
              <a:endParaRPr lang="en-US"/>
            </a:p>
          </p:txBody>
        </p:sp>
        <p:sp>
          <p:nvSpPr>
            <p:cNvPr id="48234" name="Freeform 1032"/>
            <p:cNvSpPr>
              <a:spLocks noChangeAspect="1"/>
            </p:cNvSpPr>
            <p:nvPr/>
          </p:nvSpPr>
          <p:spPr bwMode="auto">
            <a:xfrm>
              <a:off x="1132" y="3085"/>
              <a:ext cx="82" cy="78"/>
            </a:xfrm>
            <a:custGeom>
              <a:avLst/>
              <a:gdLst>
                <a:gd name="T0" fmla="*/ 0 w 138"/>
                <a:gd name="T1" fmla="*/ 0 h 143"/>
                <a:gd name="T2" fmla="*/ 0 w 138"/>
                <a:gd name="T3" fmla="*/ 1 h 143"/>
                <a:gd name="T4" fmla="*/ 1 w 138"/>
                <a:gd name="T5" fmla="*/ 1 h 143"/>
                <a:gd name="T6" fmla="*/ 0 w 138"/>
                <a:gd name="T7" fmla="*/ 0 h 143"/>
                <a:gd name="T8" fmla="*/ 0 60000 65536"/>
                <a:gd name="T9" fmla="*/ 0 60000 65536"/>
                <a:gd name="T10" fmla="*/ 0 60000 65536"/>
                <a:gd name="T11" fmla="*/ 0 60000 65536"/>
                <a:gd name="T12" fmla="*/ 0 w 138"/>
                <a:gd name="T13" fmla="*/ 0 h 143"/>
                <a:gd name="T14" fmla="*/ 138 w 138"/>
                <a:gd name="T15" fmla="*/ 143 h 143"/>
              </a:gdLst>
              <a:ahLst/>
              <a:cxnLst>
                <a:cxn ang="T8">
                  <a:pos x="T0" y="T1"/>
                </a:cxn>
                <a:cxn ang="T9">
                  <a:pos x="T2" y="T3"/>
                </a:cxn>
                <a:cxn ang="T10">
                  <a:pos x="T4" y="T5"/>
                </a:cxn>
                <a:cxn ang="T11">
                  <a:pos x="T6" y="T7"/>
                </a:cxn>
              </a:cxnLst>
              <a:rect l="T12" t="T13" r="T14" b="T15"/>
              <a:pathLst>
                <a:path w="138" h="143">
                  <a:moveTo>
                    <a:pt x="0" y="0"/>
                  </a:moveTo>
                  <a:lnTo>
                    <a:pt x="0" y="143"/>
                  </a:lnTo>
                  <a:lnTo>
                    <a:pt x="138" y="70"/>
                  </a:lnTo>
                  <a:lnTo>
                    <a:pt x="0" y="0"/>
                  </a:lnTo>
                  <a:close/>
                </a:path>
              </a:pathLst>
            </a:custGeom>
            <a:solidFill>
              <a:srgbClr val="000000"/>
            </a:solidFill>
            <a:ln w="9525">
              <a:noFill/>
              <a:round/>
              <a:headEnd/>
              <a:tailEnd/>
            </a:ln>
          </p:spPr>
          <p:txBody>
            <a:bodyPr/>
            <a:lstStyle/>
            <a:p>
              <a:endParaRPr lang="en-US"/>
            </a:p>
          </p:txBody>
        </p:sp>
        <p:sp>
          <p:nvSpPr>
            <p:cNvPr id="48235" name="Rectangle 1033"/>
            <p:cNvSpPr>
              <a:spLocks noChangeAspect="1" noChangeArrowheads="1"/>
            </p:cNvSpPr>
            <p:nvPr/>
          </p:nvSpPr>
          <p:spPr bwMode="auto">
            <a:xfrm>
              <a:off x="1220" y="3087"/>
              <a:ext cx="23" cy="68"/>
            </a:xfrm>
            <a:prstGeom prst="rect">
              <a:avLst/>
            </a:prstGeom>
            <a:solidFill>
              <a:srgbClr val="000000"/>
            </a:solidFill>
            <a:ln w="9525">
              <a:noFill/>
              <a:miter lim="800000"/>
              <a:headEnd/>
              <a:tailEnd/>
            </a:ln>
          </p:spPr>
          <p:txBody>
            <a:bodyPr/>
            <a:lstStyle/>
            <a:p>
              <a:endParaRPr lang="en-US"/>
            </a:p>
          </p:txBody>
        </p:sp>
        <p:sp>
          <p:nvSpPr>
            <p:cNvPr id="48236" name="Rectangle 1034"/>
            <p:cNvSpPr>
              <a:spLocks noChangeAspect="1" noChangeArrowheads="1"/>
            </p:cNvSpPr>
            <p:nvPr/>
          </p:nvSpPr>
          <p:spPr bwMode="auto">
            <a:xfrm>
              <a:off x="1220" y="3087"/>
              <a:ext cx="23" cy="68"/>
            </a:xfrm>
            <a:prstGeom prst="rect">
              <a:avLst/>
            </a:prstGeom>
            <a:solidFill>
              <a:srgbClr val="000000"/>
            </a:solidFill>
            <a:ln w="9525">
              <a:noFill/>
              <a:miter lim="800000"/>
              <a:headEnd/>
              <a:tailEnd/>
            </a:ln>
          </p:spPr>
          <p:txBody>
            <a:bodyPr/>
            <a:lstStyle/>
            <a:p>
              <a:endParaRPr lang="en-US"/>
            </a:p>
          </p:txBody>
        </p:sp>
        <p:sp>
          <p:nvSpPr>
            <p:cNvPr id="48237" name="Freeform 1035"/>
            <p:cNvSpPr>
              <a:spLocks noChangeAspect="1"/>
            </p:cNvSpPr>
            <p:nvPr/>
          </p:nvSpPr>
          <p:spPr bwMode="auto">
            <a:xfrm>
              <a:off x="1134" y="3087"/>
              <a:ext cx="82" cy="78"/>
            </a:xfrm>
            <a:custGeom>
              <a:avLst/>
              <a:gdLst>
                <a:gd name="T0" fmla="*/ 0 w 138"/>
                <a:gd name="T1" fmla="*/ 0 h 144"/>
                <a:gd name="T2" fmla="*/ 0 w 138"/>
                <a:gd name="T3" fmla="*/ 1 h 144"/>
                <a:gd name="T4" fmla="*/ 1 w 138"/>
                <a:gd name="T5" fmla="*/ 1 h 144"/>
                <a:gd name="T6" fmla="*/ 0 w 138"/>
                <a:gd name="T7" fmla="*/ 0 h 144"/>
                <a:gd name="T8" fmla="*/ 0 60000 65536"/>
                <a:gd name="T9" fmla="*/ 0 60000 65536"/>
                <a:gd name="T10" fmla="*/ 0 60000 65536"/>
                <a:gd name="T11" fmla="*/ 0 60000 65536"/>
                <a:gd name="T12" fmla="*/ 0 w 138"/>
                <a:gd name="T13" fmla="*/ 0 h 144"/>
                <a:gd name="T14" fmla="*/ 138 w 138"/>
                <a:gd name="T15" fmla="*/ 144 h 144"/>
              </a:gdLst>
              <a:ahLst/>
              <a:cxnLst>
                <a:cxn ang="T8">
                  <a:pos x="T0" y="T1"/>
                </a:cxn>
                <a:cxn ang="T9">
                  <a:pos x="T2" y="T3"/>
                </a:cxn>
                <a:cxn ang="T10">
                  <a:pos x="T4" y="T5"/>
                </a:cxn>
                <a:cxn ang="T11">
                  <a:pos x="T6" y="T7"/>
                </a:cxn>
              </a:cxnLst>
              <a:rect l="T12" t="T13" r="T14" b="T15"/>
              <a:pathLst>
                <a:path w="138" h="144">
                  <a:moveTo>
                    <a:pt x="0" y="0"/>
                  </a:moveTo>
                  <a:lnTo>
                    <a:pt x="0" y="144"/>
                  </a:lnTo>
                  <a:lnTo>
                    <a:pt x="138" y="70"/>
                  </a:lnTo>
                  <a:lnTo>
                    <a:pt x="0" y="0"/>
                  </a:lnTo>
                  <a:close/>
                </a:path>
              </a:pathLst>
            </a:custGeom>
            <a:solidFill>
              <a:srgbClr val="FFFFFF"/>
            </a:solidFill>
            <a:ln w="9525">
              <a:noFill/>
              <a:round/>
              <a:headEnd/>
              <a:tailEnd/>
            </a:ln>
          </p:spPr>
          <p:txBody>
            <a:bodyPr/>
            <a:lstStyle/>
            <a:p>
              <a:endParaRPr lang="en-US"/>
            </a:p>
          </p:txBody>
        </p:sp>
        <p:sp>
          <p:nvSpPr>
            <p:cNvPr id="48238" name="Rectangle 1036"/>
            <p:cNvSpPr>
              <a:spLocks noChangeAspect="1" noChangeArrowheads="1"/>
            </p:cNvSpPr>
            <p:nvPr/>
          </p:nvSpPr>
          <p:spPr bwMode="auto">
            <a:xfrm>
              <a:off x="1222" y="3089"/>
              <a:ext cx="23" cy="68"/>
            </a:xfrm>
            <a:prstGeom prst="rect">
              <a:avLst/>
            </a:prstGeom>
            <a:solidFill>
              <a:srgbClr val="FFFFFF"/>
            </a:solidFill>
            <a:ln w="9525">
              <a:noFill/>
              <a:miter lim="800000"/>
              <a:headEnd/>
              <a:tailEnd/>
            </a:ln>
          </p:spPr>
          <p:txBody>
            <a:bodyPr/>
            <a:lstStyle/>
            <a:p>
              <a:endParaRPr lang="en-US"/>
            </a:p>
          </p:txBody>
        </p:sp>
        <p:grpSp>
          <p:nvGrpSpPr>
            <p:cNvPr id="48239" name="Group 872"/>
            <p:cNvGrpSpPr>
              <a:grpSpLocks noChangeAspect="1"/>
            </p:cNvGrpSpPr>
            <p:nvPr/>
          </p:nvGrpSpPr>
          <p:grpSpPr bwMode="auto">
            <a:xfrm>
              <a:off x="1134" y="3087"/>
              <a:ext cx="111" cy="78"/>
              <a:chOff x="2935" y="3143"/>
              <a:chExt cx="187" cy="144"/>
            </a:xfrm>
          </p:grpSpPr>
          <p:sp>
            <p:nvSpPr>
              <p:cNvPr id="48348" name="Freeform 1146"/>
              <p:cNvSpPr>
                <a:spLocks noChangeAspect="1"/>
              </p:cNvSpPr>
              <p:nvPr/>
            </p:nvSpPr>
            <p:spPr bwMode="auto">
              <a:xfrm>
                <a:off x="2935" y="3143"/>
                <a:ext cx="138" cy="144"/>
              </a:xfrm>
              <a:custGeom>
                <a:avLst/>
                <a:gdLst>
                  <a:gd name="T0" fmla="*/ 0 w 138"/>
                  <a:gd name="T1" fmla="*/ 0 h 144"/>
                  <a:gd name="T2" fmla="*/ 0 w 138"/>
                  <a:gd name="T3" fmla="*/ 144 h 144"/>
                  <a:gd name="T4" fmla="*/ 138 w 138"/>
                  <a:gd name="T5" fmla="*/ 70 h 144"/>
                  <a:gd name="T6" fmla="*/ 0 w 138"/>
                  <a:gd name="T7" fmla="*/ 0 h 144"/>
                  <a:gd name="T8" fmla="*/ 0 60000 65536"/>
                  <a:gd name="T9" fmla="*/ 0 60000 65536"/>
                  <a:gd name="T10" fmla="*/ 0 60000 65536"/>
                  <a:gd name="T11" fmla="*/ 0 60000 65536"/>
                  <a:gd name="T12" fmla="*/ 0 w 138"/>
                  <a:gd name="T13" fmla="*/ 0 h 144"/>
                  <a:gd name="T14" fmla="*/ 138 w 138"/>
                  <a:gd name="T15" fmla="*/ 144 h 144"/>
                </a:gdLst>
                <a:ahLst/>
                <a:cxnLst>
                  <a:cxn ang="T8">
                    <a:pos x="T0" y="T1"/>
                  </a:cxn>
                  <a:cxn ang="T9">
                    <a:pos x="T2" y="T3"/>
                  </a:cxn>
                  <a:cxn ang="T10">
                    <a:pos x="T4" y="T5"/>
                  </a:cxn>
                  <a:cxn ang="T11">
                    <a:pos x="T6" y="T7"/>
                  </a:cxn>
                </a:cxnLst>
                <a:rect l="T12" t="T13" r="T14" b="T15"/>
                <a:pathLst>
                  <a:path w="138" h="144">
                    <a:moveTo>
                      <a:pt x="0" y="0"/>
                    </a:moveTo>
                    <a:lnTo>
                      <a:pt x="0" y="144"/>
                    </a:lnTo>
                    <a:lnTo>
                      <a:pt x="138" y="70"/>
                    </a:lnTo>
                    <a:lnTo>
                      <a:pt x="0" y="0"/>
                    </a:lnTo>
                    <a:close/>
                  </a:path>
                </a:pathLst>
              </a:custGeom>
              <a:solidFill>
                <a:srgbClr val="FFFFFF"/>
              </a:solidFill>
              <a:ln w="9525">
                <a:noFill/>
                <a:round/>
                <a:headEnd/>
                <a:tailEnd/>
              </a:ln>
            </p:spPr>
            <p:txBody>
              <a:bodyPr/>
              <a:lstStyle/>
              <a:p>
                <a:endParaRPr lang="en-US"/>
              </a:p>
            </p:txBody>
          </p:sp>
          <p:sp>
            <p:nvSpPr>
              <p:cNvPr id="48349" name="Rectangle 1147"/>
              <p:cNvSpPr>
                <a:spLocks noChangeAspect="1" noChangeArrowheads="1"/>
              </p:cNvSpPr>
              <p:nvPr/>
            </p:nvSpPr>
            <p:spPr bwMode="auto">
              <a:xfrm>
                <a:off x="3083" y="3147"/>
                <a:ext cx="39" cy="126"/>
              </a:xfrm>
              <a:prstGeom prst="rect">
                <a:avLst/>
              </a:prstGeom>
              <a:solidFill>
                <a:srgbClr val="FFFFFF"/>
              </a:solidFill>
              <a:ln w="9525">
                <a:noFill/>
                <a:miter lim="800000"/>
                <a:headEnd/>
                <a:tailEnd/>
              </a:ln>
            </p:spPr>
            <p:txBody>
              <a:bodyPr/>
              <a:lstStyle/>
              <a:p>
                <a:endParaRPr lang="en-US"/>
              </a:p>
            </p:txBody>
          </p:sp>
        </p:grpSp>
        <p:sp>
          <p:nvSpPr>
            <p:cNvPr id="48240" name="Freeform 1038"/>
            <p:cNvSpPr>
              <a:spLocks noChangeAspect="1"/>
            </p:cNvSpPr>
            <p:nvPr/>
          </p:nvSpPr>
          <p:spPr bwMode="auto">
            <a:xfrm>
              <a:off x="1626" y="3093"/>
              <a:ext cx="34" cy="63"/>
            </a:xfrm>
            <a:custGeom>
              <a:avLst/>
              <a:gdLst>
                <a:gd name="T0" fmla="*/ 0 w 3133"/>
                <a:gd name="T1" fmla="*/ 0 h 7362"/>
                <a:gd name="T2" fmla="*/ 0 w 3133"/>
                <a:gd name="T3" fmla="*/ 0 h 7362"/>
                <a:gd name="T4" fmla="*/ 0 w 3133"/>
                <a:gd name="T5" fmla="*/ 0 h 7362"/>
                <a:gd name="T6" fmla="*/ 0 w 3133"/>
                <a:gd name="T7" fmla="*/ 0 h 7362"/>
                <a:gd name="T8" fmla="*/ 0 w 3133"/>
                <a:gd name="T9" fmla="*/ 0 h 7362"/>
                <a:gd name="T10" fmla="*/ 0 w 3133"/>
                <a:gd name="T11" fmla="*/ 0 h 7362"/>
                <a:gd name="T12" fmla="*/ 0 w 3133"/>
                <a:gd name="T13" fmla="*/ 0 h 7362"/>
                <a:gd name="T14" fmla="*/ 0 w 3133"/>
                <a:gd name="T15" fmla="*/ 0 h 7362"/>
                <a:gd name="T16" fmla="*/ 0 w 3133"/>
                <a:gd name="T17" fmla="*/ 0 h 7362"/>
                <a:gd name="T18" fmla="*/ 0 w 3133"/>
                <a:gd name="T19" fmla="*/ 0 h 7362"/>
                <a:gd name="T20" fmla="*/ 0 w 3133"/>
                <a:gd name="T21" fmla="*/ 0 h 7362"/>
                <a:gd name="T22" fmla="*/ 0 w 3133"/>
                <a:gd name="T23" fmla="*/ 0 h 7362"/>
                <a:gd name="T24" fmla="*/ 0 w 3133"/>
                <a:gd name="T25" fmla="*/ 0 h 7362"/>
                <a:gd name="T26" fmla="*/ 0 w 3133"/>
                <a:gd name="T27" fmla="*/ 0 h 7362"/>
                <a:gd name="T28" fmla="*/ 0 w 3133"/>
                <a:gd name="T29" fmla="*/ 0 h 7362"/>
                <a:gd name="T30" fmla="*/ 0 w 3133"/>
                <a:gd name="T31" fmla="*/ 0 h 7362"/>
                <a:gd name="T32" fmla="*/ 0 w 3133"/>
                <a:gd name="T33" fmla="*/ 0 h 7362"/>
                <a:gd name="T34" fmla="*/ 0 w 3133"/>
                <a:gd name="T35" fmla="*/ 0 h 7362"/>
                <a:gd name="T36" fmla="*/ 0 w 3133"/>
                <a:gd name="T37" fmla="*/ 0 h 7362"/>
                <a:gd name="T38" fmla="*/ 0 w 3133"/>
                <a:gd name="T39" fmla="*/ 0 h 7362"/>
                <a:gd name="T40" fmla="*/ 0 w 3133"/>
                <a:gd name="T41" fmla="*/ 0 h 7362"/>
                <a:gd name="T42" fmla="*/ 0 w 3133"/>
                <a:gd name="T43" fmla="*/ 0 h 7362"/>
                <a:gd name="T44" fmla="*/ 0 w 3133"/>
                <a:gd name="T45" fmla="*/ 0 h 7362"/>
                <a:gd name="T46" fmla="*/ 0 w 3133"/>
                <a:gd name="T47" fmla="*/ 0 h 7362"/>
                <a:gd name="T48" fmla="*/ 0 w 3133"/>
                <a:gd name="T49" fmla="*/ 0 h 7362"/>
                <a:gd name="T50" fmla="*/ 0 w 3133"/>
                <a:gd name="T51" fmla="*/ 0 h 7362"/>
                <a:gd name="T52" fmla="*/ 0 w 3133"/>
                <a:gd name="T53" fmla="*/ 0 h 7362"/>
                <a:gd name="T54" fmla="*/ 0 w 3133"/>
                <a:gd name="T55" fmla="*/ 0 h 7362"/>
                <a:gd name="T56" fmla="*/ 0 w 3133"/>
                <a:gd name="T57" fmla="*/ 0 h 7362"/>
                <a:gd name="T58" fmla="*/ 0 w 3133"/>
                <a:gd name="T59" fmla="*/ 0 h 7362"/>
                <a:gd name="T60" fmla="*/ 0 w 3133"/>
                <a:gd name="T61" fmla="*/ 0 h 7362"/>
                <a:gd name="T62" fmla="*/ 0 w 3133"/>
                <a:gd name="T63" fmla="*/ 0 h 7362"/>
                <a:gd name="T64" fmla="*/ 0 w 3133"/>
                <a:gd name="T65" fmla="*/ 0 h 7362"/>
                <a:gd name="T66" fmla="*/ 0 w 3133"/>
                <a:gd name="T67" fmla="*/ 0 h 7362"/>
                <a:gd name="T68" fmla="*/ 0 w 3133"/>
                <a:gd name="T69" fmla="*/ 0 h 7362"/>
                <a:gd name="T70" fmla="*/ 0 w 3133"/>
                <a:gd name="T71" fmla="*/ 0 h 7362"/>
                <a:gd name="T72" fmla="*/ 0 w 3133"/>
                <a:gd name="T73" fmla="*/ 0 h 7362"/>
                <a:gd name="T74" fmla="*/ 0 w 3133"/>
                <a:gd name="T75" fmla="*/ 0 h 7362"/>
                <a:gd name="T76" fmla="*/ 0 w 3133"/>
                <a:gd name="T77" fmla="*/ 0 h 7362"/>
                <a:gd name="T78" fmla="*/ 0 w 3133"/>
                <a:gd name="T79" fmla="*/ 0 h 7362"/>
                <a:gd name="T80" fmla="*/ 0 w 3133"/>
                <a:gd name="T81" fmla="*/ 0 h 7362"/>
                <a:gd name="T82" fmla="*/ 0 w 3133"/>
                <a:gd name="T83" fmla="*/ 0 h 7362"/>
                <a:gd name="T84" fmla="*/ 0 w 3133"/>
                <a:gd name="T85" fmla="*/ 0 h 7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3"/>
                <a:gd name="T130" fmla="*/ 0 h 7362"/>
                <a:gd name="T131" fmla="*/ 3133 w 3133"/>
                <a:gd name="T132" fmla="*/ 7362 h 7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3" h="7362">
                  <a:moveTo>
                    <a:pt x="1567" y="0"/>
                  </a:moveTo>
                  <a:lnTo>
                    <a:pt x="1648" y="4"/>
                  </a:lnTo>
                  <a:lnTo>
                    <a:pt x="1728" y="17"/>
                  </a:lnTo>
                  <a:lnTo>
                    <a:pt x="1809" y="39"/>
                  </a:lnTo>
                  <a:lnTo>
                    <a:pt x="1886" y="69"/>
                  </a:lnTo>
                  <a:lnTo>
                    <a:pt x="1962" y="108"/>
                  </a:lnTo>
                  <a:lnTo>
                    <a:pt x="2038" y="155"/>
                  </a:lnTo>
                  <a:lnTo>
                    <a:pt x="2111" y="210"/>
                  </a:lnTo>
                  <a:lnTo>
                    <a:pt x="2182" y="273"/>
                  </a:lnTo>
                  <a:lnTo>
                    <a:pt x="2252" y="343"/>
                  </a:lnTo>
                  <a:lnTo>
                    <a:pt x="2320" y="421"/>
                  </a:lnTo>
                  <a:lnTo>
                    <a:pt x="2386" y="506"/>
                  </a:lnTo>
                  <a:lnTo>
                    <a:pt x="2449" y="598"/>
                  </a:lnTo>
                  <a:lnTo>
                    <a:pt x="2510" y="697"/>
                  </a:lnTo>
                  <a:lnTo>
                    <a:pt x="2569" y="803"/>
                  </a:lnTo>
                  <a:lnTo>
                    <a:pt x="2626" y="915"/>
                  </a:lnTo>
                  <a:lnTo>
                    <a:pt x="2680" y="1035"/>
                  </a:lnTo>
                  <a:lnTo>
                    <a:pt x="2732" y="1160"/>
                  </a:lnTo>
                  <a:lnTo>
                    <a:pt x="2780" y="1292"/>
                  </a:lnTo>
                  <a:lnTo>
                    <a:pt x="2826" y="1429"/>
                  </a:lnTo>
                  <a:lnTo>
                    <a:pt x="2869" y="1572"/>
                  </a:lnTo>
                  <a:lnTo>
                    <a:pt x="2910" y="1721"/>
                  </a:lnTo>
                  <a:lnTo>
                    <a:pt x="2946" y="1875"/>
                  </a:lnTo>
                  <a:lnTo>
                    <a:pt x="2981" y="2035"/>
                  </a:lnTo>
                  <a:lnTo>
                    <a:pt x="3012" y="2199"/>
                  </a:lnTo>
                  <a:lnTo>
                    <a:pt x="3039" y="2369"/>
                  </a:lnTo>
                  <a:lnTo>
                    <a:pt x="3063" y="2543"/>
                  </a:lnTo>
                  <a:lnTo>
                    <a:pt x="3084" y="2722"/>
                  </a:lnTo>
                  <a:lnTo>
                    <a:pt x="3101" y="2906"/>
                  </a:lnTo>
                  <a:lnTo>
                    <a:pt x="3115" y="3094"/>
                  </a:lnTo>
                  <a:lnTo>
                    <a:pt x="3124" y="3286"/>
                  </a:lnTo>
                  <a:lnTo>
                    <a:pt x="3131" y="3481"/>
                  </a:lnTo>
                  <a:lnTo>
                    <a:pt x="3133" y="3680"/>
                  </a:lnTo>
                  <a:lnTo>
                    <a:pt x="3131" y="3872"/>
                  </a:lnTo>
                  <a:lnTo>
                    <a:pt x="3124" y="4059"/>
                  </a:lnTo>
                  <a:lnTo>
                    <a:pt x="3115" y="4244"/>
                  </a:lnTo>
                  <a:lnTo>
                    <a:pt x="3101" y="4426"/>
                  </a:lnTo>
                  <a:lnTo>
                    <a:pt x="3084" y="4605"/>
                  </a:lnTo>
                  <a:lnTo>
                    <a:pt x="3063" y="4780"/>
                  </a:lnTo>
                  <a:lnTo>
                    <a:pt x="3039" y="4951"/>
                  </a:lnTo>
                  <a:lnTo>
                    <a:pt x="3012" y="5118"/>
                  </a:lnTo>
                  <a:lnTo>
                    <a:pt x="2981" y="5282"/>
                  </a:lnTo>
                  <a:lnTo>
                    <a:pt x="2946" y="5441"/>
                  </a:lnTo>
                  <a:lnTo>
                    <a:pt x="2910" y="5595"/>
                  </a:lnTo>
                  <a:lnTo>
                    <a:pt x="2869" y="5744"/>
                  </a:lnTo>
                  <a:lnTo>
                    <a:pt x="2826" y="5888"/>
                  </a:lnTo>
                  <a:lnTo>
                    <a:pt x="2780" y="6028"/>
                  </a:lnTo>
                  <a:lnTo>
                    <a:pt x="2732" y="6160"/>
                  </a:lnTo>
                  <a:lnTo>
                    <a:pt x="2680" y="6288"/>
                  </a:lnTo>
                  <a:lnTo>
                    <a:pt x="2626" y="6410"/>
                  </a:lnTo>
                  <a:lnTo>
                    <a:pt x="2569" y="6525"/>
                  </a:lnTo>
                  <a:lnTo>
                    <a:pt x="2510" y="6634"/>
                  </a:lnTo>
                  <a:lnTo>
                    <a:pt x="2449" y="6736"/>
                  </a:lnTo>
                  <a:lnTo>
                    <a:pt x="2386" y="6832"/>
                  </a:lnTo>
                  <a:lnTo>
                    <a:pt x="2320" y="6920"/>
                  </a:lnTo>
                  <a:lnTo>
                    <a:pt x="2252" y="7001"/>
                  </a:lnTo>
                  <a:lnTo>
                    <a:pt x="2182" y="7074"/>
                  </a:lnTo>
                  <a:lnTo>
                    <a:pt x="2111" y="7140"/>
                  </a:lnTo>
                  <a:lnTo>
                    <a:pt x="2038" y="7197"/>
                  </a:lnTo>
                  <a:lnTo>
                    <a:pt x="1962" y="7247"/>
                  </a:lnTo>
                  <a:lnTo>
                    <a:pt x="1886" y="7287"/>
                  </a:lnTo>
                  <a:lnTo>
                    <a:pt x="1809" y="7320"/>
                  </a:lnTo>
                  <a:lnTo>
                    <a:pt x="1728" y="7343"/>
                  </a:lnTo>
                  <a:lnTo>
                    <a:pt x="1648" y="7357"/>
                  </a:lnTo>
                  <a:lnTo>
                    <a:pt x="1567" y="7362"/>
                  </a:lnTo>
                  <a:lnTo>
                    <a:pt x="1475" y="7357"/>
                  </a:lnTo>
                  <a:lnTo>
                    <a:pt x="1388" y="7343"/>
                  </a:lnTo>
                  <a:lnTo>
                    <a:pt x="1301" y="7320"/>
                  </a:lnTo>
                  <a:lnTo>
                    <a:pt x="1218" y="7287"/>
                  </a:lnTo>
                  <a:lnTo>
                    <a:pt x="1136" y="7247"/>
                  </a:lnTo>
                  <a:lnTo>
                    <a:pt x="1058" y="7197"/>
                  </a:lnTo>
                  <a:lnTo>
                    <a:pt x="982" y="7140"/>
                  </a:lnTo>
                  <a:lnTo>
                    <a:pt x="908" y="7074"/>
                  </a:lnTo>
                  <a:lnTo>
                    <a:pt x="837" y="7001"/>
                  </a:lnTo>
                  <a:lnTo>
                    <a:pt x="769" y="6920"/>
                  </a:lnTo>
                  <a:lnTo>
                    <a:pt x="703" y="6832"/>
                  </a:lnTo>
                  <a:lnTo>
                    <a:pt x="641" y="6736"/>
                  </a:lnTo>
                  <a:lnTo>
                    <a:pt x="580" y="6634"/>
                  </a:lnTo>
                  <a:lnTo>
                    <a:pt x="523" y="6525"/>
                  </a:lnTo>
                  <a:lnTo>
                    <a:pt x="468" y="6410"/>
                  </a:lnTo>
                  <a:lnTo>
                    <a:pt x="416" y="6288"/>
                  </a:lnTo>
                  <a:lnTo>
                    <a:pt x="367" y="6160"/>
                  </a:lnTo>
                  <a:lnTo>
                    <a:pt x="320" y="6028"/>
                  </a:lnTo>
                  <a:lnTo>
                    <a:pt x="278" y="5888"/>
                  </a:lnTo>
                  <a:lnTo>
                    <a:pt x="237" y="5744"/>
                  </a:lnTo>
                  <a:lnTo>
                    <a:pt x="200" y="5595"/>
                  </a:lnTo>
                  <a:lnTo>
                    <a:pt x="166" y="5441"/>
                  </a:lnTo>
                  <a:lnTo>
                    <a:pt x="135" y="5282"/>
                  </a:lnTo>
                  <a:lnTo>
                    <a:pt x="107" y="5118"/>
                  </a:lnTo>
                  <a:lnTo>
                    <a:pt x="82" y="4951"/>
                  </a:lnTo>
                  <a:lnTo>
                    <a:pt x="61" y="4780"/>
                  </a:lnTo>
                  <a:lnTo>
                    <a:pt x="41" y="4605"/>
                  </a:lnTo>
                  <a:lnTo>
                    <a:pt x="27" y="4426"/>
                  </a:lnTo>
                  <a:lnTo>
                    <a:pt x="15" y="4244"/>
                  </a:lnTo>
                  <a:lnTo>
                    <a:pt x="7" y="4059"/>
                  </a:lnTo>
                  <a:lnTo>
                    <a:pt x="2" y="3872"/>
                  </a:lnTo>
                  <a:lnTo>
                    <a:pt x="0" y="3680"/>
                  </a:lnTo>
                  <a:lnTo>
                    <a:pt x="2" y="3481"/>
                  </a:lnTo>
                  <a:lnTo>
                    <a:pt x="7" y="3286"/>
                  </a:lnTo>
                  <a:lnTo>
                    <a:pt x="15" y="3094"/>
                  </a:lnTo>
                  <a:lnTo>
                    <a:pt x="27" y="2906"/>
                  </a:lnTo>
                  <a:lnTo>
                    <a:pt x="41" y="2722"/>
                  </a:lnTo>
                  <a:lnTo>
                    <a:pt x="61" y="2543"/>
                  </a:lnTo>
                  <a:lnTo>
                    <a:pt x="82" y="2369"/>
                  </a:lnTo>
                  <a:lnTo>
                    <a:pt x="107" y="2199"/>
                  </a:lnTo>
                  <a:lnTo>
                    <a:pt x="135" y="2035"/>
                  </a:lnTo>
                  <a:lnTo>
                    <a:pt x="166" y="1875"/>
                  </a:lnTo>
                  <a:lnTo>
                    <a:pt x="200" y="1721"/>
                  </a:lnTo>
                  <a:lnTo>
                    <a:pt x="237" y="1572"/>
                  </a:lnTo>
                  <a:lnTo>
                    <a:pt x="278" y="1429"/>
                  </a:lnTo>
                  <a:lnTo>
                    <a:pt x="320" y="1292"/>
                  </a:lnTo>
                  <a:lnTo>
                    <a:pt x="367" y="1160"/>
                  </a:lnTo>
                  <a:lnTo>
                    <a:pt x="416" y="1035"/>
                  </a:lnTo>
                  <a:lnTo>
                    <a:pt x="468" y="915"/>
                  </a:lnTo>
                  <a:lnTo>
                    <a:pt x="523" y="803"/>
                  </a:lnTo>
                  <a:lnTo>
                    <a:pt x="580" y="697"/>
                  </a:lnTo>
                  <a:lnTo>
                    <a:pt x="641" y="598"/>
                  </a:lnTo>
                  <a:lnTo>
                    <a:pt x="703" y="506"/>
                  </a:lnTo>
                  <a:lnTo>
                    <a:pt x="769" y="421"/>
                  </a:lnTo>
                  <a:lnTo>
                    <a:pt x="837" y="343"/>
                  </a:lnTo>
                  <a:lnTo>
                    <a:pt x="908" y="273"/>
                  </a:lnTo>
                  <a:lnTo>
                    <a:pt x="982" y="210"/>
                  </a:lnTo>
                  <a:lnTo>
                    <a:pt x="1058" y="155"/>
                  </a:lnTo>
                  <a:lnTo>
                    <a:pt x="1136" y="108"/>
                  </a:lnTo>
                  <a:lnTo>
                    <a:pt x="1218" y="69"/>
                  </a:lnTo>
                  <a:lnTo>
                    <a:pt x="1301" y="39"/>
                  </a:lnTo>
                  <a:lnTo>
                    <a:pt x="1388" y="17"/>
                  </a:lnTo>
                  <a:lnTo>
                    <a:pt x="1475" y="4"/>
                  </a:lnTo>
                  <a:lnTo>
                    <a:pt x="1567" y="0"/>
                  </a:lnTo>
                  <a:close/>
                </a:path>
              </a:pathLst>
            </a:custGeom>
            <a:solidFill>
              <a:srgbClr val="1F1A17"/>
            </a:solidFill>
            <a:ln w="9525">
              <a:noFill/>
              <a:round/>
              <a:headEnd/>
              <a:tailEnd/>
            </a:ln>
          </p:spPr>
          <p:txBody>
            <a:bodyPr/>
            <a:lstStyle/>
            <a:p>
              <a:endParaRPr lang="en-US"/>
            </a:p>
          </p:txBody>
        </p:sp>
        <p:sp>
          <p:nvSpPr>
            <p:cNvPr id="48241" name="Freeform 1039"/>
            <p:cNvSpPr>
              <a:spLocks noChangeAspect="1"/>
            </p:cNvSpPr>
            <p:nvPr/>
          </p:nvSpPr>
          <p:spPr bwMode="auto">
            <a:xfrm>
              <a:off x="1626" y="3093"/>
              <a:ext cx="34" cy="63"/>
            </a:xfrm>
            <a:custGeom>
              <a:avLst/>
              <a:gdLst>
                <a:gd name="T0" fmla="*/ 0 w 3133"/>
                <a:gd name="T1" fmla="*/ 0 h 7362"/>
                <a:gd name="T2" fmla="*/ 0 w 3133"/>
                <a:gd name="T3" fmla="*/ 0 h 7362"/>
                <a:gd name="T4" fmla="*/ 0 w 3133"/>
                <a:gd name="T5" fmla="*/ 0 h 7362"/>
                <a:gd name="T6" fmla="*/ 0 w 3133"/>
                <a:gd name="T7" fmla="*/ 0 h 7362"/>
                <a:gd name="T8" fmla="*/ 0 w 3133"/>
                <a:gd name="T9" fmla="*/ 0 h 7362"/>
                <a:gd name="T10" fmla="*/ 0 w 3133"/>
                <a:gd name="T11" fmla="*/ 0 h 7362"/>
                <a:gd name="T12" fmla="*/ 0 w 3133"/>
                <a:gd name="T13" fmla="*/ 0 h 7362"/>
                <a:gd name="T14" fmla="*/ 0 w 3133"/>
                <a:gd name="T15" fmla="*/ 0 h 7362"/>
                <a:gd name="T16" fmla="*/ 0 w 3133"/>
                <a:gd name="T17" fmla="*/ 0 h 7362"/>
                <a:gd name="T18" fmla="*/ 0 w 3133"/>
                <a:gd name="T19" fmla="*/ 0 h 7362"/>
                <a:gd name="T20" fmla="*/ 0 w 3133"/>
                <a:gd name="T21" fmla="*/ 0 h 7362"/>
                <a:gd name="T22" fmla="*/ 0 w 3133"/>
                <a:gd name="T23" fmla="*/ 0 h 7362"/>
                <a:gd name="T24" fmla="*/ 0 w 3133"/>
                <a:gd name="T25" fmla="*/ 0 h 7362"/>
                <a:gd name="T26" fmla="*/ 0 w 3133"/>
                <a:gd name="T27" fmla="*/ 0 h 7362"/>
                <a:gd name="T28" fmla="*/ 0 w 3133"/>
                <a:gd name="T29" fmla="*/ 0 h 7362"/>
                <a:gd name="T30" fmla="*/ 0 w 3133"/>
                <a:gd name="T31" fmla="*/ 0 h 7362"/>
                <a:gd name="T32" fmla="*/ 0 w 3133"/>
                <a:gd name="T33" fmla="*/ 0 h 7362"/>
                <a:gd name="T34" fmla="*/ 0 w 3133"/>
                <a:gd name="T35" fmla="*/ 0 h 7362"/>
                <a:gd name="T36" fmla="*/ 0 w 3133"/>
                <a:gd name="T37" fmla="*/ 0 h 7362"/>
                <a:gd name="T38" fmla="*/ 0 w 3133"/>
                <a:gd name="T39" fmla="*/ 0 h 7362"/>
                <a:gd name="T40" fmla="*/ 0 w 3133"/>
                <a:gd name="T41" fmla="*/ 0 h 7362"/>
                <a:gd name="T42" fmla="*/ 0 w 3133"/>
                <a:gd name="T43" fmla="*/ 0 h 7362"/>
                <a:gd name="T44" fmla="*/ 0 w 3133"/>
                <a:gd name="T45" fmla="*/ 0 h 7362"/>
                <a:gd name="T46" fmla="*/ 0 w 3133"/>
                <a:gd name="T47" fmla="*/ 0 h 7362"/>
                <a:gd name="T48" fmla="*/ 0 w 3133"/>
                <a:gd name="T49" fmla="*/ 0 h 7362"/>
                <a:gd name="T50" fmla="*/ 0 w 3133"/>
                <a:gd name="T51" fmla="*/ 0 h 7362"/>
                <a:gd name="T52" fmla="*/ 0 w 3133"/>
                <a:gd name="T53" fmla="*/ 0 h 7362"/>
                <a:gd name="T54" fmla="*/ 0 w 3133"/>
                <a:gd name="T55" fmla="*/ 0 h 7362"/>
                <a:gd name="T56" fmla="*/ 0 w 3133"/>
                <a:gd name="T57" fmla="*/ 0 h 7362"/>
                <a:gd name="T58" fmla="*/ 0 w 3133"/>
                <a:gd name="T59" fmla="*/ 0 h 7362"/>
                <a:gd name="T60" fmla="*/ 0 w 3133"/>
                <a:gd name="T61" fmla="*/ 0 h 7362"/>
                <a:gd name="T62" fmla="*/ 0 w 3133"/>
                <a:gd name="T63" fmla="*/ 0 h 7362"/>
                <a:gd name="T64" fmla="*/ 0 w 3133"/>
                <a:gd name="T65" fmla="*/ 0 h 7362"/>
                <a:gd name="T66" fmla="*/ 0 w 3133"/>
                <a:gd name="T67" fmla="*/ 0 h 7362"/>
                <a:gd name="T68" fmla="*/ 0 w 3133"/>
                <a:gd name="T69" fmla="*/ 0 h 7362"/>
                <a:gd name="T70" fmla="*/ 0 w 3133"/>
                <a:gd name="T71" fmla="*/ 0 h 7362"/>
                <a:gd name="T72" fmla="*/ 0 w 3133"/>
                <a:gd name="T73" fmla="*/ 0 h 7362"/>
                <a:gd name="T74" fmla="*/ 0 w 3133"/>
                <a:gd name="T75" fmla="*/ 0 h 7362"/>
                <a:gd name="T76" fmla="*/ 0 w 3133"/>
                <a:gd name="T77" fmla="*/ 0 h 7362"/>
                <a:gd name="T78" fmla="*/ 0 w 3133"/>
                <a:gd name="T79" fmla="*/ 0 h 7362"/>
                <a:gd name="T80" fmla="*/ 0 w 3133"/>
                <a:gd name="T81" fmla="*/ 0 h 7362"/>
                <a:gd name="T82" fmla="*/ 0 w 3133"/>
                <a:gd name="T83" fmla="*/ 0 h 7362"/>
                <a:gd name="T84" fmla="*/ 0 w 3133"/>
                <a:gd name="T85" fmla="*/ 0 h 7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3"/>
                <a:gd name="T130" fmla="*/ 0 h 7362"/>
                <a:gd name="T131" fmla="*/ 3133 w 3133"/>
                <a:gd name="T132" fmla="*/ 7362 h 7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3" h="7362">
                  <a:moveTo>
                    <a:pt x="1567" y="0"/>
                  </a:moveTo>
                  <a:lnTo>
                    <a:pt x="1648" y="4"/>
                  </a:lnTo>
                  <a:lnTo>
                    <a:pt x="1728" y="17"/>
                  </a:lnTo>
                  <a:lnTo>
                    <a:pt x="1809" y="39"/>
                  </a:lnTo>
                  <a:lnTo>
                    <a:pt x="1886" y="69"/>
                  </a:lnTo>
                  <a:lnTo>
                    <a:pt x="1962" y="108"/>
                  </a:lnTo>
                  <a:lnTo>
                    <a:pt x="2038" y="155"/>
                  </a:lnTo>
                  <a:lnTo>
                    <a:pt x="2111" y="210"/>
                  </a:lnTo>
                  <a:lnTo>
                    <a:pt x="2182" y="273"/>
                  </a:lnTo>
                  <a:lnTo>
                    <a:pt x="2252" y="343"/>
                  </a:lnTo>
                  <a:lnTo>
                    <a:pt x="2320" y="421"/>
                  </a:lnTo>
                  <a:lnTo>
                    <a:pt x="2386" y="506"/>
                  </a:lnTo>
                  <a:lnTo>
                    <a:pt x="2449" y="598"/>
                  </a:lnTo>
                  <a:lnTo>
                    <a:pt x="2510" y="697"/>
                  </a:lnTo>
                  <a:lnTo>
                    <a:pt x="2569" y="803"/>
                  </a:lnTo>
                  <a:lnTo>
                    <a:pt x="2626" y="915"/>
                  </a:lnTo>
                  <a:lnTo>
                    <a:pt x="2680" y="1035"/>
                  </a:lnTo>
                  <a:lnTo>
                    <a:pt x="2732" y="1160"/>
                  </a:lnTo>
                  <a:lnTo>
                    <a:pt x="2780" y="1292"/>
                  </a:lnTo>
                  <a:lnTo>
                    <a:pt x="2826" y="1429"/>
                  </a:lnTo>
                  <a:lnTo>
                    <a:pt x="2869" y="1572"/>
                  </a:lnTo>
                  <a:lnTo>
                    <a:pt x="2910" y="1721"/>
                  </a:lnTo>
                  <a:lnTo>
                    <a:pt x="2946" y="1875"/>
                  </a:lnTo>
                  <a:lnTo>
                    <a:pt x="2981" y="2035"/>
                  </a:lnTo>
                  <a:lnTo>
                    <a:pt x="3012" y="2199"/>
                  </a:lnTo>
                  <a:lnTo>
                    <a:pt x="3039" y="2369"/>
                  </a:lnTo>
                  <a:lnTo>
                    <a:pt x="3063" y="2543"/>
                  </a:lnTo>
                  <a:lnTo>
                    <a:pt x="3084" y="2722"/>
                  </a:lnTo>
                  <a:lnTo>
                    <a:pt x="3101" y="2906"/>
                  </a:lnTo>
                  <a:lnTo>
                    <a:pt x="3115" y="3094"/>
                  </a:lnTo>
                  <a:lnTo>
                    <a:pt x="3124" y="3286"/>
                  </a:lnTo>
                  <a:lnTo>
                    <a:pt x="3131" y="3481"/>
                  </a:lnTo>
                  <a:lnTo>
                    <a:pt x="3133" y="3680"/>
                  </a:lnTo>
                  <a:lnTo>
                    <a:pt x="3131" y="3872"/>
                  </a:lnTo>
                  <a:lnTo>
                    <a:pt x="3124" y="4059"/>
                  </a:lnTo>
                  <a:lnTo>
                    <a:pt x="3115" y="4244"/>
                  </a:lnTo>
                  <a:lnTo>
                    <a:pt x="3101" y="4426"/>
                  </a:lnTo>
                  <a:lnTo>
                    <a:pt x="3084" y="4605"/>
                  </a:lnTo>
                  <a:lnTo>
                    <a:pt x="3063" y="4780"/>
                  </a:lnTo>
                  <a:lnTo>
                    <a:pt x="3039" y="4951"/>
                  </a:lnTo>
                  <a:lnTo>
                    <a:pt x="3012" y="5118"/>
                  </a:lnTo>
                  <a:lnTo>
                    <a:pt x="2981" y="5282"/>
                  </a:lnTo>
                  <a:lnTo>
                    <a:pt x="2946" y="5441"/>
                  </a:lnTo>
                  <a:lnTo>
                    <a:pt x="2910" y="5595"/>
                  </a:lnTo>
                  <a:lnTo>
                    <a:pt x="2869" y="5744"/>
                  </a:lnTo>
                  <a:lnTo>
                    <a:pt x="2826" y="5888"/>
                  </a:lnTo>
                  <a:lnTo>
                    <a:pt x="2780" y="6028"/>
                  </a:lnTo>
                  <a:lnTo>
                    <a:pt x="2732" y="6160"/>
                  </a:lnTo>
                  <a:lnTo>
                    <a:pt x="2680" y="6288"/>
                  </a:lnTo>
                  <a:lnTo>
                    <a:pt x="2626" y="6410"/>
                  </a:lnTo>
                  <a:lnTo>
                    <a:pt x="2569" y="6525"/>
                  </a:lnTo>
                  <a:lnTo>
                    <a:pt x="2510" y="6634"/>
                  </a:lnTo>
                  <a:lnTo>
                    <a:pt x="2449" y="6736"/>
                  </a:lnTo>
                  <a:lnTo>
                    <a:pt x="2386" y="6832"/>
                  </a:lnTo>
                  <a:lnTo>
                    <a:pt x="2320" y="6920"/>
                  </a:lnTo>
                  <a:lnTo>
                    <a:pt x="2252" y="7001"/>
                  </a:lnTo>
                  <a:lnTo>
                    <a:pt x="2182" y="7074"/>
                  </a:lnTo>
                  <a:lnTo>
                    <a:pt x="2111" y="7140"/>
                  </a:lnTo>
                  <a:lnTo>
                    <a:pt x="2038" y="7197"/>
                  </a:lnTo>
                  <a:lnTo>
                    <a:pt x="1962" y="7247"/>
                  </a:lnTo>
                  <a:lnTo>
                    <a:pt x="1886" y="7287"/>
                  </a:lnTo>
                  <a:lnTo>
                    <a:pt x="1809" y="7320"/>
                  </a:lnTo>
                  <a:lnTo>
                    <a:pt x="1728" y="7343"/>
                  </a:lnTo>
                  <a:lnTo>
                    <a:pt x="1648" y="7357"/>
                  </a:lnTo>
                  <a:lnTo>
                    <a:pt x="1567" y="7362"/>
                  </a:lnTo>
                  <a:lnTo>
                    <a:pt x="1475" y="7357"/>
                  </a:lnTo>
                  <a:lnTo>
                    <a:pt x="1388" y="7343"/>
                  </a:lnTo>
                  <a:lnTo>
                    <a:pt x="1301" y="7320"/>
                  </a:lnTo>
                  <a:lnTo>
                    <a:pt x="1218" y="7287"/>
                  </a:lnTo>
                  <a:lnTo>
                    <a:pt x="1136" y="7247"/>
                  </a:lnTo>
                  <a:lnTo>
                    <a:pt x="1058" y="7197"/>
                  </a:lnTo>
                  <a:lnTo>
                    <a:pt x="982" y="7140"/>
                  </a:lnTo>
                  <a:lnTo>
                    <a:pt x="908" y="7074"/>
                  </a:lnTo>
                  <a:lnTo>
                    <a:pt x="837" y="7001"/>
                  </a:lnTo>
                  <a:lnTo>
                    <a:pt x="769" y="6920"/>
                  </a:lnTo>
                  <a:lnTo>
                    <a:pt x="703" y="6832"/>
                  </a:lnTo>
                  <a:lnTo>
                    <a:pt x="641" y="6736"/>
                  </a:lnTo>
                  <a:lnTo>
                    <a:pt x="580" y="6634"/>
                  </a:lnTo>
                  <a:lnTo>
                    <a:pt x="523" y="6525"/>
                  </a:lnTo>
                  <a:lnTo>
                    <a:pt x="468" y="6410"/>
                  </a:lnTo>
                  <a:lnTo>
                    <a:pt x="416" y="6288"/>
                  </a:lnTo>
                  <a:lnTo>
                    <a:pt x="367" y="6160"/>
                  </a:lnTo>
                  <a:lnTo>
                    <a:pt x="320" y="6028"/>
                  </a:lnTo>
                  <a:lnTo>
                    <a:pt x="278" y="5888"/>
                  </a:lnTo>
                  <a:lnTo>
                    <a:pt x="237" y="5744"/>
                  </a:lnTo>
                  <a:lnTo>
                    <a:pt x="200" y="5595"/>
                  </a:lnTo>
                  <a:lnTo>
                    <a:pt x="166" y="5441"/>
                  </a:lnTo>
                  <a:lnTo>
                    <a:pt x="135" y="5282"/>
                  </a:lnTo>
                  <a:lnTo>
                    <a:pt x="107" y="5118"/>
                  </a:lnTo>
                  <a:lnTo>
                    <a:pt x="82" y="4951"/>
                  </a:lnTo>
                  <a:lnTo>
                    <a:pt x="61" y="4780"/>
                  </a:lnTo>
                  <a:lnTo>
                    <a:pt x="41" y="4605"/>
                  </a:lnTo>
                  <a:lnTo>
                    <a:pt x="27" y="4426"/>
                  </a:lnTo>
                  <a:lnTo>
                    <a:pt x="15" y="4244"/>
                  </a:lnTo>
                  <a:lnTo>
                    <a:pt x="7" y="4059"/>
                  </a:lnTo>
                  <a:lnTo>
                    <a:pt x="2" y="3872"/>
                  </a:lnTo>
                  <a:lnTo>
                    <a:pt x="0" y="3680"/>
                  </a:lnTo>
                  <a:lnTo>
                    <a:pt x="2" y="3481"/>
                  </a:lnTo>
                  <a:lnTo>
                    <a:pt x="7" y="3286"/>
                  </a:lnTo>
                  <a:lnTo>
                    <a:pt x="15" y="3094"/>
                  </a:lnTo>
                  <a:lnTo>
                    <a:pt x="27" y="2906"/>
                  </a:lnTo>
                  <a:lnTo>
                    <a:pt x="41" y="2722"/>
                  </a:lnTo>
                  <a:lnTo>
                    <a:pt x="61" y="2543"/>
                  </a:lnTo>
                  <a:lnTo>
                    <a:pt x="82" y="2369"/>
                  </a:lnTo>
                  <a:lnTo>
                    <a:pt x="107" y="2199"/>
                  </a:lnTo>
                  <a:lnTo>
                    <a:pt x="135" y="2035"/>
                  </a:lnTo>
                  <a:lnTo>
                    <a:pt x="166" y="1875"/>
                  </a:lnTo>
                  <a:lnTo>
                    <a:pt x="200" y="1721"/>
                  </a:lnTo>
                  <a:lnTo>
                    <a:pt x="237" y="1572"/>
                  </a:lnTo>
                  <a:lnTo>
                    <a:pt x="278" y="1429"/>
                  </a:lnTo>
                  <a:lnTo>
                    <a:pt x="320" y="1292"/>
                  </a:lnTo>
                  <a:lnTo>
                    <a:pt x="367" y="1160"/>
                  </a:lnTo>
                  <a:lnTo>
                    <a:pt x="416" y="1035"/>
                  </a:lnTo>
                  <a:lnTo>
                    <a:pt x="468" y="915"/>
                  </a:lnTo>
                  <a:lnTo>
                    <a:pt x="523" y="803"/>
                  </a:lnTo>
                  <a:lnTo>
                    <a:pt x="580" y="697"/>
                  </a:lnTo>
                  <a:lnTo>
                    <a:pt x="641" y="598"/>
                  </a:lnTo>
                  <a:lnTo>
                    <a:pt x="703" y="506"/>
                  </a:lnTo>
                  <a:lnTo>
                    <a:pt x="769" y="421"/>
                  </a:lnTo>
                  <a:lnTo>
                    <a:pt x="837" y="343"/>
                  </a:lnTo>
                  <a:lnTo>
                    <a:pt x="908" y="273"/>
                  </a:lnTo>
                  <a:lnTo>
                    <a:pt x="982" y="210"/>
                  </a:lnTo>
                  <a:lnTo>
                    <a:pt x="1058" y="155"/>
                  </a:lnTo>
                  <a:lnTo>
                    <a:pt x="1136" y="108"/>
                  </a:lnTo>
                  <a:lnTo>
                    <a:pt x="1218" y="69"/>
                  </a:lnTo>
                  <a:lnTo>
                    <a:pt x="1301" y="39"/>
                  </a:lnTo>
                  <a:lnTo>
                    <a:pt x="1388" y="17"/>
                  </a:lnTo>
                  <a:lnTo>
                    <a:pt x="1475" y="4"/>
                  </a:lnTo>
                  <a:lnTo>
                    <a:pt x="1567" y="0"/>
                  </a:lnTo>
                </a:path>
              </a:pathLst>
            </a:custGeom>
            <a:noFill/>
            <a:ln w="0">
              <a:solidFill>
                <a:srgbClr val="90C6E5"/>
              </a:solidFill>
              <a:round/>
              <a:headEnd/>
              <a:tailEnd/>
            </a:ln>
          </p:spPr>
          <p:txBody>
            <a:bodyPr/>
            <a:lstStyle/>
            <a:p>
              <a:endParaRPr lang="en-US"/>
            </a:p>
          </p:txBody>
        </p:sp>
        <p:sp>
          <p:nvSpPr>
            <p:cNvPr id="48242" name="Freeform 1040"/>
            <p:cNvSpPr>
              <a:spLocks noChangeAspect="1"/>
            </p:cNvSpPr>
            <p:nvPr/>
          </p:nvSpPr>
          <p:spPr bwMode="auto">
            <a:xfrm>
              <a:off x="1643" y="3092"/>
              <a:ext cx="18" cy="33"/>
            </a:xfrm>
            <a:custGeom>
              <a:avLst/>
              <a:gdLst>
                <a:gd name="T0" fmla="*/ 0 w 1652"/>
                <a:gd name="T1" fmla="*/ 0 h 3766"/>
                <a:gd name="T2" fmla="*/ 0 w 1652"/>
                <a:gd name="T3" fmla="*/ 0 h 3766"/>
                <a:gd name="T4" fmla="*/ 0 w 1652"/>
                <a:gd name="T5" fmla="*/ 0 h 3766"/>
                <a:gd name="T6" fmla="*/ 0 w 1652"/>
                <a:gd name="T7" fmla="*/ 0 h 3766"/>
                <a:gd name="T8" fmla="*/ 0 w 1652"/>
                <a:gd name="T9" fmla="*/ 0 h 3766"/>
                <a:gd name="T10" fmla="*/ 0 w 1652"/>
                <a:gd name="T11" fmla="*/ 0 h 3766"/>
                <a:gd name="T12" fmla="*/ 0 w 1652"/>
                <a:gd name="T13" fmla="*/ 0 h 3766"/>
                <a:gd name="T14" fmla="*/ 0 w 1652"/>
                <a:gd name="T15" fmla="*/ 0 h 3766"/>
                <a:gd name="T16" fmla="*/ 0 w 1652"/>
                <a:gd name="T17" fmla="*/ 0 h 3766"/>
                <a:gd name="T18" fmla="*/ 0 w 1652"/>
                <a:gd name="T19" fmla="*/ 0 h 3766"/>
                <a:gd name="T20" fmla="*/ 0 w 1652"/>
                <a:gd name="T21" fmla="*/ 0 h 3766"/>
                <a:gd name="T22" fmla="*/ 0 w 1652"/>
                <a:gd name="T23" fmla="*/ 0 h 3766"/>
                <a:gd name="T24" fmla="*/ 0 w 1652"/>
                <a:gd name="T25" fmla="*/ 0 h 3766"/>
                <a:gd name="T26" fmla="*/ 0 w 1652"/>
                <a:gd name="T27" fmla="*/ 0 h 3766"/>
                <a:gd name="T28" fmla="*/ 0 w 1652"/>
                <a:gd name="T29" fmla="*/ 0 h 3766"/>
                <a:gd name="T30" fmla="*/ 0 w 1652"/>
                <a:gd name="T31" fmla="*/ 0 h 3766"/>
                <a:gd name="T32" fmla="*/ 0 w 1652"/>
                <a:gd name="T33" fmla="*/ 0 h 3766"/>
                <a:gd name="T34" fmla="*/ 0 w 1652"/>
                <a:gd name="T35" fmla="*/ 0 h 3766"/>
                <a:gd name="T36" fmla="*/ 0 w 1652"/>
                <a:gd name="T37" fmla="*/ 0 h 3766"/>
                <a:gd name="T38" fmla="*/ 0 w 1652"/>
                <a:gd name="T39" fmla="*/ 0 h 3766"/>
                <a:gd name="T40" fmla="*/ 0 w 1652"/>
                <a:gd name="T41" fmla="*/ 0 h 3766"/>
                <a:gd name="T42" fmla="*/ 0 w 1652"/>
                <a:gd name="T43" fmla="*/ 0 h 3766"/>
                <a:gd name="T44" fmla="*/ 0 w 1652"/>
                <a:gd name="T45" fmla="*/ 0 h 3766"/>
                <a:gd name="T46" fmla="*/ 0 w 1652"/>
                <a:gd name="T47" fmla="*/ 0 h 3766"/>
                <a:gd name="T48" fmla="*/ 0 w 1652"/>
                <a:gd name="T49" fmla="*/ 0 h 3766"/>
                <a:gd name="T50" fmla="*/ 0 w 1652"/>
                <a:gd name="T51" fmla="*/ 0 h 3766"/>
                <a:gd name="T52" fmla="*/ 0 w 1652"/>
                <a:gd name="T53" fmla="*/ 0 h 3766"/>
                <a:gd name="T54" fmla="*/ 0 w 1652"/>
                <a:gd name="T55" fmla="*/ 0 h 3766"/>
                <a:gd name="T56" fmla="*/ 0 w 1652"/>
                <a:gd name="T57" fmla="*/ 0 h 3766"/>
                <a:gd name="T58" fmla="*/ 0 w 1652"/>
                <a:gd name="T59" fmla="*/ 0 h 3766"/>
                <a:gd name="T60" fmla="*/ 0 w 1652"/>
                <a:gd name="T61" fmla="*/ 0 h 3766"/>
                <a:gd name="T62" fmla="*/ 0 w 1652"/>
                <a:gd name="T63" fmla="*/ 0 h 3766"/>
                <a:gd name="T64" fmla="*/ 0 w 1652"/>
                <a:gd name="T65" fmla="*/ 0 h 3766"/>
                <a:gd name="T66" fmla="*/ 0 w 1652"/>
                <a:gd name="T67" fmla="*/ 0 h 3766"/>
                <a:gd name="T68" fmla="*/ 0 w 1652"/>
                <a:gd name="T69" fmla="*/ 0 h 3766"/>
                <a:gd name="T70" fmla="*/ 0 w 1652"/>
                <a:gd name="T71" fmla="*/ 0 h 3766"/>
                <a:gd name="T72" fmla="*/ 0 w 1652"/>
                <a:gd name="T73" fmla="*/ 0 h 3766"/>
                <a:gd name="T74" fmla="*/ 0 w 1652"/>
                <a:gd name="T75" fmla="*/ 0 h 3766"/>
                <a:gd name="T76" fmla="*/ 0 w 1652"/>
                <a:gd name="T77" fmla="*/ 0 h 3766"/>
                <a:gd name="T78" fmla="*/ 0 w 1652"/>
                <a:gd name="T79" fmla="*/ 0 h 3766"/>
                <a:gd name="T80" fmla="*/ 0 w 1652"/>
                <a:gd name="T81" fmla="*/ 0 h 3766"/>
                <a:gd name="T82" fmla="*/ 0 w 1652"/>
                <a:gd name="T83" fmla="*/ 0 h 3766"/>
                <a:gd name="T84" fmla="*/ 0 w 1652"/>
                <a:gd name="T85" fmla="*/ 0 h 3766"/>
                <a:gd name="T86" fmla="*/ 0 w 1652"/>
                <a:gd name="T87" fmla="*/ 0 h 3766"/>
                <a:gd name="T88" fmla="*/ 0 w 1652"/>
                <a:gd name="T89" fmla="*/ 0 h 3766"/>
                <a:gd name="T90" fmla="*/ 0 w 1652"/>
                <a:gd name="T91" fmla="*/ 0 h 3766"/>
                <a:gd name="T92" fmla="*/ 0 w 1652"/>
                <a:gd name="T93" fmla="*/ 0 h 3766"/>
                <a:gd name="T94" fmla="*/ 0 w 1652"/>
                <a:gd name="T95" fmla="*/ 0 h 3766"/>
                <a:gd name="T96" fmla="*/ 0 w 1652"/>
                <a:gd name="T97" fmla="*/ 0 h 3766"/>
                <a:gd name="T98" fmla="*/ 0 w 1652"/>
                <a:gd name="T99" fmla="*/ 0 h 37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2"/>
                <a:gd name="T151" fmla="*/ 0 h 3766"/>
                <a:gd name="T152" fmla="*/ 1652 w 1652"/>
                <a:gd name="T153" fmla="*/ 3766 h 37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2" h="3766">
                  <a:moveTo>
                    <a:pt x="1652" y="3766"/>
                  </a:moveTo>
                  <a:lnTo>
                    <a:pt x="1652" y="3766"/>
                  </a:lnTo>
                  <a:lnTo>
                    <a:pt x="1651" y="3666"/>
                  </a:lnTo>
                  <a:lnTo>
                    <a:pt x="1649" y="3565"/>
                  </a:lnTo>
                  <a:lnTo>
                    <a:pt x="1647" y="3467"/>
                  </a:lnTo>
                  <a:lnTo>
                    <a:pt x="1644" y="3368"/>
                  </a:lnTo>
                  <a:lnTo>
                    <a:pt x="1639" y="3271"/>
                  </a:lnTo>
                  <a:lnTo>
                    <a:pt x="1634" y="3175"/>
                  </a:lnTo>
                  <a:lnTo>
                    <a:pt x="1628" y="3079"/>
                  </a:lnTo>
                  <a:lnTo>
                    <a:pt x="1621" y="2985"/>
                  </a:lnTo>
                  <a:lnTo>
                    <a:pt x="1611" y="2892"/>
                  </a:lnTo>
                  <a:lnTo>
                    <a:pt x="1602" y="2800"/>
                  </a:lnTo>
                  <a:lnTo>
                    <a:pt x="1593" y="2709"/>
                  </a:lnTo>
                  <a:lnTo>
                    <a:pt x="1582" y="2619"/>
                  </a:lnTo>
                  <a:lnTo>
                    <a:pt x="1570" y="2530"/>
                  </a:lnTo>
                  <a:lnTo>
                    <a:pt x="1557" y="2443"/>
                  </a:lnTo>
                  <a:lnTo>
                    <a:pt x="1543" y="2356"/>
                  </a:lnTo>
                  <a:lnTo>
                    <a:pt x="1530" y="2271"/>
                  </a:lnTo>
                  <a:lnTo>
                    <a:pt x="1514" y="2187"/>
                  </a:lnTo>
                  <a:lnTo>
                    <a:pt x="1498" y="2104"/>
                  </a:lnTo>
                  <a:lnTo>
                    <a:pt x="1481" y="2023"/>
                  </a:lnTo>
                  <a:lnTo>
                    <a:pt x="1464" y="1942"/>
                  </a:lnTo>
                  <a:lnTo>
                    <a:pt x="1445" y="1864"/>
                  </a:lnTo>
                  <a:lnTo>
                    <a:pt x="1426" y="1786"/>
                  </a:lnTo>
                  <a:lnTo>
                    <a:pt x="1406" y="1710"/>
                  </a:lnTo>
                  <a:lnTo>
                    <a:pt x="1386" y="1636"/>
                  </a:lnTo>
                  <a:lnTo>
                    <a:pt x="1363" y="1562"/>
                  </a:lnTo>
                  <a:lnTo>
                    <a:pt x="1341" y="1489"/>
                  </a:lnTo>
                  <a:lnTo>
                    <a:pt x="1317" y="1419"/>
                  </a:lnTo>
                  <a:lnTo>
                    <a:pt x="1294" y="1349"/>
                  </a:lnTo>
                  <a:lnTo>
                    <a:pt x="1270" y="1282"/>
                  </a:lnTo>
                  <a:lnTo>
                    <a:pt x="1244" y="1216"/>
                  </a:lnTo>
                  <a:lnTo>
                    <a:pt x="1219" y="1151"/>
                  </a:lnTo>
                  <a:lnTo>
                    <a:pt x="1192" y="1087"/>
                  </a:lnTo>
                  <a:lnTo>
                    <a:pt x="1165" y="1026"/>
                  </a:lnTo>
                  <a:lnTo>
                    <a:pt x="1136" y="965"/>
                  </a:lnTo>
                  <a:lnTo>
                    <a:pt x="1108" y="906"/>
                  </a:lnTo>
                  <a:lnTo>
                    <a:pt x="1078" y="850"/>
                  </a:lnTo>
                  <a:lnTo>
                    <a:pt x="1049" y="794"/>
                  </a:lnTo>
                  <a:lnTo>
                    <a:pt x="1017" y="740"/>
                  </a:lnTo>
                  <a:lnTo>
                    <a:pt x="987" y="689"/>
                  </a:lnTo>
                  <a:lnTo>
                    <a:pt x="954" y="637"/>
                  </a:lnTo>
                  <a:lnTo>
                    <a:pt x="922" y="589"/>
                  </a:lnTo>
                  <a:lnTo>
                    <a:pt x="888" y="542"/>
                  </a:lnTo>
                  <a:lnTo>
                    <a:pt x="854" y="496"/>
                  </a:lnTo>
                  <a:lnTo>
                    <a:pt x="820" y="453"/>
                  </a:lnTo>
                  <a:lnTo>
                    <a:pt x="784" y="411"/>
                  </a:lnTo>
                  <a:lnTo>
                    <a:pt x="749" y="371"/>
                  </a:lnTo>
                  <a:lnTo>
                    <a:pt x="712" y="333"/>
                  </a:lnTo>
                  <a:lnTo>
                    <a:pt x="675" y="297"/>
                  </a:lnTo>
                  <a:lnTo>
                    <a:pt x="637" y="262"/>
                  </a:lnTo>
                  <a:lnTo>
                    <a:pt x="598" y="229"/>
                  </a:lnTo>
                  <a:lnTo>
                    <a:pt x="559" y="199"/>
                  </a:lnTo>
                  <a:lnTo>
                    <a:pt x="520" y="171"/>
                  </a:lnTo>
                  <a:lnTo>
                    <a:pt x="479" y="144"/>
                  </a:lnTo>
                  <a:lnTo>
                    <a:pt x="438" y="120"/>
                  </a:lnTo>
                  <a:lnTo>
                    <a:pt x="397" y="98"/>
                  </a:lnTo>
                  <a:lnTo>
                    <a:pt x="356" y="78"/>
                  </a:lnTo>
                  <a:lnTo>
                    <a:pt x="333" y="68"/>
                  </a:lnTo>
                  <a:lnTo>
                    <a:pt x="312" y="59"/>
                  </a:lnTo>
                  <a:lnTo>
                    <a:pt x="291" y="51"/>
                  </a:lnTo>
                  <a:lnTo>
                    <a:pt x="268" y="44"/>
                  </a:lnTo>
                  <a:lnTo>
                    <a:pt x="247" y="37"/>
                  </a:lnTo>
                  <a:lnTo>
                    <a:pt x="225" y="31"/>
                  </a:lnTo>
                  <a:lnTo>
                    <a:pt x="203" y="25"/>
                  </a:lnTo>
                  <a:lnTo>
                    <a:pt x="181" y="20"/>
                  </a:lnTo>
                  <a:lnTo>
                    <a:pt x="158" y="15"/>
                  </a:lnTo>
                  <a:lnTo>
                    <a:pt x="136" y="11"/>
                  </a:lnTo>
                  <a:lnTo>
                    <a:pt x="114" y="8"/>
                  </a:lnTo>
                  <a:lnTo>
                    <a:pt x="90" y="5"/>
                  </a:lnTo>
                  <a:lnTo>
                    <a:pt x="68" y="3"/>
                  </a:lnTo>
                  <a:lnTo>
                    <a:pt x="45" y="2"/>
                  </a:lnTo>
                  <a:lnTo>
                    <a:pt x="22" y="0"/>
                  </a:lnTo>
                  <a:lnTo>
                    <a:pt x="0" y="0"/>
                  </a:lnTo>
                  <a:lnTo>
                    <a:pt x="0" y="171"/>
                  </a:lnTo>
                  <a:lnTo>
                    <a:pt x="17" y="172"/>
                  </a:lnTo>
                  <a:lnTo>
                    <a:pt x="35" y="172"/>
                  </a:lnTo>
                  <a:lnTo>
                    <a:pt x="54" y="174"/>
                  </a:lnTo>
                  <a:lnTo>
                    <a:pt x="72" y="175"/>
                  </a:lnTo>
                  <a:lnTo>
                    <a:pt x="89" y="177"/>
                  </a:lnTo>
                  <a:lnTo>
                    <a:pt x="108" y="180"/>
                  </a:lnTo>
                  <a:lnTo>
                    <a:pt x="126" y="183"/>
                  </a:lnTo>
                  <a:lnTo>
                    <a:pt x="143" y="187"/>
                  </a:lnTo>
                  <a:lnTo>
                    <a:pt x="161" y="191"/>
                  </a:lnTo>
                  <a:lnTo>
                    <a:pt x="179" y="196"/>
                  </a:lnTo>
                  <a:lnTo>
                    <a:pt x="197" y="201"/>
                  </a:lnTo>
                  <a:lnTo>
                    <a:pt x="214" y="206"/>
                  </a:lnTo>
                  <a:lnTo>
                    <a:pt x="232" y="212"/>
                  </a:lnTo>
                  <a:lnTo>
                    <a:pt x="249" y="219"/>
                  </a:lnTo>
                  <a:lnTo>
                    <a:pt x="266" y="226"/>
                  </a:lnTo>
                  <a:lnTo>
                    <a:pt x="284" y="233"/>
                  </a:lnTo>
                  <a:lnTo>
                    <a:pt x="319" y="251"/>
                  </a:lnTo>
                  <a:lnTo>
                    <a:pt x="354" y="269"/>
                  </a:lnTo>
                  <a:lnTo>
                    <a:pt x="387" y="289"/>
                  </a:lnTo>
                  <a:lnTo>
                    <a:pt x="422" y="311"/>
                  </a:lnTo>
                  <a:lnTo>
                    <a:pt x="456" y="336"/>
                  </a:lnTo>
                  <a:lnTo>
                    <a:pt x="490" y="362"/>
                  </a:lnTo>
                  <a:lnTo>
                    <a:pt x="524" y="390"/>
                  </a:lnTo>
                  <a:lnTo>
                    <a:pt x="556" y="421"/>
                  </a:lnTo>
                  <a:lnTo>
                    <a:pt x="590" y="453"/>
                  </a:lnTo>
                  <a:lnTo>
                    <a:pt x="622" y="487"/>
                  </a:lnTo>
                  <a:lnTo>
                    <a:pt x="654" y="523"/>
                  </a:lnTo>
                  <a:lnTo>
                    <a:pt x="687" y="560"/>
                  </a:lnTo>
                  <a:lnTo>
                    <a:pt x="718" y="601"/>
                  </a:lnTo>
                  <a:lnTo>
                    <a:pt x="749" y="642"/>
                  </a:lnTo>
                  <a:lnTo>
                    <a:pt x="779" y="686"/>
                  </a:lnTo>
                  <a:lnTo>
                    <a:pt x="810" y="730"/>
                  </a:lnTo>
                  <a:lnTo>
                    <a:pt x="839" y="778"/>
                  </a:lnTo>
                  <a:lnTo>
                    <a:pt x="869" y="826"/>
                  </a:lnTo>
                  <a:lnTo>
                    <a:pt x="897" y="877"/>
                  </a:lnTo>
                  <a:lnTo>
                    <a:pt x="926" y="929"/>
                  </a:lnTo>
                  <a:lnTo>
                    <a:pt x="954" y="983"/>
                  </a:lnTo>
                  <a:lnTo>
                    <a:pt x="981" y="1039"/>
                  </a:lnTo>
                  <a:lnTo>
                    <a:pt x="1008" y="1095"/>
                  </a:lnTo>
                  <a:lnTo>
                    <a:pt x="1033" y="1154"/>
                  </a:lnTo>
                  <a:lnTo>
                    <a:pt x="1059" y="1215"/>
                  </a:lnTo>
                  <a:lnTo>
                    <a:pt x="1084" y="1277"/>
                  </a:lnTo>
                  <a:lnTo>
                    <a:pt x="1108" y="1340"/>
                  </a:lnTo>
                  <a:lnTo>
                    <a:pt x="1132" y="1406"/>
                  </a:lnTo>
                  <a:lnTo>
                    <a:pt x="1155" y="1473"/>
                  </a:lnTo>
                  <a:lnTo>
                    <a:pt x="1177" y="1541"/>
                  </a:lnTo>
                  <a:lnTo>
                    <a:pt x="1198" y="1610"/>
                  </a:lnTo>
                  <a:lnTo>
                    <a:pt x="1220" y="1681"/>
                  </a:lnTo>
                  <a:lnTo>
                    <a:pt x="1240" y="1754"/>
                  </a:lnTo>
                  <a:lnTo>
                    <a:pt x="1259" y="1828"/>
                  </a:lnTo>
                  <a:lnTo>
                    <a:pt x="1278" y="1904"/>
                  </a:lnTo>
                  <a:lnTo>
                    <a:pt x="1296" y="1980"/>
                  </a:lnTo>
                  <a:lnTo>
                    <a:pt x="1313" y="2059"/>
                  </a:lnTo>
                  <a:lnTo>
                    <a:pt x="1330" y="2138"/>
                  </a:lnTo>
                  <a:lnTo>
                    <a:pt x="1345" y="2218"/>
                  </a:lnTo>
                  <a:lnTo>
                    <a:pt x="1360" y="2300"/>
                  </a:lnTo>
                  <a:lnTo>
                    <a:pt x="1374" y="2383"/>
                  </a:lnTo>
                  <a:lnTo>
                    <a:pt x="1388" y="2467"/>
                  </a:lnTo>
                  <a:lnTo>
                    <a:pt x="1400" y="2553"/>
                  </a:lnTo>
                  <a:lnTo>
                    <a:pt x="1411" y="2640"/>
                  </a:lnTo>
                  <a:lnTo>
                    <a:pt x="1422" y="2728"/>
                  </a:lnTo>
                  <a:lnTo>
                    <a:pt x="1431" y="2817"/>
                  </a:lnTo>
                  <a:lnTo>
                    <a:pt x="1440" y="2907"/>
                  </a:lnTo>
                  <a:lnTo>
                    <a:pt x="1449" y="2999"/>
                  </a:lnTo>
                  <a:lnTo>
                    <a:pt x="1456" y="3092"/>
                  </a:lnTo>
                  <a:lnTo>
                    <a:pt x="1462" y="3185"/>
                  </a:lnTo>
                  <a:lnTo>
                    <a:pt x="1467" y="3279"/>
                  </a:lnTo>
                  <a:lnTo>
                    <a:pt x="1472" y="3375"/>
                  </a:lnTo>
                  <a:lnTo>
                    <a:pt x="1475" y="3471"/>
                  </a:lnTo>
                  <a:lnTo>
                    <a:pt x="1478" y="3569"/>
                  </a:lnTo>
                  <a:lnTo>
                    <a:pt x="1479" y="3667"/>
                  </a:lnTo>
                  <a:lnTo>
                    <a:pt x="1479" y="3766"/>
                  </a:lnTo>
                  <a:lnTo>
                    <a:pt x="1652" y="3766"/>
                  </a:lnTo>
                  <a:close/>
                </a:path>
              </a:pathLst>
            </a:custGeom>
            <a:solidFill>
              <a:srgbClr val="90C6E5"/>
            </a:solidFill>
            <a:ln w="9525">
              <a:noFill/>
              <a:round/>
              <a:headEnd/>
              <a:tailEnd/>
            </a:ln>
          </p:spPr>
          <p:txBody>
            <a:bodyPr/>
            <a:lstStyle/>
            <a:p>
              <a:endParaRPr lang="en-US"/>
            </a:p>
          </p:txBody>
        </p:sp>
        <p:sp>
          <p:nvSpPr>
            <p:cNvPr id="48243" name="Freeform 1041"/>
            <p:cNvSpPr>
              <a:spLocks noChangeAspect="1"/>
            </p:cNvSpPr>
            <p:nvPr/>
          </p:nvSpPr>
          <p:spPr bwMode="auto">
            <a:xfrm>
              <a:off x="1643" y="3125"/>
              <a:ext cx="18" cy="32"/>
            </a:xfrm>
            <a:custGeom>
              <a:avLst/>
              <a:gdLst>
                <a:gd name="T0" fmla="*/ 0 w 1652"/>
                <a:gd name="T1" fmla="*/ 0 h 3767"/>
                <a:gd name="T2" fmla="*/ 0 w 1652"/>
                <a:gd name="T3" fmla="*/ 0 h 3767"/>
                <a:gd name="T4" fmla="*/ 0 w 1652"/>
                <a:gd name="T5" fmla="*/ 0 h 3767"/>
                <a:gd name="T6" fmla="*/ 0 w 1652"/>
                <a:gd name="T7" fmla="*/ 0 h 3767"/>
                <a:gd name="T8" fmla="*/ 0 w 1652"/>
                <a:gd name="T9" fmla="*/ 0 h 3767"/>
                <a:gd name="T10" fmla="*/ 0 w 1652"/>
                <a:gd name="T11" fmla="*/ 0 h 3767"/>
                <a:gd name="T12" fmla="*/ 0 w 1652"/>
                <a:gd name="T13" fmla="*/ 0 h 3767"/>
                <a:gd name="T14" fmla="*/ 0 w 1652"/>
                <a:gd name="T15" fmla="*/ 0 h 3767"/>
                <a:gd name="T16" fmla="*/ 0 w 1652"/>
                <a:gd name="T17" fmla="*/ 0 h 3767"/>
                <a:gd name="T18" fmla="*/ 0 w 1652"/>
                <a:gd name="T19" fmla="*/ 0 h 3767"/>
                <a:gd name="T20" fmla="*/ 0 w 1652"/>
                <a:gd name="T21" fmla="*/ 0 h 3767"/>
                <a:gd name="T22" fmla="*/ 0 w 1652"/>
                <a:gd name="T23" fmla="*/ 0 h 3767"/>
                <a:gd name="T24" fmla="*/ 0 w 1652"/>
                <a:gd name="T25" fmla="*/ 0 h 3767"/>
                <a:gd name="T26" fmla="*/ 0 w 1652"/>
                <a:gd name="T27" fmla="*/ 0 h 3767"/>
                <a:gd name="T28" fmla="*/ 0 w 1652"/>
                <a:gd name="T29" fmla="*/ 0 h 3767"/>
                <a:gd name="T30" fmla="*/ 0 w 1652"/>
                <a:gd name="T31" fmla="*/ 0 h 3767"/>
                <a:gd name="T32" fmla="*/ 0 w 1652"/>
                <a:gd name="T33" fmla="*/ 0 h 3767"/>
                <a:gd name="T34" fmla="*/ 0 w 1652"/>
                <a:gd name="T35" fmla="*/ 0 h 3767"/>
                <a:gd name="T36" fmla="*/ 0 w 1652"/>
                <a:gd name="T37" fmla="*/ 0 h 3767"/>
                <a:gd name="T38" fmla="*/ 0 w 1652"/>
                <a:gd name="T39" fmla="*/ 0 h 3767"/>
                <a:gd name="T40" fmla="*/ 0 w 1652"/>
                <a:gd name="T41" fmla="*/ 0 h 3767"/>
                <a:gd name="T42" fmla="*/ 0 w 1652"/>
                <a:gd name="T43" fmla="*/ 0 h 3767"/>
                <a:gd name="T44" fmla="*/ 0 w 1652"/>
                <a:gd name="T45" fmla="*/ 0 h 3767"/>
                <a:gd name="T46" fmla="*/ 0 w 1652"/>
                <a:gd name="T47" fmla="*/ 0 h 3767"/>
                <a:gd name="T48" fmla="*/ 0 w 1652"/>
                <a:gd name="T49" fmla="*/ 0 h 3767"/>
                <a:gd name="T50" fmla="*/ 0 w 1652"/>
                <a:gd name="T51" fmla="*/ 0 h 3767"/>
                <a:gd name="T52" fmla="*/ 0 w 1652"/>
                <a:gd name="T53" fmla="*/ 0 h 3767"/>
                <a:gd name="T54" fmla="*/ 0 w 1652"/>
                <a:gd name="T55" fmla="*/ 0 h 3767"/>
                <a:gd name="T56" fmla="*/ 0 w 1652"/>
                <a:gd name="T57" fmla="*/ 0 h 3767"/>
                <a:gd name="T58" fmla="*/ 0 w 1652"/>
                <a:gd name="T59" fmla="*/ 0 h 3767"/>
                <a:gd name="T60" fmla="*/ 0 w 1652"/>
                <a:gd name="T61" fmla="*/ 0 h 3767"/>
                <a:gd name="T62" fmla="*/ 0 w 1652"/>
                <a:gd name="T63" fmla="*/ 0 h 3767"/>
                <a:gd name="T64" fmla="*/ 0 w 1652"/>
                <a:gd name="T65" fmla="*/ 0 h 3767"/>
                <a:gd name="T66" fmla="*/ 0 w 1652"/>
                <a:gd name="T67" fmla="*/ 0 h 3767"/>
                <a:gd name="T68" fmla="*/ 0 w 1652"/>
                <a:gd name="T69" fmla="*/ 0 h 3767"/>
                <a:gd name="T70" fmla="*/ 0 w 1652"/>
                <a:gd name="T71" fmla="*/ 0 h 3767"/>
                <a:gd name="T72" fmla="*/ 0 w 1652"/>
                <a:gd name="T73" fmla="*/ 0 h 3767"/>
                <a:gd name="T74" fmla="*/ 0 w 1652"/>
                <a:gd name="T75" fmla="*/ 0 h 3767"/>
                <a:gd name="T76" fmla="*/ 0 w 1652"/>
                <a:gd name="T77" fmla="*/ 0 h 3767"/>
                <a:gd name="T78" fmla="*/ 0 w 1652"/>
                <a:gd name="T79" fmla="*/ 0 h 3767"/>
                <a:gd name="T80" fmla="*/ 0 w 1652"/>
                <a:gd name="T81" fmla="*/ 0 h 3767"/>
                <a:gd name="T82" fmla="*/ 0 w 1652"/>
                <a:gd name="T83" fmla="*/ 0 h 3767"/>
                <a:gd name="T84" fmla="*/ 0 w 1652"/>
                <a:gd name="T85" fmla="*/ 0 h 3767"/>
                <a:gd name="T86" fmla="*/ 0 w 1652"/>
                <a:gd name="T87" fmla="*/ 0 h 3767"/>
                <a:gd name="T88" fmla="*/ 0 w 1652"/>
                <a:gd name="T89" fmla="*/ 0 h 3767"/>
                <a:gd name="T90" fmla="*/ 0 w 1652"/>
                <a:gd name="T91" fmla="*/ 0 h 3767"/>
                <a:gd name="T92" fmla="*/ 0 w 1652"/>
                <a:gd name="T93" fmla="*/ 0 h 3767"/>
                <a:gd name="T94" fmla="*/ 0 w 1652"/>
                <a:gd name="T95" fmla="*/ 0 h 3767"/>
                <a:gd name="T96" fmla="*/ 0 w 1652"/>
                <a:gd name="T97" fmla="*/ 0 h 3767"/>
                <a:gd name="T98" fmla="*/ 0 w 1652"/>
                <a:gd name="T99" fmla="*/ 0 h 3767"/>
                <a:gd name="T100" fmla="*/ 0 w 1652"/>
                <a:gd name="T101" fmla="*/ 0 h 37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2"/>
                <a:gd name="T154" fmla="*/ 0 h 3767"/>
                <a:gd name="T155" fmla="*/ 1652 w 1652"/>
                <a:gd name="T156" fmla="*/ 3767 h 37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2" h="3767">
                  <a:moveTo>
                    <a:pt x="0" y="3767"/>
                  </a:moveTo>
                  <a:lnTo>
                    <a:pt x="0" y="3767"/>
                  </a:lnTo>
                  <a:lnTo>
                    <a:pt x="22" y="3767"/>
                  </a:lnTo>
                  <a:lnTo>
                    <a:pt x="45" y="3766"/>
                  </a:lnTo>
                  <a:lnTo>
                    <a:pt x="68" y="3764"/>
                  </a:lnTo>
                  <a:lnTo>
                    <a:pt x="91" y="3762"/>
                  </a:lnTo>
                  <a:lnTo>
                    <a:pt x="114" y="3759"/>
                  </a:lnTo>
                  <a:lnTo>
                    <a:pt x="136" y="3755"/>
                  </a:lnTo>
                  <a:lnTo>
                    <a:pt x="159" y="3751"/>
                  </a:lnTo>
                  <a:lnTo>
                    <a:pt x="182" y="3746"/>
                  </a:lnTo>
                  <a:lnTo>
                    <a:pt x="204" y="3741"/>
                  </a:lnTo>
                  <a:lnTo>
                    <a:pt x="226" y="3735"/>
                  </a:lnTo>
                  <a:lnTo>
                    <a:pt x="248" y="3728"/>
                  </a:lnTo>
                  <a:lnTo>
                    <a:pt x="270" y="3721"/>
                  </a:lnTo>
                  <a:lnTo>
                    <a:pt x="292" y="3713"/>
                  </a:lnTo>
                  <a:lnTo>
                    <a:pt x="313" y="3703"/>
                  </a:lnTo>
                  <a:lnTo>
                    <a:pt x="335" y="3694"/>
                  </a:lnTo>
                  <a:lnTo>
                    <a:pt x="356" y="3685"/>
                  </a:lnTo>
                  <a:lnTo>
                    <a:pt x="377" y="3674"/>
                  </a:lnTo>
                  <a:lnTo>
                    <a:pt x="399" y="3663"/>
                  </a:lnTo>
                  <a:lnTo>
                    <a:pt x="419" y="3652"/>
                  </a:lnTo>
                  <a:lnTo>
                    <a:pt x="441" y="3640"/>
                  </a:lnTo>
                  <a:lnTo>
                    <a:pt x="481" y="3614"/>
                  </a:lnTo>
                  <a:lnTo>
                    <a:pt x="522" y="3587"/>
                  </a:lnTo>
                  <a:lnTo>
                    <a:pt x="561" y="3557"/>
                  </a:lnTo>
                  <a:lnTo>
                    <a:pt x="600" y="3524"/>
                  </a:lnTo>
                  <a:lnTo>
                    <a:pt x="639" y="3491"/>
                  </a:lnTo>
                  <a:lnTo>
                    <a:pt x="676" y="3455"/>
                  </a:lnTo>
                  <a:lnTo>
                    <a:pt x="713" y="3417"/>
                  </a:lnTo>
                  <a:lnTo>
                    <a:pt x="750" y="3378"/>
                  </a:lnTo>
                  <a:lnTo>
                    <a:pt x="785" y="3336"/>
                  </a:lnTo>
                  <a:lnTo>
                    <a:pt x="821" y="3293"/>
                  </a:lnTo>
                  <a:lnTo>
                    <a:pt x="855" y="3247"/>
                  </a:lnTo>
                  <a:lnTo>
                    <a:pt x="889" y="3201"/>
                  </a:lnTo>
                  <a:lnTo>
                    <a:pt x="923" y="3152"/>
                  </a:lnTo>
                  <a:lnTo>
                    <a:pt x="955" y="3101"/>
                  </a:lnTo>
                  <a:lnTo>
                    <a:pt x="987" y="3050"/>
                  </a:lnTo>
                  <a:lnTo>
                    <a:pt x="1018" y="2996"/>
                  </a:lnTo>
                  <a:lnTo>
                    <a:pt x="1049" y="2941"/>
                  </a:lnTo>
                  <a:lnTo>
                    <a:pt x="1078" y="2884"/>
                  </a:lnTo>
                  <a:lnTo>
                    <a:pt x="1108" y="2825"/>
                  </a:lnTo>
                  <a:lnTo>
                    <a:pt x="1137" y="2766"/>
                  </a:lnTo>
                  <a:lnTo>
                    <a:pt x="1165" y="2704"/>
                  </a:lnTo>
                  <a:lnTo>
                    <a:pt x="1192" y="2641"/>
                  </a:lnTo>
                  <a:lnTo>
                    <a:pt x="1219" y="2577"/>
                  </a:lnTo>
                  <a:lnTo>
                    <a:pt x="1245" y="2511"/>
                  </a:lnTo>
                  <a:lnTo>
                    <a:pt x="1270" y="2444"/>
                  </a:lnTo>
                  <a:lnTo>
                    <a:pt x="1294" y="2375"/>
                  </a:lnTo>
                  <a:lnTo>
                    <a:pt x="1318" y="2305"/>
                  </a:lnTo>
                  <a:lnTo>
                    <a:pt x="1341" y="2233"/>
                  </a:lnTo>
                  <a:lnTo>
                    <a:pt x="1363" y="2162"/>
                  </a:lnTo>
                  <a:lnTo>
                    <a:pt x="1386" y="2088"/>
                  </a:lnTo>
                  <a:lnTo>
                    <a:pt x="1406" y="2012"/>
                  </a:lnTo>
                  <a:lnTo>
                    <a:pt x="1426" y="1936"/>
                  </a:lnTo>
                  <a:lnTo>
                    <a:pt x="1445" y="1858"/>
                  </a:lnTo>
                  <a:lnTo>
                    <a:pt x="1464" y="1779"/>
                  </a:lnTo>
                  <a:lnTo>
                    <a:pt x="1481" y="1699"/>
                  </a:lnTo>
                  <a:lnTo>
                    <a:pt x="1498" y="1618"/>
                  </a:lnTo>
                  <a:lnTo>
                    <a:pt x="1514" y="1536"/>
                  </a:lnTo>
                  <a:lnTo>
                    <a:pt x="1530" y="1453"/>
                  </a:lnTo>
                  <a:lnTo>
                    <a:pt x="1543" y="1369"/>
                  </a:lnTo>
                  <a:lnTo>
                    <a:pt x="1557" y="1284"/>
                  </a:lnTo>
                  <a:lnTo>
                    <a:pt x="1570" y="1197"/>
                  </a:lnTo>
                  <a:lnTo>
                    <a:pt x="1582" y="1110"/>
                  </a:lnTo>
                  <a:lnTo>
                    <a:pt x="1593" y="1022"/>
                  </a:lnTo>
                  <a:lnTo>
                    <a:pt x="1602" y="933"/>
                  </a:lnTo>
                  <a:lnTo>
                    <a:pt x="1611" y="844"/>
                  </a:lnTo>
                  <a:lnTo>
                    <a:pt x="1621" y="753"/>
                  </a:lnTo>
                  <a:lnTo>
                    <a:pt x="1628" y="661"/>
                  </a:lnTo>
                  <a:lnTo>
                    <a:pt x="1634" y="569"/>
                  </a:lnTo>
                  <a:lnTo>
                    <a:pt x="1639" y="476"/>
                  </a:lnTo>
                  <a:lnTo>
                    <a:pt x="1644" y="383"/>
                  </a:lnTo>
                  <a:lnTo>
                    <a:pt x="1647" y="288"/>
                  </a:lnTo>
                  <a:lnTo>
                    <a:pt x="1649" y="193"/>
                  </a:lnTo>
                  <a:lnTo>
                    <a:pt x="1651" y="97"/>
                  </a:lnTo>
                  <a:lnTo>
                    <a:pt x="1652" y="0"/>
                  </a:lnTo>
                  <a:lnTo>
                    <a:pt x="1479" y="0"/>
                  </a:lnTo>
                  <a:lnTo>
                    <a:pt x="1479" y="96"/>
                  </a:lnTo>
                  <a:lnTo>
                    <a:pt x="1478" y="190"/>
                  </a:lnTo>
                  <a:lnTo>
                    <a:pt x="1475" y="283"/>
                  </a:lnTo>
                  <a:lnTo>
                    <a:pt x="1472" y="376"/>
                  </a:lnTo>
                  <a:lnTo>
                    <a:pt x="1467" y="468"/>
                  </a:lnTo>
                  <a:lnTo>
                    <a:pt x="1462" y="559"/>
                  </a:lnTo>
                  <a:lnTo>
                    <a:pt x="1456" y="649"/>
                  </a:lnTo>
                  <a:lnTo>
                    <a:pt x="1449" y="739"/>
                  </a:lnTo>
                  <a:lnTo>
                    <a:pt x="1440" y="828"/>
                  </a:lnTo>
                  <a:lnTo>
                    <a:pt x="1431" y="916"/>
                  </a:lnTo>
                  <a:lnTo>
                    <a:pt x="1422" y="1003"/>
                  </a:lnTo>
                  <a:lnTo>
                    <a:pt x="1411" y="1089"/>
                  </a:lnTo>
                  <a:lnTo>
                    <a:pt x="1400" y="1174"/>
                  </a:lnTo>
                  <a:lnTo>
                    <a:pt x="1388" y="1258"/>
                  </a:lnTo>
                  <a:lnTo>
                    <a:pt x="1374" y="1342"/>
                  </a:lnTo>
                  <a:lnTo>
                    <a:pt x="1360" y="1424"/>
                  </a:lnTo>
                  <a:lnTo>
                    <a:pt x="1345" y="1505"/>
                  </a:lnTo>
                  <a:lnTo>
                    <a:pt x="1330" y="1585"/>
                  </a:lnTo>
                  <a:lnTo>
                    <a:pt x="1313" y="1664"/>
                  </a:lnTo>
                  <a:lnTo>
                    <a:pt x="1296" y="1742"/>
                  </a:lnTo>
                  <a:lnTo>
                    <a:pt x="1278" y="1819"/>
                  </a:lnTo>
                  <a:lnTo>
                    <a:pt x="1259" y="1893"/>
                  </a:lnTo>
                  <a:lnTo>
                    <a:pt x="1240" y="1968"/>
                  </a:lnTo>
                  <a:lnTo>
                    <a:pt x="1220" y="2041"/>
                  </a:lnTo>
                  <a:lnTo>
                    <a:pt x="1198" y="2112"/>
                  </a:lnTo>
                  <a:lnTo>
                    <a:pt x="1177" y="2183"/>
                  </a:lnTo>
                  <a:lnTo>
                    <a:pt x="1155" y="2252"/>
                  </a:lnTo>
                  <a:lnTo>
                    <a:pt x="1132" y="2319"/>
                  </a:lnTo>
                  <a:lnTo>
                    <a:pt x="1108" y="2385"/>
                  </a:lnTo>
                  <a:lnTo>
                    <a:pt x="1083" y="2450"/>
                  </a:lnTo>
                  <a:lnTo>
                    <a:pt x="1059" y="2514"/>
                  </a:lnTo>
                  <a:lnTo>
                    <a:pt x="1033" y="2575"/>
                  </a:lnTo>
                  <a:lnTo>
                    <a:pt x="1007" y="2635"/>
                  </a:lnTo>
                  <a:lnTo>
                    <a:pt x="981" y="2694"/>
                  </a:lnTo>
                  <a:lnTo>
                    <a:pt x="953" y="2750"/>
                  </a:lnTo>
                  <a:lnTo>
                    <a:pt x="926" y="2806"/>
                  </a:lnTo>
                  <a:lnTo>
                    <a:pt x="897" y="2860"/>
                  </a:lnTo>
                  <a:lnTo>
                    <a:pt x="869" y="2912"/>
                  </a:lnTo>
                  <a:lnTo>
                    <a:pt x="839" y="2963"/>
                  </a:lnTo>
                  <a:lnTo>
                    <a:pt x="810" y="3010"/>
                  </a:lnTo>
                  <a:lnTo>
                    <a:pt x="779" y="3058"/>
                  </a:lnTo>
                  <a:lnTo>
                    <a:pt x="749" y="3102"/>
                  </a:lnTo>
                  <a:lnTo>
                    <a:pt x="717" y="3146"/>
                  </a:lnTo>
                  <a:lnTo>
                    <a:pt x="685" y="3187"/>
                  </a:lnTo>
                  <a:lnTo>
                    <a:pt x="653" y="3227"/>
                  </a:lnTo>
                  <a:lnTo>
                    <a:pt x="621" y="3264"/>
                  </a:lnTo>
                  <a:lnTo>
                    <a:pt x="588" y="3300"/>
                  </a:lnTo>
                  <a:lnTo>
                    <a:pt x="555" y="3333"/>
                  </a:lnTo>
                  <a:lnTo>
                    <a:pt x="522" y="3366"/>
                  </a:lnTo>
                  <a:lnTo>
                    <a:pt x="488" y="3395"/>
                  </a:lnTo>
                  <a:lnTo>
                    <a:pt x="455" y="3422"/>
                  </a:lnTo>
                  <a:lnTo>
                    <a:pt x="420" y="3449"/>
                  </a:lnTo>
                  <a:lnTo>
                    <a:pt x="386" y="3472"/>
                  </a:lnTo>
                  <a:lnTo>
                    <a:pt x="351" y="3494"/>
                  </a:lnTo>
                  <a:lnTo>
                    <a:pt x="334" y="3503"/>
                  </a:lnTo>
                  <a:lnTo>
                    <a:pt x="317" y="3513"/>
                  </a:lnTo>
                  <a:lnTo>
                    <a:pt x="300" y="3522"/>
                  </a:lnTo>
                  <a:lnTo>
                    <a:pt x="283" y="3530"/>
                  </a:lnTo>
                  <a:lnTo>
                    <a:pt x="265" y="3539"/>
                  </a:lnTo>
                  <a:lnTo>
                    <a:pt x="248" y="3546"/>
                  </a:lnTo>
                  <a:lnTo>
                    <a:pt x="231" y="3553"/>
                  </a:lnTo>
                  <a:lnTo>
                    <a:pt x="212" y="3559"/>
                  </a:lnTo>
                  <a:lnTo>
                    <a:pt x="195" y="3565"/>
                  </a:lnTo>
                  <a:lnTo>
                    <a:pt x="178" y="3571"/>
                  </a:lnTo>
                  <a:lnTo>
                    <a:pt x="160" y="3575"/>
                  </a:lnTo>
                  <a:lnTo>
                    <a:pt x="142" y="3580"/>
                  </a:lnTo>
                  <a:lnTo>
                    <a:pt x="125" y="3584"/>
                  </a:lnTo>
                  <a:lnTo>
                    <a:pt x="107" y="3587"/>
                  </a:lnTo>
                  <a:lnTo>
                    <a:pt x="89" y="3590"/>
                  </a:lnTo>
                  <a:lnTo>
                    <a:pt x="72" y="3592"/>
                  </a:lnTo>
                  <a:lnTo>
                    <a:pt x="54" y="3594"/>
                  </a:lnTo>
                  <a:lnTo>
                    <a:pt x="35" y="3595"/>
                  </a:lnTo>
                  <a:lnTo>
                    <a:pt x="17" y="3596"/>
                  </a:lnTo>
                  <a:lnTo>
                    <a:pt x="0" y="3596"/>
                  </a:lnTo>
                  <a:lnTo>
                    <a:pt x="0" y="3767"/>
                  </a:lnTo>
                  <a:close/>
                </a:path>
              </a:pathLst>
            </a:custGeom>
            <a:solidFill>
              <a:srgbClr val="90C6E5"/>
            </a:solidFill>
            <a:ln w="9525">
              <a:noFill/>
              <a:round/>
              <a:headEnd/>
              <a:tailEnd/>
            </a:ln>
          </p:spPr>
          <p:txBody>
            <a:bodyPr/>
            <a:lstStyle/>
            <a:p>
              <a:endParaRPr lang="en-US"/>
            </a:p>
          </p:txBody>
        </p:sp>
        <p:sp>
          <p:nvSpPr>
            <p:cNvPr id="48244" name="Freeform 1042"/>
            <p:cNvSpPr>
              <a:spLocks noChangeAspect="1"/>
            </p:cNvSpPr>
            <p:nvPr/>
          </p:nvSpPr>
          <p:spPr bwMode="auto">
            <a:xfrm>
              <a:off x="1625" y="3125"/>
              <a:ext cx="18" cy="32"/>
            </a:xfrm>
            <a:custGeom>
              <a:avLst/>
              <a:gdLst>
                <a:gd name="T0" fmla="*/ 0 w 1654"/>
                <a:gd name="T1" fmla="*/ 0 h 3767"/>
                <a:gd name="T2" fmla="*/ 0 w 1654"/>
                <a:gd name="T3" fmla="*/ 0 h 3767"/>
                <a:gd name="T4" fmla="*/ 0 w 1654"/>
                <a:gd name="T5" fmla="*/ 0 h 3767"/>
                <a:gd name="T6" fmla="*/ 0 w 1654"/>
                <a:gd name="T7" fmla="*/ 0 h 3767"/>
                <a:gd name="T8" fmla="*/ 0 w 1654"/>
                <a:gd name="T9" fmla="*/ 0 h 3767"/>
                <a:gd name="T10" fmla="*/ 0 w 1654"/>
                <a:gd name="T11" fmla="*/ 0 h 3767"/>
                <a:gd name="T12" fmla="*/ 0 w 1654"/>
                <a:gd name="T13" fmla="*/ 0 h 3767"/>
                <a:gd name="T14" fmla="*/ 0 w 1654"/>
                <a:gd name="T15" fmla="*/ 0 h 3767"/>
                <a:gd name="T16" fmla="*/ 0 w 1654"/>
                <a:gd name="T17" fmla="*/ 0 h 3767"/>
                <a:gd name="T18" fmla="*/ 0 w 1654"/>
                <a:gd name="T19" fmla="*/ 0 h 3767"/>
                <a:gd name="T20" fmla="*/ 0 w 1654"/>
                <a:gd name="T21" fmla="*/ 0 h 3767"/>
                <a:gd name="T22" fmla="*/ 0 w 1654"/>
                <a:gd name="T23" fmla="*/ 0 h 3767"/>
                <a:gd name="T24" fmla="*/ 0 w 1654"/>
                <a:gd name="T25" fmla="*/ 0 h 3767"/>
                <a:gd name="T26" fmla="*/ 0 w 1654"/>
                <a:gd name="T27" fmla="*/ 0 h 3767"/>
                <a:gd name="T28" fmla="*/ 0 w 1654"/>
                <a:gd name="T29" fmla="*/ 0 h 3767"/>
                <a:gd name="T30" fmla="*/ 0 w 1654"/>
                <a:gd name="T31" fmla="*/ 0 h 3767"/>
                <a:gd name="T32" fmla="*/ 0 w 1654"/>
                <a:gd name="T33" fmla="*/ 0 h 3767"/>
                <a:gd name="T34" fmla="*/ 0 w 1654"/>
                <a:gd name="T35" fmla="*/ 0 h 3767"/>
                <a:gd name="T36" fmla="*/ 0 w 1654"/>
                <a:gd name="T37" fmla="*/ 0 h 3767"/>
                <a:gd name="T38" fmla="*/ 0 w 1654"/>
                <a:gd name="T39" fmla="*/ 0 h 3767"/>
                <a:gd name="T40" fmla="*/ 0 w 1654"/>
                <a:gd name="T41" fmla="*/ 0 h 3767"/>
                <a:gd name="T42" fmla="*/ 0 w 1654"/>
                <a:gd name="T43" fmla="*/ 0 h 3767"/>
                <a:gd name="T44" fmla="*/ 0 w 1654"/>
                <a:gd name="T45" fmla="*/ 0 h 3767"/>
                <a:gd name="T46" fmla="*/ 0 w 1654"/>
                <a:gd name="T47" fmla="*/ 0 h 3767"/>
                <a:gd name="T48" fmla="*/ 0 w 1654"/>
                <a:gd name="T49" fmla="*/ 0 h 3767"/>
                <a:gd name="T50" fmla="*/ 0 w 1654"/>
                <a:gd name="T51" fmla="*/ 0 h 3767"/>
                <a:gd name="T52" fmla="*/ 0 w 1654"/>
                <a:gd name="T53" fmla="*/ 0 h 3767"/>
                <a:gd name="T54" fmla="*/ 0 w 1654"/>
                <a:gd name="T55" fmla="*/ 0 h 3767"/>
                <a:gd name="T56" fmla="*/ 0 w 1654"/>
                <a:gd name="T57" fmla="*/ 0 h 3767"/>
                <a:gd name="T58" fmla="*/ 0 w 1654"/>
                <a:gd name="T59" fmla="*/ 0 h 3767"/>
                <a:gd name="T60" fmla="*/ 0 w 1654"/>
                <a:gd name="T61" fmla="*/ 0 h 3767"/>
                <a:gd name="T62" fmla="*/ 0 w 1654"/>
                <a:gd name="T63" fmla="*/ 0 h 3767"/>
                <a:gd name="T64" fmla="*/ 0 w 1654"/>
                <a:gd name="T65" fmla="*/ 0 h 3767"/>
                <a:gd name="T66" fmla="*/ 0 w 1654"/>
                <a:gd name="T67" fmla="*/ 0 h 3767"/>
                <a:gd name="T68" fmla="*/ 0 w 1654"/>
                <a:gd name="T69" fmla="*/ 0 h 3767"/>
                <a:gd name="T70" fmla="*/ 0 w 1654"/>
                <a:gd name="T71" fmla="*/ 0 h 3767"/>
                <a:gd name="T72" fmla="*/ 0 w 1654"/>
                <a:gd name="T73" fmla="*/ 0 h 3767"/>
                <a:gd name="T74" fmla="*/ 0 w 1654"/>
                <a:gd name="T75" fmla="*/ 0 h 3767"/>
                <a:gd name="T76" fmla="*/ 0 w 1654"/>
                <a:gd name="T77" fmla="*/ 0 h 3767"/>
                <a:gd name="T78" fmla="*/ 0 w 1654"/>
                <a:gd name="T79" fmla="*/ 0 h 3767"/>
                <a:gd name="T80" fmla="*/ 0 w 1654"/>
                <a:gd name="T81" fmla="*/ 0 h 3767"/>
                <a:gd name="T82" fmla="*/ 0 w 1654"/>
                <a:gd name="T83" fmla="*/ 0 h 3767"/>
                <a:gd name="T84" fmla="*/ 0 w 1654"/>
                <a:gd name="T85" fmla="*/ 0 h 3767"/>
                <a:gd name="T86" fmla="*/ 0 w 1654"/>
                <a:gd name="T87" fmla="*/ 0 h 3767"/>
                <a:gd name="T88" fmla="*/ 0 w 1654"/>
                <a:gd name="T89" fmla="*/ 0 h 3767"/>
                <a:gd name="T90" fmla="*/ 0 w 1654"/>
                <a:gd name="T91" fmla="*/ 0 h 3767"/>
                <a:gd name="T92" fmla="*/ 0 w 1654"/>
                <a:gd name="T93" fmla="*/ 0 h 3767"/>
                <a:gd name="T94" fmla="*/ 0 w 1654"/>
                <a:gd name="T95" fmla="*/ 0 h 3767"/>
                <a:gd name="T96" fmla="*/ 0 w 1654"/>
                <a:gd name="T97" fmla="*/ 0 h 3767"/>
                <a:gd name="T98" fmla="*/ 0 w 1654"/>
                <a:gd name="T99" fmla="*/ 0 h 3767"/>
                <a:gd name="T100" fmla="*/ 0 w 1654"/>
                <a:gd name="T101" fmla="*/ 0 h 3767"/>
                <a:gd name="T102" fmla="*/ 0 w 1654"/>
                <a:gd name="T103" fmla="*/ 0 h 3767"/>
                <a:gd name="T104" fmla="*/ 0 w 1654"/>
                <a:gd name="T105" fmla="*/ 0 h 3767"/>
                <a:gd name="T106" fmla="*/ 0 w 1654"/>
                <a:gd name="T107" fmla="*/ 0 h 3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54"/>
                <a:gd name="T163" fmla="*/ 0 h 3767"/>
                <a:gd name="T164" fmla="*/ 1654 w 1654"/>
                <a:gd name="T165" fmla="*/ 3767 h 3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54" h="3767">
                  <a:moveTo>
                    <a:pt x="0" y="0"/>
                  </a:moveTo>
                  <a:lnTo>
                    <a:pt x="0" y="0"/>
                  </a:lnTo>
                  <a:lnTo>
                    <a:pt x="1" y="97"/>
                  </a:lnTo>
                  <a:lnTo>
                    <a:pt x="2" y="193"/>
                  </a:lnTo>
                  <a:lnTo>
                    <a:pt x="4" y="288"/>
                  </a:lnTo>
                  <a:lnTo>
                    <a:pt x="7" y="382"/>
                  </a:lnTo>
                  <a:lnTo>
                    <a:pt x="11" y="476"/>
                  </a:lnTo>
                  <a:lnTo>
                    <a:pt x="17" y="569"/>
                  </a:lnTo>
                  <a:lnTo>
                    <a:pt x="22" y="661"/>
                  </a:lnTo>
                  <a:lnTo>
                    <a:pt x="28" y="752"/>
                  </a:lnTo>
                  <a:lnTo>
                    <a:pt x="35" y="843"/>
                  </a:lnTo>
                  <a:lnTo>
                    <a:pt x="43" y="932"/>
                  </a:lnTo>
                  <a:lnTo>
                    <a:pt x="52" y="1021"/>
                  </a:lnTo>
                  <a:lnTo>
                    <a:pt x="62" y="1109"/>
                  </a:lnTo>
                  <a:lnTo>
                    <a:pt x="72" y="1196"/>
                  </a:lnTo>
                  <a:lnTo>
                    <a:pt x="84" y="1282"/>
                  </a:lnTo>
                  <a:lnTo>
                    <a:pt x="96" y="1368"/>
                  </a:lnTo>
                  <a:lnTo>
                    <a:pt x="109" y="1452"/>
                  </a:lnTo>
                  <a:lnTo>
                    <a:pt x="122" y="1535"/>
                  </a:lnTo>
                  <a:lnTo>
                    <a:pt x="138" y="1617"/>
                  </a:lnTo>
                  <a:lnTo>
                    <a:pt x="152" y="1698"/>
                  </a:lnTo>
                  <a:lnTo>
                    <a:pt x="168" y="1778"/>
                  </a:lnTo>
                  <a:lnTo>
                    <a:pt x="185" y="1857"/>
                  </a:lnTo>
                  <a:lnTo>
                    <a:pt x="203" y="1934"/>
                  </a:lnTo>
                  <a:lnTo>
                    <a:pt x="222" y="2011"/>
                  </a:lnTo>
                  <a:lnTo>
                    <a:pt x="241" y="2086"/>
                  </a:lnTo>
                  <a:lnTo>
                    <a:pt x="261" y="2160"/>
                  </a:lnTo>
                  <a:lnTo>
                    <a:pt x="282" y="2232"/>
                  </a:lnTo>
                  <a:lnTo>
                    <a:pt x="303" y="2303"/>
                  </a:lnTo>
                  <a:lnTo>
                    <a:pt x="326" y="2374"/>
                  </a:lnTo>
                  <a:lnTo>
                    <a:pt x="349" y="2443"/>
                  </a:lnTo>
                  <a:lnTo>
                    <a:pt x="373" y="2510"/>
                  </a:lnTo>
                  <a:lnTo>
                    <a:pt x="397" y="2575"/>
                  </a:lnTo>
                  <a:lnTo>
                    <a:pt x="424" y="2640"/>
                  </a:lnTo>
                  <a:lnTo>
                    <a:pt x="449" y="2703"/>
                  </a:lnTo>
                  <a:lnTo>
                    <a:pt x="476" y="2765"/>
                  </a:lnTo>
                  <a:lnTo>
                    <a:pt x="504" y="2824"/>
                  </a:lnTo>
                  <a:lnTo>
                    <a:pt x="532" y="2883"/>
                  </a:lnTo>
                  <a:lnTo>
                    <a:pt x="562" y="2941"/>
                  </a:lnTo>
                  <a:lnTo>
                    <a:pt x="591" y="2995"/>
                  </a:lnTo>
                  <a:lnTo>
                    <a:pt x="623" y="3049"/>
                  </a:lnTo>
                  <a:lnTo>
                    <a:pt x="655" y="3101"/>
                  </a:lnTo>
                  <a:lnTo>
                    <a:pt x="687" y="3152"/>
                  </a:lnTo>
                  <a:lnTo>
                    <a:pt x="720" y="3201"/>
                  </a:lnTo>
                  <a:lnTo>
                    <a:pt x="754" y="3247"/>
                  </a:lnTo>
                  <a:lnTo>
                    <a:pt x="789" y="3293"/>
                  </a:lnTo>
                  <a:lnTo>
                    <a:pt x="823" y="3336"/>
                  </a:lnTo>
                  <a:lnTo>
                    <a:pt x="860" y="3378"/>
                  </a:lnTo>
                  <a:lnTo>
                    <a:pt x="898" y="3418"/>
                  </a:lnTo>
                  <a:lnTo>
                    <a:pt x="935" y="3456"/>
                  </a:lnTo>
                  <a:lnTo>
                    <a:pt x="975" y="3492"/>
                  </a:lnTo>
                  <a:lnTo>
                    <a:pt x="1014" y="3525"/>
                  </a:lnTo>
                  <a:lnTo>
                    <a:pt x="1034" y="3542"/>
                  </a:lnTo>
                  <a:lnTo>
                    <a:pt x="1054" y="3558"/>
                  </a:lnTo>
                  <a:lnTo>
                    <a:pt x="1076" y="3573"/>
                  </a:lnTo>
                  <a:lnTo>
                    <a:pt x="1096" y="3588"/>
                  </a:lnTo>
                  <a:lnTo>
                    <a:pt x="1117" y="3601"/>
                  </a:lnTo>
                  <a:lnTo>
                    <a:pt x="1138" y="3615"/>
                  </a:lnTo>
                  <a:lnTo>
                    <a:pt x="1159" y="3629"/>
                  </a:lnTo>
                  <a:lnTo>
                    <a:pt x="1182" y="3641"/>
                  </a:lnTo>
                  <a:lnTo>
                    <a:pt x="1203" y="3653"/>
                  </a:lnTo>
                  <a:lnTo>
                    <a:pt x="1225" y="3664"/>
                  </a:lnTo>
                  <a:lnTo>
                    <a:pt x="1248" y="3675"/>
                  </a:lnTo>
                  <a:lnTo>
                    <a:pt x="1270" y="3685"/>
                  </a:lnTo>
                  <a:lnTo>
                    <a:pt x="1292" y="3695"/>
                  </a:lnTo>
                  <a:lnTo>
                    <a:pt x="1315" y="3704"/>
                  </a:lnTo>
                  <a:lnTo>
                    <a:pt x="1338" y="3714"/>
                  </a:lnTo>
                  <a:lnTo>
                    <a:pt x="1362" y="3721"/>
                  </a:lnTo>
                  <a:lnTo>
                    <a:pt x="1385" y="3729"/>
                  </a:lnTo>
                  <a:lnTo>
                    <a:pt x="1408" y="3735"/>
                  </a:lnTo>
                  <a:lnTo>
                    <a:pt x="1432" y="3741"/>
                  </a:lnTo>
                  <a:lnTo>
                    <a:pt x="1456" y="3747"/>
                  </a:lnTo>
                  <a:lnTo>
                    <a:pt x="1481" y="3751"/>
                  </a:lnTo>
                  <a:lnTo>
                    <a:pt x="1504" y="3755"/>
                  </a:lnTo>
                  <a:lnTo>
                    <a:pt x="1530" y="3759"/>
                  </a:lnTo>
                  <a:lnTo>
                    <a:pt x="1553" y="3762"/>
                  </a:lnTo>
                  <a:lnTo>
                    <a:pt x="1578" y="3764"/>
                  </a:lnTo>
                  <a:lnTo>
                    <a:pt x="1603" y="3766"/>
                  </a:lnTo>
                  <a:lnTo>
                    <a:pt x="1628" y="3767"/>
                  </a:lnTo>
                  <a:lnTo>
                    <a:pt x="1654" y="3767"/>
                  </a:lnTo>
                  <a:lnTo>
                    <a:pt x="1654" y="3596"/>
                  </a:lnTo>
                  <a:lnTo>
                    <a:pt x="1632" y="3596"/>
                  </a:lnTo>
                  <a:lnTo>
                    <a:pt x="1612" y="3595"/>
                  </a:lnTo>
                  <a:lnTo>
                    <a:pt x="1592" y="3594"/>
                  </a:lnTo>
                  <a:lnTo>
                    <a:pt x="1571" y="3592"/>
                  </a:lnTo>
                  <a:lnTo>
                    <a:pt x="1551" y="3590"/>
                  </a:lnTo>
                  <a:lnTo>
                    <a:pt x="1532" y="3587"/>
                  </a:lnTo>
                  <a:lnTo>
                    <a:pt x="1512" y="3583"/>
                  </a:lnTo>
                  <a:lnTo>
                    <a:pt x="1492" y="3579"/>
                  </a:lnTo>
                  <a:lnTo>
                    <a:pt x="1473" y="3575"/>
                  </a:lnTo>
                  <a:lnTo>
                    <a:pt x="1453" y="3570"/>
                  </a:lnTo>
                  <a:lnTo>
                    <a:pt x="1434" y="3565"/>
                  </a:lnTo>
                  <a:lnTo>
                    <a:pt x="1416" y="3559"/>
                  </a:lnTo>
                  <a:lnTo>
                    <a:pt x="1396" y="3552"/>
                  </a:lnTo>
                  <a:lnTo>
                    <a:pt x="1377" y="3545"/>
                  </a:lnTo>
                  <a:lnTo>
                    <a:pt x="1359" y="3538"/>
                  </a:lnTo>
                  <a:lnTo>
                    <a:pt x="1339" y="3529"/>
                  </a:lnTo>
                  <a:lnTo>
                    <a:pt x="1321" y="3521"/>
                  </a:lnTo>
                  <a:lnTo>
                    <a:pt x="1303" y="3512"/>
                  </a:lnTo>
                  <a:lnTo>
                    <a:pt x="1284" y="3502"/>
                  </a:lnTo>
                  <a:lnTo>
                    <a:pt x="1266" y="3492"/>
                  </a:lnTo>
                  <a:lnTo>
                    <a:pt x="1248" y="3482"/>
                  </a:lnTo>
                  <a:lnTo>
                    <a:pt x="1229" y="3471"/>
                  </a:lnTo>
                  <a:lnTo>
                    <a:pt x="1212" y="3460"/>
                  </a:lnTo>
                  <a:lnTo>
                    <a:pt x="1194" y="3447"/>
                  </a:lnTo>
                  <a:lnTo>
                    <a:pt x="1176" y="3434"/>
                  </a:lnTo>
                  <a:lnTo>
                    <a:pt x="1159" y="3422"/>
                  </a:lnTo>
                  <a:lnTo>
                    <a:pt x="1141" y="3408"/>
                  </a:lnTo>
                  <a:lnTo>
                    <a:pt x="1125" y="3395"/>
                  </a:lnTo>
                  <a:lnTo>
                    <a:pt x="1089" y="3365"/>
                  </a:lnTo>
                  <a:lnTo>
                    <a:pt x="1055" y="3333"/>
                  </a:lnTo>
                  <a:lnTo>
                    <a:pt x="1022" y="3300"/>
                  </a:lnTo>
                  <a:lnTo>
                    <a:pt x="988" y="3263"/>
                  </a:lnTo>
                  <a:lnTo>
                    <a:pt x="956" y="3227"/>
                  </a:lnTo>
                  <a:lnTo>
                    <a:pt x="924" y="3187"/>
                  </a:lnTo>
                  <a:lnTo>
                    <a:pt x="892" y="3146"/>
                  </a:lnTo>
                  <a:lnTo>
                    <a:pt x="861" y="3102"/>
                  </a:lnTo>
                  <a:lnTo>
                    <a:pt x="831" y="3058"/>
                  </a:lnTo>
                  <a:lnTo>
                    <a:pt x="800" y="3011"/>
                  </a:lnTo>
                  <a:lnTo>
                    <a:pt x="770" y="2963"/>
                  </a:lnTo>
                  <a:lnTo>
                    <a:pt x="742" y="2912"/>
                  </a:lnTo>
                  <a:lnTo>
                    <a:pt x="714" y="2861"/>
                  </a:lnTo>
                  <a:lnTo>
                    <a:pt x="686" y="2807"/>
                  </a:lnTo>
                  <a:lnTo>
                    <a:pt x="660" y="2751"/>
                  </a:lnTo>
                  <a:lnTo>
                    <a:pt x="633" y="2695"/>
                  </a:lnTo>
                  <a:lnTo>
                    <a:pt x="608" y="2637"/>
                  </a:lnTo>
                  <a:lnTo>
                    <a:pt x="582" y="2576"/>
                  </a:lnTo>
                  <a:lnTo>
                    <a:pt x="558" y="2515"/>
                  </a:lnTo>
                  <a:lnTo>
                    <a:pt x="534" y="2452"/>
                  </a:lnTo>
                  <a:lnTo>
                    <a:pt x="512" y="2387"/>
                  </a:lnTo>
                  <a:lnTo>
                    <a:pt x="490" y="2320"/>
                  </a:lnTo>
                  <a:lnTo>
                    <a:pt x="467" y="2254"/>
                  </a:lnTo>
                  <a:lnTo>
                    <a:pt x="447" y="2185"/>
                  </a:lnTo>
                  <a:lnTo>
                    <a:pt x="427" y="2114"/>
                  </a:lnTo>
                  <a:lnTo>
                    <a:pt x="407" y="2043"/>
                  </a:lnTo>
                  <a:lnTo>
                    <a:pt x="389" y="1969"/>
                  </a:lnTo>
                  <a:lnTo>
                    <a:pt x="371" y="1895"/>
                  </a:lnTo>
                  <a:lnTo>
                    <a:pt x="353" y="1820"/>
                  </a:lnTo>
                  <a:lnTo>
                    <a:pt x="337" y="1744"/>
                  </a:lnTo>
                  <a:lnTo>
                    <a:pt x="322" y="1666"/>
                  </a:lnTo>
                  <a:lnTo>
                    <a:pt x="307" y="1587"/>
                  </a:lnTo>
                  <a:lnTo>
                    <a:pt x="292" y="1507"/>
                  </a:lnTo>
                  <a:lnTo>
                    <a:pt x="279" y="1425"/>
                  </a:lnTo>
                  <a:lnTo>
                    <a:pt x="266" y="1343"/>
                  </a:lnTo>
                  <a:lnTo>
                    <a:pt x="254" y="1260"/>
                  </a:lnTo>
                  <a:lnTo>
                    <a:pt x="243" y="1176"/>
                  </a:lnTo>
                  <a:lnTo>
                    <a:pt x="233" y="1090"/>
                  </a:lnTo>
                  <a:lnTo>
                    <a:pt x="223" y="1004"/>
                  </a:lnTo>
                  <a:lnTo>
                    <a:pt x="214" y="917"/>
                  </a:lnTo>
                  <a:lnTo>
                    <a:pt x="207" y="829"/>
                  </a:lnTo>
                  <a:lnTo>
                    <a:pt x="200" y="740"/>
                  </a:lnTo>
                  <a:lnTo>
                    <a:pt x="194" y="650"/>
                  </a:lnTo>
                  <a:lnTo>
                    <a:pt x="187" y="559"/>
                  </a:lnTo>
                  <a:lnTo>
                    <a:pt x="183" y="468"/>
                  </a:lnTo>
                  <a:lnTo>
                    <a:pt x="179" y="376"/>
                  </a:lnTo>
                  <a:lnTo>
                    <a:pt x="176" y="284"/>
                  </a:lnTo>
                  <a:lnTo>
                    <a:pt x="174" y="190"/>
                  </a:lnTo>
                  <a:lnTo>
                    <a:pt x="173" y="96"/>
                  </a:lnTo>
                  <a:lnTo>
                    <a:pt x="173" y="0"/>
                  </a:lnTo>
                  <a:lnTo>
                    <a:pt x="0" y="0"/>
                  </a:lnTo>
                  <a:close/>
                </a:path>
              </a:pathLst>
            </a:custGeom>
            <a:solidFill>
              <a:srgbClr val="90C6E5"/>
            </a:solidFill>
            <a:ln w="9525">
              <a:noFill/>
              <a:round/>
              <a:headEnd/>
              <a:tailEnd/>
            </a:ln>
          </p:spPr>
          <p:txBody>
            <a:bodyPr/>
            <a:lstStyle/>
            <a:p>
              <a:endParaRPr lang="en-US"/>
            </a:p>
          </p:txBody>
        </p:sp>
        <p:sp>
          <p:nvSpPr>
            <p:cNvPr id="48245" name="Freeform 1043"/>
            <p:cNvSpPr>
              <a:spLocks noChangeAspect="1"/>
            </p:cNvSpPr>
            <p:nvPr/>
          </p:nvSpPr>
          <p:spPr bwMode="auto">
            <a:xfrm>
              <a:off x="1625" y="3092"/>
              <a:ext cx="18" cy="33"/>
            </a:xfrm>
            <a:custGeom>
              <a:avLst/>
              <a:gdLst>
                <a:gd name="T0" fmla="*/ 0 w 1654"/>
                <a:gd name="T1" fmla="*/ 0 h 3766"/>
                <a:gd name="T2" fmla="*/ 0 w 1654"/>
                <a:gd name="T3" fmla="*/ 0 h 3766"/>
                <a:gd name="T4" fmla="*/ 0 w 1654"/>
                <a:gd name="T5" fmla="*/ 0 h 3766"/>
                <a:gd name="T6" fmla="*/ 0 w 1654"/>
                <a:gd name="T7" fmla="*/ 0 h 3766"/>
                <a:gd name="T8" fmla="*/ 0 w 1654"/>
                <a:gd name="T9" fmla="*/ 0 h 3766"/>
                <a:gd name="T10" fmla="*/ 0 w 1654"/>
                <a:gd name="T11" fmla="*/ 0 h 3766"/>
                <a:gd name="T12" fmla="*/ 0 w 1654"/>
                <a:gd name="T13" fmla="*/ 0 h 3766"/>
                <a:gd name="T14" fmla="*/ 0 w 1654"/>
                <a:gd name="T15" fmla="*/ 0 h 3766"/>
                <a:gd name="T16" fmla="*/ 0 w 1654"/>
                <a:gd name="T17" fmla="*/ 0 h 3766"/>
                <a:gd name="T18" fmla="*/ 0 w 1654"/>
                <a:gd name="T19" fmla="*/ 0 h 3766"/>
                <a:gd name="T20" fmla="*/ 0 w 1654"/>
                <a:gd name="T21" fmla="*/ 0 h 3766"/>
                <a:gd name="T22" fmla="*/ 0 w 1654"/>
                <a:gd name="T23" fmla="*/ 0 h 3766"/>
                <a:gd name="T24" fmla="*/ 0 w 1654"/>
                <a:gd name="T25" fmla="*/ 0 h 3766"/>
                <a:gd name="T26" fmla="*/ 0 w 1654"/>
                <a:gd name="T27" fmla="*/ 0 h 3766"/>
                <a:gd name="T28" fmla="*/ 0 w 1654"/>
                <a:gd name="T29" fmla="*/ 0 h 3766"/>
                <a:gd name="T30" fmla="*/ 0 w 1654"/>
                <a:gd name="T31" fmla="*/ 0 h 3766"/>
                <a:gd name="T32" fmla="*/ 0 w 1654"/>
                <a:gd name="T33" fmla="*/ 0 h 3766"/>
                <a:gd name="T34" fmla="*/ 0 w 1654"/>
                <a:gd name="T35" fmla="*/ 0 h 3766"/>
                <a:gd name="T36" fmla="*/ 0 w 1654"/>
                <a:gd name="T37" fmla="*/ 0 h 3766"/>
                <a:gd name="T38" fmla="*/ 0 w 1654"/>
                <a:gd name="T39" fmla="*/ 0 h 3766"/>
                <a:gd name="T40" fmla="*/ 0 w 1654"/>
                <a:gd name="T41" fmla="*/ 0 h 3766"/>
                <a:gd name="T42" fmla="*/ 0 w 1654"/>
                <a:gd name="T43" fmla="*/ 0 h 3766"/>
                <a:gd name="T44" fmla="*/ 0 w 1654"/>
                <a:gd name="T45" fmla="*/ 0 h 3766"/>
                <a:gd name="T46" fmla="*/ 0 w 1654"/>
                <a:gd name="T47" fmla="*/ 0 h 3766"/>
                <a:gd name="T48" fmla="*/ 0 w 1654"/>
                <a:gd name="T49" fmla="*/ 0 h 3766"/>
                <a:gd name="T50" fmla="*/ 0 w 1654"/>
                <a:gd name="T51" fmla="*/ 0 h 3766"/>
                <a:gd name="T52" fmla="*/ 0 w 1654"/>
                <a:gd name="T53" fmla="*/ 0 h 3766"/>
                <a:gd name="T54" fmla="*/ 0 w 1654"/>
                <a:gd name="T55" fmla="*/ 0 h 3766"/>
                <a:gd name="T56" fmla="*/ 0 w 1654"/>
                <a:gd name="T57" fmla="*/ 0 h 3766"/>
                <a:gd name="T58" fmla="*/ 0 w 1654"/>
                <a:gd name="T59" fmla="*/ 0 h 3766"/>
                <a:gd name="T60" fmla="*/ 0 w 1654"/>
                <a:gd name="T61" fmla="*/ 0 h 3766"/>
                <a:gd name="T62" fmla="*/ 0 w 1654"/>
                <a:gd name="T63" fmla="*/ 0 h 3766"/>
                <a:gd name="T64" fmla="*/ 0 w 1654"/>
                <a:gd name="T65" fmla="*/ 0 h 3766"/>
                <a:gd name="T66" fmla="*/ 0 w 1654"/>
                <a:gd name="T67" fmla="*/ 0 h 3766"/>
                <a:gd name="T68" fmla="*/ 0 w 1654"/>
                <a:gd name="T69" fmla="*/ 0 h 3766"/>
                <a:gd name="T70" fmla="*/ 0 w 1654"/>
                <a:gd name="T71" fmla="*/ 0 h 3766"/>
                <a:gd name="T72" fmla="*/ 0 w 1654"/>
                <a:gd name="T73" fmla="*/ 0 h 3766"/>
                <a:gd name="T74" fmla="*/ 0 w 1654"/>
                <a:gd name="T75" fmla="*/ 0 h 3766"/>
                <a:gd name="T76" fmla="*/ 0 w 1654"/>
                <a:gd name="T77" fmla="*/ 0 h 3766"/>
                <a:gd name="T78" fmla="*/ 0 w 1654"/>
                <a:gd name="T79" fmla="*/ 0 h 3766"/>
                <a:gd name="T80" fmla="*/ 0 w 1654"/>
                <a:gd name="T81" fmla="*/ 0 h 3766"/>
                <a:gd name="T82" fmla="*/ 0 w 1654"/>
                <a:gd name="T83" fmla="*/ 0 h 3766"/>
                <a:gd name="T84" fmla="*/ 0 w 1654"/>
                <a:gd name="T85" fmla="*/ 0 h 3766"/>
                <a:gd name="T86" fmla="*/ 0 w 1654"/>
                <a:gd name="T87" fmla="*/ 0 h 3766"/>
                <a:gd name="T88" fmla="*/ 0 w 1654"/>
                <a:gd name="T89" fmla="*/ 0 h 3766"/>
                <a:gd name="T90" fmla="*/ 0 w 1654"/>
                <a:gd name="T91" fmla="*/ 0 h 3766"/>
                <a:gd name="T92" fmla="*/ 0 w 1654"/>
                <a:gd name="T93" fmla="*/ 0 h 3766"/>
                <a:gd name="T94" fmla="*/ 0 w 1654"/>
                <a:gd name="T95" fmla="*/ 0 h 3766"/>
                <a:gd name="T96" fmla="*/ 0 w 1654"/>
                <a:gd name="T97" fmla="*/ 0 h 3766"/>
                <a:gd name="T98" fmla="*/ 0 w 1654"/>
                <a:gd name="T99" fmla="*/ 0 h 3766"/>
                <a:gd name="T100" fmla="*/ 0 w 1654"/>
                <a:gd name="T101" fmla="*/ 0 h 37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4"/>
                <a:gd name="T154" fmla="*/ 0 h 3766"/>
                <a:gd name="T155" fmla="*/ 1654 w 1654"/>
                <a:gd name="T156" fmla="*/ 3766 h 37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4" h="3766">
                  <a:moveTo>
                    <a:pt x="1654" y="0"/>
                  </a:moveTo>
                  <a:lnTo>
                    <a:pt x="1628" y="0"/>
                  </a:lnTo>
                  <a:lnTo>
                    <a:pt x="1604" y="2"/>
                  </a:lnTo>
                  <a:lnTo>
                    <a:pt x="1578" y="3"/>
                  </a:lnTo>
                  <a:lnTo>
                    <a:pt x="1554" y="5"/>
                  </a:lnTo>
                  <a:lnTo>
                    <a:pt x="1530" y="8"/>
                  </a:lnTo>
                  <a:lnTo>
                    <a:pt x="1505" y="11"/>
                  </a:lnTo>
                  <a:lnTo>
                    <a:pt x="1482" y="15"/>
                  </a:lnTo>
                  <a:lnTo>
                    <a:pt x="1457" y="20"/>
                  </a:lnTo>
                  <a:lnTo>
                    <a:pt x="1433" y="25"/>
                  </a:lnTo>
                  <a:lnTo>
                    <a:pt x="1409" y="30"/>
                  </a:lnTo>
                  <a:lnTo>
                    <a:pt x="1386" y="36"/>
                  </a:lnTo>
                  <a:lnTo>
                    <a:pt x="1363" y="43"/>
                  </a:lnTo>
                  <a:lnTo>
                    <a:pt x="1339" y="51"/>
                  </a:lnTo>
                  <a:lnTo>
                    <a:pt x="1317" y="59"/>
                  </a:lnTo>
                  <a:lnTo>
                    <a:pt x="1295" y="67"/>
                  </a:lnTo>
                  <a:lnTo>
                    <a:pt x="1271" y="77"/>
                  </a:lnTo>
                  <a:lnTo>
                    <a:pt x="1249" y="87"/>
                  </a:lnTo>
                  <a:lnTo>
                    <a:pt x="1227" y="97"/>
                  </a:lnTo>
                  <a:lnTo>
                    <a:pt x="1205" y="108"/>
                  </a:lnTo>
                  <a:lnTo>
                    <a:pt x="1183" y="119"/>
                  </a:lnTo>
                  <a:lnTo>
                    <a:pt x="1161" y="131"/>
                  </a:lnTo>
                  <a:lnTo>
                    <a:pt x="1140" y="143"/>
                  </a:lnTo>
                  <a:lnTo>
                    <a:pt x="1118" y="157"/>
                  </a:lnTo>
                  <a:lnTo>
                    <a:pt x="1097" y="171"/>
                  </a:lnTo>
                  <a:lnTo>
                    <a:pt x="1056" y="198"/>
                  </a:lnTo>
                  <a:lnTo>
                    <a:pt x="1016" y="229"/>
                  </a:lnTo>
                  <a:lnTo>
                    <a:pt x="976" y="262"/>
                  </a:lnTo>
                  <a:lnTo>
                    <a:pt x="937" y="296"/>
                  </a:lnTo>
                  <a:lnTo>
                    <a:pt x="899" y="333"/>
                  </a:lnTo>
                  <a:lnTo>
                    <a:pt x="862" y="371"/>
                  </a:lnTo>
                  <a:lnTo>
                    <a:pt x="825" y="410"/>
                  </a:lnTo>
                  <a:lnTo>
                    <a:pt x="790" y="453"/>
                  </a:lnTo>
                  <a:lnTo>
                    <a:pt x="754" y="496"/>
                  </a:lnTo>
                  <a:lnTo>
                    <a:pt x="721" y="542"/>
                  </a:lnTo>
                  <a:lnTo>
                    <a:pt x="687" y="590"/>
                  </a:lnTo>
                  <a:lnTo>
                    <a:pt x="655" y="638"/>
                  </a:lnTo>
                  <a:lnTo>
                    <a:pt x="623" y="689"/>
                  </a:lnTo>
                  <a:lnTo>
                    <a:pt x="592" y="741"/>
                  </a:lnTo>
                  <a:lnTo>
                    <a:pt x="562" y="795"/>
                  </a:lnTo>
                  <a:lnTo>
                    <a:pt x="532" y="851"/>
                  </a:lnTo>
                  <a:lnTo>
                    <a:pt x="504" y="907"/>
                  </a:lnTo>
                  <a:lnTo>
                    <a:pt x="476" y="966"/>
                  </a:lnTo>
                  <a:lnTo>
                    <a:pt x="450" y="1027"/>
                  </a:lnTo>
                  <a:lnTo>
                    <a:pt x="424" y="1088"/>
                  </a:lnTo>
                  <a:lnTo>
                    <a:pt x="398" y="1152"/>
                  </a:lnTo>
                  <a:lnTo>
                    <a:pt x="373" y="1217"/>
                  </a:lnTo>
                  <a:lnTo>
                    <a:pt x="349" y="1283"/>
                  </a:lnTo>
                  <a:lnTo>
                    <a:pt x="326" y="1351"/>
                  </a:lnTo>
                  <a:lnTo>
                    <a:pt x="303" y="1420"/>
                  </a:lnTo>
                  <a:lnTo>
                    <a:pt x="282" y="1491"/>
                  </a:lnTo>
                  <a:lnTo>
                    <a:pt x="261" y="1563"/>
                  </a:lnTo>
                  <a:lnTo>
                    <a:pt x="241" y="1637"/>
                  </a:lnTo>
                  <a:lnTo>
                    <a:pt x="222" y="1712"/>
                  </a:lnTo>
                  <a:lnTo>
                    <a:pt x="203" y="1787"/>
                  </a:lnTo>
                  <a:lnTo>
                    <a:pt x="185" y="1865"/>
                  </a:lnTo>
                  <a:lnTo>
                    <a:pt x="168" y="1944"/>
                  </a:lnTo>
                  <a:lnTo>
                    <a:pt x="152" y="2024"/>
                  </a:lnTo>
                  <a:lnTo>
                    <a:pt x="138" y="2106"/>
                  </a:lnTo>
                  <a:lnTo>
                    <a:pt x="122" y="2188"/>
                  </a:lnTo>
                  <a:lnTo>
                    <a:pt x="109" y="2272"/>
                  </a:lnTo>
                  <a:lnTo>
                    <a:pt x="96" y="2358"/>
                  </a:lnTo>
                  <a:lnTo>
                    <a:pt x="84" y="2444"/>
                  </a:lnTo>
                  <a:lnTo>
                    <a:pt x="72" y="2531"/>
                  </a:lnTo>
                  <a:lnTo>
                    <a:pt x="62" y="2620"/>
                  </a:lnTo>
                  <a:lnTo>
                    <a:pt x="52" y="2710"/>
                  </a:lnTo>
                  <a:lnTo>
                    <a:pt x="43" y="2801"/>
                  </a:lnTo>
                  <a:lnTo>
                    <a:pt x="35" y="2893"/>
                  </a:lnTo>
                  <a:lnTo>
                    <a:pt x="28" y="2986"/>
                  </a:lnTo>
                  <a:lnTo>
                    <a:pt x="22" y="3080"/>
                  </a:lnTo>
                  <a:lnTo>
                    <a:pt x="17" y="3176"/>
                  </a:lnTo>
                  <a:lnTo>
                    <a:pt x="11" y="3272"/>
                  </a:lnTo>
                  <a:lnTo>
                    <a:pt x="7" y="3369"/>
                  </a:lnTo>
                  <a:lnTo>
                    <a:pt x="4" y="3467"/>
                  </a:lnTo>
                  <a:lnTo>
                    <a:pt x="2" y="3566"/>
                  </a:lnTo>
                  <a:lnTo>
                    <a:pt x="1" y="3666"/>
                  </a:lnTo>
                  <a:lnTo>
                    <a:pt x="0" y="3766"/>
                  </a:lnTo>
                  <a:lnTo>
                    <a:pt x="173" y="3766"/>
                  </a:lnTo>
                  <a:lnTo>
                    <a:pt x="173" y="3667"/>
                  </a:lnTo>
                  <a:lnTo>
                    <a:pt x="174" y="3568"/>
                  </a:lnTo>
                  <a:lnTo>
                    <a:pt x="176" y="3471"/>
                  </a:lnTo>
                  <a:lnTo>
                    <a:pt x="179" y="3374"/>
                  </a:lnTo>
                  <a:lnTo>
                    <a:pt x="183" y="3279"/>
                  </a:lnTo>
                  <a:lnTo>
                    <a:pt x="187" y="3184"/>
                  </a:lnTo>
                  <a:lnTo>
                    <a:pt x="194" y="3091"/>
                  </a:lnTo>
                  <a:lnTo>
                    <a:pt x="200" y="2998"/>
                  </a:lnTo>
                  <a:lnTo>
                    <a:pt x="207" y="2906"/>
                  </a:lnTo>
                  <a:lnTo>
                    <a:pt x="214" y="2816"/>
                  </a:lnTo>
                  <a:lnTo>
                    <a:pt x="223" y="2727"/>
                  </a:lnTo>
                  <a:lnTo>
                    <a:pt x="233" y="2639"/>
                  </a:lnTo>
                  <a:lnTo>
                    <a:pt x="243" y="2552"/>
                  </a:lnTo>
                  <a:lnTo>
                    <a:pt x="254" y="2466"/>
                  </a:lnTo>
                  <a:lnTo>
                    <a:pt x="266" y="2381"/>
                  </a:lnTo>
                  <a:lnTo>
                    <a:pt x="279" y="2298"/>
                  </a:lnTo>
                  <a:lnTo>
                    <a:pt x="292" y="2216"/>
                  </a:lnTo>
                  <a:lnTo>
                    <a:pt x="307" y="2137"/>
                  </a:lnTo>
                  <a:lnTo>
                    <a:pt x="322" y="2057"/>
                  </a:lnTo>
                  <a:lnTo>
                    <a:pt x="337" y="1979"/>
                  </a:lnTo>
                  <a:lnTo>
                    <a:pt x="353" y="1902"/>
                  </a:lnTo>
                  <a:lnTo>
                    <a:pt x="371" y="1827"/>
                  </a:lnTo>
                  <a:lnTo>
                    <a:pt x="389" y="1752"/>
                  </a:lnTo>
                  <a:lnTo>
                    <a:pt x="407" y="1680"/>
                  </a:lnTo>
                  <a:lnTo>
                    <a:pt x="427" y="1608"/>
                  </a:lnTo>
                  <a:lnTo>
                    <a:pt x="447" y="1540"/>
                  </a:lnTo>
                  <a:lnTo>
                    <a:pt x="467" y="1471"/>
                  </a:lnTo>
                  <a:lnTo>
                    <a:pt x="490" y="1404"/>
                  </a:lnTo>
                  <a:lnTo>
                    <a:pt x="511" y="1339"/>
                  </a:lnTo>
                  <a:lnTo>
                    <a:pt x="534" y="1276"/>
                  </a:lnTo>
                  <a:lnTo>
                    <a:pt x="558" y="1214"/>
                  </a:lnTo>
                  <a:lnTo>
                    <a:pt x="582" y="1153"/>
                  </a:lnTo>
                  <a:lnTo>
                    <a:pt x="607" y="1094"/>
                  </a:lnTo>
                  <a:lnTo>
                    <a:pt x="633" y="1038"/>
                  </a:lnTo>
                  <a:lnTo>
                    <a:pt x="659" y="982"/>
                  </a:lnTo>
                  <a:lnTo>
                    <a:pt x="686" y="928"/>
                  </a:lnTo>
                  <a:lnTo>
                    <a:pt x="714" y="876"/>
                  </a:lnTo>
                  <a:lnTo>
                    <a:pt x="742" y="825"/>
                  </a:lnTo>
                  <a:lnTo>
                    <a:pt x="770" y="777"/>
                  </a:lnTo>
                  <a:lnTo>
                    <a:pt x="800" y="730"/>
                  </a:lnTo>
                  <a:lnTo>
                    <a:pt x="830" y="685"/>
                  </a:lnTo>
                  <a:lnTo>
                    <a:pt x="860" y="642"/>
                  </a:lnTo>
                  <a:lnTo>
                    <a:pt x="892" y="601"/>
                  </a:lnTo>
                  <a:lnTo>
                    <a:pt x="923" y="561"/>
                  </a:lnTo>
                  <a:lnTo>
                    <a:pt x="955" y="523"/>
                  </a:lnTo>
                  <a:lnTo>
                    <a:pt x="987" y="487"/>
                  </a:lnTo>
                  <a:lnTo>
                    <a:pt x="1020" y="454"/>
                  </a:lnTo>
                  <a:lnTo>
                    <a:pt x="1053" y="422"/>
                  </a:lnTo>
                  <a:lnTo>
                    <a:pt x="1088" y="391"/>
                  </a:lnTo>
                  <a:lnTo>
                    <a:pt x="1123" y="363"/>
                  </a:lnTo>
                  <a:lnTo>
                    <a:pt x="1157" y="337"/>
                  </a:lnTo>
                  <a:lnTo>
                    <a:pt x="1193" y="312"/>
                  </a:lnTo>
                  <a:lnTo>
                    <a:pt x="1210" y="301"/>
                  </a:lnTo>
                  <a:lnTo>
                    <a:pt x="1228" y="290"/>
                  </a:lnTo>
                  <a:lnTo>
                    <a:pt x="1246" y="280"/>
                  </a:lnTo>
                  <a:lnTo>
                    <a:pt x="1264" y="270"/>
                  </a:lnTo>
                  <a:lnTo>
                    <a:pt x="1282" y="260"/>
                  </a:lnTo>
                  <a:lnTo>
                    <a:pt x="1301" y="251"/>
                  </a:lnTo>
                  <a:lnTo>
                    <a:pt x="1320" y="243"/>
                  </a:lnTo>
                  <a:lnTo>
                    <a:pt x="1338" y="234"/>
                  </a:lnTo>
                  <a:lnTo>
                    <a:pt x="1357" y="227"/>
                  </a:lnTo>
                  <a:lnTo>
                    <a:pt x="1376" y="219"/>
                  </a:lnTo>
                  <a:lnTo>
                    <a:pt x="1395" y="213"/>
                  </a:lnTo>
                  <a:lnTo>
                    <a:pt x="1414" y="207"/>
                  </a:lnTo>
                  <a:lnTo>
                    <a:pt x="1433" y="201"/>
                  </a:lnTo>
                  <a:lnTo>
                    <a:pt x="1452" y="196"/>
                  </a:lnTo>
                  <a:lnTo>
                    <a:pt x="1472" y="191"/>
                  </a:lnTo>
                  <a:lnTo>
                    <a:pt x="1491" y="187"/>
                  </a:lnTo>
                  <a:lnTo>
                    <a:pt x="1511" y="184"/>
                  </a:lnTo>
                  <a:lnTo>
                    <a:pt x="1531" y="180"/>
                  </a:lnTo>
                  <a:lnTo>
                    <a:pt x="1551" y="178"/>
                  </a:lnTo>
                  <a:lnTo>
                    <a:pt x="1571" y="175"/>
                  </a:lnTo>
                  <a:lnTo>
                    <a:pt x="1592" y="174"/>
                  </a:lnTo>
                  <a:lnTo>
                    <a:pt x="1612" y="172"/>
                  </a:lnTo>
                  <a:lnTo>
                    <a:pt x="1632" y="172"/>
                  </a:lnTo>
                  <a:lnTo>
                    <a:pt x="1654" y="171"/>
                  </a:lnTo>
                  <a:lnTo>
                    <a:pt x="1654" y="0"/>
                  </a:lnTo>
                  <a:close/>
                </a:path>
              </a:pathLst>
            </a:custGeom>
            <a:solidFill>
              <a:srgbClr val="90C6E5"/>
            </a:solidFill>
            <a:ln w="9525">
              <a:noFill/>
              <a:round/>
              <a:headEnd/>
              <a:tailEnd/>
            </a:ln>
          </p:spPr>
          <p:txBody>
            <a:bodyPr/>
            <a:lstStyle/>
            <a:p>
              <a:endParaRPr lang="en-US"/>
            </a:p>
          </p:txBody>
        </p:sp>
        <p:sp>
          <p:nvSpPr>
            <p:cNvPr id="48246" name="AutoShape 98"/>
            <p:cNvSpPr>
              <a:spLocks noChangeAspect="1" noChangeArrowheads="1" noTextEdit="1"/>
            </p:cNvSpPr>
            <p:nvPr/>
          </p:nvSpPr>
          <p:spPr bwMode="auto">
            <a:xfrm>
              <a:off x="1106" y="3223"/>
              <a:ext cx="184" cy="106"/>
            </a:xfrm>
            <a:prstGeom prst="rect">
              <a:avLst/>
            </a:prstGeom>
            <a:noFill/>
            <a:ln w="9525">
              <a:noFill/>
              <a:miter lim="800000"/>
              <a:headEnd/>
              <a:tailEnd/>
            </a:ln>
          </p:spPr>
          <p:txBody>
            <a:bodyPr/>
            <a:lstStyle/>
            <a:p>
              <a:endParaRPr lang="en-US"/>
            </a:p>
          </p:txBody>
        </p:sp>
        <p:sp>
          <p:nvSpPr>
            <p:cNvPr id="48247" name="Oval 1045"/>
            <p:cNvSpPr>
              <a:spLocks noChangeAspect="1" noChangeArrowheads="1"/>
            </p:cNvSpPr>
            <p:nvPr/>
          </p:nvSpPr>
          <p:spPr bwMode="auto">
            <a:xfrm>
              <a:off x="1159" y="3251"/>
              <a:ext cx="65" cy="66"/>
            </a:xfrm>
            <a:prstGeom prst="ellipse">
              <a:avLst/>
            </a:prstGeom>
            <a:noFill/>
            <a:ln w="22225">
              <a:solidFill>
                <a:srgbClr val="000000"/>
              </a:solidFill>
              <a:round/>
              <a:headEnd/>
              <a:tailEnd/>
            </a:ln>
          </p:spPr>
          <p:txBody>
            <a:bodyPr/>
            <a:lstStyle/>
            <a:p>
              <a:endParaRPr lang="en-US"/>
            </a:p>
          </p:txBody>
        </p:sp>
        <p:sp>
          <p:nvSpPr>
            <p:cNvPr id="48248" name="Oval 1046"/>
            <p:cNvSpPr>
              <a:spLocks noChangeAspect="1" noChangeArrowheads="1"/>
            </p:cNvSpPr>
            <p:nvPr/>
          </p:nvSpPr>
          <p:spPr bwMode="auto">
            <a:xfrm>
              <a:off x="1158" y="3250"/>
              <a:ext cx="64" cy="66"/>
            </a:xfrm>
            <a:prstGeom prst="ellipse">
              <a:avLst/>
            </a:prstGeom>
            <a:noFill/>
            <a:ln w="22225">
              <a:solidFill>
                <a:srgbClr val="FFFFFF"/>
              </a:solidFill>
              <a:round/>
              <a:headEnd/>
              <a:tailEnd/>
            </a:ln>
          </p:spPr>
          <p:txBody>
            <a:bodyPr/>
            <a:lstStyle/>
            <a:p>
              <a:endParaRPr lang="en-US"/>
            </a:p>
          </p:txBody>
        </p:sp>
        <p:sp>
          <p:nvSpPr>
            <p:cNvPr id="48249" name="Freeform 1047"/>
            <p:cNvSpPr>
              <a:spLocks noChangeAspect="1"/>
            </p:cNvSpPr>
            <p:nvPr/>
          </p:nvSpPr>
          <p:spPr bwMode="auto">
            <a:xfrm>
              <a:off x="1124" y="3290"/>
              <a:ext cx="130" cy="20"/>
            </a:xfrm>
            <a:custGeom>
              <a:avLst/>
              <a:gdLst>
                <a:gd name="T0" fmla="*/ 1 w 219"/>
                <a:gd name="T1" fmla="*/ 1 h 36"/>
                <a:gd name="T2" fmla="*/ 1 w 219"/>
                <a:gd name="T3" fmla="*/ 1 h 36"/>
                <a:gd name="T4" fmla="*/ 1 w 219"/>
                <a:gd name="T5" fmla="*/ 1 h 36"/>
                <a:gd name="T6" fmla="*/ 1 w 219"/>
                <a:gd name="T7" fmla="*/ 1 h 36"/>
                <a:gd name="T8" fmla="*/ 0 w 219"/>
                <a:gd name="T9" fmla="*/ 1 h 36"/>
                <a:gd name="T10" fmla="*/ 1 w 219"/>
                <a:gd name="T11" fmla="*/ 0 h 36"/>
                <a:gd name="T12" fmla="*/ 1 w 219"/>
                <a:gd name="T13" fmla="*/ 1 h 36"/>
                <a:gd name="T14" fmla="*/ 1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219" y="11"/>
                  </a:moveTo>
                  <a:lnTo>
                    <a:pt x="219" y="26"/>
                  </a:lnTo>
                  <a:lnTo>
                    <a:pt x="18" y="26"/>
                  </a:lnTo>
                  <a:lnTo>
                    <a:pt x="18" y="36"/>
                  </a:lnTo>
                  <a:lnTo>
                    <a:pt x="0" y="17"/>
                  </a:lnTo>
                  <a:lnTo>
                    <a:pt x="18" y="0"/>
                  </a:lnTo>
                  <a:lnTo>
                    <a:pt x="18" y="11"/>
                  </a:lnTo>
                  <a:lnTo>
                    <a:pt x="219" y="11"/>
                  </a:lnTo>
                  <a:close/>
                </a:path>
              </a:pathLst>
            </a:custGeom>
            <a:solidFill>
              <a:srgbClr val="000000"/>
            </a:solidFill>
            <a:ln w="9525">
              <a:noFill/>
              <a:round/>
              <a:headEnd/>
              <a:tailEnd/>
            </a:ln>
          </p:spPr>
          <p:txBody>
            <a:bodyPr/>
            <a:lstStyle/>
            <a:p>
              <a:endParaRPr lang="en-US"/>
            </a:p>
          </p:txBody>
        </p:sp>
        <p:sp>
          <p:nvSpPr>
            <p:cNvPr id="48250" name="Freeform 1048"/>
            <p:cNvSpPr>
              <a:spLocks noChangeAspect="1"/>
            </p:cNvSpPr>
            <p:nvPr/>
          </p:nvSpPr>
          <p:spPr bwMode="auto">
            <a:xfrm>
              <a:off x="1124" y="3290"/>
              <a:ext cx="130" cy="20"/>
            </a:xfrm>
            <a:custGeom>
              <a:avLst/>
              <a:gdLst>
                <a:gd name="T0" fmla="*/ 1 w 219"/>
                <a:gd name="T1" fmla="*/ 1 h 36"/>
                <a:gd name="T2" fmla="*/ 1 w 219"/>
                <a:gd name="T3" fmla="*/ 1 h 36"/>
                <a:gd name="T4" fmla="*/ 1 w 219"/>
                <a:gd name="T5" fmla="*/ 1 h 36"/>
                <a:gd name="T6" fmla="*/ 1 w 219"/>
                <a:gd name="T7" fmla="*/ 1 h 36"/>
                <a:gd name="T8" fmla="*/ 0 w 219"/>
                <a:gd name="T9" fmla="*/ 1 h 36"/>
                <a:gd name="T10" fmla="*/ 1 w 219"/>
                <a:gd name="T11" fmla="*/ 0 h 36"/>
                <a:gd name="T12" fmla="*/ 1 w 219"/>
                <a:gd name="T13" fmla="*/ 1 h 36"/>
                <a:gd name="T14" fmla="*/ 1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219" y="11"/>
                  </a:moveTo>
                  <a:lnTo>
                    <a:pt x="219" y="26"/>
                  </a:lnTo>
                  <a:lnTo>
                    <a:pt x="18" y="26"/>
                  </a:lnTo>
                  <a:lnTo>
                    <a:pt x="18" y="36"/>
                  </a:lnTo>
                  <a:lnTo>
                    <a:pt x="0" y="17"/>
                  </a:lnTo>
                  <a:lnTo>
                    <a:pt x="18" y="0"/>
                  </a:lnTo>
                  <a:lnTo>
                    <a:pt x="18" y="11"/>
                  </a:lnTo>
                  <a:lnTo>
                    <a:pt x="219" y="11"/>
                  </a:lnTo>
                  <a:close/>
                </a:path>
              </a:pathLst>
            </a:custGeom>
            <a:solidFill>
              <a:srgbClr val="000000"/>
            </a:solidFill>
            <a:ln w="9525">
              <a:noFill/>
              <a:round/>
              <a:headEnd/>
              <a:tailEnd/>
            </a:ln>
          </p:spPr>
          <p:txBody>
            <a:bodyPr/>
            <a:lstStyle/>
            <a:p>
              <a:endParaRPr lang="en-US"/>
            </a:p>
          </p:txBody>
        </p:sp>
        <p:sp>
          <p:nvSpPr>
            <p:cNvPr id="48251" name="Freeform 1049"/>
            <p:cNvSpPr>
              <a:spLocks noChangeAspect="1"/>
            </p:cNvSpPr>
            <p:nvPr/>
          </p:nvSpPr>
          <p:spPr bwMode="auto">
            <a:xfrm>
              <a:off x="1124" y="3256"/>
              <a:ext cx="130" cy="19"/>
            </a:xfrm>
            <a:custGeom>
              <a:avLst/>
              <a:gdLst>
                <a:gd name="T0" fmla="*/ 0 w 219"/>
                <a:gd name="T1" fmla="*/ 1 h 36"/>
                <a:gd name="T2" fmla="*/ 0 w 219"/>
                <a:gd name="T3" fmla="*/ 1 h 36"/>
                <a:gd name="T4" fmla="*/ 1 w 219"/>
                <a:gd name="T5" fmla="*/ 1 h 36"/>
                <a:gd name="T6" fmla="*/ 1 w 219"/>
                <a:gd name="T7" fmla="*/ 1 h 36"/>
                <a:gd name="T8" fmla="*/ 1 w 219"/>
                <a:gd name="T9" fmla="*/ 1 h 36"/>
                <a:gd name="T10" fmla="*/ 1 w 219"/>
                <a:gd name="T11" fmla="*/ 0 h 36"/>
                <a:gd name="T12" fmla="*/ 1 w 219"/>
                <a:gd name="T13" fmla="*/ 1 h 36"/>
                <a:gd name="T14" fmla="*/ 0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0" y="11"/>
                  </a:moveTo>
                  <a:lnTo>
                    <a:pt x="0" y="25"/>
                  </a:lnTo>
                  <a:lnTo>
                    <a:pt x="203" y="25"/>
                  </a:lnTo>
                  <a:lnTo>
                    <a:pt x="203" y="36"/>
                  </a:lnTo>
                  <a:lnTo>
                    <a:pt x="219" y="17"/>
                  </a:lnTo>
                  <a:lnTo>
                    <a:pt x="203" y="0"/>
                  </a:lnTo>
                  <a:lnTo>
                    <a:pt x="203" y="11"/>
                  </a:lnTo>
                  <a:lnTo>
                    <a:pt x="0" y="11"/>
                  </a:lnTo>
                  <a:close/>
                </a:path>
              </a:pathLst>
            </a:custGeom>
            <a:solidFill>
              <a:srgbClr val="000000"/>
            </a:solidFill>
            <a:ln w="9525">
              <a:noFill/>
              <a:round/>
              <a:headEnd/>
              <a:tailEnd/>
            </a:ln>
          </p:spPr>
          <p:txBody>
            <a:bodyPr/>
            <a:lstStyle/>
            <a:p>
              <a:endParaRPr lang="en-US"/>
            </a:p>
          </p:txBody>
        </p:sp>
        <p:sp>
          <p:nvSpPr>
            <p:cNvPr id="48252" name="Freeform 1050"/>
            <p:cNvSpPr>
              <a:spLocks noChangeAspect="1"/>
            </p:cNvSpPr>
            <p:nvPr/>
          </p:nvSpPr>
          <p:spPr bwMode="auto">
            <a:xfrm>
              <a:off x="1124" y="3256"/>
              <a:ext cx="130" cy="19"/>
            </a:xfrm>
            <a:custGeom>
              <a:avLst/>
              <a:gdLst>
                <a:gd name="T0" fmla="*/ 0 w 219"/>
                <a:gd name="T1" fmla="*/ 1 h 36"/>
                <a:gd name="T2" fmla="*/ 0 w 219"/>
                <a:gd name="T3" fmla="*/ 1 h 36"/>
                <a:gd name="T4" fmla="*/ 1 w 219"/>
                <a:gd name="T5" fmla="*/ 1 h 36"/>
                <a:gd name="T6" fmla="*/ 1 w 219"/>
                <a:gd name="T7" fmla="*/ 1 h 36"/>
                <a:gd name="T8" fmla="*/ 1 w 219"/>
                <a:gd name="T9" fmla="*/ 1 h 36"/>
                <a:gd name="T10" fmla="*/ 1 w 219"/>
                <a:gd name="T11" fmla="*/ 0 h 36"/>
                <a:gd name="T12" fmla="*/ 1 w 219"/>
                <a:gd name="T13" fmla="*/ 1 h 36"/>
                <a:gd name="T14" fmla="*/ 0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0" y="11"/>
                  </a:moveTo>
                  <a:lnTo>
                    <a:pt x="0" y="25"/>
                  </a:lnTo>
                  <a:lnTo>
                    <a:pt x="203" y="25"/>
                  </a:lnTo>
                  <a:lnTo>
                    <a:pt x="203" y="36"/>
                  </a:lnTo>
                  <a:lnTo>
                    <a:pt x="219" y="17"/>
                  </a:lnTo>
                  <a:lnTo>
                    <a:pt x="203" y="0"/>
                  </a:lnTo>
                  <a:lnTo>
                    <a:pt x="203" y="11"/>
                  </a:lnTo>
                  <a:lnTo>
                    <a:pt x="0" y="11"/>
                  </a:lnTo>
                  <a:close/>
                </a:path>
              </a:pathLst>
            </a:custGeom>
            <a:solidFill>
              <a:srgbClr val="000000"/>
            </a:solidFill>
            <a:ln w="9525">
              <a:noFill/>
              <a:round/>
              <a:headEnd/>
              <a:tailEnd/>
            </a:ln>
          </p:spPr>
          <p:txBody>
            <a:bodyPr/>
            <a:lstStyle/>
            <a:p>
              <a:endParaRPr lang="en-US"/>
            </a:p>
          </p:txBody>
        </p:sp>
        <p:sp>
          <p:nvSpPr>
            <p:cNvPr id="48253" name="Freeform 1051"/>
            <p:cNvSpPr>
              <a:spLocks noChangeAspect="1"/>
            </p:cNvSpPr>
            <p:nvPr/>
          </p:nvSpPr>
          <p:spPr bwMode="auto">
            <a:xfrm>
              <a:off x="1126" y="3291"/>
              <a:ext cx="130" cy="20"/>
            </a:xfrm>
            <a:custGeom>
              <a:avLst/>
              <a:gdLst>
                <a:gd name="T0" fmla="*/ 1 w 219"/>
                <a:gd name="T1" fmla="*/ 1 h 36"/>
                <a:gd name="T2" fmla="*/ 1 w 219"/>
                <a:gd name="T3" fmla="*/ 1 h 36"/>
                <a:gd name="T4" fmla="*/ 1 w 219"/>
                <a:gd name="T5" fmla="*/ 1 h 36"/>
                <a:gd name="T6" fmla="*/ 1 w 219"/>
                <a:gd name="T7" fmla="*/ 1 h 36"/>
                <a:gd name="T8" fmla="*/ 0 w 219"/>
                <a:gd name="T9" fmla="*/ 1 h 36"/>
                <a:gd name="T10" fmla="*/ 1 w 219"/>
                <a:gd name="T11" fmla="*/ 0 h 36"/>
                <a:gd name="T12" fmla="*/ 1 w 219"/>
                <a:gd name="T13" fmla="*/ 1 h 36"/>
                <a:gd name="T14" fmla="*/ 1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219" y="11"/>
                  </a:moveTo>
                  <a:lnTo>
                    <a:pt x="219" y="26"/>
                  </a:lnTo>
                  <a:lnTo>
                    <a:pt x="18" y="26"/>
                  </a:lnTo>
                  <a:lnTo>
                    <a:pt x="18" y="36"/>
                  </a:lnTo>
                  <a:lnTo>
                    <a:pt x="0" y="17"/>
                  </a:lnTo>
                  <a:lnTo>
                    <a:pt x="18" y="0"/>
                  </a:lnTo>
                  <a:lnTo>
                    <a:pt x="18" y="11"/>
                  </a:lnTo>
                  <a:lnTo>
                    <a:pt x="219" y="11"/>
                  </a:lnTo>
                  <a:close/>
                </a:path>
              </a:pathLst>
            </a:custGeom>
            <a:solidFill>
              <a:srgbClr val="FFFFFF"/>
            </a:solidFill>
            <a:ln w="9525">
              <a:noFill/>
              <a:round/>
              <a:headEnd/>
              <a:tailEnd/>
            </a:ln>
          </p:spPr>
          <p:txBody>
            <a:bodyPr/>
            <a:lstStyle/>
            <a:p>
              <a:endParaRPr lang="en-US"/>
            </a:p>
          </p:txBody>
        </p:sp>
        <p:sp>
          <p:nvSpPr>
            <p:cNvPr id="48254" name="Freeform 1052"/>
            <p:cNvSpPr>
              <a:spLocks noChangeAspect="1"/>
            </p:cNvSpPr>
            <p:nvPr/>
          </p:nvSpPr>
          <p:spPr bwMode="auto">
            <a:xfrm>
              <a:off x="1126" y="3291"/>
              <a:ext cx="130" cy="20"/>
            </a:xfrm>
            <a:custGeom>
              <a:avLst/>
              <a:gdLst>
                <a:gd name="T0" fmla="*/ 1 w 219"/>
                <a:gd name="T1" fmla="*/ 1 h 36"/>
                <a:gd name="T2" fmla="*/ 1 w 219"/>
                <a:gd name="T3" fmla="*/ 1 h 36"/>
                <a:gd name="T4" fmla="*/ 1 w 219"/>
                <a:gd name="T5" fmla="*/ 1 h 36"/>
                <a:gd name="T6" fmla="*/ 1 w 219"/>
                <a:gd name="T7" fmla="*/ 1 h 36"/>
                <a:gd name="T8" fmla="*/ 0 w 219"/>
                <a:gd name="T9" fmla="*/ 1 h 36"/>
                <a:gd name="T10" fmla="*/ 1 w 219"/>
                <a:gd name="T11" fmla="*/ 0 h 36"/>
                <a:gd name="T12" fmla="*/ 1 w 219"/>
                <a:gd name="T13" fmla="*/ 1 h 36"/>
                <a:gd name="T14" fmla="*/ 1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219" y="11"/>
                  </a:moveTo>
                  <a:lnTo>
                    <a:pt x="219" y="26"/>
                  </a:lnTo>
                  <a:lnTo>
                    <a:pt x="18" y="26"/>
                  </a:lnTo>
                  <a:lnTo>
                    <a:pt x="18" y="36"/>
                  </a:lnTo>
                  <a:lnTo>
                    <a:pt x="0" y="17"/>
                  </a:lnTo>
                  <a:lnTo>
                    <a:pt x="18" y="0"/>
                  </a:lnTo>
                  <a:lnTo>
                    <a:pt x="18" y="11"/>
                  </a:lnTo>
                  <a:lnTo>
                    <a:pt x="219" y="11"/>
                  </a:lnTo>
                  <a:close/>
                </a:path>
              </a:pathLst>
            </a:custGeom>
            <a:solidFill>
              <a:srgbClr val="FFFFFF"/>
            </a:solidFill>
            <a:ln w="9525">
              <a:noFill/>
              <a:round/>
              <a:headEnd/>
              <a:tailEnd/>
            </a:ln>
          </p:spPr>
          <p:txBody>
            <a:bodyPr/>
            <a:lstStyle/>
            <a:p>
              <a:endParaRPr lang="en-US"/>
            </a:p>
          </p:txBody>
        </p:sp>
        <p:sp>
          <p:nvSpPr>
            <p:cNvPr id="48255" name="Freeform 1053"/>
            <p:cNvSpPr>
              <a:spLocks noChangeAspect="1"/>
            </p:cNvSpPr>
            <p:nvPr/>
          </p:nvSpPr>
          <p:spPr bwMode="auto">
            <a:xfrm>
              <a:off x="1126" y="3257"/>
              <a:ext cx="130" cy="20"/>
            </a:xfrm>
            <a:custGeom>
              <a:avLst/>
              <a:gdLst>
                <a:gd name="T0" fmla="*/ 0 w 219"/>
                <a:gd name="T1" fmla="*/ 1 h 36"/>
                <a:gd name="T2" fmla="*/ 0 w 219"/>
                <a:gd name="T3" fmla="*/ 1 h 36"/>
                <a:gd name="T4" fmla="*/ 1 w 219"/>
                <a:gd name="T5" fmla="*/ 1 h 36"/>
                <a:gd name="T6" fmla="*/ 1 w 219"/>
                <a:gd name="T7" fmla="*/ 1 h 36"/>
                <a:gd name="T8" fmla="*/ 1 w 219"/>
                <a:gd name="T9" fmla="*/ 1 h 36"/>
                <a:gd name="T10" fmla="*/ 1 w 219"/>
                <a:gd name="T11" fmla="*/ 0 h 36"/>
                <a:gd name="T12" fmla="*/ 1 w 219"/>
                <a:gd name="T13" fmla="*/ 1 h 36"/>
                <a:gd name="T14" fmla="*/ 0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0" y="11"/>
                  </a:moveTo>
                  <a:lnTo>
                    <a:pt x="0" y="26"/>
                  </a:lnTo>
                  <a:lnTo>
                    <a:pt x="203" y="26"/>
                  </a:lnTo>
                  <a:lnTo>
                    <a:pt x="203" y="36"/>
                  </a:lnTo>
                  <a:lnTo>
                    <a:pt x="219" y="17"/>
                  </a:lnTo>
                  <a:lnTo>
                    <a:pt x="203" y="0"/>
                  </a:lnTo>
                  <a:lnTo>
                    <a:pt x="203" y="11"/>
                  </a:lnTo>
                  <a:lnTo>
                    <a:pt x="0" y="11"/>
                  </a:lnTo>
                  <a:close/>
                </a:path>
              </a:pathLst>
            </a:custGeom>
            <a:solidFill>
              <a:srgbClr val="FFFFFF"/>
            </a:solidFill>
            <a:ln w="9525">
              <a:noFill/>
              <a:round/>
              <a:headEnd/>
              <a:tailEnd/>
            </a:ln>
          </p:spPr>
          <p:txBody>
            <a:bodyPr/>
            <a:lstStyle/>
            <a:p>
              <a:endParaRPr lang="en-US"/>
            </a:p>
          </p:txBody>
        </p:sp>
        <p:sp>
          <p:nvSpPr>
            <p:cNvPr id="48256" name="Freeform 1054"/>
            <p:cNvSpPr>
              <a:spLocks noChangeAspect="1"/>
            </p:cNvSpPr>
            <p:nvPr/>
          </p:nvSpPr>
          <p:spPr bwMode="auto">
            <a:xfrm>
              <a:off x="1126" y="3257"/>
              <a:ext cx="130" cy="20"/>
            </a:xfrm>
            <a:custGeom>
              <a:avLst/>
              <a:gdLst>
                <a:gd name="T0" fmla="*/ 0 w 219"/>
                <a:gd name="T1" fmla="*/ 1 h 36"/>
                <a:gd name="T2" fmla="*/ 0 w 219"/>
                <a:gd name="T3" fmla="*/ 1 h 36"/>
                <a:gd name="T4" fmla="*/ 1 w 219"/>
                <a:gd name="T5" fmla="*/ 1 h 36"/>
                <a:gd name="T6" fmla="*/ 1 w 219"/>
                <a:gd name="T7" fmla="*/ 1 h 36"/>
                <a:gd name="T8" fmla="*/ 1 w 219"/>
                <a:gd name="T9" fmla="*/ 1 h 36"/>
                <a:gd name="T10" fmla="*/ 1 w 219"/>
                <a:gd name="T11" fmla="*/ 0 h 36"/>
                <a:gd name="T12" fmla="*/ 1 w 219"/>
                <a:gd name="T13" fmla="*/ 1 h 36"/>
                <a:gd name="T14" fmla="*/ 0 w 219"/>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36"/>
                <a:gd name="T26" fmla="*/ 219 w 21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36">
                  <a:moveTo>
                    <a:pt x="0" y="11"/>
                  </a:moveTo>
                  <a:lnTo>
                    <a:pt x="0" y="26"/>
                  </a:lnTo>
                  <a:lnTo>
                    <a:pt x="203" y="26"/>
                  </a:lnTo>
                  <a:lnTo>
                    <a:pt x="203" y="36"/>
                  </a:lnTo>
                  <a:lnTo>
                    <a:pt x="219" y="17"/>
                  </a:lnTo>
                  <a:lnTo>
                    <a:pt x="203" y="0"/>
                  </a:lnTo>
                  <a:lnTo>
                    <a:pt x="203" y="11"/>
                  </a:lnTo>
                  <a:lnTo>
                    <a:pt x="0" y="11"/>
                  </a:lnTo>
                  <a:close/>
                </a:path>
              </a:pathLst>
            </a:custGeom>
            <a:solidFill>
              <a:srgbClr val="FFFFFF"/>
            </a:solidFill>
            <a:ln w="9525">
              <a:noFill/>
              <a:round/>
              <a:headEnd/>
              <a:tailEnd/>
            </a:ln>
          </p:spPr>
          <p:txBody>
            <a:bodyPr/>
            <a:lstStyle/>
            <a:p>
              <a:endParaRPr lang="en-US"/>
            </a:p>
          </p:txBody>
        </p:sp>
        <p:sp>
          <p:nvSpPr>
            <p:cNvPr id="48257" name="AutoShape 109"/>
            <p:cNvSpPr>
              <a:spLocks noChangeAspect="1" noChangeArrowheads="1" noTextEdit="1"/>
            </p:cNvSpPr>
            <p:nvPr/>
          </p:nvSpPr>
          <p:spPr bwMode="auto">
            <a:xfrm>
              <a:off x="1283" y="3072"/>
              <a:ext cx="145" cy="97"/>
            </a:xfrm>
            <a:prstGeom prst="rect">
              <a:avLst/>
            </a:prstGeom>
            <a:noFill/>
            <a:ln w="9525">
              <a:noFill/>
              <a:miter lim="800000"/>
              <a:headEnd/>
              <a:tailEnd/>
            </a:ln>
          </p:spPr>
          <p:txBody>
            <a:bodyPr/>
            <a:lstStyle/>
            <a:p>
              <a:endParaRPr lang="en-US"/>
            </a:p>
          </p:txBody>
        </p:sp>
        <p:sp>
          <p:nvSpPr>
            <p:cNvPr id="48258" name="Freeform 1056"/>
            <p:cNvSpPr>
              <a:spLocks noChangeAspect="1"/>
            </p:cNvSpPr>
            <p:nvPr/>
          </p:nvSpPr>
          <p:spPr bwMode="auto">
            <a:xfrm>
              <a:off x="1295" y="3120"/>
              <a:ext cx="49" cy="14"/>
            </a:xfrm>
            <a:custGeom>
              <a:avLst/>
              <a:gdLst>
                <a:gd name="T0" fmla="*/ 0 w 82"/>
                <a:gd name="T1" fmla="*/ 1 h 26"/>
                <a:gd name="T2" fmla="*/ 0 w 82"/>
                <a:gd name="T3" fmla="*/ 1 h 26"/>
                <a:gd name="T4" fmla="*/ 1 w 82"/>
                <a:gd name="T5" fmla="*/ 1 h 26"/>
                <a:gd name="T6" fmla="*/ 1 w 82"/>
                <a:gd name="T7" fmla="*/ 1 h 26"/>
                <a:gd name="T8" fmla="*/ 1 w 82"/>
                <a:gd name="T9" fmla="*/ 1 h 26"/>
                <a:gd name="T10" fmla="*/ 1 w 82"/>
                <a:gd name="T11" fmla="*/ 0 h 26"/>
                <a:gd name="T12" fmla="*/ 1 w 82"/>
                <a:gd name="T13" fmla="*/ 1 h 26"/>
                <a:gd name="T14" fmla="*/ 0 w 82"/>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
                <a:gd name="T26" fmla="*/ 82 w 8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
                  <a:moveTo>
                    <a:pt x="0" y="7"/>
                  </a:moveTo>
                  <a:lnTo>
                    <a:pt x="0" y="19"/>
                  </a:lnTo>
                  <a:lnTo>
                    <a:pt x="70" y="19"/>
                  </a:lnTo>
                  <a:lnTo>
                    <a:pt x="70" y="26"/>
                  </a:lnTo>
                  <a:lnTo>
                    <a:pt x="82" y="13"/>
                  </a:lnTo>
                  <a:lnTo>
                    <a:pt x="70" y="0"/>
                  </a:lnTo>
                  <a:lnTo>
                    <a:pt x="70" y="7"/>
                  </a:lnTo>
                  <a:lnTo>
                    <a:pt x="0" y="7"/>
                  </a:lnTo>
                  <a:close/>
                </a:path>
              </a:pathLst>
            </a:custGeom>
            <a:solidFill>
              <a:srgbClr val="000000"/>
            </a:solidFill>
            <a:ln w="9525">
              <a:noFill/>
              <a:round/>
              <a:headEnd/>
              <a:tailEnd/>
            </a:ln>
          </p:spPr>
          <p:txBody>
            <a:bodyPr/>
            <a:lstStyle/>
            <a:p>
              <a:endParaRPr lang="en-US"/>
            </a:p>
          </p:txBody>
        </p:sp>
        <p:sp>
          <p:nvSpPr>
            <p:cNvPr id="48259" name="Freeform 1057"/>
            <p:cNvSpPr>
              <a:spLocks noChangeAspect="1"/>
            </p:cNvSpPr>
            <p:nvPr/>
          </p:nvSpPr>
          <p:spPr bwMode="auto">
            <a:xfrm>
              <a:off x="1295" y="3120"/>
              <a:ext cx="49" cy="14"/>
            </a:xfrm>
            <a:custGeom>
              <a:avLst/>
              <a:gdLst>
                <a:gd name="T0" fmla="*/ 0 w 82"/>
                <a:gd name="T1" fmla="*/ 1 h 26"/>
                <a:gd name="T2" fmla="*/ 0 w 82"/>
                <a:gd name="T3" fmla="*/ 1 h 26"/>
                <a:gd name="T4" fmla="*/ 1 w 82"/>
                <a:gd name="T5" fmla="*/ 1 h 26"/>
                <a:gd name="T6" fmla="*/ 1 w 82"/>
                <a:gd name="T7" fmla="*/ 1 h 26"/>
                <a:gd name="T8" fmla="*/ 1 w 82"/>
                <a:gd name="T9" fmla="*/ 1 h 26"/>
                <a:gd name="T10" fmla="*/ 1 w 82"/>
                <a:gd name="T11" fmla="*/ 0 h 26"/>
                <a:gd name="T12" fmla="*/ 1 w 82"/>
                <a:gd name="T13" fmla="*/ 1 h 26"/>
                <a:gd name="T14" fmla="*/ 0 w 82"/>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
                <a:gd name="T26" fmla="*/ 82 w 8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
                  <a:moveTo>
                    <a:pt x="0" y="7"/>
                  </a:moveTo>
                  <a:lnTo>
                    <a:pt x="0" y="19"/>
                  </a:lnTo>
                  <a:lnTo>
                    <a:pt x="70" y="19"/>
                  </a:lnTo>
                  <a:lnTo>
                    <a:pt x="70" y="26"/>
                  </a:lnTo>
                  <a:lnTo>
                    <a:pt x="82" y="13"/>
                  </a:lnTo>
                  <a:lnTo>
                    <a:pt x="70" y="0"/>
                  </a:lnTo>
                  <a:lnTo>
                    <a:pt x="70" y="7"/>
                  </a:lnTo>
                  <a:lnTo>
                    <a:pt x="0" y="7"/>
                  </a:lnTo>
                  <a:close/>
                </a:path>
              </a:pathLst>
            </a:custGeom>
            <a:solidFill>
              <a:srgbClr val="000000"/>
            </a:solidFill>
            <a:ln w="9525">
              <a:noFill/>
              <a:round/>
              <a:headEnd/>
              <a:tailEnd/>
            </a:ln>
          </p:spPr>
          <p:txBody>
            <a:bodyPr/>
            <a:lstStyle/>
            <a:p>
              <a:endParaRPr lang="en-US"/>
            </a:p>
          </p:txBody>
        </p:sp>
        <p:sp>
          <p:nvSpPr>
            <p:cNvPr id="48260" name="Freeform 1058"/>
            <p:cNvSpPr>
              <a:spLocks noChangeAspect="1"/>
            </p:cNvSpPr>
            <p:nvPr/>
          </p:nvSpPr>
          <p:spPr bwMode="auto">
            <a:xfrm>
              <a:off x="1352" y="3120"/>
              <a:ext cx="49" cy="14"/>
            </a:xfrm>
            <a:custGeom>
              <a:avLst/>
              <a:gdLst>
                <a:gd name="T0" fmla="*/ 0 w 83"/>
                <a:gd name="T1" fmla="*/ 1 h 26"/>
                <a:gd name="T2" fmla="*/ 0 w 83"/>
                <a:gd name="T3" fmla="*/ 1 h 26"/>
                <a:gd name="T4" fmla="*/ 1 w 83"/>
                <a:gd name="T5" fmla="*/ 1 h 26"/>
                <a:gd name="T6" fmla="*/ 1 w 83"/>
                <a:gd name="T7" fmla="*/ 1 h 26"/>
                <a:gd name="T8" fmla="*/ 1 w 83"/>
                <a:gd name="T9" fmla="*/ 1 h 26"/>
                <a:gd name="T10" fmla="*/ 1 w 83"/>
                <a:gd name="T11" fmla="*/ 0 h 26"/>
                <a:gd name="T12" fmla="*/ 1 w 83"/>
                <a:gd name="T13" fmla="*/ 1 h 26"/>
                <a:gd name="T14" fmla="*/ 0 w 83"/>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26"/>
                <a:gd name="T26" fmla="*/ 83 w 8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26">
                  <a:moveTo>
                    <a:pt x="0" y="7"/>
                  </a:moveTo>
                  <a:lnTo>
                    <a:pt x="0" y="19"/>
                  </a:lnTo>
                  <a:lnTo>
                    <a:pt x="71" y="19"/>
                  </a:lnTo>
                  <a:lnTo>
                    <a:pt x="71" y="26"/>
                  </a:lnTo>
                  <a:lnTo>
                    <a:pt x="83" y="13"/>
                  </a:lnTo>
                  <a:lnTo>
                    <a:pt x="71" y="0"/>
                  </a:lnTo>
                  <a:lnTo>
                    <a:pt x="71" y="7"/>
                  </a:lnTo>
                  <a:lnTo>
                    <a:pt x="0" y="7"/>
                  </a:lnTo>
                  <a:close/>
                </a:path>
              </a:pathLst>
            </a:custGeom>
            <a:solidFill>
              <a:srgbClr val="000000"/>
            </a:solidFill>
            <a:ln w="9525">
              <a:noFill/>
              <a:round/>
              <a:headEnd/>
              <a:tailEnd/>
            </a:ln>
          </p:spPr>
          <p:txBody>
            <a:bodyPr/>
            <a:lstStyle/>
            <a:p>
              <a:endParaRPr lang="en-US"/>
            </a:p>
          </p:txBody>
        </p:sp>
        <p:sp>
          <p:nvSpPr>
            <p:cNvPr id="48261" name="Freeform 1059"/>
            <p:cNvSpPr>
              <a:spLocks noChangeAspect="1"/>
            </p:cNvSpPr>
            <p:nvPr/>
          </p:nvSpPr>
          <p:spPr bwMode="auto">
            <a:xfrm>
              <a:off x="1352" y="3120"/>
              <a:ext cx="49" cy="14"/>
            </a:xfrm>
            <a:custGeom>
              <a:avLst/>
              <a:gdLst>
                <a:gd name="T0" fmla="*/ 0 w 83"/>
                <a:gd name="T1" fmla="*/ 1 h 26"/>
                <a:gd name="T2" fmla="*/ 0 w 83"/>
                <a:gd name="T3" fmla="*/ 1 h 26"/>
                <a:gd name="T4" fmla="*/ 1 w 83"/>
                <a:gd name="T5" fmla="*/ 1 h 26"/>
                <a:gd name="T6" fmla="*/ 1 w 83"/>
                <a:gd name="T7" fmla="*/ 1 h 26"/>
                <a:gd name="T8" fmla="*/ 1 w 83"/>
                <a:gd name="T9" fmla="*/ 1 h 26"/>
                <a:gd name="T10" fmla="*/ 1 w 83"/>
                <a:gd name="T11" fmla="*/ 0 h 26"/>
                <a:gd name="T12" fmla="*/ 1 w 83"/>
                <a:gd name="T13" fmla="*/ 1 h 26"/>
                <a:gd name="T14" fmla="*/ 0 w 83"/>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26"/>
                <a:gd name="T26" fmla="*/ 83 w 8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26">
                  <a:moveTo>
                    <a:pt x="0" y="7"/>
                  </a:moveTo>
                  <a:lnTo>
                    <a:pt x="0" y="19"/>
                  </a:lnTo>
                  <a:lnTo>
                    <a:pt x="71" y="19"/>
                  </a:lnTo>
                  <a:lnTo>
                    <a:pt x="71" y="26"/>
                  </a:lnTo>
                  <a:lnTo>
                    <a:pt x="83" y="13"/>
                  </a:lnTo>
                  <a:lnTo>
                    <a:pt x="71" y="0"/>
                  </a:lnTo>
                  <a:lnTo>
                    <a:pt x="71" y="7"/>
                  </a:lnTo>
                  <a:lnTo>
                    <a:pt x="0" y="7"/>
                  </a:lnTo>
                  <a:close/>
                </a:path>
              </a:pathLst>
            </a:custGeom>
            <a:solidFill>
              <a:srgbClr val="000000"/>
            </a:solidFill>
            <a:ln w="9525">
              <a:noFill/>
              <a:round/>
              <a:headEnd/>
              <a:tailEnd/>
            </a:ln>
          </p:spPr>
          <p:txBody>
            <a:bodyPr/>
            <a:lstStyle/>
            <a:p>
              <a:endParaRPr lang="en-US"/>
            </a:p>
          </p:txBody>
        </p:sp>
        <p:sp>
          <p:nvSpPr>
            <p:cNvPr id="48262" name="Freeform 1060"/>
            <p:cNvSpPr>
              <a:spLocks noChangeAspect="1"/>
            </p:cNvSpPr>
            <p:nvPr/>
          </p:nvSpPr>
          <p:spPr bwMode="auto">
            <a:xfrm>
              <a:off x="1349" y="3092"/>
              <a:ext cx="45" cy="28"/>
            </a:xfrm>
            <a:custGeom>
              <a:avLst/>
              <a:gdLst>
                <a:gd name="T0" fmla="*/ 0 w 77"/>
                <a:gd name="T1" fmla="*/ 1 h 50"/>
                <a:gd name="T2" fmla="*/ 1 w 77"/>
                <a:gd name="T3" fmla="*/ 1 h 50"/>
                <a:gd name="T4" fmla="*/ 1 w 77"/>
                <a:gd name="T5" fmla="*/ 1 h 50"/>
                <a:gd name="T6" fmla="*/ 1 w 77"/>
                <a:gd name="T7" fmla="*/ 1 h 50"/>
                <a:gd name="T8" fmla="*/ 1 w 77"/>
                <a:gd name="T9" fmla="*/ 1 h 50"/>
                <a:gd name="T10" fmla="*/ 1 w 77"/>
                <a:gd name="T11" fmla="*/ 0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39"/>
                  </a:moveTo>
                  <a:lnTo>
                    <a:pt x="6" y="50"/>
                  </a:lnTo>
                  <a:lnTo>
                    <a:pt x="71" y="17"/>
                  </a:lnTo>
                  <a:lnTo>
                    <a:pt x="72" y="24"/>
                  </a:lnTo>
                  <a:lnTo>
                    <a:pt x="77" y="7"/>
                  </a:lnTo>
                  <a:lnTo>
                    <a:pt x="62" y="0"/>
                  </a:lnTo>
                  <a:lnTo>
                    <a:pt x="65" y="7"/>
                  </a:lnTo>
                  <a:lnTo>
                    <a:pt x="0" y="39"/>
                  </a:lnTo>
                  <a:close/>
                </a:path>
              </a:pathLst>
            </a:custGeom>
            <a:solidFill>
              <a:srgbClr val="000000"/>
            </a:solidFill>
            <a:ln w="9525">
              <a:noFill/>
              <a:round/>
              <a:headEnd/>
              <a:tailEnd/>
            </a:ln>
          </p:spPr>
          <p:txBody>
            <a:bodyPr/>
            <a:lstStyle/>
            <a:p>
              <a:endParaRPr lang="en-US"/>
            </a:p>
          </p:txBody>
        </p:sp>
        <p:sp>
          <p:nvSpPr>
            <p:cNvPr id="48263" name="Freeform 1061"/>
            <p:cNvSpPr>
              <a:spLocks noChangeAspect="1"/>
            </p:cNvSpPr>
            <p:nvPr/>
          </p:nvSpPr>
          <p:spPr bwMode="auto">
            <a:xfrm>
              <a:off x="1349" y="3092"/>
              <a:ext cx="45" cy="28"/>
            </a:xfrm>
            <a:custGeom>
              <a:avLst/>
              <a:gdLst>
                <a:gd name="T0" fmla="*/ 0 w 77"/>
                <a:gd name="T1" fmla="*/ 1 h 50"/>
                <a:gd name="T2" fmla="*/ 1 w 77"/>
                <a:gd name="T3" fmla="*/ 1 h 50"/>
                <a:gd name="T4" fmla="*/ 1 w 77"/>
                <a:gd name="T5" fmla="*/ 1 h 50"/>
                <a:gd name="T6" fmla="*/ 1 w 77"/>
                <a:gd name="T7" fmla="*/ 1 h 50"/>
                <a:gd name="T8" fmla="*/ 1 w 77"/>
                <a:gd name="T9" fmla="*/ 1 h 50"/>
                <a:gd name="T10" fmla="*/ 1 w 77"/>
                <a:gd name="T11" fmla="*/ 0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39"/>
                  </a:moveTo>
                  <a:lnTo>
                    <a:pt x="6" y="50"/>
                  </a:lnTo>
                  <a:lnTo>
                    <a:pt x="71" y="17"/>
                  </a:lnTo>
                  <a:lnTo>
                    <a:pt x="72" y="24"/>
                  </a:lnTo>
                  <a:lnTo>
                    <a:pt x="77" y="7"/>
                  </a:lnTo>
                  <a:lnTo>
                    <a:pt x="62" y="0"/>
                  </a:lnTo>
                  <a:lnTo>
                    <a:pt x="65" y="7"/>
                  </a:lnTo>
                  <a:lnTo>
                    <a:pt x="0" y="39"/>
                  </a:lnTo>
                  <a:close/>
                </a:path>
              </a:pathLst>
            </a:custGeom>
            <a:solidFill>
              <a:srgbClr val="000000"/>
            </a:solidFill>
            <a:ln w="9525">
              <a:noFill/>
              <a:round/>
              <a:headEnd/>
              <a:tailEnd/>
            </a:ln>
          </p:spPr>
          <p:txBody>
            <a:bodyPr/>
            <a:lstStyle/>
            <a:p>
              <a:endParaRPr lang="en-US"/>
            </a:p>
          </p:txBody>
        </p:sp>
        <p:sp>
          <p:nvSpPr>
            <p:cNvPr id="48264" name="Freeform 1062"/>
            <p:cNvSpPr>
              <a:spLocks noChangeAspect="1"/>
            </p:cNvSpPr>
            <p:nvPr/>
          </p:nvSpPr>
          <p:spPr bwMode="auto">
            <a:xfrm>
              <a:off x="1349" y="3133"/>
              <a:ext cx="45" cy="28"/>
            </a:xfrm>
            <a:custGeom>
              <a:avLst/>
              <a:gdLst>
                <a:gd name="T0" fmla="*/ 0 w 77"/>
                <a:gd name="T1" fmla="*/ 1 h 50"/>
                <a:gd name="T2" fmla="*/ 1 w 77"/>
                <a:gd name="T3" fmla="*/ 0 h 50"/>
                <a:gd name="T4" fmla="*/ 1 w 77"/>
                <a:gd name="T5" fmla="*/ 1 h 50"/>
                <a:gd name="T6" fmla="*/ 1 w 77"/>
                <a:gd name="T7" fmla="*/ 1 h 50"/>
                <a:gd name="T8" fmla="*/ 1 w 77"/>
                <a:gd name="T9" fmla="*/ 1 h 50"/>
                <a:gd name="T10" fmla="*/ 1 w 77"/>
                <a:gd name="T11" fmla="*/ 1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11"/>
                  </a:moveTo>
                  <a:lnTo>
                    <a:pt x="6" y="0"/>
                  </a:lnTo>
                  <a:lnTo>
                    <a:pt x="71" y="34"/>
                  </a:lnTo>
                  <a:lnTo>
                    <a:pt x="72" y="26"/>
                  </a:lnTo>
                  <a:lnTo>
                    <a:pt x="77" y="43"/>
                  </a:lnTo>
                  <a:lnTo>
                    <a:pt x="62" y="50"/>
                  </a:lnTo>
                  <a:lnTo>
                    <a:pt x="65" y="43"/>
                  </a:lnTo>
                  <a:lnTo>
                    <a:pt x="0" y="11"/>
                  </a:lnTo>
                  <a:close/>
                </a:path>
              </a:pathLst>
            </a:custGeom>
            <a:solidFill>
              <a:srgbClr val="000000"/>
            </a:solidFill>
            <a:ln w="9525">
              <a:noFill/>
              <a:round/>
              <a:headEnd/>
              <a:tailEnd/>
            </a:ln>
          </p:spPr>
          <p:txBody>
            <a:bodyPr/>
            <a:lstStyle/>
            <a:p>
              <a:endParaRPr lang="en-US"/>
            </a:p>
          </p:txBody>
        </p:sp>
        <p:sp>
          <p:nvSpPr>
            <p:cNvPr id="48265" name="Freeform 1063"/>
            <p:cNvSpPr>
              <a:spLocks noChangeAspect="1"/>
            </p:cNvSpPr>
            <p:nvPr/>
          </p:nvSpPr>
          <p:spPr bwMode="auto">
            <a:xfrm>
              <a:off x="1349" y="3133"/>
              <a:ext cx="45" cy="28"/>
            </a:xfrm>
            <a:custGeom>
              <a:avLst/>
              <a:gdLst>
                <a:gd name="T0" fmla="*/ 0 w 77"/>
                <a:gd name="T1" fmla="*/ 1 h 50"/>
                <a:gd name="T2" fmla="*/ 1 w 77"/>
                <a:gd name="T3" fmla="*/ 0 h 50"/>
                <a:gd name="T4" fmla="*/ 1 w 77"/>
                <a:gd name="T5" fmla="*/ 1 h 50"/>
                <a:gd name="T6" fmla="*/ 1 w 77"/>
                <a:gd name="T7" fmla="*/ 1 h 50"/>
                <a:gd name="T8" fmla="*/ 1 w 77"/>
                <a:gd name="T9" fmla="*/ 1 h 50"/>
                <a:gd name="T10" fmla="*/ 1 w 77"/>
                <a:gd name="T11" fmla="*/ 1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11"/>
                  </a:moveTo>
                  <a:lnTo>
                    <a:pt x="6" y="0"/>
                  </a:lnTo>
                  <a:lnTo>
                    <a:pt x="71" y="34"/>
                  </a:lnTo>
                  <a:lnTo>
                    <a:pt x="72" y="26"/>
                  </a:lnTo>
                  <a:lnTo>
                    <a:pt x="77" y="43"/>
                  </a:lnTo>
                  <a:lnTo>
                    <a:pt x="62" y="50"/>
                  </a:lnTo>
                  <a:lnTo>
                    <a:pt x="65" y="43"/>
                  </a:lnTo>
                  <a:lnTo>
                    <a:pt x="0" y="11"/>
                  </a:lnTo>
                  <a:close/>
                </a:path>
              </a:pathLst>
            </a:custGeom>
            <a:solidFill>
              <a:srgbClr val="000000"/>
            </a:solidFill>
            <a:ln w="9525">
              <a:noFill/>
              <a:round/>
              <a:headEnd/>
              <a:tailEnd/>
            </a:ln>
          </p:spPr>
          <p:txBody>
            <a:bodyPr/>
            <a:lstStyle/>
            <a:p>
              <a:endParaRPr lang="en-US"/>
            </a:p>
          </p:txBody>
        </p:sp>
        <p:sp>
          <p:nvSpPr>
            <p:cNvPr id="48266" name="Freeform 1064"/>
            <p:cNvSpPr>
              <a:spLocks noChangeAspect="1"/>
            </p:cNvSpPr>
            <p:nvPr/>
          </p:nvSpPr>
          <p:spPr bwMode="auto">
            <a:xfrm>
              <a:off x="1296" y="3121"/>
              <a:ext cx="49" cy="14"/>
            </a:xfrm>
            <a:custGeom>
              <a:avLst/>
              <a:gdLst>
                <a:gd name="T0" fmla="*/ 0 w 83"/>
                <a:gd name="T1" fmla="*/ 1 h 26"/>
                <a:gd name="T2" fmla="*/ 0 w 83"/>
                <a:gd name="T3" fmla="*/ 1 h 26"/>
                <a:gd name="T4" fmla="*/ 1 w 83"/>
                <a:gd name="T5" fmla="*/ 1 h 26"/>
                <a:gd name="T6" fmla="*/ 1 w 83"/>
                <a:gd name="T7" fmla="*/ 1 h 26"/>
                <a:gd name="T8" fmla="*/ 1 w 83"/>
                <a:gd name="T9" fmla="*/ 1 h 26"/>
                <a:gd name="T10" fmla="*/ 1 w 83"/>
                <a:gd name="T11" fmla="*/ 0 h 26"/>
                <a:gd name="T12" fmla="*/ 1 w 83"/>
                <a:gd name="T13" fmla="*/ 1 h 26"/>
                <a:gd name="T14" fmla="*/ 0 w 83"/>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26"/>
                <a:gd name="T26" fmla="*/ 83 w 8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26">
                  <a:moveTo>
                    <a:pt x="0" y="7"/>
                  </a:moveTo>
                  <a:lnTo>
                    <a:pt x="0" y="18"/>
                  </a:lnTo>
                  <a:lnTo>
                    <a:pt x="71" y="18"/>
                  </a:lnTo>
                  <a:lnTo>
                    <a:pt x="71" y="26"/>
                  </a:lnTo>
                  <a:lnTo>
                    <a:pt x="83" y="13"/>
                  </a:lnTo>
                  <a:lnTo>
                    <a:pt x="71" y="0"/>
                  </a:lnTo>
                  <a:lnTo>
                    <a:pt x="71" y="7"/>
                  </a:lnTo>
                  <a:lnTo>
                    <a:pt x="0" y="7"/>
                  </a:lnTo>
                  <a:close/>
                </a:path>
              </a:pathLst>
            </a:custGeom>
            <a:solidFill>
              <a:srgbClr val="FFFFFF"/>
            </a:solidFill>
            <a:ln w="9525">
              <a:noFill/>
              <a:round/>
              <a:headEnd/>
              <a:tailEnd/>
            </a:ln>
          </p:spPr>
          <p:txBody>
            <a:bodyPr/>
            <a:lstStyle/>
            <a:p>
              <a:endParaRPr lang="en-US"/>
            </a:p>
          </p:txBody>
        </p:sp>
        <p:sp>
          <p:nvSpPr>
            <p:cNvPr id="48267" name="Freeform 1065"/>
            <p:cNvSpPr>
              <a:spLocks noChangeAspect="1"/>
            </p:cNvSpPr>
            <p:nvPr/>
          </p:nvSpPr>
          <p:spPr bwMode="auto">
            <a:xfrm>
              <a:off x="1296" y="3121"/>
              <a:ext cx="49" cy="14"/>
            </a:xfrm>
            <a:custGeom>
              <a:avLst/>
              <a:gdLst>
                <a:gd name="T0" fmla="*/ 0 w 83"/>
                <a:gd name="T1" fmla="*/ 1 h 26"/>
                <a:gd name="T2" fmla="*/ 0 w 83"/>
                <a:gd name="T3" fmla="*/ 1 h 26"/>
                <a:gd name="T4" fmla="*/ 1 w 83"/>
                <a:gd name="T5" fmla="*/ 1 h 26"/>
                <a:gd name="T6" fmla="*/ 1 w 83"/>
                <a:gd name="T7" fmla="*/ 1 h 26"/>
                <a:gd name="T8" fmla="*/ 1 w 83"/>
                <a:gd name="T9" fmla="*/ 1 h 26"/>
                <a:gd name="T10" fmla="*/ 1 w 83"/>
                <a:gd name="T11" fmla="*/ 0 h 26"/>
                <a:gd name="T12" fmla="*/ 1 w 83"/>
                <a:gd name="T13" fmla="*/ 1 h 26"/>
                <a:gd name="T14" fmla="*/ 0 w 83"/>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26"/>
                <a:gd name="T26" fmla="*/ 83 w 8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26">
                  <a:moveTo>
                    <a:pt x="0" y="7"/>
                  </a:moveTo>
                  <a:lnTo>
                    <a:pt x="0" y="18"/>
                  </a:lnTo>
                  <a:lnTo>
                    <a:pt x="71" y="18"/>
                  </a:lnTo>
                  <a:lnTo>
                    <a:pt x="71" y="26"/>
                  </a:lnTo>
                  <a:lnTo>
                    <a:pt x="83" y="13"/>
                  </a:lnTo>
                  <a:lnTo>
                    <a:pt x="71" y="0"/>
                  </a:lnTo>
                  <a:lnTo>
                    <a:pt x="71" y="7"/>
                  </a:lnTo>
                  <a:lnTo>
                    <a:pt x="0" y="7"/>
                  </a:lnTo>
                  <a:close/>
                </a:path>
              </a:pathLst>
            </a:custGeom>
            <a:solidFill>
              <a:srgbClr val="FFFFFF"/>
            </a:solidFill>
            <a:ln w="9525">
              <a:noFill/>
              <a:round/>
              <a:headEnd/>
              <a:tailEnd/>
            </a:ln>
          </p:spPr>
          <p:txBody>
            <a:bodyPr/>
            <a:lstStyle/>
            <a:p>
              <a:endParaRPr lang="en-US"/>
            </a:p>
          </p:txBody>
        </p:sp>
        <p:sp>
          <p:nvSpPr>
            <p:cNvPr id="48268" name="Freeform 1066"/>
            <p:cNvSpPr>
              <a:spLocks noChangeAspect="1"/>
            </p:cNvSpPr>
            <p:nvPr/>
          </p:nvSpPr>
          <p:spPr bwMode="auto">
            <a:xfrm>
              <a:off x="1353" y="3121"/>
              <a:ext cx="50" cy="14"/>
            </a:xfrm>
            <a:custGeom>
              <a:avLst/>
              <a:gdLst>
                <a:gd name="T0" fmla="*/ 0 w 84"/>
                <a:gd name="T1" fmla="*/ 1 h 26"/>
                <a:gd name="T2" fmla="*/ 0 w 84"/>
                <a:gd name="T3" fmla="*/ 1 h 26"/>
                <a:gd name="T4" fmla="*/ 1 w 84"/>
                <a:gd name="T5" fmla="*/ 1 h 26"/>
                <a:gd name="T6" fmla="*/ 1 w 84"/>
                <a:gd name="T7" fmla="*/ 1 h 26"/>
                <a:gd name="T8" fmla="*/ 1 w 84"/>
                <a:gd name="T9" fmla="*/ 1 h 26"/>
                <a:gd name="T10" fmla="*/ 1 w 84"/>
                <a:gd name="T11" fmla="*/ 0 h 26"/>
                <a:gd name="T12" fmla="*/ 1 w 84"/>
                <a:gd name="T13" fmla="*/ 1 h 26"/>
                <a:gd name="T14" fmla="*/ 0 w 84"/>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26"/>
                <a:gd name="T26" fmla="*/ 84 w 8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26">
                  <a:moveTo>
                    <a:pt x="0" y="7"/>
                  </a:moveTo>
                  <a:lnTo>
                    <a:pt x="0" y="18"/>
                  </a:lnTo>
                  <a:lnTo>
                    <a:pt x="72" y="18"/>
                  </a:lnTo>
                  <a:lnTo>
                    <a:pt x="72" y="26"/>
                  </a:lnTo>
                  <a:lnTo>
                    <a:pt x="84" y="13"/>
                  </a:lnTo>
                  <a:lnTo>
                    <a:pt x="72" y="0"/>
                  </a:lnTo>
                  <a:lnTo>
                    <a:pt x="72" y="7"/>
                  </a:lnTo>
                  <a:lnTo>
                    <a:pt x="0" y="7"/>
                  </a:lnTo>
                  <a:close/>
                </a:path>
              </a:pathLst>
            </a:custGeom>
            <a:solidFill>
              <a:srgbClr val="FFFFFF"/>
            </a:solidFill>
            <a:ln w="9525">
              <a:noFill/>
              <a:round/>
              <a:headEnd/>
              <a:tailEnd/>
            </a:ln>
          </p:spPr>
          <p:txBody>
            <a:bodyPr/>
            <a:lstStyle/>
            <a:p>
              <a:endParaRPr lang="en-US"/>
            </a:p>
          </p:txBody>
        </p:sp>
        <p:sp>
          <p:nvSpPr>
            <p:cNvPr id="48269" name="Freeform 1067"/>
            <p:cNvSpPr>
              <a:spLocks noChangeAspect="1"/>
            </p:cNvSpPr>
            <p:nvPr/>
          </p:nvSpPr>
          <p:spPr bwMode="auto">
            <a:xfrm>
              <a:off x="1353" y="3121"/>
              <a:ext cx="50" cy="14"/>
            </a:xfrm>
            <a:custGeom>
              <a:avLst/>
              <a:gdLst>
                <a:gd name="T0" fmla="*/ 0 w 84"/>
                <a:gd name="T1" fmla="*/ 1 h 26"/>
                <a:gd name="T2" fmla="*/ 0 w 84"/>
                <a:gd name="T3" fmla="*/ 1 h 26"/>
                <a:gd name="T4" fmla="*/ 1 w 84"/>
                <a:gd name="T5" fmla="*/ 1 h 26"/>
                <a:gd name="T6" fmla="*/ 1 w 84"/>
                <a:gd name="T7" fmla="*/ 1 h 26"/>
                <a:gd name="T8" fmla="*/ 1 w 84"/>
                <a:gd name="T9" fmla="*/ 1 h 26"/>
                <a:gd name="T10" fmla="*/ 1 w 84"/>
                <a:gd name="T11" fmla="*/ 0 h 26"/>
                <a:gd name="T12" fmla="*/ 1 w 84"/>
                <a:gd name="T13" fmla="*/ 1 h 26"/>
                <a:gd name="T14" fmla="*/ 0 w 84"/>
                <a:gd name="T15" fmla="*/ 1 h 26"/>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26"/>
                <a:gd name="T26" fmla="*/ 84 w 8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26">
                  <a:moveTo>
                    <a:pt x="0" y="7"/>
                  </a:moveTo>
                  <a:lnTo>
                    <a:pt x="0" y="18"/>
                  </a:lnTo>
                  <a:lnTo>
                    <a:pt x="72" y="18"/>
                  </a:lnTo>
                  <a:lnTo>
                    <a:pt x="72" y="26"/>
                  </a:lnTo>
                  <a:lnTo>
                    <a:pt x="84" y="13"/>
                  </a:lnTo>
                  <a:lnTo>
                    <a:pt x="72" y="0"/>
                  </a:lnTo>
                  <a:lnTo>
                    <a:pt x="72" y="7"/>
                  </a:lnTo>
                  <a:lnTo>
                    <a:pt x="0" y="7"/>
                  </a:lnTo>
                  <a:close/>
                </a:path>
              </a:pathLst>
            </a:custGeom>
            <a:solidFill>
              <a:srgbClr val="FFFFFF"/>
            </a:solidFill>
            <a:ln w="9525">
              <a:noFill/>
              <a:round/>
              <a:headEnd/>
              <a:tailEnd/>
            </a:ln>
          </p:spPr>
          <p:txBody>
            <a:bodyPr/>
            <a:lstStyle/>
            <a:p>
              <a:endParaRPr lang="en-US"/>
            </a:p>
          </p:txBody>
        </p:sp>
        <p:sp>
          <p:nvSpPr>
            <p:cNvPr id="48270" name="Freeform 1068"/>
            <p:cNvSpPr>
              <a:spLocks noChangeAspect="1"/>
            </p:cNvSpPr>
            <p:nvPr/>
          </p:nvSpPr>
          <p:spPr bwMode="auto">
            <a:xfrm>
              <a:off x="1350" y="3093"/>
              <a:ext cx="45" cy="28"/>
            </a:xfrm>
            <a:custGeom>
              <a:avLst/>
              <a:gdLst>
                <a:gd name="T0" fmla="*/ 0 w 77"/>
                <a:gd name="T1" fmla="*/ 1 h 50"/>
                <a:gd name="T2" fmla="*/ 1 w 77"/>
                <a:gd name="T3" fmla="*/ 1 h 50"/>
                <a:gd name="T4" fmla="*/ 1 w 77"/>
                <a:gd name="T5" fmla="*/ 1 h 50"/>
                <a:gd name="T6" fmla="*/ 1 w 77"/>
                <a:gd name="T7" fmla="*/ 1 h 50"/>
                <a:gd name="T8" fmla="*/ 1 w 77"/>
                <a:gd name="T9" fmla="*/ 1 h 50"/>
                <a:gd name="T10" fmla="*/ 1 w 77"/>
                <a:gd name="T11" fmla="*/ 0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39"/>
                  </a:moveTo>
                  <a:lnTo>
                    <a:pt x="5" y="50"/>
                  </a:lnTo>
                  <a:lnTo>
                    <a:pt x="70" y="17"/>
                  </a:lnTo>
                  <a:lnTo>
                    <a:pt x="72" y="24"/>
                  </a:lnTo>
                  <a:lnTo>
                    <a:pt x="77" y="7"/>
                  </a:lnTo>
                  <a:lnTo>
                    <a:pt x="62" y="0"/>
                  </a:lnTo>
                  <a:lnTo>
                    <a:pt x="65" y="7"/>
                  </a:lnTo>
                  <a:lnTo>
                    <a:pt x="0" y="39"/>
                  </a:lnTo>
                  <a:close/>
                </a:path>
              </a:pathLst>
            </a:custGeom>
            <a:solidFill>
              <a:srgbClr val="FFFFFF"/>
            </a:solidFill>
            <a:ln w="9525">
              <a:noFill/>
              <a:round/>
              <a:headEnd/>
              <a:tailEnd/>
            </a:ln>
          </p:spPr>
          <p:txBody>
            <a:bodyPr/>
            <a:lstStyle/>
            <a:p>
              <a:endParaRPr lang="en-US"/>
            </a:p>
          </p:txBody>
        </p:sp>
        <p:sp>
          <p:nvSpPr>
            <p:cNvPr id="48271" name="Freeform 1069"/>
            <p:cNvSpPr>
              <a:spLocks noChangeAspect="1"/>
            </p:cNvSpPr>
            <p:nvPr/>
          </p:nvSpPr>
          <p:spPr bwMode="auto">
            <a:xfrm>
              <a:off x="1350" y="3093"/>
              <a:ext cx="45" cy="28"/>
            </a:xfrm>
            <a:custGeom>
              <a:avLst/>
              <a:gdLst>
                <a:gd name="T0" fmla="*/ 0 w 77"/>
                <a:gd name="T1" fmla="*/ 1 h 50"/>
                <a:gd name="T2" fmla="*/ 1 w 77"/>
                <a:gd name="T3" fmla="*/ 1 h 50"/>
                <a:gd name="T4" fmla="*/ 1 w 77"/>
                <a:gd name="T5" fmla="*/ 1 h 50"/>
                <a:gd name="T6" fmla="*/ 1 w 77"/>
                <a:gd name="T7" fmla="*/ 1 h 50"/>
                <a:gd name="T8" fmla="*/ 1 w 77"/>
                <a:gd name="T9" fmla="*/ 1 h 50"/>
                <a:gd name="T10" fmla="*/ 1 w 77"/>
                <a:gd name="T11" fmla="*/ 0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39"/>
                  </a:moveTo>
                  <a:lnTo>
                    <a:pt x="5" y="50"/>
                  </a:lnTo>
                  <a:lnTo>
                    <a:pt x="70" y="17"/>
                  </a:lnTo>
                  <a:lnTo>
                    <a:pt x="72" y="24"/>
                  </a:lnTo>
                  <a:lnTo>
                    <a:pt x="77" y="7"/>
                  </a:lnTo>
                  <a:lnTo>
                    <a:pt x="62" y="0"/>
                  </a:lnTo>
                  <a:lnTo>
                    <a:pt x="65" y="7"/>
                  </a:lnTo>
                  <a:lnTo>
                    <a:pt x="0" y="39"/>
                  </a:lnTo>
                  <a:close/>
                </a:path>
              </a:pathLst>
            </a:custGeom>
            <a:solidFill>
              <a:srgbClr val="FFFFFF"/>
            </a:solidFill>
            <a:ln w="9525">
              <a:noFill/>
              <a:round/>
              <a:headEnd/>
              <a:tailEnd/>
            </a:ln>
          </p:spPr>
          <p:txBody>
            <a:bodyPr/>
            <a:lstStyle/>
            <a:p>
              <a:endParaRPr lang="en-US"/>
            </a:p>
          </p:txBody>
        </p:sp>
        <p:sp>
          <p:nvSpPr>
            <p:cNvPr id="48272" name="Freeform 1070"/>
            <p:cNvSpPr>
              <a:spLocks noChangeAspect="1"/>
            </p:cNvSpPr>
            <p:nvPr/>
          </p:nvSpPr>
          <p:spPr bwMode="auto">
            <a:xfrm>
              <a:off x="1350" y="3134"/>
              <a:ext cx="45" cy="28"/>
            </a:xfrm>
            <a:custGeom>
              <a:avLst/>
              <a:gdLst>
                <a:gd name="T0" fmla="*/ 0 w 77"/>
                <a:gd name="T1" fmla="*/ 1 h 50"/>
                <a:gd name="T2" fmla="*/ 1 w 77"/>
                <a:gd name="T3" fmla="*/ 0 h 50"/>
                <a:gd name="T4" fmla="*/ 1 w 77"/>
                <a:gd name="T5" fmla="*/ 1 h 50"/>
                <a:gd name="T6" fmla="*/ 1 w 77"/>
                <a:gd name="T7" fmla="*/ 1 h 50"/>
                <a:gd name="T8" fmla="*/ 1 w 77"/>
                <a:gd name="T9" fmla="*/ 1 h 50"/>
                <a:gd name="T10" fmla="*/ 1 w 77"/>
                <a:gd name="T11" fmla="*/ 1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11"/>
                  </a:moveTo>
                  <a:lnTo>
                    <a:pt x="5" y="0"/>
                  </a:lnTo>
                  <a:lnTo>
                    <a:pt x="70" y="33"/>
                  </a:lnTo>
                  <a:lnTo>
                    <a:pt x="72" y="26"/>
                  </a:lnTo>
                  <a:lnTo>
                    <a:pt x="77" y="43"/>
                  </a:lnTo>
                  <a:lnTo>
                    <a:pt x="62" y="50"/>
                  </a:lnTo>
                  <a:lnTo>
                    <a:pt x="65" y="43"/>
                  </a:lnTo>
                  <a:lnTo>
                    <a:pt x="0" y="11"/>
                  </a:lnTo>
                  <a:close/>
                </a:path>
              </a:pathLst>
            </a:custGeom>
            <a:solidFill>
              <a:srgbClr val="FFFFFF"/>
            </a:solidFill>
            <a:ln w="9525">
              <a:noFill/>
              <a:round/>
              <a:headEnd/>
              <a:tailEnd/>
            </a:ln>
          </p:spPr>
          <p:txBody>
            <a:bodyPr/>
            <a:lstStyle/>
            <a:p>
              <a:endParaRPr lang="en-US"/>
            </a:p>
          </p:txBody>
        </p:sp>
        <p:sp>
          <p:nvSpPr>
            <p:cNvPr id="48273" name="Freeform 1071"/>
            <p:cNvSpPr>
              <a:spLocks noChangeAspect="1"/>
            </p:cNvSpPr>
            <p:nvPr/>
          </p:nvSpPr>
          <p:spPr bwMode="auto">
            <a:xfrm>
              <a:off x="1350" y="3134"/>
              <a:ext cx="45" cy="28"/>
            </a:xfrm>
            <a:custGeom>
              <a:avLst/>
              <a:gdLst>
                <a:gd name="T0" fmla="*/ 0 w 77"/>
                <a:gd name="T1" fmla="*/ 1 h 50"/>
                <a:gd name="T2" fmla="*/ 1 w 77"/>
                <a:gd name="T3" fmla="*/ 0 h 50"/>
                <a:gd name="T4" fmla="*/ 1 w 77"/>
                <a:gd name="T5" fmla="*/ 1 h 50"/>
                <a:gd name="T6" fmla="*/ 1 w 77"/>
                <a:gd name="T7" fmla="*/ 1 h 50"/>
                <a:gd name="T8" fmla="*/ 1 w 77"/>
                <a:gd name="T9" fmla="*/ 1 h 50"/>
                <a:gd name="T10" fmla="*/ 1 w 77"/>
                <a:gd name="T11" fmla="*/ 1 h 50"/>
                <a:gd name="T12" fmla="*/ 1 w 77"/>
                <a:gd name="T13" fmla="*/ 1 h 50"/>
                <a:gd name="T14" fmla="*/ 0 w 77"/>
                <a:gd name="T15" fmla="*/ 1 h 5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50"/>
                <a:gd name="T26" fmla="*/ 77 w 77"/>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50">
                  <a:moveTo>
                    <a:pt x="0" y="11"/>
                  </a:moveTo>
                  <a:lnTo>
                    <a:pt x="5" y="0"/>
                  </a:lnTo>
                  <a:lnTo>
                    <a:pt x="70" y="33"/>
                  </a:lnTo>
                  <a:lnTo>
                    <a:pt x="72" y="26"/>
                  </a:lnTo>
                  <a:lnTo>
                    <a:pt x="77" y="43"/>
                  </a:lnTo>
                  <a:lnTo>
                    <a:pt x="62" y="50"/>
                  </a:lnTo>
                  <a:lnTo>
                    <a:pt x="65" y="43"/>
                  </a:lnTo>
                  <a:lnTo>
                    <a:pt x="0" y="11"/>
                  </a:lnTo>
                  <a:close/>
                </a:path>
              </a:pathLst>
            </a:custGeom>
            <a:solidFill>
              <a:srgbClr val="FFFFFF"/>
            </a:solidFill>
            <a:ln w="9525">
              <a:noFill/>
              <a:round/>
              <a:headEnd/>
              <a:tailEnd/>
            </a:ln>
          </p:spPr>
          <p:txBody>
            <a:bodyPr/>
            <a:lstStyle/>
            <a:p>
              <a:endParaRPr lang="en-US"/>
            </a:p>
          </p:txBody>
        </p:sp>
        <p:sp>
          <p:nvSpPr>
            <p:cNvPr id="48274" name="Rectangle 1072"/>
            <p:cNvSpPr>
              <a:spLocks noChangeAspect="1" noChangeArrowheads="1"/>
            </p:cNvSpPr>
            <p:nvPr/>
          </p:nvSpPr>
          <p:spPr bwMode="auto">
            <a:xfrm>
              <a:off x="1448" y="3205"/>
              <a:ext cx="55" cy="97"/>
            </a:xfrm>
            <a:prstGeom prst="rect">
              <a:avLst/>
            </a:prstGeom>
            <a:solidFill>
              <a:srgbClr val="00688F"/>
            </a:solidFill>
            <a:ln w="9525">
              <a:noFill/>
              <a:miter lim="800000"/>
              <a:headEnd/>
              <a:tailEnd/>
            </a:ln>
          </p:spPr>
          <p:txBody>
            <a:bodyPr wrap="none" anchor="ctr"/>
            <a:lstStyle/>
            <a:p>
              <a:endParaRPr lang="en-US"/>
            </a:p>
          </p:txBody>
        </p:sp>
        <p:sp>
          <p:nvSpPr>
            <p:cNvPr id="48275" name="AutoShape 127"/>
            <p:cNvSpPr>
              <a:spLocks noChangeAspect="1" noChangeArrowheads="1"/>
            </p:cNvSpPr>
            <p:nvPr/>
          </p:nvSpPr>
          <p:spPr bwMode="auto">
            <a:xfrm flipV="1">
              <a:off x="1448" y="3302"/>
              <a:ext cx="55" cy="50"/>
            </a:xfrm>
            <a:prstGeom prst="rtTriangle">
              <a:avLst/>
            </a:prstGeom>
            <a:solidFill>
              <a:srgbClr val="00688F"/>
            </a:solidFill>
            <a:ln w="9525">
              <a:noFill/>
              <a:miter lim="800000"/>
              <a:headEnd/>
              <a:tailEnd/>
            </a:ln>
          </p:spPr>
          <p:txBody>
            <a:bodyPr wrap="none" anchor="ctr"/>
            <a:lstStyle/>
            <a:p>
              <a:endParaRPr lang="en-US"/>
            </a:p>
          </p:txBody>
        </p:sp>
        <p:sp>
          <p:nvSpPr>
            <p:cNvPr id="48276" name="Line 128"/>
            <p:cNvSpPr>
              <a:spLocks noChangeAspect="1" noChangeShapeType="1"/>
            </p:cNvSpPr>
            <p:nvPr/>
          </p:nvSpPr>
          <p:spPr bwMode="auto">
            <a:xfrm flipV="1">
              <a:off x="1505" y="3202"/>
              <a:ext cx="0" cy="104"/>
            </a:xfrm>
            <a:prstGeom prst="line">
              <a:avLst/>
            </a:prstGeom>
            <a:noFill/>
            <a:ln w="12700">
              <a:solidFill>
                <a:schemeClr val="accent1"/>
              </a:solidFill>
              <a:round/>
              <a:headEnd/>
              <a:tailEnd/>
            </a:ln>
          </p:spPr>
          <p:txBody>
            <a:bodyPr/>
            <a:lstStyle/>
            <a:p>
              <a:endParaRPr lang="en-US"/>
            </a:p>
          </p:txBody>
        </p:sp>
        <p:sp>
          <p:nvSpPr>
            <p:cNvPr id="48277" name="Rectangle 1075"/>
            <p:cNvSpPr>
              <a:spLocks noChangeAspect="1" noChangeArrowheads="1"/>
            </p:cNvSpPr>
            <p:nvPr/>
          </p:nvSpPr>
          <p:spPr bwMode="auto">
            <a:xfrm>
              <a:off x="1448" y="3049"/>
              <a:ext cx="55" cy="96"/>
            </a:xfrm>
            <a:prstGeom prst="rect">
              <a:avLst/>
            </a:prstGeom>
            <a:solidFill>
              <a:srgbClr val="00688F"/>
            </a:solidFill>
            <a:ln w="9525">
              <a:noFill/>
              <a:miter lim="800000"/>
              <a:headEnd/>
              <a:tailEnd/>
            </a:ln>
          </p:spPr>
          <p:txBody>
            <a:bodyPr wrap="none" anchor="ctr"/>
            <a:lstStyle/>
            <a:p>
              <a:endParaRPr lang="en-US"/>
            </a:p>
          </p:txBody>
        </p:sp>
        <p:sp>
          <p:nvSpPr>
            <p:cNvPr id="48278" name="AutoShape 130"/>
            <p:cNvSpPr>
              <a:spLocks noChangeAspect="1" noChangeArrowheads="1"/>
            </p:cNvSpPr>
            <p:nvPr/>
          </p:nvSpPr>
          <p:spPr bwMode="auto">
            <a:xfrm flipV="1">
              <a:off x="1448" y="3145"/>
              <a:ext cx="55" cy="50"/>
            </a:xfrm>
            <a:prstGeom prst="rtTriangle">
              <a:avLst/>
            </a:prstGeom>
            <a:solidFill>
              <a:srgbClr val="00688F"/>
            </a:solidFill>
            <a:ln w="9525">
              <a:noFill/>
              <a:miter lim="800000"/>
              <a:headEnd/>
              <a:tailEnd/>
            </a:ln>
          </p:spPr>
          <p:txBody>
            <a:bodyPr wrap="none" anchor="ctr"/>
            <a:lstStyle/>
            <a:p>
              <a:endParaRPr lang="en-US"/>
            </a:p>
          </p:txBody>
        </p:sp>
        <p:sp>
          <p:nvSpPr>
            <p:cNvPr id="48279" name="Line 131"/>
            <p:cNvSpPr>
              <a:spLocks noChangeAspect="1" noChangeShapeType="1"/>
            </p:cNvSpPr>
            <p:nvPr/>
          </p:nvSpPr>
          <p:spPr bwMode="auto">
            <a:xfrm flipV="1">
              <a:off x="1505" y="3042"/>
              <a:ext cx="0" cy="104"/>
            </a:xfrm>
            <a:prstGeom prst="line">
              <a:avLst/>
            </a:prstGeom>
            <a:noFill/>
            <a:ln w="12700">
              <a:solidFill>
                <a:schemeClr val="accent1"/>
              </a:solidFill>
              <a:round/>
              <a:headEnd/>
              <a:tailEnd/>
            </a:ln>
          </p:spPr>
          <p:txBody>
            <a:bodyPr/>
            <a:lstStyle/>
            <a:p>
              <a:endParaRPr lang="en-US"/>
            </a:p>
          </p:txBody>
        </p:sp>
        <p:sp>
          <p:nvSpPr>
            <p:cNvPr id="48280" name="Rectangle 1078"/>
            <p:cNvSpPr>
              <a:spLocks noChangeAspect="1" noChangeArrowheads="1"/>
            </p:cNvSpPr>
            <p:nvPr/>
          </p:nvSpPr>
          <p:spPr bwMode="auto">
            <a:xfrm>
              <a:off x="1505" y="3307"/>
              <a:ext cx="107" cy="50"/>
            </a:xfrm>
            <a:prstGeom prst="rect">
              <a:avLst/>
            </a:prstGeom>
            <a:solidFill>
              <a:srgbClr val="008CCF"/>
            </a:solidFill>
            <a:ln w="9525">
              <a:noFill/>
              <a:miter lim="800000"/>
              <a:headEnd/>
              <a:tailEnd/>
            </a:ln>
          </p:spPr>
          <p:txBody>
            <a:bodyPr wrap="none" anchor="ctr"/>
            <a:lstStyle/>
            <a:p>
              <a:endParaRPr lang="en-US"/>
            </a:p>
          </p:txBody>
        </p:sp>
        <p:sp>
          <p:nvSpPr>
            <p:cNvPr id="48281" name="AutoShape 133"/>
            <p:cNvSpPr>
              <a:spLocks noChangeAspect="1" noChangeArrowheads="1"/>
            </p:cNvSpPr>
            <p:nvPr/>
          </p:nvSpPr>
          <p:spPr bwMode="auto">
            <a:xfrm flipH="1">
              <a:off x="1447" y="3306"/>
              <a:ext cx="58" cy="51"/>
            </a:xfrm>
            <a:prstGeom prst="rtTriangle">
              <a:avLst/>
            </a:prstGeom>
            <a:solidFill>
              <a:srgbClr val="008CCF"/>
            </a:solidFill>
            <a:ln w="9525">
              <a:noFill/>
              <a:miter lim="800000"/>
              <a:headEnd/>
              <a:tailEnd/>
            </a:ln>
          </p:spPr>
          <p:txBody>
            <a:bodyPr wrap="none" anchor="ctr"/>
            <a:lstStyle/>
            <a:p>
              <a:endParaRPr lang="en-US"/>
            </a:p>
          </p:txBody>
        </p:sp>
        <p:sp>
          <p:nvSpPr>
            <p:cNvPr id="48282" name="Line 134"/>
            <p:cNvSpPr>
              <a:spLocks noChangeAspect="1" noChangeShapeType="1"/>
            </p:cNvSpPr>
            <p:nvPr/>
          </p:nvSpPr>
          <p:spPr bwMode="auto">
            <a:xfrm flipV="1">
              <a:off x="1445" y="3304"/>
              <a:ext cx="60" cy="56"/>
            </a:xfrm>
            <a:prstGeom prst="line">
              <a:avLst/>
            </a:prstGeom>
            <a:noFill/>
            <a:ln w="12700">
              <a:solidFill>
                <a:schemeClr val="accent1"/>
              </a:solidFill>
              <a:round/>
              <a:headEnd/>
              <a:tailEnd/>
            </a:ln>
          </p:spPr>
          <p:txBody>
            <a:bodyPr/>
            <a:lstStyle/>
            <a:p>
              <a:endParaRPr lang="en-US"/>
            </a:p>
          </p:txBody>
        </p:sp>
        <p:sp>
          <p:nvSpPr>
            <p:cNvPr id="48283" name="Line 135"/>
            <p:cNvSpPr>
              <a:spLocks noChangeAspect="1" noChangeShapeType="1"/>
            </p:cNvSpPr>
            <p:nvPr/>
          </p:nvSpPr>
          <p:spPr bwMode="auto">
            <a:xfrm flipH="1" flipV="1">
              <a:off x="1502" y="3304"/>
              <a:ext cx="112" cy="0"/>
            </a:xfrm>
            <a:prstGeom prst="line">
              <a:avLst/>
            </a:prstGeom>
            <a:noFill/>
            <a:ln w="19050">
              <a:solidFill>
                <a:schemeClr val="accent1"/>
              </a:solidFill>
              <a:round/>
              <a:headEnd/>
              <a:tailEnd/>
            </a:ln>
          </p:spPr>
          <p:txBody>
            <a:bodyPr/>
            <a:lstStyle/>
            <a:p>
              <a:endParaRPr lang="en-US"/>
            </a:p>
          </p:txBody>
        </p:sp>
        <p:sp>
          <p:nvSpPr>
            <p:cNvPr id="48284" name="Rectangle 1082"/>
            <p:cNvSpPr>
              <a:spLocks noChangeAspect="1" noChangeArrowheads="1"/>
            </p:cNvSpPr>
            <p:nvPr/>
          </p:nvSpPr>
          <p:spPr bwMode="auto">
            <a:xfrm>
              <a:off x="1505" y="3149"/>
              <a:ext cx="107" cy="50"/>
            </a:xfrm>
            <a:prstGeom prst="rect">
              <a:avLst/>
            </a:prstGeom>
            <a:solidFill>
              <a:srgbClr val="008CCF"/>
            </a:solidFill>
            <a:ln w="9525">
              <a:noFill/>
              <a:miter lim="800000"/>
              <a:headEnd/>
              <a:tailEnd/>
            </a:ln>
          </p:spPr>
          <p:txBody>
            <a:bodyPr wrap="none" anchor="ctr"/>
            <a:lstStyle/>
            <a:p>
              <a:endParaRPr lang="en-US"/>
            </a:p>
          </p:txBody>
        </p:sp>
        <p:sp>
          <p:nvSpPr>
            <p:cNvPr id="48285" name="AutoShape 137"/>
            <p:cNvSpPr>
              <a:spLocks noChangeAspect="1" noChangeArrowheads="1"/>
            </p:cNvSpPr>
            <p:nvPr/>
          </p:nvSpPr>
          <p:spPr bwMode="auto">
            <a:xfrm flipH="1">
              <a:off x="1447" y="3148"/>
              <a:ext cx="58" cy="51"/>
            </a:xfrm>
            <a:prstGeom prst="rtTriangle">
              <a:avLst/>
            </a:prstGeom>
            <a:solidFill>
              <a:srgbClr val="008CCF"/>
            </a:solidFill>
            <a:ln w="9525">
              <a:noFill/>
              <a:miter lim="800000"/>
              <a:headEnd/>
              <a:tailEnd/>
            </a:ln>
          </p:spPr>
          <p:txBody>
            <a:bodyPr wrap="none" anchor="ctr"/>
            <a:lstStyle/>
            <a:p>
              <a:endParaRPr lang="en-US"/>
            </a:p>
          </p:txBody>
        </p:sp>
        <p:sp>
          <p:nvSpPr>
            <p:cNvPr id="48286" name="Line 138"/>
            <p:cNvSpPr>
              <a:spLocks noChangeAspect="1" noChangeShapeType="1"/>
            </p:cNvSpPr>
            <p:nvPr/>
          </p:nvSpPr>
          <p:spPr bwMode="auto">
            <a:xfrm flipV="1">
              <a:off x="1445" y="3144"/>
              <a:ext cx="60" cy="56"/>
            </a:xfrm>
            <a:prstGeom prst="line">
              <a:avLst/>
            </a:prstGeom>
            <a:noFill/>
            <a:ln w="12700">
              <a:solidFill>
                <a:schemeClr val="accent1"/>
              </a:solidFill>
              <a:round/>
              <a:headEnd/>
              <a:tailEnd/>
            </a:ln>
          </p:spPr>
          <p:txBody>
            <a:bodyPr/>
            <a:lstStyle/>
            <a:p>
              <a:endParaRPr lang="en-US"/>
            </a:p>
          </p:txBody>
        </p:sp>
        <p:sp>
          <p:nvSpPr>
            <p:cNvPr id="48287" name="Line 139"/>
            <p:cNvSpPr>
              <a:spLocks noChangeAspect="1" noChangeShapeType="1"/>
            </p:cNvSpPr>
            <p:nvPr/>
          </p:nvSpPr>
          <p:spPr bwMode="auto">
            <a:xfrm flipH="1" flipV="1">
              <a:off x="1502" y="3144"/>
              <a:ext cx="112" cy="0"/>
            </a:xfrm>
            <a:prstGeom prst="line">
              <a:avLst/>
            </a:prstGeom>
            <a:noFill/>
            <a:ln w="12700">
              <a:solidFill>
                <a:schemeClr val="accent1"/>
              </a:solidFill>
              <a:round/>
              <a:headEnd/>
              <a:tailEnd/>
            </a:ln>
          </p:spPr>
          <p:txBody>
            <a:bodyPr/>
            <a:lstStyle/>
            <a:p>
              <a:endParaRPr lang="en-US"/>
            </a:p>
          </p:txBody>
        </p:sp>
        <p:sp>
          <p:nvSpPr>
            <p:cNvPr id="48288" name="Freeform 1086"/>
            <p:cNvSpPr>
              <a:spLocks noChangeAspect="1"/>
            </p:cNvSpPr>
            <p:nvPr/>
          </p:nvSpPr>
          <p:spPr bwMode="auto">
            <a:xfrm>
              <a:off x="1532" y="3093"/>
              <a:ext cx="33" cy="63"/>
            </a:xfrm>
            <a:custGeom>
              <a:avLst/>
              <a:gdLst>
                <a:gd name="T0" fmla="*/ 0 w 3133"/>
                <a:gd name="T1" fmla="*/ 0 h 7363"/>
                <a:gd name="T2" fmla="*/ 0 w 3133"/>
                <a:gd name="T3" fmla="*/ 0 h 7363"/>
                <a:gd name="T4" fmla="*/ 0 w 3133"/>
                <a:gd name="T5" fmla="*/ 0 h 7363"/>
                <a:gd name="T6" fmla="*/ 0 w 3133"/>
                <a:gd name="T7" fmla="*/ 0 h 7363"/>
                <a:gd name="T8" fmla="*/ 0 w 3133"/>
                <a:gd name="T9" fmla="*/ 0 h 7363"/>
                <a:gd name="T10" fmla="*/ 0 w 3133"/>
                <a:gd name="T11" fmla="*/ 0 h 7363"/>
                <a:gd name="T12" fmla="*/ 0 w 3133"/>
                <a:gd name="T13" fmla="*/ 0 h 7363"/>
                <a:gd name="T14" fmla="*/ 0 w 3133"/>
                <a:gd name="T15" fmla="*/ 0 h 7363"/>
                <a:gd name="T16" fmla="*/ 0 w 3133"/>
                <a:gd name="T17" fmla="*/ 0 h 7363"/>
                <a:gd name="T18" fmla="*/ 0 w 3133"/>
                <a:gd name="T19" fmla="*/ 0 h 7363"/>
                <a:gd name="T20" fmla="*/ 0 w 3133"/>
                <a:gd name="T21" fmla="*/ 0 h 7363"/>
                <a:gd name="T22" fmla="*/ 0 w 3133"/>
                <a:gd name="T23" fmla="*/ 0 h 7363"/>
                <a:gd name="T24" fmla="*/ 0 w 3133"/>
                <a:gd name="T25" fmla="*/ 0 h 7363"/>
                <a:gd name="T26" fmla="*/ 0 w 3133"/>
                <a:gd name="T27" fmla="*/ 0 h 7363"/>
                <a:gd name="T28" fmla="*/ 0 w 3133"/>
                <a:gd name="T29" fmla="*/ 0 h 7363"/>
                <a:gd name="T30" fmla="*/ 0 w 3133"/>
                <a:gd name="T31" fmla="*/ 0 h 7363"/>
                <a:gd name="T32" fmla="*/ 0 w 3133"/>
                <a:gd name="T33" fmla="*/ 0 h 7363"/>
                <a:gd name="T34" fmla="*/ 0 w 3133"/>
                <a:gd name="T35" fmla="*/ 0 h 7363"/>
                <a:gd name="T36" fmla="*/ 0 w 3133"/>
                <a:gd name="T37" fmla="*/ 0 h 7363"/>
                <a:gd name="T38" fmla="*/ 0 w 3133"/>
                <a:gd name="T39" fmla="*/ 0 h 7363"/>
                <a:gd name="T40" fmla="*/ 0 w 3133"/>
                <a:gd name="T41" fmla="*/ 0 h 7363"/>
                <a:gd name="T42" fmla="*/ 0 w 3133"/>
                <a:gd name="T43" fmla="*/ 0 h 7363"/>
                <a:gd name="T44" fmla="*/ 0 w 3133"/>
                <a:gd name="T45" fmla="*/ 0 h 7363"/>
                <a:gd name="T46" fmla="*/ 0 w 3133"/>
                <a:gd name="T47" fmla="*/ 0 h 7363"/>
                <a:gd name="T48" fmla="*/ 0 w 3133"/>
                <a:gd name="T49" fmla="*/ 0 h 7363"/>
                <a:gd name="T50" fmla="*/ 0 w 3133"/>
                <a:gd name="T51" fmla="*/ 0 h 7363"/>
                <a:gd name="T52" fmla="*/ 0 w 3133"/>
                <a:gd name="T53" fmla="*/ 0 h 7363"/>
                <a:gd name="T54" fmla="*/ 0 w 3133"/>
                <a:gd name="T55" fmla="*/ 0 h 7363"/>
                <a:gd name="T56" fmla="*/ 0 w 3133"/>
                <a:gd name="T57" fmla="*/ 0 h 7363"/>
                <a:gd name="T58" fmla="*/ 0 w 3133"/>
                <a:gd name="T59" fmla="*/ 0 h 7363"/>
                <a:gd name="T60" fmla="*/ 0 w 3133"/>
                <a:gd name="T61" fmla="*/ 0 h 7363"/>
                <a:gd name="T62" fmla="*/ 0 w 3133"/>
                <a:gd name="T63" fmla="*/ 0 h 7363"/>
                <a:gd name="T64" fmla="*/ 0 w 3133"/>
                <a:gd name="T65" fmla="*/ 0 h 7363"/>
                <a:gd name="T66" fmla="*/ 0 w 3133"/>
                <a:gd name="T67" fmla="*/ 0 h 7363"/>
                <a:gd name="T68" fmla="*/ 0 w 3133"/>
                <a:gd name="T69" fmla="*/ 0 h 7363"/>
                <a:gd name="T70" fmla="*/ 0 w 3133"/>
                <a:gd name="T71" fmla="*/ 0 h 7363"/>
                <a:gd name="T72" fmla="*/ 0 w 3133"/>
                <a:gd name="T73" fmla="*/ 0 h 7363"/>
                <a:gd name="T74" fmla="*/ 0 w 3133"/>
                <a:gd name="T75" fmla="*/ 0 h 7363"/>
                <a:gd name="T76" fmla="*/ 0 w 3133"/>
                <a:gd name="T77" fmla="*/ 0 h 7363"/>
                <a:gd name="T78" fmla="*/ 0 w 3133"/>
                <a:gd name="T79" fmla="*/ 0 h 7363"/>
                <a:gd name="T80" fmla="*/ 0 w 3133"/>
                <a:gd name="T81" fmla="*/ 0 h 7363"/>
                <a:gd name="T82" fmla="*/ 0 w 3133"/>
                <a:gd name="T83" fmla="*/ 0 h 7363"/>
                <a:gd name="T84" fmla="*/ 0 w 3133"/>
                <a:gd name="T85" fmla="*/ 0 h 7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3"/>
                <a:gd name="T130" fmla="*/ 0 h 7363"/>
                <a:gd name="T131" fmla="*/ 3133 w 3133"/>
                <a:gd name="T132" fmla="*/ 7363 h 73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3" h="7363">
                  <a:moveTo>
                    <a:pt x="1567" y="0"/>
                  </a:moveTo>
                  <a:lnTo>
                    <a:pt x="1649" y="4"/>
                  </a:lnTo>
                  <a:lnTo>
                    <a:pt x="1730" y="18"/>
                  </a:lnTo>
                  <a:lnTo>
                    <a:pt x="1810" y="40"/>
                  </a:lnTo>
                  <a:lnTo>
                    <a:pt x="1887" y="70"/>
                  </a:lnTo>
                  <a:lnTo>
                    <a:pt x="1964" y="109"/>
                  </a:lnTo>
                  <a:lnTo>
                    <a:pt x="2039" y="156"/>
                  </a:lnTo>
                  <a:lnTo>
                    <a:pt x="2112" y="211"/>
                  </a:lnTo>
                  <a:lnTo>
                    <a:pt x="2184" y="274"/>
                  </a:lnTo>
                  <a:lnTo>
                    <a:pt x="2253" y="343"/>
                  </a:lnTo>
                  <a:lnTo>
                    <a:pt x="2320" y="421"/>
                  </a:lnTo>
                  <a:lnTo>
                    <a:pt x="2387" y="506"/>
                  </a:lnTo>
                  <a:lnTo>
                    <a:pt x="2450" y="598"/>
                  </a:lnTo>
                  <a:lnTo>
                    <a:pt x="2512" y="697"/>
                  </a:lnTo>
                  <a:lnTo>
                    <a:pt x="2570" y="804"/>
                  </a:lnTo>
                  <a:lnTo>
                    <a:pt x="2627" y="917"/>
                  </a:lnTo>
                  <a:lnTo>
                    <a:pt x="2681" y="1035"/>
                  </a:lnTo>
                  <a:lnTo>
                    <a:pt x="2732" y="1161"/>
                  </a:lnTo>
                  <a:lnTo>
                    <a:pt x="2781" y="1292"/>
                  </a:lnTo>
                  <a:lnTo>
                    <a:pt x="2827" y="1430"/>
                  </a:lnTo>
                  <a:lnTo>
                    <a:pt x="2870" y="1573"/>
                  </a:lnTo>
                  <a:lnTo>
                    <a:pt x="2911" y="1721"/>
                  </a:lnTo>
                  <a:lnTo>
                    <a:pt x="2948" y="1876"/>
                  </a:lnTo>
                  <a:lnTo>
                    <a:pt x="2982" y="2036"/>
                  </a:lnTo>
                  <a:lnTo>
                    <a:pt x="3012" y="2200"/>
                  </a:lnTo>
                  <a:lnTo>
                    <a:pt x="3040" y="2370"/>
                  </a:lnTo>
                  <a:lnTo>
                    <a:pt x="3064" y="2544"/>
                  </a:lnTo>
                  <a:lnTo>
                    <a:pt x="3086" y="2723"/>
                  </a:lnTo>
                  <a:lnTo>
                    <a:pt x="3103" y="2907"/>
                  </a:lnTo>
                  <a:lnTo>
                    <a:pt x="3116" y="3094"/>
                  </a:lnTo>
                  <a:lnTo>
                    <a:pt x="3125" y="3287"/>
                  </a:lnTo>
                  <a:lnTo>
                    <a:pt x="3131" y="3482"/>
                  </a:lnTo>
                  <a:lnTo>
                    <a:pt x="3133" y="3681"/>
                  </a:lnTo>
                  <a:lnTo>
                    <a:pt x="3131" y="3872"/>
                  </a:lnTo>
                  <a:lnTo>
                    <a:pt x="3125" y="4060"/>
                  </a:lnTo>
                  <a:lnTo>
                    <a:pt x="3116" y="4245"/>
                  </a:lnTo>
                  <a:lnTo>
                    <a:pt x="3103" y="4427"/>
                  </a:lnTo>
                  <a:lnTo>
                    <a:pt x="3086" y="4606"/>
                  </a:lnTo>
                  <a:lnTo>
                    <a:pt x="3064" y="4781"/>
                  </a:lnTo>
                  <a:lnTo>
                    <a:pt x="3040" y="4952"/>
                  </a:lnTo>
                  <a:lnTo>
                    <a:pt x="3012" y="5120"/>
                  </a:lnTo>
                  <a:lnTo>
                    <a:pt x="2982" y="5283"/>
                  </a:lnTo>
                  <a:lnTo>
                    <a:pt x="2948" y="5442"/>
                  </a:lnTo>
                  <a:lnTo>
                    <a:pt x="2911" y="5595"/>
                  </a:lnTo>
                  <a:lnTo>
                    <a:pt x="2870" y="5745"/>
                  </a:lnTo>
                  <a:lnTo>
                    <a:pt x="2827" y="5889"/>
                  </a:lnTo>
                  <a:lnTo>
                    <a:pt x="2781" y="6028"/>
                  </a:lnTo>
                  <a:lnTo>
                    <a:pt x="2732" y="6161"/>
                  </a:lnTo>
                  <a:lnTo>
                    <a:pt x="2681" y="6288"/>
                  </a:lnTo>
                  <a:lnTo>
                    <a:pt x="2627" y="6411"/>
                  </a:lnTo>
                  <a:lnTo>
                    <a:pt x="2570" y="6526"/>
                  </a:lnTo>
                  <a:lnTo>
                    <a:pt x="2512" y="6634"/>
                  </a:lnTo>
                  <a:lnTo>
                    <a:pt x="2450" y="6737"/>
                  </a:lnTo>
                  <a:lnTo>
                    <a:pt x="2387" y="6833"/>
                  </a:lnTo>
                  <a:lnTo>
                    <a:pt x="2320" y="6921"/>
                  </a:lnTo>
                  <a:lnTo>
                    <a:pt x="2253" y="7002"/>
                  </a:lnTo>
                  <a:lnTo>
                    <a:pt x="2184" y="7075"/>
                  </a:lnTo>
                  <a:lnTo>
                    <a:pt x="2112" y="7140"/>
                  </a:lnTo>
                  <a:lnTo>
                    <a:pt x="2039" y="7198"/>
                  </a:lnTo>
                  <a:lnTo>
                    <a:pt x="1964" y="7248"/>
                  </a:lnTo>
                  <a:lnTo>
                    <a:pt x="1887" y="7288"/>
                  </a:lnTo>
                  <a:lnTo>
                    <a:pt x="1810" y="7320"/>
                  </a:lnTo>
                  <a:lnTo>
                    <a:pt x="1730" y="7344"/>
                  </a:lnTo>
                  <a:lnTo>
                    <a:pt x="1649" y="7358"/>
                  </a:lnTo>
                  <a:lnTo>
                    <a:pt x="1567" y="7363"/>
                  </a:lnTo>
                  <a:lnTo>
                    <a:pt x="1477" y="7358"/>
                  </a:lnTo>
                  <a:lnTo>
                    <a:pt x="1388" y="7344"/>
                  </a:lnTo>
                  <a:lnTo>
                    <a:pt x="1302" y="7320"/>
                  </a:lnTo>
                  <a:lnTo>
                    <a:pt x="1218" y="7288"/>
                  </a:lnTo>
                  <a:lnTo>
                    <a:pt x="1138" y="7248"/>
                  </a:lnTo>
                  <a:lnTo>
                    <a:pt x="1059" y="7198"/>
                  </a:lnTo>
                  <a:lnTo>
                    <a:pt x="982" y="7140"/>
                  </a:lnTo>
                  <a:lnTo>
                    <a:pt x="909" y="7075"/>
                  </a:lnTo>
                  <a:lnTo>
                    <a:pt x="838" y="7002"/>
                  </a:lnTo>
                  <a:lnTo>
                    <a:pt x="770" y="6921"/>
                  </a:lnTo>
                  <a:lnTo>
                    <a:pt x="705" y="6833"/>
                  </a:lnTo>
                  <a:lnTo>
                    <a:pt x="642" y="6737"/>
                  </a:lnTo>
                  <a:lnTo>
                    <a:pt x="580" y="6634"/>
                  </a:lnTo>
                  <a:lnTo>
                    <a:pt x="523" y="6526"/>
                  </a:lnTo>
                  <a:lnTo>
                    <a:pt x="469" y="6411"/>
                  </a:lnTo>
                  <a:lnTo>
                    <a:pt x="417" y="6288"/>
                  </a:lnTo>
                  <a:lnTo>
                    <a:pt x="368" y="6161"/>
                  </a:lnTo>
                  <a:lnTo>
                    <a:pt x="322" y="6028"/>
                  </a:lnTo>
                  <a:lnTo>
                    <a:pt x="278" y="5889"/>
                  </a:lnTo>
                  <a:lnTo>
                    <a:pt x="239" y="5745"/>
                  </a:lnTo>
                  <a:lnTo>
                    <a:pt x="201" y="5595"/>
                  </a:lnTo>
                  <a:lnTo>
                    <a:pt x="166" y="5442"/>
                  </a:lnTo>
                  <a:lnTo>
                    <a:pt x="136" y="5283"/>
                  </a:lnTo>
                  <a:lnTo>
                    <a:pt x="107" y="5120"/>
                  </a:lnTo>
                  <a:lnTo>
                    <a:pt x="83" y="4952"/>
                  </a:lnTo>
                  <a:lnTo>
                    <a:pt x="62" y="4781"/>
                  </a:lnTo>
                  <a:lnTo>
                    <a:pt x="43" y="4606"/>
                  </a:lnTo>
                  <a:lnTo>
                    <a:pt x="28" y="4427"/>
                  </a:lnTo>
                  <a:lnTo>
                    <a:pt x="16" y="4245"/>
                  </a:lnTo>
                  <a:lnTo>
                    <a:pt x="8" y="4060"/>
                  </a:lnTo>
                  <a:lnTo>
                    <a:pt x="3" y="3872"/>
                  </a:lnTo>
                  <a:lnTo>
                    <a:pt x="0" y="3681"/>
                  </a:lnTo>
                  <a:lnTo>
                    <a:pt x="3" y="3482"/>
                  </a:lnTo>
                  <a:lnTo>
                    <a:pt x="8" y="3287"/>
                  </a:lnTo>
                  <a:lnTo>
                    <a:pt x="16" y="3094"/>
                  </a:lnTo>
                  <a:lnTo>
                    <a:pt x="28" y="2907"/>
                  </a:lnTo>
                  <a:lnTo>
                    <a:pt x="43" y="2723"/>
                  </a:lnTo>
                  <a:lnTo>
                    <a:pt x="62" y="2544"/>
                  </a:lnTo>
                  <a:lnTo>
                    <a:pt x="83" y="2370"/>
                  </a:lnTo>
                  <a:lnTo>
                    <a:pt x="107" y="2200"/>
                  </a:lnTo>
                  <a:lnTo>
                    <a:pt x="136" y="2036"/>
                  </a:lnTo>
                  <a:lnTo>
                    <a:pt x="166" y="1876"/>
                  </a:lnTo>
                  <a:lnTo>
                    <a:pt x="201" y="1721"/>
                  </a:lnTo>
                  <a:lnTo>
                    <a:pt x="239" y="1573"/>
                  </a:lnTo>
                  <a:lnTo>
                    <a:pt x="278" y="1430"/>
                  </a:lnTo>
                  <a:lnTo>
                    <a:pt x="322" y="1292"/>
                  </a:lnTo>
                  <a:lnTo>
                    <a:pt x="368" y="1161"/>
                  </a:lnTo>
                  <a:lnTo>
                    <a:pt x="417" y="1035"/>
                  </a:lnTo>
                  <a:lnTo>
                    <a:pt x="469" y="917"/>
                  </a:lnTo>
                  <a:lnTo>
                    <a:pt x="523" y="804"/>
                  </a:lnTo>
                  <a:lnTo>
                    <a:pt x="580" y="697"/>
                  </a:lnTo>
                  <a:lnTo>
                    <a:pt x="642" y="598"/>
                  </a:lnTo>
                  <a:lnTo>
                    <a:pt x="705" y="506"/>
                  </a:lnTo>
                  <a:lnTo>
                    <a:pt x="770" y="421"/>
                  </a:lnTo>
                  <a:lnTo>
                    <a:pt x="838" y="343"/>
                  </a:lnTo>
                  <a:lnTo>
                    <a:pt x="909" y="274"/>
                  </a:lnTo>
                  <a:lnTo>
                    <a:pt x="982" y="211"/>
                  </a:lnTo>
                  <a:lnTo>
                    <a:pt x="1059" y="156"/>
                  </a:lnTo>
                  <a:lnTo>
                    <a:pt x="1138" y="109"/>
                  </a:lnTo>
                  <a:lnTo>
                    <a:pt x="1218" y="70"/>
                  </a:lnTo>
                  <a:lnTo>
                    <a:pt x="1302" y="40"/>
                  </a:lnTo>
                  <a:lnTo>
                    <a:pt x="1388" y="18"/>
                  </a:lnTo>
                  <a:lnTo>
                    <a:pt x="1477" y="4"/>
                  </a:lnTo>
                  <a:lnTo>
                    <a:pt x="1567" y="0"/>
                  </a:lnTo>
                  <a:close/>
                </a:path>
              </a:pathLst>
            </a:custGeom>
            <a:solidFill>
              <a:srgbClr val="1C97CD"/>
            </a:solidFill>
            <a:ln w="9525">
              <a:noFill/>
              <a:round/>
              <a:headEnd/>
              <a:tailEnd/>
            </a:ln>
          </p:spPr>
          <p:txBody>
            <a:bodyPr/>
            <a:lstStyle/>
            <a:p>
              <a:endParaRPr lang="en-US"/>
            </a:p>
          </p:txBody>
        </p:sp>
        <p:sp>
          <p:nvSpPr>
            <p:cNvPr id="48289" name="Freeform 1087"/>
            <p:cNvSpPr>
              <a:spLocks noChangeAspect="1"/>
            </p:cNvSpPr>
            <p:nvPr/>
          </p:nvSpPr>
          <p:spPr bwMode="auto">
            <a:xfrm>
              <a:off x="1532" y="3093"/>
              <a:ext cx="33" cy="63"/>
            </a:xfrm>
            <a:custGeom>
              <a:avLst/>
              <a:gdLst>
                <a:gd name="T0" fmla="*/ 0 w 3133"/>
                <a:gd name="T1" fmla="*/ 0 h 7363"/>
                <a:gd name="T2" fmla="*/ 0 w 3133"/>
                <a:gd name="T3" fmla="*/ 0 h 7363"/>
                <a:gd name="T4" fmla="*/ 0 w 3133"/>
                <a:gd name="T5" fmla="*/ 0 h 7363"/>
                <a:gd name="T6" fmla="*/ 0 w 3133"/>
                <a:gd name="T7" fmla="*/ 0 h 7363"/>
                <a:gd name="T8" fmla="*/ 0 w 3133"/>
                <a:gd name="T9" fmla="*/ 0 h 7363"/>
                <a:gd name="T10" fmla="*/ 0 w 3133"/>
                <a:gd name="T11" fmla="*/ 0 h 7363"/>
                <a:gd name="T12" fmla="*/ 0 w 3133"/>
                <a:gd name="T13" fmla="*/ 0 h 7363"/>
                <a:gd name="T14" fmla="*/ 0 w 3133"/>
                <a:gd name="T15" fmla="*/ 0 h 7363"/>
                <a:gd name="T16" fmla="*/ 0 w 3133"/>
                <a:gd name="T17" fmla="*/ 0 h 7363"/>
                <a:gd name="T18" fmla="*/ 0 w 3133"/>
                <a:gd name="T19" fmla="*/ 0 h 7363"/>
                <a:gd name="T20" fmla="*/ 0 w 3133"/>
                <a:gd name="T21" fmla="*/ 0 h 7363"/>
                <a:gd name="T22" fmla="*/ 0 w 3133"/>
                <a:gd name="T23" fmla="*/ 0 h 7363"/>
                <a:gd name="T24" fmla="*/ 0 w 3133"/>
                <a:gd name="T25" fmla="*/ 0 h 7363"/>
                <a:gd name="T26" fmla="*/ 0 w 3133"/>
                <a:gd name="T27" fmla="*/ 0 h 7363"/>
                <a:gd name="T28" fmla="*/ 0 w 3133"/>
                <a:gd name="T29" fmla="*/ 0 h 7363"/>
                <a:gd name="T30" fmla="*/ 0 w 3133"/>
                <a:gd name="T31" fmla="*/ 0 h 7363"/>
                <a:gd name="T32" fmla="*/ 0 w 3133"/>
                <a:gd name="T33" fmla="*/ 0 h 7363"/>
                <a:gd name="T34" fmla="*/ 0 w 3133"/>
                <a:gd name="T35" fmla="*/ 0 h 7363"/>
                <a:gd name="T36" fmla="*/ 0 w 3133"/>
                <a:gd name="T37" fmla="*/ 0 h 7363"/>
                <a:gd name="T38" fmla="*/ 0 w 3133"/>
                <a:gd name="T39" fmla="*/ 0 h 7363"/>
                <a:gd name="T40" fmla="*/ 0 w 3133"/>
                <a:gd name="T41" fmla="*/ 0 h 7363"/>
                <a:gd name="T42" fmla="*/ 0 w 3133"/>
                <a:gd name="T43" fmla="*/ 0 h 7363"/>
                <a:gd name="T44" fmla="*/ 0 w 3133"/>
                <a:gd name="T45" fmla="*/ 0 h 7363"/>
                <a:gd name="T46" fmla="*/ 0 w 3133"/>
                <a:gd name="T47" fmla="*/ 0 h 7363"/>
                <a:gd name="T48" fmla="*/ 0 w 3133"/>
                <a:gd name="T49" fmla="*/ 0 h 7363"/>
                <a:gd name="T50" fmla="*/ 0 w 3133"/>
                <a:gd name="T51" fmla="*/ 0 h 7363"/>
                <a:gd name="T52" fmla="*/ 0 w 3133"/>
                <a:gd name="T53" fmla="*/ 0 h 7363"/>
                <a:gd name="T54" fmla="*/ 0 w 3133"/>
                <a:gd name="T55" fmla="*/ 0 h 7363"/>
                <a:gd name="T56" fmla="*/ 0 w 3133"/>
                <a:gd name="T57" fmla="*/ 0 h 7363"/>
                <a:gd name="T58" fmla="*/ 0 w 3133"/>
                <a:gd name="T59" fmla="*/ 0 h 7363"/>
                <a:gd name="T60" fmla="*/ 0 w 3133"/>
                <a:gd name="T61" fmla="*/ 0 h 7363"/>
                <a:gd name="T62" fmla="*/ 0 w 3133"/>
                <a:gd name="T63" fmla="*/ 0 h 7363"/>
                <a:gd name="T64" fmla="*/ 0 w 3133"/>
                <a:gd name="T65" fmla="*/ 0 h 7363"/>
                <a:gd name="T66" fmla="*/ 0 w 3133"/>
                <a:gd name="T67" fmla="*/ 0 h 7363"/>
                <a:gd name="T68" fmla="*/ 0 w 3133"/>
                <a:gd name="T69" fmla="*/ 0 h 7363"/>
                <a:gd name="T70" fmla="*/ 0 w 3133"/>
                <a:gd name="T71" fmla="*/ 0 h 7363"/>
                <a:gd name="T72" fmla="*/ 0 w 3133"/>
                <a:gd name="T73" fmla="*/ 0 h 7363"/>
                <a:gd name="T74" fmla="*/ 0 w 3133"/>
                <a:gd name="T75" fmla="*/ 0 h 7363"/>
                <a:gd name="T76" fmla="*/ 0 w 3133"/>
                <a:gd name="T77" fmla="*/ 0 h 7363"/>
                <a:gd name="T78" fmla="*/ 0 w 3133"/>
                <a:gd name="T79" fmla="*/ 0 h 7363"/>
                <a:gd name="T80" fmla="*/ 0 w 3133"/>
                <a:gd name="T81" fmla="*/ 0 h 7363"/>
                <a:gd name="T82" fmla="*/ 0 w 3133"/>
                <a:gd name="T83" fmla="*/ 0 h 7363"/>
                <a:gd name="T84" fmla="*/ 0 w 3133"/>
                <a:gd name="T85" fmla="*/ 0 h 7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3"/>
                <a:gd name="T130" fmla="*/ 0 h 7363"/>
                <a:gd name="T131" fmla="*/ 3133 w 3133"/>
                <a:gd name="T132" fmla="*/ 7363 h 73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3" h="7363">
                  <a:moveTo>
                    <a:pt x="1567" y="0"/>
                  </a:moveTo>
                  <a:lnTo>
                    <a:pt x="1649" y="4"/>
                  </a:lnTo>
                  <a:lnTo>
                    <a:pt x="1730" y="18"/>
                  </a:lnTo>
                  <a:lnTo>
                    <a:pt x="1810" y="40"/>
                  </a:lnTo>
                  <a:lnTo>
                    <a:pt x="1887" y="70"/>
                  </a:lnTo>
                  <a:lnTo>
                    <a:pt x="1964" y="109"/>
                  </a:lnTo>
                  <a:lnTo>
                    <a:pt x="2039" y="156"/>
                  </a:lnTo>
                  <a:lnTo>
                    <a:pt x="2112" y="211"/>
                  </a:lnTo>
                  <a:lnTo>
                    <a:pt x="2184" y="274"/>
                  </a:lnTo>
                  <a:lnTo>
                    <a:pt x="2253" y="343"/>
                  </a:lnTo>
                  <a:lnTo>
                    <a:pt x="2320" y="421"/>
                  </a:lnTo>
                  <a:lnTo>
                    <a:pt x="2387" y="506"/>
                  </a:lnTo>
                  <a:lnTo>
                    <a:pt x="2450" y="598"/>
                  </a:lnTo>
                  <a:lnTo>
                    <a:pt x="2512" y="697"/>
                  </a:lnTo>
                  <a:lnTo>
                    <a:pt x="2570" y="804"/>
                  </a:lnTo>
                  <a:lnTo>
                    <a:pt x="2627" y="917"/>
                  </a:lnTo>
                  <a:lnTo>
                    <a:pt x="2681" y="1035"/>
                  </a:lnTo>
                  <a:lnTo>
                    <a:pt x="2732" y="1161"/>
                  </a:lnTo>
                  <a:lnTo>
                    <a:pt x="2781" y="1292"/>
                  </a:lnTo>
                  <a:lnTo>
                    <a:pt x="2827" y="1430"/>
                  </a:lnTo>
                  <a:lnTo>
                    <a:pt x="2870" y="1573"/>
                  </a:lnTo>
                  <a:lnTo>
                    <a:pt x="2911" y="1721"/>
                  </a:lnTo>
                  <a:lnTo>
                    <a:pt x="2948" y="1876"/>
                  </a:lnTo>
                  <a:lnTo>
                    <a:pt x="2982" y="2036"/>
                  </a:lnTo>
                  <a:lnTo>
                    <a:pt x="3012" y="2200"/>
                  </a:lnTo>
                  <a:lnTo>
                    <a:pt x="3040" y="2370"/>
                  </a:lnTo>
                  <a:lnTo>
                    <a:pt x="3064" y="2544"/>
                  </a:lnTo>
                  <a:lnTo>
                    <a:pt x="3086" y="2723"/>
                  </a:lnTo>
                  <a:lnTo>
                    <a:pt x="3103" y="2907"/>
                  </a:lnTo>
                  <a:lnTo>
                    <a:pt x="3116" y="3094"/>
                  </a:lnTo>
                  <a:lnTo>
                    <a:pt x="3125" y="3287"/>
                  </a:lnTo>
                  <a:lnTo>
                    <a:pt x="3131" y="3482"/>
                  </a:lnTo>
                  <a:lnTo>
                    <a:pt x="3133" y="3681"/>
                  </a:lnTo>
                  <a:lnTo>
                    <a:pt x="3131" y="3872"/>
                  </a:lnTo>
                  <a:lnTo>
                    <a:pt x="3125" y="4060"/>
                  </a:lnTo>
                  <a:lnTo>
                    <a:pt x="3116" y="4245"/>
                  </a:lnTo>
                  <a:lnTo>
                    <a:pt x="3103" y="4427"/>
                  </a:lnTo>
                  <a:lnTo>
                    <a:pt x="3086" y="4606"/>
                  </a:lnTo>
                  <a:lnTo>
                    <a:pt x="3064" y="4781"/>
                  </a:lnTo>
                  <a:lnTo>
                    <a:pt x="3040" y="4952"/>
                  </a:lnTo>
                  <a:lnTo>
                    <a:pt x="3012" y="5120"/>
                  </a:lnTo>
                  <a:lnTo>
                    <a:pt x="2982" y="5283"/>
                  </a:lnTo>
                  <a:lnTo>
                    <a:pt x="2948" y="5442"/>
                  </a:lnTo>
                  <a:lnTo>
                    <a:pt x="2911" y="5595"/>
                  </a:lnTo>
                  <a:lnTo>
                    <a:pt x="2870" y="5745"/>
                  </a:lnTo>
                  <a:lnTo>
                    <a:pt x="2827" y="5889"/>
                  </a:lnTo>
                  <a:lnTo>
                    <a:pt x="2781" y="6028"/>
                  </a:lnTo>
                  <a:lnTo>
                    <a:pt x="2732" y="6161"/>
                  </a:lnTo>
                  <a:lnTo>
                    <a:pt x="2681" y="6288"/>
                  </a:lnTo>
                  <a:lnTo>
                    <a:pt x="2627" y="6411"/>
                  </a:lnTo>
                  <a:lnTo>
                    <a:pt x="2570" y="6526"/>
                  </a:lnTo>
                  <a:lnTo>
                    <a:pt x="2512" y="6634"/>
                  </a:lnTo>
                  <a:lnTo>
                    <a:pt x="2450" y="6737"/>
                  </a:lnTo>
                  <a:lnTo>
                    <a:pt x="2387" y="6833"/>
                  </a:lnTo>
                  <a:lnTo>
                    <a:pt x="2320" y="6921"/>
                  </a:lnTo>
                  <a:lnTo>
                    <a:pt x="2253" y="7002"/>
                  </a:lnTo>
                  <a:lnTo>
                    <a:pt x="2184" y="7075"/>
                  </a:lnTo>
                  <a:lnTo>
                    <a:pt x="2112" y="7140"/>
                  </a:lnTo>
                  <a:lnTo>
                    <a:pt x="2039" y="7198"/>
                  </a:lnTo>
                  <a:lnTo>
                    <a:pt x="1964" y="7248"/>
                  </a:lnTo>
                  <a:lnTo>
                    <a:pt x="1887" y="7288"/>
                  </a:lnTo>
                  <a:lnTo>
                    <a:pt x="1810" y="7320"/>
                  </a:lnTo>
                  <a:lnTo>
                    <a:pt x="1730" y="7344"/>
                  </a:lnTo>
                  <a:lnTo>
                    <a:pt x="1649" y="7358"/>
                  </a:lnTo>
                  <a:lnTo>
                    <a:pt x="1567" y="7363"/>
                  </a:lnTo>
                  <a:lnTo>
                    <a:pt x="1477" y="7358"/>
                  </a:lnTo>
                  <a:lnTo>
                    <a:pt x="1388" y="7344"/>
                  </a:lnTo>
                  <a:lnTo>
                    <a:pt x="1302" y="7320"/>
                  </a:lnTo>
                  <a:lnTo>
                    <a:pt x="1218" y="7288"/>
                  </a:lnTo>
                  <a:lnTo>
                    <a:pt x="1138" y="7248"/>
                  </a:lnTo>
                  <a:lnTo>
                    <a:pt x="1059" y="7198"/>
                  </a:lnTo>
                  <a:lnTo>
                    <a:pt x="982" y="7140"/>
                  </a:lnTo>
                  <a:lnTo>
                    <a:pt x="909" y="7075"/>
                  </a:lnTo>
                  <a:lnTo>
                    <a:pt x="838" y="7002"/>
                  </a:lnTo>
                  <a:lnTo>
                    <a:pt x="770" y="6921"/>
                  </a:lnTo>
                  <a:lnTo>
                    <a:pt x="705" y="6833"/>
                  </a:lnTo>
                  <a:lnTo>
                    <a:pt x="642" y="6737"/>
                  </a:lnTo>
                  <a:lnTo>
                    <a:pt x="580" y="6634"/>
                  </a:lnTo>
                  <a:lnTo>
                    <a:pt x="523" y="6526"/>
                  </a:lnTo>
                  <a:lnTo>
                    <a:pt x="469" y="6411"/>
                  </a:lnTo>
                  <a:lnTo>
                    <a:pt x="417" y="6288"/>
                  </a:lnTo>
                  <a:lnTo>
                    <a:pt x="368" y="6161"/>
                  </a:lnTo>
                  <a:lnTo>
                    <a:pt x="322" y="6028"/>
                  </a:lnTo>
                  <a:lnTo>
                    <a:pt x="278" y="5889"/>
                  </a:lnTo>
                  <a:lnTo>
                    <a:pt x="239" y="5745"/>
                  </a:lnTo>
                  <a:lnTo>
                    <a:pt x="201" y="5595"/>
                  </a:lnTo>
                  <a:lnTo>
                    <a:pt x="166" y="5442"/>
                  </a:lnTo>
                  <a:lnTo>
                    <a:pt x="136" y="5283"/>
                  </a:lnTo>
                  <a:lnTo>
                    <a:pt x="107" y="5120"/>
                  </a:lnTo>
                  <a:lnTo>
                    <a:pt x="83" y="4952"/>
                  </a:lnTo>
                  <a:lnTo>
                    <a:pt x="62" y="4781"/>
                  </a:lnTo>
                  <a:lnTo>
                    <a:pt x="43" y="4606"/>
                  </a:lnTo>
                  <a:lnTo>
                    <a:pt x="28" y="4427"/>
                  </a:lnTo>
                  <a:lnTo>
                    <a:pt x="16" y="4245"/>
                  </a:lnTo>
                  <a:lnTo>
                    <a:pt x="8" y="4060"/>
                  </a:lnTo>
                  <a:lnTo>
                    <a:pt x="3" y="3872"/>
                  </a:lnTo>
                  <a:lnTo>
                    <a:pt x="0" y="3681"/>
                  </a:lnTo>
                  <a:lnTo>
                    <a:pt x="3" y="3482"/>
                  </a:lnTo>
                  <a:lnTo>
                    <a:pt x="8" y="3287"/>
                  </a:lnTo>
                  <a:lnTo>
                    <a:pt x="16" y="3094"/>
                  </a:lnTo>
                  <a:lnTo>
                    <a:pt x="28" y="2907"/>
                  </a:lnTo>
                  <a:lnTo>
                    <a:pt x="43" y="2723"/>
                  </a:lnTo>
                  <a:lnTo>
                    <a:pt x="62" y="2544"/>
                  </a:lnTo>
                  <a:lnTo>
                    <a:pt x="83" y="2370"/>
                  </a:lnTo>
                  <a:lnTo>
                    <a:pt x="107" y="2200"/>
                  </a:lnTo>
                  <a:lnTo>
                    <a:pt x="136" y="2036"/>
                  </a:lnTo>
                  <a:lnTo>
                    <a:pt x="166" y="1876"/>
                  </a:lnTo>
                  <a:lnTo>
                    <a:pt x="201" y="1721"/>
                  </a:lnTo>
                  <a:lnTo>
                    <a:pt x="239" y="1573"/>
                  </a:lnTo>
                  <a:lnTo>
                    <a:pt x="278" y="1430"/>
                  </a:lnTo>
                  <a:lnTo>
                    <a:pt x="322" y="1292"/>
                  </a:lnTo>
                  <a:lnTo>
                    <a:pt x="368" y="1161"/>
                  </a:lnTo>
                  <a:lnTo>
                    <a:pt x="417" y="1035"/>
                  </a:lnTo>
                  <a:lnTo>
                    <a:pt x="469" y="917"/>
                  </a:lnTo>
                  <a:lnTo>
                    <a:pt x="523" y="804"/>
                  </a:lnTo>
                  <a:lnTo>
                    <a:pt x="580" y="697"/>
                  </a:lnTo>
                  <a:lnTo>
                    <a:pt x="642" y="598"/>
                  </a:lnTo>
                  <a:lnTo>
                    <a:pt x="705" y="506"/>
                  </a:lnTo>
                  <a:lnTo>
                    <a:pt x="770" y="421"/>
                  </a:lnTo>
                  <a:lnTo>
                    <a:pt x="838" y="343"/>
                  </a:lnTo>
                  <a:lnTo>
                    <a:pt x="909" y="274"/>
                  </a:lnTo>
                  <a:lnTo>
                    <a:pt x="982" y="211"/>
                  </a:lnTo>
                  <a:lnTo>
                    <a:pt x="1059" y="156"/>
                  </a:lnTo>
                  <a:lnTo>
                    <a:pt x="1138" y="109"/>
                  </a:lnTo>
                  <a:lnTo>
                    <a:pt x="1218" y="70"/>
                  </a:lnTo>
                  <a:lnTo>
                    <a:pt x="1302" y="40"/>
                  </a:lnTo>
                  <a:lnTo>
                    <a:pt x="1388" y="18"/>
                  </a:lnTo>
                  <a:lnTo>
                    <a:pt x="1477" y="4"/>
                  </a:lnTo>
                  <a:lnTo>
                    <a:pt x="1567" y="0"/>
                  </a:lnTo>
                </a:path>
              </a:pathLst>
            </a:custGeom>
            <a:noFill/>
            <a:ln w="0">
              <a:solidFill>
                <a:srgbClr val="90C6E5"/>
              </a:solidFill>
              <a:round/>
              <a:headEnd/>
              <a:tailEnd/>
            </a:ln>
          </p:spPr>
          <p:txBody>
            <a:bodyPr/>
            <a:lstStyle/>
            <a:p>
              <a:endParaRPr lang="en-US"/>
            </a:p>
          </p:txBody>
        </p:sp>
        <p:sp>
          <p:nvSpPr>
            <p:cNvPr id="48290" name="Freeform 1088"/>
            <p:cNvSpPr>
              <a:spLocks noChangeAspect="1"/>
            </p:cNvSpPr>
            <p:nvPr/>
          </p:nvSpPr>
          <p:spPr bwMode="auto">
            <a:xfrm>
              <a:off x="1549" y="3092"/>
              <a:ext cx="17" cy="33"/>
            </a:xfrm>
            <a:custGeom>
              <a:avLst/>
              <a:gdLst>
                <a:gd name="T0" fmla="*/ 0 w 1653"/>
                <a:gd name="T1" fmla="*/ 0 h 3767"/>
                <a:gd name="T2" fmla="*/ 0 w 1653"/>
                <a:gd name="T3" fmla="*/ 0 h 3767"/>
                <a:gd name="T4" fmla="*/ 0 w 1653"/>
                <a:gd name="T5" fmla="*/ 0 h 3767"/>
                <a:gd name="T6" fmla="*/ 0 w 1653"/>
                <a:gd name="T7" fmla="*/ 0 h 3767"/>
                <a:gd name="T8" fmla="*/ 0 w 1653"/>
                <a:gd name="T9" fmla="*/ 0 h 3767"/>
                <a:gd name="T10" fmla="*/ 0 w 1653"/>
                <a:gd name="T11" fmla="*/ 0 h 3767"/>
                <a:gd name="T12" fmla="*/ 0 w 1653"/>
                <a:gd name="T13" fmla="*/ 0 h 3767"/>
                <a:gd name="T14" fmla="*/ 0 w 1653"/>
                <a:gd name="T15" fmla="*/ 0 h 3767"/>
                <a:gd name="T16" fmla="*/ 0 w 1653"/>
                <a:gd name="T17" fmla="*/ 0 h 3767"/>
                <a:gd name="T18" fmla="*/ 0 w 1653"/>
                <a:gd name="T19" fmla="*/ 0 h 3767"/>
                <a:gd name="T20" fmla="*/ 0 w 1653"/>
                <a:gd name="T21" fmla="*/ 0 h 3767"/>
                <a:gd name="T22" fmla="*/ 0 w 1653"/>
                <a:gd name="T23" fmla="*/ 0 h 3767"/>
                <a:gd name="T24" fmla="*/ 0 w 1653"/>
                <a:gd name="T25" fmla="*/ 0 h 3767"/>
                <a:gd name="T26" fmla="*/ 0 w 1653"/>
                <a:gd name="T27" fmla="*/ 0 h 3767"/>
                <a:gd name="T28" fmla="*/ 0 w 1653"/>
                <a:gd name="T29" fmla="*/ 0 h 3767"/>
                <a:gd name="T30" fmla="*/ 0 w 1653"/>
                <a:gd name="T31" fmla="*/ 0 h 3767"/>
                <a:gd name="T32" fmla="*/ 0 w 1653"/>
                <a:gd name="T33" fmla="*/ 0 h 3767"/>
                <a:gd name="T34" fmla="*/ 0 w 1653"/>
                <a:gd name="T35" fmla="*/ 0 h 3767"/>
                <a:gd name="T36" fmla="*/ 0 w 1653"/>
                <a:gd name="T37" fmla="*/ 0 h 3767"/>
                <a:gd name="T38" fmla="*/ 0 w 1653"/>
                <a:gd name="T39" fmla="*/ 0 h 3767"/>
                <a:gd name="T40" fmla="*/ 0 w 1653"/>
                <a:gd name="T41" fmla="*/ 0 h 3767"/>
                <a:gd name="T42" fmla="*/ 0 w 1653"/>
                <a:gd name="T43" fmla="*/ 0 h 3767"/>
                <a:gd name="T44" fmla="*/ 0 w 1653"/>
                <a:gd name="T45" fmla="*/ 0 h 3767"/>
                <a:gd name="T46" fmla="*/ 0 w 1653"/>
                <a:gd name="T47" fmla="*/ 0 h 3767"/>
                <a:gd name="T48" fmla="*/ 0 w 1653"/>
                <a:gd name="T49" fmla="*/ 0 h 3767"/>
                <a:gd name="T50" fmla="*/ 0 w 1653"/>
                <a:gd name="T51" fmla="*/ 0 h 3767"/>
                <a:gd name="T52" fmla="*/ 0 w 1653"/>
                <a:gd name="T53" fmla="*/ 0 h 3767"/>
                <a:gd name="T54" fmla="*/ 0 w 1653"/>
                <a:gd name="T55" fmla="*/ 0 h 3767"/>
                <a:gd name="T56" fmla="*/ 0 w 1653"/>
                <a:gd name="T57" fmla="*/ 0 h 3767"/>
                <a:gd name="T58" fmla="*/ 0 w 1653"/>
                <a:gd name="T59" fmla="*/ 0 h 3767"/>
                <a:gd name="T60" fmla="*/ 0 w 1653"/>
                <a:gd name="T61" fmla="*/ 0 h 3767"/>
                <a:gd name="T62" fmla="*/ 0 w 1653"/>
                <a:gd name="T63" fmla="*/ 0 h 3767"/>
                <a:gd name="T64" fmla="*/ 0 w 1653"/>
                <a:gd name="T65" fmla="*/ 0 h 3767"/>
                <a:gd name="T66" fmla="*/ 0 w 1653"/>
                <a:gd name="T67" fmla="*/ 0 h 3767"/>
                <a:gd name="T68" fmla="*/ 0 w 1653"/>
                <a:gd name="T69" fmla="*/ 0 h 3767"/>
                <a:gd name="T70" fmla="*/ 0 w 1653"/>
                <a:gd name="T71" fmla="*/ 0 h 3767"/>
                <a:gd name="T72" fmla="*/ 0 w 1653"/>
                <a:gd name="T73" fmla="*/ 0 h 3767"/>
                <a:gd name="T74" fmla="*/ 0 w 1653"/>
                <a:gd name="T75" fmla="*/ 0 h 3767"/>
                <a:gd name="T76" fmla="*/ 0 w 1653"/>
                <a:gd name="T77" fmla="*/ 0 h 3767"/>
                <a:gd name="T78" fmla="*/ 0 w 1653"/>
                <a:gd name="T79" fmla="*/ 0 h 3767"/>
                <a:gd name="T80" fmla="*/ 0 w 1653"/>
                <a:gd name="T81" fmla="*/ 0 h 3767"/>
                <a:gd name="T82" fmla="*/ 0 w 1653"/>
                <a:gd name="T83" fmla="*/ 0 h 3767"/>
                <a:gd name="T84" fmla="*/ 0 w 1653"/>
                <a:gd name="T85" fmla="*/ 0 h 3767"/>
                <a:gd name="T86" fmla="*/ 0 w 1653"/>
                <a:gd name="T87" fmla="*/ 0 h 3767"/>
                <a:gd name="T88" fmla="*/ 0 w 1653"/>
                <a:gd name="T89" fmla="*/ 0 h 3767"/>
                <a:gd name="T90" fmla="*/ 0 w 1653"/>
                <a:gd name="T91" fmla="*/ 0 h 3767"/>
                <a:gd name="T92" fmla="*/ 0 w 1653"/>
                <a:gd name="T93" fmla="*/ 0 h 3767"/>
                <a:gd name="T94" fmla="*/ 0 w 1653"/>
                <a:gd name="T95" fmla="*/ 0 h 3767"/>
                <a:gd name="T96" fmla="*/ 0 w 1653"/>
                <a:gd name="T97" fmla="*/ 0 h 3767"/>
                <a:gd name="T98" fmla="*/ 0 w 1653"/>
                <a:gd name="T99" fmla="*/ 0 h 37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3"/>
                <a:gd name="T151" fmla="*/ 0 h 3767"/>
                <a:gd name="T152" fmla="*/ 1653 w 1653"/>
                <a:gd name="T153" fmla="*/ 3767 h 37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3" h="3767">
                  <a:moveTo>
                    <a:pt x="1653" y="3767"/>
                  </a:moveTo>
                  <a:lnTo>
                    <a:pt x="1653" y="3767"/>
                  </a:lnTo>
                  <a:lnTo>
                    <a:pt x="1652" y="3667"/>
                  </a:lnTo>
                  <a:lnTo>
                    <a:pt x="1651" y="3566"/>
                  </a:lnTo>
                  <a:lnTo>
                    <a:pt x="1648" y="3468"/>
                  </a:lnTo>
                  <a:lnTo>
                    <a:pt x="1645" y="3368"/>
                  </a:lnTo>
                  <a:lnTo>
                    <a:pt x="1640" y="3271"/>
                  </a:lnTo>
                  <a:lnTo>
                    <a:pt x="1635" y="3175"/>
                  </a:lnTo>
                  <a:lnTo>
                    <a:pt x="1628" y="3080"/>
                  </a:lnTo>
                  <a:lnTo>
                    <a:pt x="1621" y="2986"/>
                  </a:lnTo>
                  <a:lnTo>
                    <a:pt x="1613" y="2893"/>
                  </a:lnTo>
                  <a:lnTo>
                    <a:pt x="1604" y="2801"/>
                  </a:lnTo>
                  <a:lnTo>
                    <a:pt x="1594" y="2710"/>
                  </a:lnTo>
                  <a:lnTo>
                    <a:pt x="1583" y="2620"/>
                  </a:lnTo>
                  <a:lnTo>
                    <a:pt x="1570" y="2531"/>
                  </a:lnTo>
                  <a:lnTo>
                    <a:pt x="1558" y="2444"/>
                  </a:lnTo>
                  <a:lnTo>
                    <a:pt x="1545" y="2357"/>
                  </a:lnTo>
                  <a:lnTo>
                    <a:pt x="1531" y="2272"/>
                  </a:lnTo>
                  <a:lnTo>
                    <a:pt x="1515" y="2188"/>
                  </a:lnTo>
                  <a:lnTo>
                    <a:pt x="1499" y="2105"/>
                  </a:lnTo>
                  <a:lnTo>
                    <a:pt x="1482" y="2024"/>
                  </a:lnTo>
                  <a:lnTo>
                    <a:pt x="1465" y="1943"/>
                  </a:lnTo>
                  <a:lnTo>
                    <a:pt x="1446" y="1865"/>
                  </a:lnTo>
                  <a:lnTo>
                    <a:pt x="1427" y="1787"/>
                  </a:lnTo>
                  <a:lnTo>
                    <a:pt x="1407" y="1710"/>
                  </a:lnTo>
                  <a:lnTo>
                    <a:pt x="1386" y="1636"/>
                  </a:lnTo>
                  <a:lnTo>
                    <a:pt x="1365" y="1563"/>
                  </a:lnTo>
                  <a:lnTo>
                    <a:pt x="1343" y="1490"/>
                  </a:lnTo>
                  <a:lnTo>
                    <a:pt x="1319" y="1420"/>
                  </a:lnTo>
                  <a:lnTo>
                    <a:pt x="1295" y="1350"/>
                  </a:lnTo>
                  <a:lnTo>
                    <a:pt x="1270" y="1282"/>
                  </a:lnTo>
                  <a:lnTo>
                    <a:pt x="1245" y="1216"/>
                  </a:lnTo>
                  <a:lnTo>
                    <a:pt x="1219" y="1152"/>
                  </a:lnTo>
                  <a:lnTo>
                    <a:pt x="1193" y="1088"/>
                  </a:lnTo>
                  <a:lnTo>
                    <a:pt x="1165" y="1026"/>
                  </a:lnTo>
                  <a:lnTo>
                    <a:pt x="1137" y="966"/>
                  </a:lnTo>
                  <a:lnTo>
                    <a:pt x="1108" y="907"/>
                  </a:lnTo>
                  <a:lnTo>
                    <a:pt x="1079" y="850"/>
                  </a:lnTo>
                  <a:lnTo>
                    <a:pt x="1049" y="795"/>
                  </a:lnTo>
                  <a:lnTo>
                    <a:pt x="1019" y="741"/>
                  </a:lnTo>
                  <a:lnTo>
                    <a:pt x="987" y="689"/>
                  </a:lnTo>
                  <a:lnTo>
                    <a:pt x="955" y="638"/>
                  </a:lnTo>
                  <a:lnTo>
                    <a:pt x="922" y="589"/>
                  </a:lnTo>
                  <a:lnTo>
                    <a:pt x="889" y="543"/>
                  </a:lnTo>
                  <a:lnTo>
                    <a:pt x="855" y="497"/>
                  </a:lnTo>
                  <a:lnTo>
                    <a:pt x="821" y="454"/>
                  </a:lnTo>
                  <a:lnTo>
                    <a:pt x="785" y="412"/>
                  </a:lnTo>
                  <a:lnTo>
                    <a:pt x="749" y="372"/>
                  </a:lnTo>
                  <a:lnTo>
                    <a:pt x="713" y="334"/>
                  </a:lnTo>
                  <a:lnTo>
                    <a:pt x="676" y="298"/>
                  </a:lnTo>
                  <a:lnTo>
                    <a:pt x="638" y="262"/>
                  </a:lnTo>
                  <a:lnTo>
                    <a:pt x="600" y="230"/>
                  </a:lnTo>
                  <a:lnTo>
                    <a:pt x="560" y="200"/>
                  </a:lnTo>
                  <a:lnTo>
                    <a:pt x="520" y="171"/>
                  </a:lnTo>
                  <a:lnTo>
                    <a:pt x="481" y="145"/>
                  </a:lnTo>
                  <a:lnTo>
                    <a:pt x="439" y="121"/>
                  </a:lnTo>
                  <a:lnTo>
                    <a:pt x="398" y="99"/>
                  </a:lnTo>
                  <a:lnTo>
                    <a:pt x="357" y="78"/>
                  </a:lnTo>
                  <a:lnTo>
                    <a:pt x="334" y="69"/>
                  </a:lnTo>
                  <a:lnTo>
                    <a:pt x="313" y="60"/>
                  </a:lnTo>
                  <a:lnTo>
                    <a:pt x="291" y="52"/>
                  </a:lnTo>
                  <a:lnTo>
                    <a:pt x="270" y="45"/>
                  </a:lnTo>
                  <a:lnTo>
                    <a:pt x="248" y="38"/>
                  </a:lnTo>
                  <a:lnTo>
                    <a:pt x="225" y="32"/>
                  </a:lnTo>
                  <a:lnTo>
                    <a:pt x="204" y="26"/>
                  </a:lnTo>
                  <a:lnTo>
                    <a:pt x="182" y="21"/>
                  </a:lnTo>
                  <a:lnTo>
                    <a:pt x="159" y="16"/>
                  </a:lnTo>
                  <a:lnTo>
                    <a:pt x="137" y="12"/>
                  </a:lnTo>
                  <a:lnTo>
                    <a:pt x="114" y="8"/>
                  </a:lnTo>
                  <a:lnTo>
                    <a:pt x="91" y="5"/>
                  </a:lnTo>
                  <a:lnTo>
                    <a:pt x="69" y="3"/>
                  </a:lnTo>
                  <a:lnTo>
                    <a:pt x="46" y="2"/>
                  </a:lnTo>
                  <a:lnTo>
                    <a:pt x="23" y="0"/>
                  </a:lnTo>
                  <a:lnTo>
                    <a:pt x="0" y="0"/>
                  </a:lnTo>
                  <a:lnTo>
                    <a:pt x="0" y="171"/>
                  </a:lnTo>
                  <a:lnTo>
                    <a:pt x="19" y="172"/>
                  </a:lnTo>
                  <a:lnTo>
                    <a:pt x="37" y="172"/>
                  </a:lnTo>
                  <a:lnTo>
                    <a:pt x="55" y="174"/>
                  </a:lnTo>
                  <a:lnTo>
                    <a:pt x="73" y="175"/>
                  </a:lnTo>
                  <a:lnTo>
                    <a:pt x="91" y="177"/>
                  </a:lnTo>
                  <a:lnTo>
                    <a:pt x="109" y="180"/>
                  </a:lnTo>
                  <a:lnTo>
                    <a:pt x="127" y="183"/>
                  </a:lnTo>
                  <a:lnTo>
                    <a:pt x="145" y="188"/>
                  </a:lnTo>
                  <a:lnTo>
                    <a:pt x="162" y="192"/>
                  </a:lnTo>
                  <a:lnTo>
                    <a:pt x="180" y="197"/>
                  </a:lnTo>
                  <a:lnTo>
                    <a:pt x="198" y="202"/>
                  </a:lnTo>
                  <a:lnTo>
                    <a:pt x="215" y="207"/>
                  </a:lnTo>
                  <a:lnTo>
                    <a:pt x="232" y="213"/>
                  </a:lnTo>
                  <a:lnTo>
                    <a:pt x="251" y="220"/>
                  </a:lnTo>
                  <a:lnTo>
                    <a:pt x="268" y="227"/>
                  </a:lnTo>
                  <a:lnTo>
                    <a:pt x="284" y="234"/>
                  </a:lnTo>
                  <a:lnTo>
                    <a:pt x="320" y="251"/>
                  </a:lnTo>
                  <a:lnTo>
                    <a:pt x="355" y="269"/>
                  </a:lnTo>
                  <a:lnTo>
                    <a:pt x="389" y="290"/>
                  </a:lnTo>
                  <a:lnTo>
                    <a:pt x="423" y="312"/>
                  </a:lnTo>
                  <a:lnTo>
                    <a:pt x="457" y="336"/>
                  </a:lnTo>
                  <a:lnTo>
                    <a:pt x="491" y="363"/>
                  </a:lnTo>
                  <a:lnTo>
                    <a:pt x="524" y="391"/>
                  </a:lnTo>
                  <a:lnTo>
                    <a:pt x="557" y="421"/>
                  </a:lnTo>
                  <a:lnTo>
                    <a:pt x="591" y="454"/>
                  </a:lnTo>
                  <a:lnTo>
                    <a:pt x="623" y="488"/>
                  </a:lnTo>
                  <a:lnTo>
                    <a:pt x="656" y="523"/>
                  </a:lnTo>
                  <a:lnTo>
                    <a:pt x="687" y="562"/>
                  </a:lnTo>
                  <a:lnTo>
                    <a:pt x="719" y="601"/>
                  </a:lnTo>
                  <a:lnTo>
                    <a:pt x="749" y="643"/>
                  </a:lnTo>
                  <a:lnTo>
                    <a:pt x="781" y="686"/>
                  </a:lnTo>
                  <a:lnTo>
                    <a:pt x="811" y="731"/>
                  </a:lnTo>
                  <a:lnTo>
                    <a:pt x="841" y="778"/>
                  </a:lnTo>
                  <a:lnTo>
                    <a:pt x="869" y="827"/>
                  </a:lnTo>
                  <a:lnTo>
                    <a:pt x="899" y="878"/>
                  </a:lnTo>
                  <a:lnTo>
                    <a:pt x="927" y="930"/>
                  </a:lnTo>
                  <a:lnTo>
                    <a:pt x="955" y="984"/>
                  </a:lnTo>
                  <a:lnTo>
                    <a:pt x="982" y="1039"/>
                  </a:lnTo>
                  <a:lnTo>
                    <a:pt x="1009" y="1096"/>
                  </a:lnTo>
                  <a:lnTo>
                    <a:pt x="1034" y="1155"/>
                  </a:lnTo>
                  <a:lnTo>
                    <a:pt x="1060" y="1215"/>
                  </a:lnTo>
                  <a:lnTo>
                    <a:pt x="1085" y="1278"/>
                  </a:lnTo>
                  <a:lnTo>
                    <a:pt x="1110" y="1341"/>
                  </a:lnTo>
                  <a:lnTo>
                    <a:pt x="1133" y="1407"/>
                  </a:lnTo>
                  <a:lnTo>
                    <a:pt x="1156" y="1473"/>
                  </a:lnTo>
                  <a:lnTo>
                    <a:pt x="1178" y="1541"/>
                  </a:lnTo>
                  <a:lnTo>
                    <a:pt x="1199" y="1611"/>
                  </a:lnTo>
                  <a:lnTo>
                    <a:pt x="1220" y="1682"/>
                  </a:lnTo>
                  <a:lnTo>
                    <a:pt x="1241" y="1755"/>
                  </a:lnTo>
                  <a:lnTo>
                    <a:pt x="1260" y="1829"/>
                  </a:lnTo>
                  <a:lnTo>
                    <a:pt x="1279" y="1904"/>
                  </a:lnTo>
                  <a:lnTo>
                    <a:pt x="1297" y="1980"/>
                  </a:lnTo>
                  <a:lnTo>
                    <a:pt x="1314" y="2059"/>
                  </a:lnTo>
                  <a:lnTo>
                    <a:pt x="1330" y="2138"/>
                  </a:lnTo>
                  <a:lnTo>
                    <a:pt x="1347" y="2219"/>
                  </a:lnTo>
                  <a:lnTo>
                    <a:pt x="1361" y="2301"/>
                  </a:lnTo>
                  <a:lnTo>
                    <a:pt x="1375" y="2384"/>
                  </a:lnTo>
                  <a:lnTo>
                    <a:pt x="1388" y="2468"/>
                  </a:lnTo>
                  <a:lnTo>
                    <a:pt x="1401" y="2554"/>
                  </a:lnTo>
                  <a:lnTo>
                    <a:pt x="1413" y="2641"/>
                  </a:lnTo>
                  <a:lnTo>
                    <a:pt x="1423" y="2729"/>
                  </a:lnTo>
                  <a:lnTo>
                    <a:pt x="1433" y="2818"/>
                  </a:lnTo>
                  <a:lnTo>
                    <a:pt x="1442" y="2908"/>
                  </a:lnTo>
                  <a:lnTo>
                    <a:pt x="1449" y="2999"/>
                  </a:lnTo>
                  <a:lnTo>
                    <a:pt x="1456" y="3092"/>
                  </a:lnTo>
                  <a:lnTo>
                    <a:pt x="1463" y="3185"/>
                  </a:lnTo>
                  <a:lnTo>
                    <a:pt x="1469" y="3279"/>
                  </a:lnTo>
                  <a:lnTo>
                    <a:pt x="1473" y="3376"/>
                  </a:lnTo>
                  <a:lnTo>
                    <a:pt x="1476" y="3472"/>
                  </a:lnTo>
                  <a:lnTo>
                    <a:pt x="1479" y="3570"/>
                  </a:lnTo>
                  <a:lnTo>
                    <a:pt x="1480" y="3668"/>
                  </a:lnTo>
                  <a:lnTo>
                    <a:pt x="1481" y="3767"/>
                  </a:lnTo>
                  <a:lnTo>
                    <a:pt x="1653" y="3767"/>
                  </a:lnTo>
                  <a:close/>
                </a:path>
              </a:pathLst>
            </a:custGeom>
            <a:solidFill>
              <a:srgbClr val="90C6E5"/>
            </a:solidFill>
            <a:ln w="9525">
              <a:noFill/>
              <a:round/>
              <a:headEnd/>
              <a:tailEnd/>
            </a:ln>
          </p:spPr>
          <p:txBody>
            <a:bodyPr/>
            <a:lstStyle/>
            <a:p>
              <a:endParaRPr lang="en-US"/>
            </a:p>
          </p:txBody>
        </p:sp>
        <p:sp>
          <p:nvSpPr>
            <p:cNvPr id="48291" name="Freeform 1089"/>
            <p:cNvSpPr>
              <a:spLocks noChangeAspect="1"/>
            </p:cNvSpPr>
            <p:nvPr/>
          </p:nvSpPr>
          <p:spPr bwMode="auto">
            <a:xfrm>
              <a:off x="1549" y="3125"/>
              <a:ext cx="17" cy="32"/>
            </a:xfrm>
            <a:custGeom>
              <a:avLst/>
              <a:gdLst>
                <a:gd name="T0" fmla="*/ 0 w 1653"/>
                <a:gd name="T1" fmla="*/ 0 h 3767"/>
                <a:gd name="T2" fmla="*/ 0 w 1653"/>
                <a:gd name="T3" fmla="*/ 0 h 3767"/>
                <a:gd name="T4" fmla="*/ 0 w 1653"/>
                <a:gd name="T5" fmla="*/ 0 h 3767"/>
                <a:gd name="T6" fmla="*/ 0 w 1653"/>
                <a:gd name="T7" fmla="*/ 0 h 3767"/>
                <a:gd name="T8" fmla="*/ 0 w 1653"/>
                <a:gd name="T9" fmla="*/ 0 h 3767"/>
                <a:gd name="T10" fmla="*/ 0 w 1653"/>
                <a:gd name="T11" fmla="*/ 0 h 3767"/>
                <a:gd name="T12" fmla="*/ 0 w 1653"/>
                <a:gd name="T13" fmla="*/ 0 h 3767"/>
                <a:gd name="T14" fmla="*/ 0 w 1653"/>
                <a:gd name="T15" fmla="*/ 0 h 3767"/>
                <a:gd name="T16" fmla="*/ 0 w 1653"/>
                <a:gd name="T17" fmla="*/ 0 h 3767"/>
                <a:gd name="T18" fmla="*/ 0 w 1653"/>
                <a:gd name="T19" fmla="*/ 0 h 3767"/>
                <a:gd name="T20" fmla="*/ 0 w 1653"/>
                <a:gd name="T21" fmla="*/ 0 h 3767"/>
                <a:gd name="T22" fmla="*/ 0 w 1653"/>
                <a:gd name="T23" fmla="*/ 0 h 3767"/>
                <a:gd name="T24" fmla="*/ 0 w 1653"/>
                <a:gd name="T25" fmla="*/ 0 h 3767"/>
                <a:gd name="T26" fmla="*/ 0 w 1653"/>
                <a:gd name="T27" fmla="*/ 0 h 3767"/>
                <a:gd name="T28" fmla="*/ 0 w 1653"/>
                <a:gd name="T29" fmla="*/ 0 h 3767"/>
                <a:gd name="T30" fmla="*/ 0 w 1653"/>
                <a:gd name="T31" fmla="*/ 0 h 3767"/>
                <a:gd name="T32" fmla="*/ 0 w 1653"/>
                <a:gd name="T33" fmla="*/ 0 h 3767"/>
                <a:gd name="T34" fmla="*/ 0 w 1653"/>
                <a:gd name="T35" fmla="*/ 0 h 3767"/>
                <a:gd name="T36" fmla="*/ 0 w 1653"/>
                <a:gd name="T37" fmla="*/ 0 h 3767"/>
                <a:gd name="T38" fmla="*/ 0 w 1653"/>
                <a:gd name="T39" fmla="*/ 0 h 3767"/>
                <a:gd name="T40" fmla="*/ 0 w 1653"/>
                <a:gd name="T41" fmla="*/ 0 h 3767"/>
                <a:gd name="T42" fmla="*/ 0 w 1653"/>
                <a:gd name="T43" fmla="*/ 0 h 3767"/>
                <a:gd name="T44" fmla="*/ 0 w 1653"/>
                <a:gd name="T45" fmla="*/ 0 h 3767"/>
                <a:gd name="T46" fmla="*/ 0 w 1653"/>
                <a:gd name="T47" fmla="*/ 0 h 3767"/>
                <a:gd name="T48" fmla="*/ 0 w 1653"/>
                <a:gd name="T49" fmla="*/ 0 h 3767"/>
                <a:gd name="T50" fmla="*/ 0 w 1653"/>
                <a:gd name="T51" fmla="*/ 0 h 3767"/>
                <a:gd name="T52" fmla="*/ 0 w 1653"/>
                <a:gd name="T53" fmla="*/ 0 h 3767"/>
                <a:gd name="T54" fmla="*/ 0 w 1653"/>
                <a:gd name="T55" fmla="*/ 0 h 3767"/>
                <a:gd name="T56" fmla="*/ 0 w 1653"/>
                <a:gd name="T57" fmla="*/ 0 h 3767"/>
                <a:gd name="T58" fmla="*/ 0 w 1653"/>
                <a:gd name="T59" fmla="*/ 0 h 3767"/>
                <a:gd name="T60" fmla="*/ 0 w 1653"/>
                <a:gd name="T61" fmla="*/ 0 h 3767"/>
                <a:gd name="T62" fmla="*/ 0 w 1653"/>
                <a:gd name="T63" fmla="*/ 0 h 3767"/>
                <a:gd name="T64" fmla="*/ 0 w 1653"/>
                <a:gd name="T65" fmla="*/ 0 h 3767"/>
                <a:gd name="T66" fmla="*/ 0 w 1653"/>
                <a:gd name="T67" fmla="*/ 0 h 3767"/>
                <a:gd name="T68" fmla="*/ 0 w 1653"/>
                <a:gd name="T69" fmla="*/ 0 h 3767"/>
                <a:gd name="T70" fmla="*/ 0 w 1653"/>
                <a:gd name="T71" fmla="*/ 0 h 3767"/>
                <a:gd name="T72" fmla="*/ 0 w 1653"/>
                <a:gd name="T73" fmla="*/ 0 h 3767"/>
                <a:gd name="T74" fmla="*/ 0 w 1653"/>
                <a:gd name="T75" fmla="*/ 0 h 3767"/>
                <a:gd name="T76" fmla="*/ 0 w 1653"/>
                <a:gd name="T77" fmla="*/ 0 h 3767"/>
                <a:gd name="T78" fmla="*/ 0 w 1653"/>
                <a:gd name="T79" fmla="*/ 0 h 3767"/>
                <a:gd name="T80" fmla="*/ 0 w 1653"/>
                <a:gd name="T81" fmla="*/ 0 h 3767"/>
                <a:gd name="T82" fmla="*/ 0 w 1653"/>
                <a:gd name="T83" fmla="*/ 0 h 3767"/>
                <a:gd name="T84" fmla="*/ 0 w 1653"/>
                <a:gd name="T85" fmla="*/ 0 h 3767"/>
                <a:gd name="T86" fmla="*/ 0 w 1653"/>
                <a:gd name="T87" fmla="*/ 0 h 3767"/>
                <a:gd name="T88" fmla="*/ 0 w 1653"/>
                <a:gd name="T89" fmla="*/ 0 h 3767"/>
                <a:gd name="T90" fmla="*/ 0 w 1653"/>
                <a:gd name="T91" fmla="*/ 0 h 3767"/>
                <a:gd name="T92" fmla="*/ 0 w 1653"/>
                <a:gd name="T93" fmla="*/ 0 h 3767"/>
                <a:gd name="T94" fmla="*/ 0 w 1653"/>
                <a:gd name="T95" fmla="*/ 0 h 3767"/>
                <a:gd name="T96" fmla="*/ 0 w 1653"/>
                <a:gd name="T97" fmla="*/ 0 h 3767"/>
                <a:gd name="T98" fmla="*/ 0 w 1653"/>
                <a:gd name="T99" fmla="*/ 0 h 3767"/>
                <a:gd name="T100" fmla="*/ 0 w 1653"/>
                <a:gd name="T101" fmla="*/ 0 h 37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3"/>
                <a:gd name="T154" fmla="*/ 0 h 3767"/>
                <a:gd name="T155" fmla="*/ 1653 w 1653"/>
                <a:gd name="T156" fmla="*/ 3767 h 37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3" h="3767">
                  <a:moveTo>
                    <a:pt x="0" y="3767"/>
                  </a:moveTo>
                  <a:lnTo>
                    <a:pt x="0" y="3767"/>
                  </a:lnTo>
                  <a:lnTo>
                    <a:pt x="23" y="3767"/>
                  </a:lnTo>
                  <a:lnTo>
                    <a:pt x="46" y="3766"/>
                  </a:lnTo>
                  <a:lnTo>
                    <a:pt x="70" y="3764"/>
                  </a:lnTo>
                  <a:lnTo>
                    <a:pt x="92" y="3762"/>
                  </a:lnTo>
                  <a:lnTo>
                    <a:pt x="114" y="3759"/>
                  </a:lnTo>
                  <a:lnTo>
                    <a:pt x="138" y="3755"/>
                  </a:lnTo>
                  <a:lnTo>
                    <a:pt x="160" y="3751"/>
                  </a:lnTo>
                  <a:lnTo>
                    <a:pt x="183" y="3746"/>
                  </a:lnTo>
                  <a:lnTo>
                    <a:pt x="205" y="3741"/>
                  </a:lnTo>
                  <a:lnTo>
                    <a:pt x="227" y="3735"/>
                  </a:lnTo>
                  <a:lnTo>
                    <a:pt x="249" y="3727"/>
                  </a:lnTo>
                  <a:lnTo>
                    <a:pt x="271" y="3720"/>
                  </a:lnTo>
                  <a:lnTo>
                    <a:pt x="292" y="3712"/>
                  </a:lnTo>
                  <a:lnTo>
                    <a:pt x="315" y="3703"/>
                  </a:lnTo>
                  <a:lnTo>
                    <a:pt x="336" y="3694"/>
                  </a:lnTo>
                  <a:lnTo>
                    <a:pt x="358" y="3685"/>
                  </a:lnTo>
                  <a:lnTo>
                    <a:pt x="378" y="3674"/>
                  </a:lnTo>
                  <a:lnTo>
                    <a:pt x="399" y="3664"/>
                  </a:lnTo>
                  <a:lnTo>
                    <a:pt x="421" y="3652"/>
                  </a:lnTo>
                  <a:lnTo>
                    <a:pt x="442" y="3639"/>
                  </a:lnTo>
                  <a:lnTo>
                    <a:pt x="482" y="3614"/>
                  </a:lnTo>
                  <a:lnTo>
                    <a:pt x="522" y="3587"/>
                  </a:lnTo>
                  <a:lnTo>
                    <a:pt x="562" y="3556"/>
                  </a:lnTo>
                  <a:lnTo>
                    <a:pt x="601" y="3524"/>
                  </a:lnTo>
                  <a:lnTo>
                    <a:pt x="639" y="3491"/>
                  </a:lnTo>
                  <a:lnTo>
                    <a:pt x="677" y="3454"/>
                  </a:lnTo>
                  <a:lnTo>
                    <a:pt x="715" y="3417"/>
                  </a:lnTo>
                  <a:lnTo>
                    <a:pt x="750" y="3377"/>
                  </a:lnTo>
                  <a:lnTo>
                    <a:pt x="786" y="3336"/>
                  </a:lnTo>
                  <a:lnTo>
                    <a:pt x="822" y="3292"/>
                  </a:lnTo>
                  <a:lnTo>
                    <a:pt x="856" y="3248"/>
                  </a:lnTo>
                  <a:lnTo>
                    <a:pt x="890" y="3200"/>
                  </a:lnTo>
                  <a:lnTo>
                    <a:pt x="923" y="3152"/>
                  </a:lnTo>
                  <a:lnTo>
                    <a:pt x="956" y="3101"/>
                  </a:lnTo>
                  <a:lnTo>
                    <a:pt x="987" y="3050"/>
                  </a:lnTo>
                  <a:lnTo>
                    <a:pt x="1019" y="2996"/>
                  </a:lnTo>
                  <a:lnTo>
                    <a:pt x="1049" y="2940"/>
                  </a:lnTo>
                  <a:lnTo>
                    <a:pt x="1080" y="2884"/>
                  </a:lnTo>
                  <a:lnTo>
                    <a:pt x="1110" y="2826"/>
                  </a:lnTo>
                  <a:lnTo>
                    <a:pt x="1138" y="2765"/>
                  </a:lnTo>
                  <a:lnTo>
                    <a:pt x="1165" y="2704"/>
                  </a:lnTo>
                  <a:lnTo>
                    <a:pt x="1193" y="2641"/>
                  </a:lnTo>
                  <a:lnTo>
                    <a:pt x="1219" y="2577"/>
                  </a:lnTo>
                  <a:lnTo>
                    <a:pt x="1246" y="2510"/>
                  </a:lnTo>
                  <a:lnTo>
                    <a:pt x="1270" y="2444"/>
                  </a:lnTo>
                  <a:lnTo>
                    <a:pt x="1295" y="2375"/>
                  </a:lnTo>
                  <a:lnTo>
                    <a:pt x="1319" y="2305"/>
                  </a:lnTo>
                  <a:lnTo>
                    <a:pt x="1343" y="2233"/>
                  </a:lnTo>
                  <a:lnTo>
                    <a:pt x="1365" y="2161"/>
                  </a:lnTo>
                  <a:lnTo>
                    <a:pt x="1386" y="2087"/>
                  </a:lnTo>
                  <a:lnTo>
                    <a:pt x="1407" y="2011"/>
                  </a:lnTo>
                  <a:lnTo>
                    <a:pt x="1427" y="1936"/>
                  </a:lnTo>
                  <a:lnTo>
                    <a:pt x="1446" y="1858"/>
                  </a:lnTo>
                  <a:lnTo>
                    <a:pt x="1465" y="1779"/>
                  </a:lnTo>
                  <a:lnTo>
                    <a:pt x="1482" y="1699"/>
                  </a:lnTo>
                  <a:lnTo>
                    <a:pt x="1499" y="1618"/>
                  </a:lnTo>
                  <a:lnTo>
                    <a:pt x="1515" y="1536"/>
                  </a:lnTo>
                  <a:lnTo>
                    <a:pt x="1531" y="1453"/>
                  </a:lnTo>
                  <a:lnTo>
                    <a:pt x="1545" y="1369"/>
                  </a:lnTo>
                  <a:lnTo>
                    <a:pt x="1558" y="1284"/>
                  </a:lnTo>
                  <a:lnTo>
                    <a:pt x="1570" y="1197"/>
                  </a:lnTo>
                  <a:lnTo>
                    <a:pt x="1583" y="1110"/>
                  </a:lnTo>
                  <a:lnTo>
                    <a:pt x="1594" y="1022"/>
                  </a:lnTo>
                  <a:lnTo>
                    <a:pt x="1604" y="933"/>
                  </a:lnTo>
                  <a:lnTo>
                    <a:pt x="1613" y="844"/>
                  </a:lnTo>
                  <a:lnTo>
                    <a:pt x="1621" y="753"/>
                  </a:lnTo>
                  <a:lnTo>
                    <a:pt x="1628" y="661"/>
                  </a:lnTo>
                  <a:lnTo>
                    <a:pt x="1635" y="569"/>
                  </a:lnTo>
                  <a:lnTo>
                    <a:pt x="1640" y="476"/>
                  </a:lnTo>
                  <a:lnTo>
                    <a:pt x="1645" y="383"/>
                  </a:lnTo>
                  <a:lnTo>
                    <a:pt x="1648" y="287"/>
                  </a:lnTo>
                  <a:lnTo>
                    <a:pt x="1651" y="192"/>
                  </a:lnTo>
                  <a:lnTo>
                    <a:pt x="1652" y="96"/>
                  </a:lnTo>
                  <a:lnTo>
                    <a:pt x="1653" y="0"/>
                  </a:lnTo>
                  <a:lnTo>
                    <a:pt x="1481" y="0"/>
                  </a:lnTo>
                  <a:lnTo>
                    <a:pt x="1480" y="95"/>
                  </a:lnTo>
                  <a:lnTo>
                    <a:pt x="1479" y="189"/>
                  </a:lnTo>
                  <a:lnTo>
                    <a:pt x="1476" y="282"/>
                  </a:lnTo>
                  <a:lnTo>
                    <a:pt x="1473" y="375"/>
                  </a:lnTo>
                  <a:lnTo>
                    <a:pt x="1469" y="468"/>
                  </a:lnTo>
                  <a:lnTo>
                    <a:pt x="1463" y="559"/>
                  </a:lnTo>
                  <a:lnTo>
                    <a:pt x="1456" y="649"/>
                  </a:lnTo>
                  <a:lnTo>
                    <a:pt x="1449" y="739"/>
                  </a:lnTo>
                  <a:lnTo>
                    <a:pt x="1442" y="828"/>
                  </a:lnTo>
                  <a:lnTo>
                    <a:pt x="1433" y="916"/>
                  </a:lnTo>
                  <a:lnTo>
                    <a:pt x="1423" y="1003"/>
                  </a:lnTo>
                  <a:lnTo>
                    <a:pt x="1413" y="1089"/>
                  </a:lnTo>
                  <a:lnTo>
                    <a:pt x="1401" y="1174"/>
                  </a:lnTo>
                  <a:lnTo>
                    <a:pt x="1388" y="1258"/>
                  </a:lnTo>
                  <a:lnTo>
                    <a:pt x="1375" y="1342"/>
                  </a:lnTo>
                  <a:lnTo>
                    <a:pt x="1361" y="1424"/>
                  </a:lnTo>
                  <a:lnTo>
                    <a:pt x="1347" y="1505"/>
                  </a:lnTo>
                  <a:lnTo>
                    <a:pt x="1330" y="1585"/>
                  </a:lnTo>
                  <a:lnTo>
                    <a:pt x="1314" y="1663"/>
                  </a:lnTo>
                  <a:lnTo>
                    <a:pt x="1297" y="1741"/>
                  </a:lnTo>
                  <a:lnTo>
                    <a:pt x="1279" y="1818"/>
                  </a:lnTo>
                  <a:lnTo>
                    <a:pt x="1260" y="1893"/>
                  </a:lnTo>
                  <a:lnTo>
                    <a:pt x="1241" y="1968"/>
                  </a:lnTo>
                  <a:lnTo>
                    <a:pt x="1220" y="2041"/>
                  </a:lnTo>
                  <a:lnTo>
                    <a:pt x="1199" y="2113"/>
                  </a:lnTo>
                  <a:lnTo>
                    <a:pt x="1178" y="2182"/>
                  </a:lnTo>
                  <a:lnTo>
                    <a:pt x="1155" y="2251"/>
                  </a:lnTo>
                  <a:lnTo>
                    <a:pt x="1133" y="2319"/>
                  </a:lnTo>
                  <a:lnTo>
                    <a:pt x="1110" y="2385"/>
                  </a:lnTo>
                  <a:lnTo>
                    <a:pt x="1085" y="2450"/>
                  </a:lnTo>
                  <a:lnTo>
                    <a:pt x="1060" y="2513"/>
                  </a:lnTo>
                  <a:lnTo>
                    <a:pt x="1034" y="2575"/>
                  </a:lnTo>
                  <a:lnTo>
                    <a:pt x="1009" y="2635"/>
                  </a:lnTo>
                  <a:lnTo>
                    <a:pt x="981" y="2693"/>
                  </a:lnTo>
                  <a:lnTo>
                    <a:pt x="954" y="2750"/>
                  </a:lnTo>
                  <a:lnTo>
                    <a:pt x="926" y="2806"/>
                  </a:lnTo>
                  <a:lnTo>
                    <a:pt x="898" y="2859"/>
                  </a:lnTo>
                  <a:lnTo>
                    <a:pt x="869" y="2912"/>
                  </a:lnTo>
                  <a:lnTo>
                    <a:pt x="840" y="2963"/>
                  </a:lnTo>
                  <a:lnTo>
                    <a:pt x="810" y="3010"/>
                  </a:lnTo>
                  <a:lnTo>
                    <a:pt x="780" y="3058"/>
                  </a:lnTo>
                  <a:lnTo>
                    <a:pt x="749" y="3102"/>
                  </a:lnTo>
                  <a:lnTo>
                    <a:pt x="718" y="3146"/>
                  </a:lnTo>
                  <a:lnTo>
                    <a:pt x="686" y="3187"/>
                  </a:lnTo>
                  <a:lnTo>
                    <a:pt x="655" y="3227"/>
                  </a:lnTo>
                  <a:lnTo>
                    <a:pt x="622" y="3264"/>
                  </a:lnTo>
                  <a:lnTo>
                    <a:pt x="589" y="3299"/>
                  </a:lnTo>
                  <a:lnTo>
                    <a:pt x="556" y="3334"/>
                  </a:lnTo>
                  <a:lnTo>
                    <a:pt x="522" y="3365"/>
                  </a:lnTo>
                  <a:lnTo>
                    <a:pt x="489" y="3395"/>
                  </a:lnTo>
                  <a:lnTo>
                    <a:pt x="455" y="3423"/>
                  </a:lnTo>
                  <a:lnTo>
                    <a:pt x="422" y="3448"/>
                  </a:lnTo>
                  <a:lnTo>
                    <a:pt x="387" y="3471"/>
                  </a:lnTo>
                  <a:lnTo>
                    <a:pt x="351" y="3494"/>
                  </a:lnTo>
                  <a:lnTo>
                    <a:pt x="335" y="3503"/>
                  </a:lnTo>
                  <a:lnTo>
                    <a:pt x="318" y="3513"/>
                  </a:lnTo>
                  <a:lnTo>
                    <a:pt x="301" y="3522"/>
                  </a:lnTo>
                  <a:lnTo>
                    <a:pt x="283" y="3530"/>
                  </a:lnTo>
                  <a:lnTo>
                    <a:pt x="266" y="3538"/>
                  </a:lnTo>
                  <a:lnTo>
                    <a:pt x="249" y="3545"/>
                  </a:lnTo>
                  <a:lnTo>
                    <a:pt x="231" y="3552"/>
                  </a:lnTo>
                  <a:lnTo>
                    <a:pt x="214" y="3558"/>
                  </a:lnTo>
                  <a:lnTo>
                    <a:pt x="197" y="3565"/>
                  </a:lnTo>
                  <a:lnTo>
                    <a:pt x="178" y="3571"/>
                  </a:lnTo>
                  <a:lnTo>
                    <a:pt x="161" y="3575"/>
                  </a:lnTo>
                  <a:lnTo>
                    <a:pt x="144" y="3580"/>
                  </a:lnTo>
                  <a:lnTo>
                    <a:pt x="126" y="3584"/>
                  </a:lnTo>
                  <a:lnTo>
                    <a:pt x="108" y="3587"/>
                  </a:lnTo>
                  <a:lnTo>
                    <a:pt x="90" y="3590"/>
                  </a:lnTo>
                  <a:lnTo>
                    <a:pt x="73" y="3592"/>
                  </a:lnTo>
                  <a:lnTo>
                    <a:pt x="54" y="3594"/>
                  </a:lnTo>
                  <a:lnTo>
                    <a:pt x="37" y="3595"/>
                  </a:lnTo>
                  <a:lnTo>
                    <a:pt x="19" y="3596"/>
                  </a:lnTo>
                  <a:lnTo>
                    <a:pt x="0" y="3596"/>
                  </a:lnTo>
                  <a:lnTo>
                    <a:pt x="0" y="3767"/>
                  </a:lnTo>
                  <a:close/>
                </a:path>
              </a:pathLst>
            </a:custGeom>
            <a:solidFill>
              <a:srgbClr val="90C6E5"/>
            </a:solidFill>
            <a:ln w="9525">
              <a:noFill/>
              <a:round/>
              <a:headEnd/>
              <a:tailEnd/>
            </a:ln>
          </p:spPr>
          <p:txBody>
            <a:bodyPr/>
            <a:lstStyle/>
            <a:p>
              <a:endParaRPr lang="en-US"/>
            </a:p>
          </p:txBody>
        </p:sp>
        <p:sp>
          <p:nvSpPr>
            <p:cNvPr id="48292" name="Freeform 1090"/>
            <p:cNvSpPr>
              <a:spLocks noChangeAspect="1"/>
            </p:cNvSpPr>
            <p:nvPr/>
          </p:nvSpPr>
          <p:spPr bwMode="auto">
            <a:xfrm>
              <a:off x="1531" y="3125"/>
              <a:ext cx="18" cy="32"/>
            </a:xfrm>
            <a:custGeom>
              <a:avLst/>
              <a:gdLst>
                <a:gd name="T0" fmla="*/ 0 w 1653"/>
                <a:gd name="T1" fmla="*/ 0 h 3767"/>
                <a:gd name="T2" fmla="*/ 0 w 1653"/>
                <a:gd name="T3" fmla="*/ 0 h 3767"/>
                <a:gd name="T4" fmla="*/ 0 w 1653"/>
                <a:gd name="T5" fmla="*/ 0 h 3767"/>
                <a:gd name="T6" fmla="*/ 0 w 1653"/>
                <a:gd name="T7" fmla="*/ 0 h 3767"/>
                <a:gd name="T8" fmla="*/ 0 w 1653"/>
                <a:gd name="T9" fmla="*/ 0 h 3767"/>
                <a:gd name="T10" fmla="*/ 0 w 1653"/>
                <a:gd name="T11" fmla="*/ 0 h 3767"/>
                <a:gd name="T12" fmla="*/ 0 w 1653"/>
                <a:gd name="T13" fmla="*/ 0 h 3767"/>
                <a:gd name="T14" fmla="*/ 0 w 1653"/>
                <a:gd name="T15" fmla="*/ 0 h 3767"/>
                <a:gd name="T16" fmla="*/ 0 w 1653"/>
                <a:gd name="T17" fmla="*/ 0 h 3767"/>
                <a:gd name="T18" fmla="*/ 0 w 1653"/>
                <a:gd name="T19" fmla="*/ 0 h 3767"/>
                <a:gd name="T20" fmla="*/ 0 w 1653"/>
                <a:gd name="T21" fmla="*/ 0 h 3767"/>
                <a:gd name="T22" fmla="*/ 0 w 1653"/>
                <a:gd name="T23" fmla="*/ 0 h 3767"/>
                <a:gd name="T24" fmla="*/ 0 w 1653"/>
                <a:gd name="T25" fmla="*/ 0 h 3767"/>
                <a:gd name="T26" fmla="*/ 0 w 1653"/>
                <a:gd name="T27" fmla="*/ 0 h 3767"/>
                <a:gd name="T28" fmla="*/ 0 w 1653"/>
                <a:gd name="T29" fmla="*/ 0 h 3767"/>
                <a:gd name="T30" fmla="*/ 0 w 1653"/>
                <a:gd name="T31" fmla="*/ 0 h 3767"/>
                <a:gd name="T32" fmla="*/ 0 w 1653"/>
                <a:gd name="T33" fmla="*/ 0 h 3767"/>
                <a:gd name="T34" fmla="*/ 0 w 1653"/>
                <a:gd name="T35" fmla="*/ 0 h 3767"/>
                <a:gd name="T36" fmla="*/ 0 w 1653"/>
                <a:gd name="T37" fmla="*/ 0 h 3767"/>
                <a:gd name="T38" fmla="*/ 0 w 1653"/>
                <a:gd name="T39" fmla="*/ 0 h 3767"/>
                <a:gd name="T40" fmla="*/ 0 w 1653"/>
                <a:gd name="T41" fmla="*/ 0 h 3767"/>
                <a:gd name="T42" fmla="*/ 0 w 1653"/>
                <a:gd name="T43" fmla="*/ 0 h 3767"/>
                <a:gd name="T44" fmla="*/ 0 w 1653"/>
                <a:gd name="T45" fmla="*/ 0 h 3767"/>
                <a:gd name="T46" fmla="*/ 0 w 1653"/>
                <a:gd name="T47" fmla="*/ 0 h 3767"/>
                <a:gd name="T48" fmla="*/ 0 w 1653"/>
                <a:gd name="T49" fmla="*/ 0 h 3767"/>
                <a:gd name="T50" fmla="*/ 0 w 1653"/>
                <a:gd name="T51" fmla="*/ 0 h 3767"/>
                <a:gd name="T52" fmla="*/ 0 w 1653"/>
                <a:gd name="T53" fmla="*/ 0 h 3767"/>
                <a:gd name="T54" fmla="*/ 0 w 1653"/>
                <a:gd name="T55" fmla="*/ 0 h 3767"/>
                <a:gd name="T56" fmla="*/ 0 w 1653"/>
                <a:gd name="T57" fmla="*/ 0 h 3767"/>
                <a:gd name="T58" fmla="*/ 0 w 1653"/>
                <a:gd name="T59" fmla="*/ 0 h 3767"/>
                <a:gd name="T60" fmla="*/ 0 w 1653"/>
                <a:gd name="T61" fmla="*/ 0 h 3767"/>
                <a:gd name="T62" fmla="*/ 0 w 1653"/>
                <a:gd name="T63" fmla="*/ 0 h 3767"/>
                <a:gd name="T64" fmla="*/ 0 w 1653"/>
                <a:gd name="T65" fmla="*/ 0 h 3767"/>
                <a:gd name="T66" fmla="*/ 0 w 1653"/>
                <a:gd name="T67" fmla="*/ 0 h 3767"/>
                <a:gd name="T68" fmla="*/ 0 w 1653"/>
                <a:gd name="T69" fmla="*/ 0 h 3767"/>
                <a:gd name="T70" fmla="*/ 0 w 1653"/>
                <a:gd name="T71" fmla="*/ 0 h 3767"/>
                <a:gd name="T72" fmla="*/ 0 w 1653"/>
                <a:gd name="T73" fmla="*/ 0 h 3767"/>
                <a:gd name="T74" fmla="*/ 0 w 1653"/>
                <a:gd name="T75" fmla="*/ 0 h 3767"/>
                <a:gd name="T76" fmla="*/ 0 w 1653"/>
                <a:gd name="T77" fmla="*/ 0 h 3767"/>
                <a:gd name="T78" fmla="*/ 0 w 1653"/>
                <a:gd name="T79" fmla="*/ 0 h 3767"/>
                <a:gd name="T80" fmla="*/ 0 w 1653"/>
                <a:gd name="T81" fmla="*/ 0 h 3767"/>
                <a:gd name="T82" fmla="*/ 0 w 1653"/>
                <a:gd name="T83" fmla="*/ 0 h 3767"/>
                <a:gd name="T84" fmla="*/ 0 w 1653"/>
                <a:gd name="T85" fmla="*/ 0 h 3767"/>
                <a:gd name="T86" fmla="*/ 0 w 1653"/>
                <a:gd name="T87" fmla="*/ 0 h 3767"/>
                <a:gd name="T88" fmla="*/ 0 w 1653"/>
                <a:gd name="T89" fmla="*/ 0 h 3767"/>
                <a:gd name="T90" fmla="*/ 0 w 1653"/>
                <a:gd name="T91" fmla="*/ 0 h 3767"/>
                <a:gd name="T92" fmla="*/ 0 w 1653"/>
                <a:gd name="T93" fmla="*/ 0 h 3767"/>
                <a:gd name="T94" fmla="*/ 0 w 1653"/>
                <a:gd name="T95" fmla="*/ 0 h 3767"/>
                <a:gd name="T96" fmla="*/ 0 w 1653"/>
                <a:gd name="T97" fmla="*/ 0 h 3767"/>
                <a:gd name="T98" fmla="*/ 0 w 1653"/>
                <a:gd name="T99" fmla="*/ 0 h 3767"/>
                <a:gd name="T100" fmla="*/ 0 w 1653"/>
                <a:gd name="T101" fmla="*/ 0 h 3767"/>
                <a:gd name="T102" fmla="*/ 0 w 1653"/>
                <a:gd name="T103" fmla="*/ 0 h 3767"/>
                <a:gd name="T104" fmla="*/ 0 w 1653"/>
                <a:gd name="T105" fmla="*/ 0 h 3767"/>
                <a:gd name="T106" fmla="*/ 0 w 1653"/>
                <a:gd name="T107" fmla="*/ 0 h 3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53"/>
                <a:gd name="T163" fmla="*/ 0 h 3767"/>
                <a:gd name="T164" fmla="*/ 1653 w 1653"/>
                <a:gd name="T165" fmla="*/ 3767 h 3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53" h="3767">
                  <a:moveTo>
                    <a:pt x="0" y="0"/>
                  </a:moveTo>
                  <a:lnTo>
                    <a:pt x="0" y="0"/>
                  </a:lnTo>
                  <a:lnTo>
                    <a:pt x="1" y="96"/>
                  </a:lnTo>
                  <a:lnTo>
                    <a:pt x="2" y="192"/>
                  </a:lnTo>
                  <a:lnTo>
                    <a:pt x="5" y="287"/>
                  </a:lnTo>
                  <a:lnTo>
                    <a:pt x="7" y="382"/>
                  </a:lnTo>
                  <a:lnTo>
                    <a:pt x="11" y="476"/>
                  </a:lnTo>
                  <a:lnTo>
                    <a:pt x="16" y="569"/>
                  </a:lnTo>
                  <a:lnTo>
                    <a:pt x="21" y="661"/>
                  </a:lnTo>
                  <a:lnTo>
                    <a:pt x="27" y="752"/>
                  </a:lnTo>
                  <a:lnTo>
                    <a:pt x="35" y="843"/>
                  </a:lnTo>
                  <a:lnTo>
                    <a:pt x="44" y="932"/>
                  </a:lnTo>
                  <a:lnTo>
                    <a:pt x="52" y="1021"/>
                  </a:lnTo>
                  <a:lnTo>
                    <a:pt x="62" y="1109"/>
                  </a:lnTo>
                  <a:lnTo>
                    <a:pt x="72" y="1196"/>
                  </a:lnTo>
                  <a:lnTo>
                    <a:pt x="83" y="1282"/>
                  </a:lnTo>
                  <a:lnTo>
                    <a:pt x="96" y="1368"/>
                  </a:lnTo>
                  <a:lnTo>
                    <a:pt x="109" y="1452"/>
                  </a:lnTo>
                  <a:lnTo>
                    <a:pt x="122" y="1535"/>
                  </a:lnTo>
                  <a:lnTo>
                    <a:pt x="137" y="1617"/>
                  </a:lnTo>
                  <a:lnTo>
                    <a:pt x="153" y="1698"/>
                  </a:lnTo>
                  <a:lnTo>
                    <a:pt x="169" y="1778"/>
                  </a:lnTo>
                  <a:lnTo>
                    <a:pt x="185" y="1857"/>
                  </a:lnTo>
                  <a:lnTo>
                    <a:pt x="203" y="1934"/>
                  </a:lnTo>
                  <a:lnTo>
                    <a:pt x="222" y="2010"/>
                  </a:lnTo>
                  <a:lnTo>
                    <a:pt x="241" y="2085"/>
                  </a:lnTo>
                  <a:lnTo>
                    <a:pt x="261" y="2159"/>
                  </a:lnTo>
                  <a:lnTo>
                    <a:pt x="282" y="2232"/>
                  </a:lnTo>
                  <a:lnTo>
                    <a:pt x="303" y="2303"/>
                  </a:lnTo>
                  <a:lnTo>
                    <a:pt x="326" y="2374"/>
                  </a:lnTo>
                  <a:lnTo>
                    <a:pt x="349" y="2443"/>
                  </a:lnTo>
                  <a:lnTo>
                    <a:pt x="372" y="2509"/>
                  </a:lnTo>
                  <a:lnTo>
                    <a:pt x="398" y="2575"/>
                  </a:lnTo>
                  <a:lnTo>
                    <a:pt x="423" y="2640"/>
                  </a:lnTo>
                  <a:lnTo>
                    <a:pt x="450" y="2703"/>
                  </a:lnTo>
                  <a:lnTo>
                    <a:pt x="476" y="2764"/>
                  </a:lnTo>
                  <a:lnTo>
                    <a:pt x="504" y="2825"/>
                  </a:lnTo>
                  <a:lnTo>
                    <a:pt x="532" y="2883"/>
                  </a:lnTo>
                  <a:lnTo>
                    <a:pt x="562" y="2940"/>
                  </a:lnTo>
                  <a:lnTo>
                    <a:pt x="592" y="2995"/>
                  </a:lnTo>
                  <a:lnTo>
                    <a:pt x="623" y="3049"/>
                  </a:lnTo>
                  <a:lnTo>
                    <a:pt x="654" y="3101"/>
                  </a:lnTo>
                  <a:lnTo>
                    <a:pt x="687" y="3152"/>
                  </a:lnTo>
                  <a:lnTo>
                    <a:pt x="719" y="3200"/>
                  </a:lnTo>
                  <a:lnTo>
                    <a:pt x="754" y="3248"/>
                  </a:lnTo>
                  <a:lnTo>
                    <a:pt x="789" y="3292"/>
                  </a:lnTo>
                  <a:lnTo>
                    <a:pt x="824" y="3336"/>
                  </a:lnTo>
                  <a:lnTo>
                    <a:pt x="861" y="3377"/>
                  </a:lnTo>
                  <a:lnTo>
                    <a:pt x="897" y="3418"/>
                  </a:lnTo>
                  <a:lnTo>
                    <a:pt x="936" y="3455"/>
                  </a:lnTo>
                  <a:lnTo>
                    <a:pt x="975" y="3492"/>
                  </a:lnTo>
                  <a:lnTo>
                    <a:pt x="1013" y="3525"/>
                  </a:lnTo>
                  <a:lnTo>
                    <a:pt x="1034" y="3541"/>
                  </a:lnTo>
                  <a:lnTo>
                    <a:pt x="1054" y="3557"/>
                  </a:lnTo>
                  <a:lnTo>
                    <a:pt x="1075" y="3573"/>
                  </a:lnTo>
                  <a:lnTo>
                    <a:pt x="1096" y="3588"/>
                  </a:lnTo>
                  <a:lnTo>
                    <a:pt x="1117" y="3602"/>
                  </a:lnTo>
                  <a:lnTo>
                    <a:pt x="1139" y="3615"/>
                  </a:lnTo>
                  <a:lnTo>
                    <a:pt x="1160" y="3628"/>
                  </a:lnTo>
                  <a:lnTo>
                    <a:pt x="1181" y="3640"/>
                  </a:lnTo>
                  <a:lnTo>
                    <a:pt x="1203" y="3653"/>
                  </a:lnTo>
                  <a:lnTo>
                    <a:pt x="1225" y="3665"/>
                  </a:lnTo>
                  <a:lnTo>
                    <a:pt x="1247" y="3675"/>
                  </a:lnTo>
                  <a:lnTo>
                    <a:pt x="1270" y="3685"/>
                  </a:lnTo>
                  <a:lnTo>
                    <a:pt x="1292" y="3695"/>
                  </a:lnTo>
                  <a:lnTo>
                    <a:pt x="1316" y="3704"/>
                  </a:lnTo>
                  <a:lnTo>
                    <a:pt x="1338" y="3713"/>
                  </a:lnTo>
                  <a:lnTo>
                    <a:pt x="1361" y="3720"/>
                  </a:lnTo>
                  <a:lnTo>
                    <a:pt x="1385" y="3728"/>
                  </a:lnTo>
                  <a:lnTo>
                    <a:pt x="1408" y="3735"/>
                  </a:lnTo>
                  <a:lnTo>
                    <a:pt x="1433" y="3741"/>
                  </a:lnTo>
                  <a:lnTo>
                    <a:pt x="1456" y="3747"/>
                  </a:lnTo>
                  <a:lnTo>
                    <a:pt x="1480" y="3751"/>
                  </a:lnTo>
                  <a:lnTo>
                    <a:pt x="1505" y="3755"/>
                  </a:lnTo>
                  <a:lnTo>
                    <a:pt x="1529" y="3759"/>
                  </a:lnTo>
                  <a:lnTo>
                    <a:pt x="1554" y="3762"/>
                  </a:lnTo>
                  <a:lnTo>
                    <a:pt x="1578" y="3764"/>
                  </a:lnTo>
                  <a:lnTo>
                    <a:pt x="1604" y="3766"/>
                  </a:lnTo>
                  <a:lnTo>
                    <a:pt x="1628" y="3767"/>
                  </a:lnTo>
                  <a:lnTo>
                    <a:pt x="1653" y="3767"/>
                  </a:lnTo>
                  <a:lnTo>
                    <a:pt x="1653" y="3596"/>
                  </a:lnTo>
                  <a:lnTo>
                    <a:pt x="1632" y="3596"/>
                  </a:lnTo>
                  <a:lnTo>
                    <a:pt x="1612" y="3595"/>
                  </a:lnTo>
                  <a:lnTo>
                    <a:pt x="1591" y="3594"/>
                  </a:lnTo>
                  <a:lnTo>
                    <a:pt x="1572" y="3592"/>
                  </a:lnTo>
                  <a:lnTo>
                    <a:pt x="1552" y="3590"/>
                  </a:lnTo>
                  <a:lnTo>
                    <a:pt x="1531" y="3587"/>
                  </a:lnTo>
                  <a:lnTo>
                    <a:pt x="1512" y="3583"/>
                  </a:lnTo>
                  <a:lnTo>
                    <a:pt x="1493" y="3579"/>
                  </a:lnTo>
                  <a:lnTo>
                    <a:pt x="1472" y="3575"/>
                  </a:lnTo>
                  <a:lnTo>
                    <a:pt x="1453" y="3570"/>
                  </a:lnTo>
                  <a:lnTo>
                    <a:pt x="1434" y="3565"/>
                  </a:lnTo>
                  <a:lnTo>
                    <a:pt x="1415" y="3558"/>
                  </a:lnTo>
                  <a:lnTo>
                    <a:pt x="1396" y="3551"/>
                  </a:lnTo>
                  <a:lnTo>
                    <a:pt x="1377" y="3545"/>
                  </a:lnTo>
                  <a:lnTo>
                    <a:pt x="1358" y="3537"/>
                  </a:lnTo>
                  <a:lnTo>
                    <a:pt x="1340" y="3529"/>
                  </a:lnTo>
                  <a:lnTo>
                    <a:pt x="1321" y="3521"/>
                  </a:lnTo>
                  <a:lnTo>
                    <a:pt x="1302" y="3512"/>
                  </a:lnTo>
                  <a:lnTo>
                    <a:pt x="1284" y="3502"/>
                  </a:lnTo>
                  <a:lnTo>
                    <a:pt x="1266" y="3492"/>
                  </a:lnTo>
                  <a:lnTo>
                    <a:pt x="1247" y="3482"/>
                  </a:lnTo>
                  <a:lnTo>
                    <a:pt x="1230" y="3470"/>
                  </a:lnTo>
                  <a:lnTo>
                    <a:pt x="1212" y="3459"/>
                  </a:lnTo>
                  <a:lnTo>
                    <a:pt x="1195" y="3447"/>
                  </a:lnTo>
                  <a:lnTo>
                    <a:pt x="1176" y="3434"/>
                  </a:lnTo>
                  <a:lnTo>
                    <a:pt x="1159" y="3422"/>
                  </a:lnTo>
                  <a:lnTo>
                    <a:pt x="1142" y="3408"/>
                  </a:lnTo>
                  <a:lnTo>
                    <a:pt x="1124" y="3395"/>
                  </a:lnTo>
                  <a:lnTo>
                    <a:pt x="1089" y="3364"/>
                  </a:lnTo>
                  <a:lnTo>
                    <a:pt x="1055" y="3333"/>
                  </a:lnTo>
                  <a:lnTo>
                    <a:pt x="1022" y="3299"/>
                  </a:lnTo>
                  <a:lnTo>
                    <a:pt x="988" y="3263"/>
                  </a:lnTo>
                  <a:lnTo>
                    <a:pt x="955" y="3227"/>
                  </a:lnTo>
                  <a:lnTo>
                    <a:pt x="924" y="3187"/>
                  </a:lnTo>
                  <a:lnTo>
                    <a:pt x="891" y="3146"/>
                  </a:lnTo>
                  <a:lnTo>
                    <a:pt x="861" y="3102"/>
                  </a:lnTo>
                  <a:lnTo>
                    <a:pt x="830" y="3058"/>
                  </a:lnTo>
                  <a:lnTo>
                    <a:pt x="800" y="3011"/>
                  </a:lnTo>
                  <a:lnTo>
                    <a:pt x="770" y="2963"/>
                  </a:lnTo>
                  <a:lnTo>
                    <a:pt x="742" y="2912"/>
                  </a:lnTo>
                  <a:lnTo>
                    <a:pt x="714" y="2860"/>
                  </a:lnTo>
                  <a:lnTo>
                    <a:pt x="687" y="2807"/>
                  </a:lnTo>
                  <a:lnTo>
                    <a:pt x="659" y="2751"/>
                  </a:lnTo>
                  <a:lnTo>
                    <a:pt x="633" y="2694"/>
                  </a:lnTo>
                  <a:lnTo>
                    <a:pt x="607" y="2637"/>
                  </a:lnTo>
                  <a:lnTo>
                    <a:pt x="582" y="2576"/>
                  </a:lnTo>
                  <a:lnTo>
                    <a:pt x="559" y="2514"/>
                  </a:lnTo>
                  <a:lnTo>
                    <a:pt x="534" y="2452"/>
                  </a:lnTo>
                  <a:lnTo>
                    <a:pt x="512" y="2387"/>
                  </a:lnTo>
                  <a:lnTo>
                    <a:pt x="489" y="2320"/>
                  </a:lnTo>
                  <a:lnTo>
                    <a:pt x="468" y="2253"/>
                  </a:lnTo>
                  <a:lnTo>
                    <a:pt x="447" y="2185"/>
                  </a:lnTo>
                  <a:lnTo>
                    <a:pt x="426" y="2114"/>
                  </a:lnTo>
                  <a:lnTo>
                    <a:pt x="407" y="2043"/>
                  </a:lnTo>
                  <a:lnTo>
                    <a:pt x="389" y="1969"/>
                  </a:lnTo>
                  <a:lnTo>
                    <a:pt x="370" y="1895"/>
                  </a:lnTo>
                  <a:lnTo>
                    <a:pt x="353" y="1819"/>
                  </a:lnTo>
                  <a:lnTo>
                    <a:pt x="337" y="1743"/>
                  </a:lnTo>
                  <a:lnTo>
                    <a:pt x="322" y="1665"/>
                  </a:lnTo>
                  <a:lnTo>
                    <a:pt x="306" y="1587"/>
                  </a:lnTo>
                  <a:lnTo>
                    <a:pt x="292" y="1507"/>
                  </a:lnTo>
                  <a:lnTo>
                    <a:pt x="279" y="1425"/>
                  </a:lnTo>
                  <a:lnTo>
                    <a:pt x="266" y="1343"/>
                  </a:lnTo>
                  <a:lnTo>
                    <a:pt x="254" y="1260"/>
                  </a:lnTo>
                  <a:lnTo>
                    <a:pt x="243" y="1176"/>
                  </a:lnTo>
                  <a:lnTo>
                    <a:pt x="233" y="1090"/>
                  </a:lnTo>
                  <a:lnTo>
                    <a:pt x="223" y="1004"/>
                  </a:lnTo>
                  <a:lnTo>
                    <a:pt x="215" y="917"/>
                  </a:lnTo>
                  <a:lnTo>
                    <a:pt x="207" y="829"/>
                  </a:lnTo>
                  <a:lnTo>
                    <a:pt x="199" y="740"/>
                  </a:lnTo>
                  <a:lnTo>
                    <a:pt x="193" y="650"/>
                  </a:lnTo>
                  <a:lnTo>
                    <a:pt x="187" y="559"/>
                  </a:lnTo>
                  <a:lnTo>
                    <a:pt x="183" y="468"/>
                  </a:lnTo>
                  <a:lnTo>
                    <a:pt x="179" y="375"/>
                  </a:lnTo>
                  <a:lnTo>
                    <a:pt x="176" y="283"/>
                  </a:lnTo>
                  <a:lnTo>
                    <a:pt x="174" y="189"/>
                  </a:lnTo>
                  <a:lnTo>
                    <a:pt x="173" y="95"/>
                  </a:lnTo>
                  <a:lnTo>
                    <a:pt x="173" y="0"/>
                  </a:lnTo>
                  <a:lnTo>
                    <a:pt x="0" y="0"/>
                  </a:lnTo>
                  <a:close/>
                </a:path>
              </a:pathLst>
            </a:custGeom>
            <a:solidFill>
              <a:srgbClr val="90C6E5"/>
            </a:solidFill>
            <a:ln w="9525">
              <a:noFill/>
              <a:round/>
              <a:headEnd/>
              <a:tailEnd/>
            </a:ln>
          </p:spPr>
          <p:txBody>
            <a:bodyPr/>
            <a:lstStyle/>
            <a:p>
              <a:endParaRPr lang="en-US"/>
            </a:p>
          </p:txBody>
        </p:sp>
        <p:sp>
          <p:nvSpPr>
            <p:cNvPr id="48293" name="Freeform 1091"/>
            <p:cNvSpPr>
              <a:spLocks noChangeAspect="1"/>
            </p:cNvSpPr>
            <p:nvPr/>
          </p:nvSpPr>
          <p:spPr bwMode="auto">
            <a:xfrm>
              <a:off x="1531" y="3092"/>
              <a:ext cx="18" cy="33"/>
            </a:xfrm>
            <a:custGeom>
              <a:avLst/>
              <a:gdLst>
                <a:gd name="T0" fmla="*/ 0 w 1653"/>
                <a:gd name="T1" fmla="*/ 0 h 3767"/>
                <a:gd name="T2" fmla="*/ 0 w 1653"/>
                <a:gd name="T3" fmla="*/ 0 h 3767"/>
                <a:gd name="T4" fmla="*/ 0 w 1653"/>
                <a:gd name="T5" fmla="*/ 0 h 3767"/>
                <a:gd name="T6" fmla="*/ 0 w 1653"/>
                <a:gd name="T7" fmla="*/ 0 h 3767"/>
                <a:gd name="T8" fmla="*/ 0 w 1653"/>
                <a:gd name="T9" fmla="*/ 0 h 3767"/>
                <a:gd name="T10" fmla="*/ 0 w 1653"/>
                <a:gd name="T11" fmla="*/ 0 h 3767"/>
                <a:gd name="T12" fmla="*/ 0 w 1653"/>
                <a:gd name="T13" fmla="*/ 0 h 3767"/>
                <a:gd name="T14" fmla="*/ 0 w 1653"/>
                <a:gd name="T15" fmla="*/ 0 h 3767"/>
                <a:gd name="T16" fmla="*/ 0 w 1653"/>
                <a:gd name="T17" fmla="*/ 0 h 3767"/>
                <a:gd name="T18" fmla="*/ 0 w 1653"/>
                <a:gd name="T19" fmla="*/ 0 h 3767"/>
                <a:gd name="T20" fmla="*/ 0 w 1653"/>
                <a:gd name="T21" fmla="*/ 0 h 3767"/>
                <a:gd name="T22" fmla="*/ 0 w 1653"/>
                <a:gd name="T23" fmla="*/ 0 h 3767"/>
                <a:gd name="T24" fmla="*/ 0 w 1653"/>
                <a:gd name="T25" fmla="*/ 0 h 3767"/>
                <a:gd name="T26" fmla="*/ 0 w 1653"/>
                <a:gd name="T27" fmla="*/ 0 h 3767"/>
                <a:gd name="T28" fmla="*/ 0 w 1653"/>
                <a:gd name="T29" fmla="*/ 0 h 3767"/>
                <a:gd name="T30" fmla="*/ 0 w 1653"/>
                <a:gd name="T31" fmla="*/ 0 h 3767"/>
                <a:gd name="T32" fmla="*/ 0 w 1653"/>
                <a:gd name="T33" fmla="*/ 0 h 3767"/>
                <a:gd name="T34" fmla="*/ 0 w 1653"/>
                <a:gd name="T35" fmla="*/ 0 h 3767"/>
                <a:gd name="T36" fmla="*/ 0 w 1653"/>
                <a:gd name="T37" fmla="*/ 0 h 3767"/>
                <a:gd name="T38" fmla="*/ 0 w 1653"/>
                <a:gd name="T39" fmla="*/ 0 h 3767"/>
                <a:gd name="T40" fmla="*/ 0 w 1653"/>
                <a:gd name="T41" fmla="*/ 0 h 3767"/>
                <a:gd name="T42" fmla="*/ 0 w 1653"/>
                <a:gd name="T43" fmla="*/ 0 h 3767"/>
                <a:gd name="T44" fmla="*/ 0 w 1653"/>
                <a:gd name="T45" fmla="*/ 0 h 3767"/>
                <a:gd name="T46" fmla="*/ 0 w 1653"/>
                <a:gd name="T47" fmla="*/ 0 h 3767"/>
                <a:gd name="T48" fmla="*/ 0 w 1653"/>
                <a:gd name="T49" fmla="*/ 0 h 3767"/>
                <a:gd name="T50" fmla="*/ 0 w 1653"/>
                <a:gd name="T51" fmla="*/ 0 h 3767"/>
                <a:gd name="T52" fmla="*/ 0 w 1653"/>
                <a:gd name="T53" fmla="*/ 0 h 3767"/>
                <a:gd name="T54" fmla="*/ 0 w 1653"/>
                <a:gd name="T55" fmla="*/ 0 h 3767"/>
                <a:gd name="T56" fmla="*/ 0 w 1653"/>
                <a:gd name="T57" fmla="*/ 0 h 3767"/>
                <a:gd name="T58" fmla="*/ 0 w 1653"/>
                <a:gd name="T59" fmla="*/ 0 h 3767"/>
                <a:gd name="T60" fmla="*/ 0 w 1653"/>
                <a:gd name="T61" fmla="*/ 0 h 3767"/>
                <a:gd name="T62" fmla="*/ 0 w 1653"/>
                <a:gd name="T63" fmla="*/ 0 h 3767"/>
                <a:gd name="T64" fmla="*/ 0 w 1653"/>
                <a:gd name="T65" fmla="*/ 0 h 3767"/>
                <a:gd name="T66" fmla="*/ 0 w 1653"/>
                <a:gd name="T67" fmla="*/ 0 h 3767"/>
                <a:gd name="T68" fmla="*/ 0 w 1653"/>
                <a:gd name="T69" fmla="*/ 0 h 3767"/>
                <a:gd name="T70" fmla="*/ 0 w 1653"/>
                <a:gd name="T71" fmla="*/ 0 h 3767"/>
                <a:gd name="T72" fmla="*/ 0 w 1653"/>
                <a:gd name="T73" fmla="*/ 0 h 3767"/>
                <a:gd name="T74" fmla="*/ 0 w 1653"/>
                <a:gd name="T75" fmla="*/ 0 h 3767"/>
                <a:gd name="T76" fmla="*/ 0 w 1653"/>
                <a:gd name="T77" fmla="*/ 0 h 3767"/>
                <a:gd name="T78" fmla="*/ 0 w 1653"/>
                <a:gd name="T79" fmla="*/ 0 h 3767"/>
                <a:gd name="T80" fmla="*/ 0 w 1653"/>
                <a:gd name="T81" fmla="*/ 0 h 3767"/>
                <a:gd name="T82" fmla="*/ 0 w 1653"/>
                <a:gd name="T83" fmla="*/ 0 h 3767"/>
                <a:gd name="T84" fmla="*/ 0 w 1653"/>
                <a:gd name="T85" fmla="*/ 0 h 3767"/>
                <a:gd name="T86" fmla="*/ 0 w 1653"/>
                <a:gd name="T87" fmla="*/ 0 h 3767"/>
                <a:gd name="T88" fmla="*/ 0 w 1653"/>
                <a:gd name="T89" fmla="*/ 0 h 3767"/>
                <a:gd name="T90" fmla="*/ 0 w 1653"/>
                <a:gd name="T91" fmla="*/ 0 h 3767"/>
                <a:gd name="T92" fmla="*/ 0 w 1653"/>
                <a:gd name="T93" fmla="*/ 0 h 3767"/>
                <a:gd name="T94" fmla="*/ 0 w 1653"/>
                <a:gd name="T95" fmla="*/ 0 h 3767"/>
                <a:gd name="T96" fmla="*/ 0 w 1653"/>
                <a:gd name="T97" fmla="*/ 0 h 3767"/>
                <a:gd name="T98" fmla="*/ 0 w 1653"/>
                <a:gd name="T99" fmla="*/ 0 h 3767"/>
                <a:gd name="T100" fmla="*/ 0 w 1653"/>
                <a:gd name="T101" fmla="*/ 0 h 37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3"/>
                <a:gd name="T154" fmla="*/ 0 h 3767"/>
                <a:gd name="T155" fmla="*/ 1653 w 1653"/>
                <a:gd name="T156" fmla="*/ 3767 h 37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3" h="3767">
                  <a:moveTo>
                    <a:pt x="1653" y="0"/>
                  </a:moveTo>
                  <a:lnTo>
                    <a:pt x="1628" y="0"/>
                  </a:lnTo>
                  <a:lnTo>
                    <a:pt x="1604" y="2"/>
                  </a:lnTo>
                  <a:lnTo>
                    <a:pt x="1578" y="3"/>
                  </a:lnTo>
                  <a:lnTo>
                    <a:pt x="1554" y="5"/>
                  </a:lnTo>
                  <a:lnTo>
                    <a:pt x="1529" y="8"/>
                  </a:lnTo>
                  <a:lnTo>
                    <a:pt x="1505" y="12"/>
                  </a:lnTo>
                  <a:lnTo>
                    <a:pt x="1481" y="16"/>
                  </a:lnTo>
                  <a:lnTo>
                    <a:pt x="1457" y="21"/>
                  </a:lnTo>
                  <a:lnTo>
                    <a:pt x="1434" y="26"/>
                  </a:lnTo>
                  <a:lnTo>
                    <a:pt x="1409" y="32"/>
                  </a:lnTo>
                  <a:lnTo>
                    <a:pt x="1386" y="38"/>
                  </a:lnTo>
                  <a:lnTo>
                    <a:pt x="1362" y="44"/>
                  </a:lnTo>
                  <a:lnTo>
                    <a:pt x="1339" y="52"/>
                  </a:lnTo>
                  <a:lnTo>
                    <a:pt x="1317" y="60"/>
                  </a:lnTo>
                  <a:lnTo>
                    <a:pt x="1294" y="68"/>
                  </a:lnTo>
                  <a:lnTo>
                    <a:pt x="1272" y="77"/>
                  </a:lnTo>
                  <a:lnTo>
                    <a:pt x="1248" y="87"/>
                  </a:lnTo>
                  <a:lnTo>
                    <a:pt x="1227" y="97"/>
                  </a:lnTo>
                  <a:lnTo>
                    <a:pt x="1205" y="109"/>
                  </a:lnTo>
                  <a:lnTo>
                    <a:pt x="1183" y="120"/>
                  </a:lnTo>
                  <a:lnTo>
                    <a:pt x="1161" y="132"/>
                  </a:lnTo>
                  <a:lnTo>
                    <a:pt x="1140" y="144"/>
                  </a:lnTo>
                  <a:lnTo>
                    <a:pt x="1118" y="157"/>
                  </a:lnTo>
                  <a:lnTo>
                    <a:pt x="1097" y="171"/>
                  </a:lnTo>
                  <a:lnTo>
                    <a:pt x="1056" y="199"/>
                  </a:lnTo>
                  <a:lnTo>
                    <a:pt x="1015" y="230"/>
                  </a:lnTo>
                  <a:lnTo>
                    <a:pt x="976" y="262"/>
                  </a:lnTo>
                  <a:lnTo>
                    <a:pt x="937" y="297"/>
                  </a:lnTo>
                  <a:lnTo>
                    <a:pt x="898" y="333"/>
                  </a:lnTo>
                  <a:lnTo>
                    <a:pt x="862" y="372"/>
                  </a:lnTo>
                  <a:lnTo>
                    <a:pt x="825" y="411"/>
                  </a:lnTo>
                  <a:lnTo>
                    <a:pt x="790" y="454"/>
                  </a:lnTo>
                  <a:lnTo>
                    <a:pt x="754" y="497"/>
                  </a:lnTo>
                  <a:lnTo>
                    <a:pt x="720" y="543"/>
                  </a:lnTo>
                  <a:lnTo>
                    <a:pt x="688" y="590"/>
                  </a:lnTo>
                  <a:lnTo>
                    <a:pt x="655" y="639"/>
                  </a:lnTo>
                  <a:lnTo>
                    <a:pt x="623" y="689"/>
                  </a:lnTo>
                  <a:lnTo>
                    <a:pt x="592" y="742"/>
                  </a:lnTo>
                  <a:lnTo>
                    <a:pt x="562" y="796"/>
                  </a:lnTo>
                  <a:lnTo>
                    <a:pt x="532" y="851"/>
                  </a:lnTo>
                  <a:lnTo>
                    <a:pt x="505" y="908"/>
                  </a:lnTo>
                  <a:lnTo>
                    <a:pt x="476" y="967"/>
                  </a:lnTo>
                  <a:lnTo>
                    <a:pt x="450" y="1027"/>
                  </a:lnTo>
                  <a:lnTo>
                    <a:pt x="423" y="1089"/>
                  </a:lnTo>
                  <a:lnTo>
                    <a:pt x="398" y="1153"/>
                  </a:lnTo>
                  <a:lnTo>
                    <a:pt x="372" y="1218"/>
                  </a:lnTo>
                  <a:lnTo>
                    <a:pt x="349" y="1284"/>
                  </a:lnTo>
                  <a:lnTo>
                    <a:pt x="326" y="1352"/>
                  </a:lnTo>
                  <a:lnTo>
                    <a:pt x="303" y="1421"/>
                  </a:lnTo>
                  <a:lnTo>
                    <a:pt x="282" y="1492"/>
                  </a:lnTo>
                  <a:lnTo>
                    <a:pt x="261" y="1564"/>
                  </a:lnTo>
                  <a:lnTo>
                    <a:pt x="241" y="1637"/>
                  </a:lnTo>
                  <a:lnTo>
                    <a:pt x="222" y="1712"/>
                  </a:lnTo>
                  <a:lnTo>
                    <a:pt x="203" y="1788"/>
                  </a:lnTo>
                  <a:lnTo>
                    <a:pt x="185" y="1866"/>
                  </a:lnTo>
                  <a:lnTo>
                    <a:pt x="169" y="1945"/>
                  </a:lnTo>
                  <a:lnTo>
                    <a:pt x="153" y="2025"/>
                  </a:lnTo>
                  <a:lnTo>
                    <a:pt x="137" y="2107"/>
                  </a:lnTo>
                  <a:lnTo>
                    <a:pt x="122" y="2190"/>
                  </a:lnTo>
                  <a:lnTo>
                    <a:pt x="109" y="2273"/>
                  </a:lnTo>
                  <a:lnTo>
                    <a:pt x="96" y="2359"/>
                  </a:lnTo>
                  <a:lnTo>
                    <a:pt x="83" y="2445"/>
                  </a:lnTo>
                  <a:lnTo>
                    <a:pt x="72" y="2532"/>
                  </a:lnTo>
                  <a:lnTo>
                    <a:pt x="62" y="2621"/>
                  </a:lnTo>
                  <a:lnTo>
                    <a:pt x="52" y="2711"/>
                  </a:lnTo>
                  <a:lnTo>
                    <a:pt x="44" y="2802"/>
                  </a:lnTo>
                  <a:lnTo>
                    <a:pt x="35" y="2894"/>
                  </a:lnTo>
                  <a:lnTo>
                    <a:pt x="27" y="2987"/>
                  </a:lnTo>
                  <a:lnTo>
                    <a:pt x="21" y="3081"/>
                  </a:lnTo>
                  <a:lnTo>
                    <a:pt x="16" y="3176"/>
                  </a:lnTo>
                  <a:lnTo>
                    <a:pt x="11" y="3272"/>
                  </a:lnTo>
                  <a:lnTo>
                    <a:pt x="7" y="3370"/>
                  </a:lnTo>
                  <a:lnTo>
                    <a:pt x="5" y="3468"/>
                  </a:lnTo>
                  <a:lnTo>
                    <a:pt x="2" y="3567"/>
                  </a:lnTo>
                  <a:lnTo>
                    <a:pt x="1" y="3667"/>
                  </a:lnTo>
                  <a:lnTo>
                    <a:pt x="0" y="3767"/>
                  </a:lnTo>
                  <a:lnTo>
                    <a:pt x="173" y="3767"/>
                  </a:lnTo>
                  <a:lnTo>
                    <a:pt x="173" y="3668"/>
                  </a:lnTo>
                  <a:lnTo>
                    <a:pt x="174" y="3569"/>
                  </a:lnTo>
                  <a:lnTo>
                    <a:pt x="176" y="3472"/>
                  </a:lnTo>
                  <a:lnTo>
                    <a:pt x="179" y="3375"/>
                  </a:lnTo>
                  <a:lnTo>
                    <a:pt x="183" y="3279"/>
                  </a:lnTo>
                  <a:lnTo>
                    <a:pt x="187" y="3184"/>
                  </a:lnTo>
                  <a:lnTo>
                    <a:pt x="193" y="3091"/>
                  </a:lnTo>
                  <a:lnTo>
                    <a:pt x="199" y="2999"/>
                  </a:lnTo>
                  <a:lnTo>
                    <a:pt x="207" y="2907"/>
                  </a:lnTo>
                  <a:lnTo>
                    <a:pt x="215" y="2817"/>
                  </a:lnTo>
                  <a:lnTo>
                    <a:pt x="223" y="2728"/>
                  </a:lnTo>
                  <a:lnTo>
                    <a:pt x="233" y="2640"/>
                  </a:lnTo>
                  <a:lnTo>
                    <a:pt x="243" y="2553"/>
                  </a:lnTo>
                  <a:lnTo>
                    <a:pt x="254" y="2467"/>
                  </a:lnTo>
                  <a:lnTo>
                    <a:pt x="266" y="2383"/>
                  </a:lnTo>
                  <a:lnTo>
                    <a:pt x="279" y="2299"/>
                  </a:lnTo>
                  <a:lnTo>
                    <a:pt x="292" y="2217"/>
                  </a:lnTo>
                  <a:lnTo>
                    <a:pt x="306" y="2137"/>
                  </a:lnTo>
                  <a:lnTo>
                    <a:pt x="322" y="2057"/>
                  </a:lnTo>
                  <a:lnTo>
                    <a:pt x="337" y="1979"/>
                  </a:lnTo>
                  <a:lnTo>
                    <a:pt x="353" y="1902"/>
                  </a:lnTo>
                  <a:lnTo>
                    <a:pt x="370" y="1828"/>
                  </a:lnTo>
                  <a:lnTo>
                    <a:pt x="389" y="1753"/>
                  </a:lnTo>
                  <a:lnTo>
                    <a:pt x="407" y="1681"/>
                  </a:lnTo>
                  <a:lnTo>
                    <a:pt x="426" y="1609"/>
                  </a:lnTo>
                  <a:lnTo>
                    <a:pt x="447" y="1540"/>
                  </a:lnTo>
                  <a:lnTo>
                    <a:pt x="468" y="1471"/>
                  </a:lnTo>
                  <a:lnTo>
                    <a:pt x="489" y="1405"/>
                  </a:lnTo>
                  <a:lnTo>
                    <a:pt x="511" y="1340"/>
                  </a:lnTo>
                  <a:lnTo>
                    <a:pt x="534" y="1276"/>
                  </a:lnTo>
                  <a:lnTo>
                    <a:pt x="558" y="1214"/>
                  </a:lnTo>
                  <a:lnTo>
                    <a:pt x="582" y="1154"/>
                  </a:lnTo>
                  <a:lnTo>
                    <a:pt x="607" y="1095"/>
                  </a:lnTo>
                  <a:lnTo>
                    <a:pt x="633" y="1038"/>
                  </a:lnTo>
                  <a:lnTo>
                    <a:pt x="659" y="983"/>
                  </a:lnTo>
                  <a:lnTo>
                    <a:pt x="686" y="929"/>
                  </a:lnTo>
                  <a:lnTo>
                    <a:pt x="713" y="877"/>
                  </a:lnTo>
                  <a:lnTo>
                    <a:pt x="742" y="826"/>
                  </a:lnTo>
                  <a:lnTo>
                    <a:pt x="770" y="777"/>
                  </a:lnTo>
                  <a:lnTo>
                    <a:pt x="800" y="731"/>
                  </a:lnTo>
                  <a:lnTo>
                    <a:pt x="829" y="685"/>
                  </a:lnTo>
                  <a:lnTo>
                    <a:pt x="860" y="643"/>
                  </a:lnTo>
                  <a:lnTo>
                    <a:pt x="891" y="601"/>
                  </a:lnTo>
                  <a:lnTo>
                    <a:pt x="923" y="562"/>
                  </a:lnTo>
                  <a:lnTo>
                    <a:pt x="954" y="523"/>
                  </a:lnTo>
                  <a:lnTo>
                    <a:pt x="987" y="488"/>
                  </a:lnTo>
                  <a:lnTo>
                    <a:pt x="1021" y="455"/>
                  </a:lnTo>
                  <a:lnTo>
                    <a:pt x="1053" y="422"/>
                  </a:lnTo>
                  <a:lnTo>
                    <a:pt x="1088" y="392"/>
                  </a:lnTo>
                  <a:lnTo>
                    <a:pt x="1122" y="364"/>
                  </a:lnTo>
                  <a:lnTo>
                    <a:pt x="1157" y="337"/>
                  </a:lnTo>
                  <a:lnTo>
                    <a:pt x="1194" y="313"/>
                  </a:lnTo>
                  <a:lnTo>
                    <a:pt x="1210" y="302"/>
                  </a:lnTo>
                  <a:lnTo>
                    <a:pt x="1228" y="291"/>
                  </a:lnTo>
                  <a:lnTo>
                    <a:pt x="1246" y="281"/>
                  </a:lnTo>
                  <a:lnTo>
                    <a:pt x="1265" y="271"/>
                  </a:lnTo>
                  <a:lnTo>
                    <a:pt x="1283" y="261"/>
                  </a:lnTo>
                  <a:lnTo>
                    <a:pt x="1300" y="251"/>
                  </a:lnTo>
                  <a:lnTo>
                    <a:pt x="1320" y="243"/>
                  </a:lnTo>
                  <a:lnTo>
                    <a:pt x="1338" y="235"/>
                  </a:lnTo>
                  <a:lnTo>
                    <a:pt x="1356" y="228"/>
                  </a:lnTo>
                  <a:lnTo>
                    <a:pt x="1376" y="220"/>
                  </a:lnTo>
                  <a:lnTo>
                    <a:pt x="1395" y="214"/>
                  </a:lnTo>
                  <a:lnTo>
                    <a:pt x="1413" y="208"/>
                  </a:lnTo>
                  <a:lnTo>
                    <a:pt x="1433" y="202"/>
                  </a:lnTo>
                  <a:lnTo>
                    <a:pt x="1452" y="197"/>
                  </a:lnTo>
                  <a:lnTo>
                    <a:pt x="1471" y="192"/>
                  </a:lnTo>
                  <a:lnTo>
                    <a:pt x="1492" y="188"/>
                  </a:lnTo>
                  <a:lnTo>
                    <a:pt x="1511" y="185"/>
                  </a:lnTo>
                  <a:lnTo>
                    <a:pt x="1530" y="180"/>
                  </a:lnTo>
                  <a:lnTo>
                    <a:pt x="1551" y="178"/>
                  </a:lnTo>
                  <a:lnTo>
                    <a:pt x="1571" y="175"/>
                  </a:lnTo>
                  <a:lnTo>
                    <a:pt x="1591" y="174"/>
                  </a:lnTo>
                  <a:lnTo>
                    <a:pt x="1612" y="172"/>
                  </a:lnTo>
                  <a:lnTo>
                    <a:pt x="1632" y="172"/>
                  </a:lnTo>
                  <a:lnTo>
                    <a:pt x="1653" y="171"/>
                  </a:lnTo>
                  <a:lnTo>
                    <a:pt x="1653" y="0"/>
                  </a:lnTo>
                  <a:close/>
                </a:path>
              </a:pathLst>
            </a:custGeom>
            <a:solidFill>
              <a:srgbClr val="90C6E5"/>
            </a:solidFill>
            <a:ln w="9525">
              <a:noFill/>
              <a:round/>
              <a:headEnd/>
              <a:tailEnd/>
            </a:ln>
          </p:spPr>
          <p:txBody>
            <a:bodyPr/>
            <a:lstStyle/>
            <a:p>
              <a:endParaRPr lang="en-US"/>
            </a:p>
          </p:txBody>
        </p:sp>
        <p:sp>
          <p:nvSpPr>
            <p:cNvPr id="48294" name="Rectangle 1092"/>
            <p:cNvSpPr>
              <a:spLocks noChangeAspect="1" noChangeArrowheads="1"/>
            </p:cNvSpPr>
            <p:nvPr/>
          </p:nvSpPr>
          <p:spPr bwMode="auto">
            <a:xfrm>
              <a:off x="1547" y="3093"/>
              <a:ext cx="64" cy="64"/>
            </a:xfrm>
            <a:prstGeom prst="rect">
              <a:avLst/>
            </a:prstGeom>
            <a:solidFill>
              <a:srgbClr val="1C97CD"/>
            </a:solidFill>
            <a:ln w="9525">
              <a:noFill/>
              <a:miter lim="800000"/>
              <a:headEnd/>
              <a:tailEnd/>
            </a:ln>
          </p:spPr>
          <p:txBody>
            <a:bodyPr/>
            <a:lstStyle/>
            <a:p>
              <a:endParaRPr lang="en-US"/>
            </a:p>
          </p:txBody>
        </p:sp>
        <p:sp>
          <p:nvSpPr>
            <p:cNvPr id="48295" name="Rectangle 1093"/>
            <p:cNvSpPr>
              <a:spLocks noChangeAspect="1" noChangeArrowheads="1"/>
            </p:cNvSpPr>
            <p:nvPr/>
          </p:nvSpPr>
          <p:spPr bwMode="auto">
            <a:xfrm>
              <a:off x="1546" y="3155"/>
              <a:ext cx="69" cy="2"/>
            </a:xfrm>
            <a:prstGeom prst="rect">
              <a:avLst/>
            </a:prstGeom>
            <a:solidFill>
              <a:srgbClr val="90C6E5"/>
            </a:solidFill>
            <a:ln w="9525">
              <a:noFill/>
              <a:miter lim="800000"/>
              <a:headEnd/>
              <a:tailEnd/>
            </a:ln>
          </p:spPr>
          <p:txBody>
            <a:bodyPr/>
            <a:lstStyle/>
            <a:p>
              <a:endParaRPr lang="en-US"/>
            </a:p>
          </p:txBody>
        </p:sp>
        <p:sp>
          <p:nvSpPr>
            <p:cNvPr id="48296" name="Rectangle 1094"/>
            <p:cNvSpPr>
              <a:spLocks noChangeAspect="1" noChangeArrowheads="1"/>
            </p:cNvSpPr>
            <p:nvPr/>
          </p:nvSpPr>
          <p:spPr bwMode="auto">
            <a:xfrm>
              <a:off x="1562" y="3133"/>
              <a:ext cx="47" cy="2"/>
            </a:xfrm>
            <a:prstGeom prst="rect">
              <a:avLst/>
            </a:prstGeom>
            <a:solidFill>
              <a:srgbClr val="131516"/>
            </a:solidFill>
            <a:ln w="9525">
              <a:noFill/>
              <a:miter lim="800000"/>
              <a:headEnd/>
              <a:tailEnd/>
            </a:ln>
          </p:spPr>
          <p:txBody>
            <a:bodyPr/>
            <a:lstStyle/>
            <a:p>
              <a:endParaRPr lang="en-US"/>
            </a:p>
          </p:txBody>
        </p:sp>
        <p:sp>
          <p:nvSpPr>
            <p:cNvPr id="48297" name="Rectangle 1095"/>
            <p:cNvSpPr>
              <a:spLocks noChangeAspect="1" noChangeArrowheads="1"/>
            </p:cNvSpPr>
            <p:nvPr/>
          </p:nvSpPr>
          <p:spPr bwMode="auto">
            <a:xfrm>
              <a:off x="1536" y="3115"/>
              <a:ext cx="48" cy="2"/>
            </a:xfrm>
            <a:prstGeom prst="rect">
              <a:avLst/>
            </a:prstGeom>
            <a:solidFill>
              <a:srgbClr val="131516"/>
            </a:solidFill>
            <a:ln w="9525">
              <a:noFill/>
              <a:miter lim="800000"/>
              <a:headEnd/>
              <a:tailEnd/>
            </a:ln>
          </p:spPr>
          <p:txBody>
            <a:bodyPr/>
            <a:lstStyle/>
            <a:p>
              <a:endParaRPr lang="en-US"/>
            </a:p>
          </p:txBody>
        </p:sp>
        <p:sp>
          <p:nvSpPr>
            <p:cNvPr id="48298" name="Freeform 1096"/>
            <p:cNvSpPr>
              <a:spLocks noChangeAspect="1"/>
            </p:cNvSpPr>
            <p:nvPr/>
          </p:nvSpPr>
          <p:spPr bwMode="auto">
            <a:xfrm>
              <a:off x="1584" y="3110"/>
              <a:ext cx="26" cy="13"/>
            </a:xfrm>
            <a:custGeom>
              <a:avLst/>
              <a:gdLst>
                <a:gd name="T0" fmla="*/ 0 w 2455"/>
                <a:gd name="T1" fmla="*/ 0 h 1537"/>
                <a:gd name="T2" fmla="*/ 0 w 2455"/>
                <a:gd name="T3" fmla="*/ 0 h 1537"/>
                <a:gd name="T4" fmla="*/ 0 w 2455"/>
                <a:gd name="T5" fmla="*/ 0 h 1537"/>
                <a:gd name="T6" fmla="*/ 0 w 2455"/>
                <a:gd name="T7" fmla="*/ 0 h 1537"/>
                <a:gd name="T8" fmla="*/ 0 60000 65536"/>
                <a:gd name="T9" fmla="*/ 0 60000 65536"/>
                <a:gd name="T10" fmla="*/ 0 60000 65536"/>
                <a:gd name="T11" fmla="*/ 0 60000 65536"/>
                <a:gd name="T12" fmla="*/ 0 w 2455"/>
                <a:gd name="T13" fmla="*/ 0 h 1537"/>
                <a:gd name="T14" fmla="*/ 2455 w 2455"/>
                <a:gd name="T15" fmla="*/ 1537 h 1537"/>
              </a:gdLst>
              <a:ahLst/>
              <a:cxnLst>
                <a:cxn ang="T8">
                  <a:pos x="T0" y="T1"/>
                </a:cxn>
                <a:cxn ang="T9">
                  <a:pos x="T2" y="T3"/>
                </a:cxn>
                <a:cxn ang="T10">
                  <a:pos x="T4" y="T5"/>
                </a:cxn>
                <a:cxn ang="T11">
                  <a:pos x="T6" y="T7"/>
                </a:cxn>
              </a:cxnLst>
              <a:rect l="T12" t="T13" r="T14" b="T15"/>
              <a:pathLst>
                <a:path w="2455" h="1537">
                  <a:moveTo>
                    <a:pt x="0" y="0"/>
                  </a:moveTo>
                  <a:lnTo>
                    <a:pt x="2455" y="790"/>
                  </a:lnTo>
                  <a:lnTo>
                    <a:pt x="0" y="1537"/>
                  </a:lnTo>
                  <a:lnTo>
                    <a:pt x="0" y="0"/>
                  </a:lnTo>
                  <a:close/>
                </a:path>
              </a:pathLst>
            </a:custGeom>
            <a:solidFill>
              <a:srgbClr val="1F1A17"/>
            </a:solidFill>
            <a:ln w="9525">
              <a:noFill/>
              <a:round/>
              <a:headEnd/>
              <a:tailEnd/>
            </a:ln>
          </p:spPr>
          <p:txBody>
            <a:bodyPr/>
            <a:lstStyle/>
            <a:p>
              <a:endParaRPr lang="en-US"/>
            </a:p>
          </p:txBody>
        </p:sp>
        <p:sp>
          <p:nvSpPr>
            <p:cNvPr id="48299" name="Freeform 1097"/>
            <p:cNvSpPr>
              <a:spLocks noChangeAspect="1"/>
            </p:cNvSpPr>
            <p:nvPr/>
          </p:nvSpPr>
          <p:spPr bwMode="auto">
            <a:xfrm>
              <a:off x="1583" y="3109"/>
              <a:ext cx="26" cy="13"/>
            </a:xfrm>
            <a:custGeom>
              <a:avLst/>
              <a:gdLst>
                <a:gd name="T0" fmla="*/ 0 w 2456"/>
                <a:gd name="T1" fmla="*/ 0 h 1537"/>
                <a:gd name="T2" fmla="*/ 0 w 2456"/>
                <a:gd name="T3" fmla="*/ 0 h 1537"/>
                <a:gd name="T4" fmla="*/ 0 w 2456"/>
                <a:gd name="T5" fmla="*/ 0 h 1537"/>
                <a:gd name="T6" fmla="*/ 0 w 2456"/>
                <a:gd name="T7" fmla="*/ 0 h 1537"/>
                <a:gd name="T8" fmla="*/ 0 60000 65536"/>
                <a:gd name="T9" fmla="*/ 0 60000 65536"/>
                <a:gd name="T10" fmla="*/ 0 60000 65536"/>
                <a:gd name="T11" fmla="*/ 0 60000 65536"/>
                <a:gd name="T12" fmla="*/ 0 w 2456"/>
                <a:gd name="T13" fmla="*/ 0 h 1537"/>
                <a:gd name="T14" fmla="*/ 2456 w 2456"/>
                <a:gd name="T15" fmla="*/ 1537 h 1537"/>
              </a:gdLst>
              <a:ahLst/>
              <a:cxnLst>
                <a:cxn ang="T8">
                  <a:pos x="T0" y="T1"/>
                </a:cxn>
                <a:cxn ang="T9">
                  <a:pos x="T2" y="T3"/>
                </a:cxn>
                <a:cxn ang="T10">
                  <a:pos x="T4" y="T5"/>
                </a:cxn>
                <a:cxn ang="T11">
                  <a:pos x="T6" y="T7"/>
                </a:cxn>
              </a:cxnLst>
              <a:rect l="T12" t="T13" r="T14" b="T15"/>
              <a:pathLst>
                <a:path w="2456" h="1537">
                  <a:moveTo>
                    <a:pt x="0" y="0"/>
                  </a:moveTo>
                  <a:lnTo>
                    <a:pt x="2456" y="791"/>
                  </a:lnTo>
                  <a:lnTo>
                    <a:pt x="0" y="1537"/>
                  </a:lnTo>
                  <a:lnTo>
                    <a:pt x="0" y="0"/>
                  </a:lnTo>
                  <a:close/>
                </a:path>
              </a:pathLst>
            </a:custGeom>
            <a:solidFill>
              <a:srgbClr val="FFFFFF"/>
            </a:solidFill>
            <a:ln w="9525">
              <a:noFill/>
              <a:round/>
              <a:headEnd/>
              <a:tailEnd/>
            </a:ln>
          </p:spPr>
          <p:txBody>
            <a:bodyPr/>
            <a:lstStyle/>
            <a:p>
              <a:endParaRPr lang="en-US"/>
            </a:p>
          </p:txBody>
        </p:sp>
        <p:sp>
          <p:nvSpPr>
            <p:cNvPr id="48300" name="Rectangle 1098"/>
            <p:cNvSpPr>
              <a:spLocks noChangeAspect="1" noChangeArrowheads="1"/>
            </p:cNvSpPr>
            <p:nvPr/>
          </p:nvSpPr>
          <p:spPr bwMode="auto">
            <a:xfrm>
              <a:off x="1536" y="3115"/>
              <a:ext cx="48" cy="2"/>
            </a:xfrm>
            <a:prstGeom prst="rect">
              <a:avLst/>
            </a:prstGeom>
            <a:solidFill>
              <a:srgbClr val="FFFFFF"/>
            </a:solidFill>
            <a:ln w="9525">
              <a:noFill/>
              <a:miter lim="800000"/>
              <a:headEnd/>
              <a:tailEnd/>
            </a:ln>
          </p:spPr>
          <p:txBody>
            <a:bodyPr/>
            <a:lstStyle/>
            <a:p>
              <a:endParaRPr lang="en-US"/>
            </a:p>
          </p:txBody>
        </p:sp>
        <p:sp>
          <p:nvSpPr>
            <p:cNvPr id="48301" name="Rectangle 1099"/>
            <p:cNvSpPr>
              <a:spLocks noChangeAspect="1" noChangeArrowheads="1"/>
            </p:cNvSpPr>
            <p:nvPr/>
          </p:nvSpPr>
          <p:spPr bwMode="auto">
            <a:xfrm>
              <a:off x="1546" y="3092"/>
              <a:ext cx="69" cy="2"/>
            </a:xfrm>
            <a:prstGeom prst="rect">
              <a:avLst/>
            </a:prstGeom>
            <a:solidFill>
              <a:srgbClr val="90C6E5"/>
            </a:solidFill>
            <a:ln w="9525">
              <a:noFill/>
              <a:miter lim="800000"/>
              <a:headEnd/>
              <a:tailEnd/>
            </a:ln>
          </p:spPr>
          <p:txBody>
            <a:bodyPr/>
            <a:lstStyle/>
            <a:p>
              <a:endParaRPr lang="en-US"/>
            </a:p>
          </p:txBody>
        </p:sp>
        <p:sp>
          <p:nvSpPr>
            <p:cNvPr id="48302" name="Rectangle 1100"/>
            <p:cNvSpPr>
              <a:spLocks noChangeAspect="1" noChangeArrowheads="1"/>
            </p:cNvSpPr>
            <p:nvPr/>
          </p:nvSpPr>
          <p:spPr bwMode="auto">
            <a:xfrm>
              <a:off x="1543" y="3096"/>
              <a:ext cx="72" cy="3"/>
            </a:xfrm>
            <a:prstGeom prst="rect">
              <a:avLst/>
            </a:prstGeom>
            <a:solidFill>
              <a:srgbClr val="90C6E5"/>
            </a:solidFill>
            <a:ln w="3175">
              <a:solidFill>
                <a:srgbClr val="A6BBF8"/>
              </a:solidFill>
              <a:miter lim="800000"/>
              <a:headEnd/>
              <a:tailEnd/>
            </a:ln>
          </p:spPr>
          <p:txBody>
            <a:bodyPr/>
            <a:lstStyle/>
            <a:p>
              <a:endParaRPr lang="en-US"/>
            </a:p>
          </p:txBody>
        </p:sp>
        <p:sp>
          <p:nvSpPr>
            <p:cNvPr id="48303" name="Freeform 1101"/>
            <p:cNvSpPr>
              <a:spLocks noChangeAspect="1"/>
            </p:cNvSpPr>
            <p:nvPr/>
          </p:nvSpPr>
          <p:spPr bwMode="auto">
            <a:xfrm>
              <a:off x="1536" y="3127"/>
              <a:ext cx="26" cy="13"/>
            </a:xfrm>
            <a:custGeom>
              <a:avLst/>
              <a:gdLst>
                <a:gd name="T0" fmla="*/ 0 w 2455"/>
                <a:gd name="T1" fmla="*/ 0 h 1538"/>
                <a:gd name="T2" fmla="*/ 0 w 2455"/>
                <a:gd name="T3" fmla="*/ 0 h 1538"/>
                <a:gd name="T4" fmla="*/ 0 w 2455"/>
                <a:gd name="T5" fmla="*/ 0 h 1538"/>
                <a:gd name="T6" fmla="*/ 0 w 2455"/>
                <a:gd name="T7" fmla="*/ 0 h 1538"/>
                <a:gd name="T8" fmla="*/ 0 60000 65536"/>
                <a:gd name="T9" fmla="*/ 0 60000 65536"/>
                <a:gd name="T10" fmla="*/ 0 60000 65536"/>
                <a:gd name="T11" fmla="*/ 0 60000 65536"/>
                <a:gd name="T12" fmla="*/ 0 w 2455"/>
                <a:gd name="T13" fmla="*/ 0 h 1538"/>
                <a:gd name="T14" fmla="*/ 2455 w 2455"/>
                <a:gd name="T15" fmla="*/ 1538 h 1538"/>
              </a:gdLst>
              <a:ahLst/>
              <a:cxnLst>
                <a:cxn ang="T8">
                  <a:pos x="T0" y="T1"/>
                </a:cxn>
                <a:cxn ang="T9">
                  <a:pos x="T2" y="T3"/>
                </a:cxn>
                <a:cxn ang="T10">
                  <a:pos x="T4" y="T5"/>
                </a:cxn>
                <a:cxn ang="T11">
                  <a:pos x="T6" y="T7"/>
                </a:cxn>
              </a:cxnLst>
              <a:rect l="T12" t="T13" r="T14" b="T15"/>
              <a:pathLst>
                <a:path w="2455" h="1538">
                  <a:moveTo>
                    <a:pt x="2455" y="0"/>
                  </a:moveTo>
                  <a:lnTo>
                    <a:pt x="0" y="791"/>
                  </a:lnTo>
                  <a:lnTo>
                    <a:pt x="2455" y="1538"/>
                  </a:lnTo>
                  <a:lnTo>
                    <a:pt x="2455" y="0"/>
                  </a:lnTo>
                  <a:close/>
                </a:path>
              </a:pathLst>
            </a:custGeom>
            <a:solidFill>
              <a:srgbClr val="1C97CD"/>
            </a:solidFill>
            <a:ln w="9525">
              <a:noFill/>
              <a:round/>
              <a:headEnd/>
              <a:tailEnd/>
            </a:ln>
          </p:spPr>
          <p:txBody>
            <a:bodyPr/>
            <a:lstStyle/>
            <a:p>
              <a:endParaRPr lang="en-US"/>
            </a:p>
          </p:txBody>
        </p:sp>
        <p:sp>
          <p:nvSpPr>
            <p:cNvPr id="48304" name="Freeform 1102"/>
            <p:cNvSpPr>
              <a:spLocks noChangeAspect="1"/>
            </p:cNvSpPr>
            <p:nvPr/>
          </p:nvSpPr>
          <p:spPr bwMode="auto">
            <a:xfrm>
              <a:off x="1536" y="3127"/>
              <a:ext cx="27" cy="13"/>
            </a:xfrm>
            <a:custGeom>
              <a:avLst/>
              <a:gdLst>
                <a:gd name="T0" fmla="*/ 0 w 2454"/>
                <a:gd name="T1" fmla="*/ 0 h 1538"/>
                <a:gd name="T2" fmla="*/ 0 w 2454"/>
                <a:gd name="T3" fmla="*/ 0 h 1538"/>
                <a:gd name="T4" fmla="*/ 0 w 2454"/>
                <a:gd name="T5" fmla="*/ 0 h 1538"/>
                <a:gd name="T6" fmla="*/ 0 w 2454"/>
                <a:gd name="T7" fmla="*/ 0 h 1538"/>
                <a:gd name="T8" fmla="*/ 0 60000 65536"/>
                <a:gd name="T9" fmla="*/ 0 60000 65536"/>
                <a:gd name="T10" fmla="*/ 0 60000 65536"/>
                <a:gd name="T11" fmla="*/ 0 60000 65536"/>
                <a:gd name="T12" fmla="*/ 0 w 2454"/>
                <a:gd name="T13" fmla="*/ 0 h 1538"/>
                <a:gd name="T14" fmla="*/ 2454 w 2454"/>
                <a:gd name="T15" fmla="*/ 1538 h 1538"/>
              </a:gdLst>
              <a:ahLst/>
              <a:cxnLst>
                <a:cxn ang="T8">
                  <a:pos x="T0" y="T1"/>
                </a:cxn>
                <a:cxn ang="T9">
                  <a:pos x="T2" y="T3"/>
                </a:cxn>
                <a:cxn ang="T10">
                  <a:pos x="T4" y="T5"/>
                </a:cxn>
                <a:cxn ang="T11">
                  <a:pos x="T6" y="T7"/>
                </a:cxn>
              </a:cxnLst>
              <a:rect l="T12" t="T13" r="T14" b="T15"/>
              <a:pathLst>
                <a:path w="2454" h="1538">
                  <a:moveTo>
                    <a:pt x="2454" y="0"/>
                  </a:moveTo>
                  <a:lnTo>
                    <a:pt x="0" y="790"/>
                  </a:lnTo>
                  <a:lnTo>
                    <a:pt x="2454" y="1538"/>
                  </a:lnTo>
                  <a:lnTo>
                    <a:pt x="2454" y="0"/>
                  </a:lnTo>
                  <a:close/>
                </a:path>
              </a:pathLst>
            </a:custGeom>
            <a:solidFill>
              <a:srgbClr val="131516"/>
            </a:solidFill>
            <a:ln w="9525">
              <a:noFill/>
              <a:round/>
              <a:headEnd/>
              <a:tailEnd/>
            </a:ln>
          </p:spPr>
          <p:txBody>
            <a:bodyPr/>
            <a:lstStyle/>
            <a:p>
              <a:endParaRPr lang="en-US"/>
            </a:p>
          </p:txBody>
        </p:sp>
        <p:sp>
          <p:nvSpPr>
            <p:cNvPr id="48305" name="Rectangle 1103"/>
            <p:cNvSpPr>
              <a:spLocks noChangeAspect="1" noChangeArrowheads="1"/>
            </p:cNvSpPr>
            <p:nvPr/>
          </p:nvSpPr>
          <p:spPr bwMode="auto">
            <a:xfrm>
              <a:off x="1561" y="3132"/>
              <a:ext cx="47" cy="3"/>
            </a:xfrm>
            <a:prstGeom prst="rect">
              <a:avLst/>
            </a:prstGeom>
            <a:solidFill>
              <a:srgbClr val="FFFFFF"/>
            </a:solidFill>
            <a:ln w="9525">
              <a:noFill/>
              <a:miter lim="800000"/>
              <a:headEnd/>
              <a:tailEnd/>
            </a:ln>
          </p:spPr>
          <p:txBody>
            <a:bodyPr/>
            <a:lstStyle/>
            <a:p>
              <a:endParaRPr lang="en-US"/>
            </a:p>
          </p:txBody>
        </p:sp>
        <p:sp>
          <p:nvSpPr>
            <p:cNvPr id="48306" name="Freeform 1104"/>
            <p:cNvSpPr>
              <a:spLocks noChangeAspect="1"/>
            </p:cNvSpPr>
            <p:nvPr/>
          </p:nvSpPr>
          <p:spPr bwMode="auto">
            <a:xfrm>
              <a:off x="1536" y="3127"/>
              <a:ext cx="26" cy="13"/>
            </a:xfrm>
            <a:custGeom>
              <a:avLst/>
              <a:gdLst>
                <a:gd name="T0" fmla="*/ 0 w 2454"/>
                <a:gd name="T1" fmla="*/ 0 h 1538"/>
                <a:gd name="T2" fmla="*/ 0 w 2454"/>
                <a:gd name="T3" fmla="*/ 0 h 1538"/>
                <a:gd name="T4" fmla="*/ 0 w 2454"/>
                <a:gd name="T5" fmla="*/ 0 h 1538"/>
                <a:gd name="T6" fmla="*/ 0 w 2454"/>
                <a:gd name="T7" fmla="*/ 0 h 1538"/>
                <a:gd name="T8" fmla="*/ 0 60000 65536"/>
                <a:gd name="T9" fmla="*/ 0 60000 65536"/>
                <a:gd name="T10" fmla="*/ 0 60000 65536"/>
                <a:gd name="T11" fmla="*/ 0 60000 65536"/>
                <a:gd name="T12" fmla="*/ 0 w 2454"/>
                <a:gd name="T13" fmla="*/ 0 h 1538"/>
                <a:gd name="T14" fmla="*/ 2454 w 2454"/>
                <a:gd name="T15" fmla="*/ 1538 h 1538"/>
              </a:gdLst>
              <a:ahLst/>
              <a:cxnLst>
                <a:cxn ang="T8">
                  <a:pos x="T0" y="T1"/>
                </a:cxn>
                <a:cxn ang="T9">
                  <a:pos x="T2" y="T3"/>
                </a:cxn>
                <a:cxn ang="T10">
                  <a:pos x="T4" y="T5"/>
                </a:cxn>
                <a:cxn ang="T11">
                  <a:pos x="T6" y="T7"/>
                </a:cxn>
              </a:cxnLst>
              <a:rect l="T12" t="T13" r="T14" b="T15"/>
              <a:pathLst>
                <a:path w="2454" h="1538">
                  <a:moveTo>
                    <a:pt x="2454" y="0"/>
                  </a:moveTo>
                  <a:lnTo>
                    <a:pt x="0" y="790"/>
                  </a:lnTo>
                  <a:lnTo>
                    <a:pt x="2454" y="1538"/>
                  </a:lnTo>
                  <a:lnTo>
                    <a:pt x="2454" y="0"/>
                  </a:lnTo>
                  <a:close/>
                </a:path>
              </a:pathLst>
            </a:custGeom>
            <a:solidFill>
              <a:srgbClr val="FFFFFF"/>
            </a:solidFill>
            <a:ln w="9525">
              <a:noFill/>
              <a:round/>
              <a:headEnd/>
              <a:tailEnd/>
            </a:ln>
          </p:spPr>
          <p:txBody>
            <a:bodyPr/>
            <a:lstStyle/>
            <a:p>
              <a:endParaRPr lang="en-US"/>
            </a:p>
          </p:txBody>
        </p:sp>
        <p:sp>
          <p:nvSpPr>
            <p:cNvPr id="48307" name="Rectangle 1105"/>
            <p:cNvSpPr>
              <a:spLocks noChangeAspect="1" noChangeArrowheads="1"/>
            </p:cNvSpPr>
            <p:nvPr/>
          </p:nvSpPr>
          <p:spPr bwMode="auto">
            <a:xfrm>
              <a:off x="1445" y="3044"/>
              <a:ext cx="170" cy="158"/>
            </a:xfrm>
            <a:prstGeom prst="rect">
              <a:avLst/>
            </a:prstGeom>
            <a:noFill/>
            <a:ln w="12700">
              <a:solidFill>
                <a:schemeClr val="accent1"/>
              </a:solidFill>
              <a:miter lim="800000"/>
              <a:headEnd/>
              <a:tailEnd/>
            </a:ln>
          </p:spPr>
          <p:txBody>
            <a:bodyPr wrap="none" anchor="ctr"/>
            <a:lstStyle/>
            <a:p>
              <a:endParaRPr lang="en-US"/>
            </a:p>
          </p:txBody>
        </p:sp>
        <p:sp>
          <p:nvSpPr>
            <p:cNvPr id="48308" name="Freeform 1106"/>
            <p:cNvSpPr>
              <a:spLocks noChangeAspect="1"/>
            </p:cNvSpPr>
            <p:nvPr/>
          </p:nvSpPr>
          <p:spPr bwMode="auto">
            <a:xfrm>
              <a:off x="1482" y="3234"/>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1"/>
                  </a:lnTo>
                  <a:lnTo>
                    <a:pt x="1042" y="152"/>
                  </a:lnTo>
                  <a:lnTo>
                    <a:pt x="1075" y="186"/>
                  </a:lnTo>
                  <a:lnTo>
                    <a:pt x="1105" y="225"/>
                  </a:lnTo>
                  <a:lnTo>
                    <a:pt x="1134" y="265"/>
                  </a:lnTo>
                  <a:lnTo>
                    <a:pt x="1162" y="310"/>
                  </a:lnTo>
                  <a:lnTo>
                    <a:pt x="1190" y="356"/>
                  </a:lnTo>
                  <a:lnTo>
                    <a:pt x="1216" y="407"/>
                  </a:lnTo>
                  <a:lnTo>
                    <a:pt x="1241" y="459"/>
                  </a:lnTo>
                  <a:lnTo>
                    <a:pt x="1264" y="515"/>
                  </a:lnTo>
                  <a:lnTo>
                    <a:pt x="1287" y="573"/>
                  </a:lnTo>
                  <a:lnTo>
                    <a:pt x="1309" y="635"/>
                  </a:lnTo>
                  <a:lnTo>
                    <a:pt x="1329" y="697"/>
                  </a:lnTo>
                  <a:lnTo>
                    <a:pt x="1347" y="764"/>
                  </a:lnTo>
                  <a:lnTo>
                    <a:pt x="1364" y="833"/>
                  </a:lnTo>
                  <a:lnTo>
                    <a:pt x="1380" y="903"/>
                  </a:lnTo>
                  <a:lnTo>
                    <a:pt x="1394" y="976"/>
                  </a:lnTo>
                  <a:lnTo>
                    <a:pt x="1407" y="1052"/>
                  </a:lnTo>
                  <a:lnTo>
                    <a:pt x="1418" y="1129"/>
                  </a:lnTo>
                  <a:lnTo>
                    <a:pt x="1429" y="1208"/>
                  </a:lnTo>
                  <a:lnTo>
                    <a:pt x="1437" y="1290"/>
                  </a:lnTo>
                  <a:lnTo>
                    <a:pt x="1443" y="1373"/>
                  </a:lnTo>
                  <a:lnTo>
                    <a:pt x="1447" y="1458"/>
                  </a:lnTo>
                  <a:lnTo>
                    <a:pt x="1450" y="1545"/>
                  </a:lnTo>
                  <a:lnTo>
                    <a:pt x="1451" y="1634"/>
                  </a:lnTo>
                  <a:lnTo>
                    <a:pt x="1450" y="1718"/>
                  </a:lnTo>
                  <a:lnTo>
                    <a:pt x="1447" y="1801"/>
                  </a:lnTo>
                  <a:lnTo>
                    <a:pt x="1443" y="1884"/>
                  </a:lnTo>
                  <a:lnTo>
                    <a:pt x="1437" y="1964"/>
                  </a:lnTo>
                  <a:lnTo>
                    <a:pt x="1429" y="2044"/>
                  </a:lnTo>
                  <a:lnTo>
                    <a:pt x="1418" y="2121"/>
                  </a:lnTo>
                  <a:lnTo>
                    <a:pt x="1407" y="2197"/>
                  </a:lnTo>
                  <a:lnTo>
                    <a:pt x="1394" y="2272"/>
                  </a:lnTo>
                  <a:lnTo>
                    <a:pt x="1380" y="2344"/>
                  </a:lnTo>
                  <a:lnTo>
                    <a:pt x="1364" y="2414"/>
                  </a:lnTo>
                  <a:lnTo>
                    <a:pt x="1347" y="2483"/>
                  </a:lnTo>
                  <a:lnTo>
                    <a:pt x="1329" y="2549"/>
                  </a:lnTo>
                  <a:lnTo>
                    <a:pt x="1309" y="2613"/>
                  </a:lnTo>
                  <a:lnTo>
                    <a:pt x="1287" y="2675"/>
                  </a:lnTo>
                  <a:lnTo>
                    <a:pt x="1264" y="2734"/>
                  </a:lnTo>
                  <a:lnTo>
                    <a:pt x="1241" y="2791"/>
                  </a:lnTo>
                  <a:lnTo>
                    <a:pt x="1216" y="2844"/>
                  </a:lnTo>
                  <a:lnTo>
                    <a:pt x="1190" y="2896"/>
                  </a:lnTo>
                  <a:lnTo>
                    <a:pt x="1162" y="2944"/>
                  </a:lnTo>
                  <a:lnTo>
                    <a:pt x="1134" y="2990"/>
                  </a:lnTo>
                  <a:lnTo>
                    <a:pt x="1105" y="3032"/>
                  </a:lnTo>
                  <a:lnTo>
                    <a:pt x="1075" y="3071"/>
                  </a:lnTo>
                  <a:lnTo>
                    <a:pt x="1042" y="3107"/>
                  </a:lnTo>
                  <a:lnTo>
                    <a:pt x="1011" y="3139"/>
                  </a:lnTo>
                  <a:lnTo>
                    <a:pt x="978" y="3169"/>
                  </a:lnTo>
                  <a:lnTo>
                    <a:pt x="944" y="3194"/>
                  </a:lnTo>
                  <a:lnTo>
                    <a:pt x="909" y="3216"/>
                  </a:lnTo>
                  <a:lnTo>
                    <a:pt x="873" y="3234"/>
                  </a:lnTo>
                  <a:lnTo>
                    <a:pt x="838" y="3248"/>
                  </a:lnTo>
                  <a:lnTo>
                    <a:pt x="801" y="3258"/>
                  </a:lnTo>
                  <a:lnTo>
                    <a:pt x="763" y="3264"/>
                  </a:lnTo>
                  <a:lnTo>
                    <a:pt x="725" y="3267"/>
                  </a:lnTo>
                  <a:lnTo>
                    <a:pt x="684" y="3264"/>
                  </a:lnTo>
                  <a:lnTo>
                    <a:pt x="642" y="3258"/>
                  </a:lnTo>
                  <a:lnTo>
                    <a:pt x="603" y="3248"/>
                  </a:lnTo>
                  <a:lnTo>
                    <a:pt x="564" y="3234"/>
                  </a:lnTo>
                  <a:lnTo>
                    <a:pt x="526" y="3216"/>
                  </a:lnTo>
                  <a:lnTo>
                    <a:pt x="490" y="3194"/>
                  </a:lnTo>
                  <a:lnTo>
                    <a:pt x="455" y="3169"/>
                  </a:lnTo>
                  <a:lnTo>
                    <a:pt x="421" y="3139"/>
                  </a:lnTo>
                  <a:lnTo>
                    <a:pt x="387" y="3107"/>
                  </a:lnTo>
                  <a:lnTo>
                    <a:pt x="356" y="3071"/>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4"/>
                  </a:lnTo>
                  <a:lnTo>
                    <a:pt x="63" y="2344"/>
                  </a:lnTo>
                  <a:lnTo>
                    <a:pt x="50" y="2272"/>
                  </a:lnTo>
                  <a:lnTo>
                    <a:pt x="37" y="2197"/>
                  </a:lnTo>
                  <a:lnTo>
                    <a:pt x="28" y="2121"/>
                  </a:lnTo>
                  <a:lnTo>
                    <a:pt x="19" y="2044"/>
                  </a:lnTo>
                  <a:lnTo>
                    <a:pt x="12" y="1964"/>
                  </a:lnTo>
                  <a:lnTo>
                    <a:pt x="7" y="1884"/>
                  </a:lnTo>
                  <a:lnTo>
                    <a:pt x="3" y="1801"/>
                  </a:lnTo>
                  <a:lnTo>
                    <a:pt x="1" y="1718"/>
                  </a:lnTo>
                  <a:lnTo>
                    <a:pt x="0" y="1634"/>
                  </a:lnTo>
                  <a:lnTo>
                    <a:pt x="1" y="1545"/>
                  </a:lnTo>
                  <a:lnTo>
                    <a:pt x="3" y="1458"/>
                  </a:lnTo>
                  <a:lnTo>
                    <a:pt x="7" y="1373"/>
                  </a:lnTo>
                  <a:lnTo>
                    <a:pt x="12" y="1290"/>
                  </a:lnTo>
                  <a:lnTo>
                    <a:pt x="19" y="1208"/>
                  </a:lnTo>
                  <a:lnTo>
                    <a:pt x="28" y="1129"/>
                  </a:lnTo>
                  <a:lnTo>
                    <a:pt x="37" y="1052"/>
                  </a:lnTo>
                  <a:lnTo>
                    <a:pt x="50" y="976"/>
                  </a:lnTo>
                  <a:lnTo>
                    <a:pt x="63" y="903"/>
                  </a:lnTo>
                  <a:lnTo>
                    <a:pt x="77" y="833"/>
                  </a:lnTo>
                  <a:lnTo>
                    <a:pt x="93" y="764"/>
                  </a:lnTo>
                  <a:lnTo>
                    <a:pt x="110" y="697"/>
                  </a:lnTo>
                  <a:lnTo>
                    <a:pt x="128" y="635"/>
                  </a:lnTo>
                  <a:lnTo>
                    <a:pt x="148" y="573"/>
                  </a:lnTo>
                  <a:lnTo>
                    <a:pt x="170" y="515"/>
                  </a:lnTo>
                  <a:lnTo>
                    <a:pt x="193" y="459"/>
                  </a:lnTo>
                  <a:lnTo>
                    <a:pt x="217" y="407"/>
                  </a:lnTo>
                  <a:lnTo>
                    <a:pt x="242" y="356"/>
                  </a:lnTo>
                  <a:lnTo>
                    <a:pt x="268" y="310"/>
                  </a:lnTo>
                  <a:lnTo>
                    <a:pt x="297" y="265"/>
                  </a:lnTo>
                  <a:lnTo>
                    <a:pt x="326" y="225"/>
                  </a:lnTo>
                  <a:lnTo>
                    <a:pt x="356" y="186"/>
                  </a:lnTo>
                  <a:lnTo>
                    <a:pt x="387" y="152"/>
                  </a:lnTo>
                  <a:lnTo>
                    <a:pt x="421" y="121"/>
                  </a:lnTo>
                  <a:lnTo>
                    <a:pt x="455" y="94"/>
                  </a:lnTo>
                  <a:lnTo>
                    <a:pt x="490" y="69"/>
                  </a:lnTo>
                  <a:lnTo>
                    <a:pt x="526" y="48"/>
                  </a:lnTo>
                  <a:lnTo>
                    <a:pt x="564" y="31"/>
                  </a:lnTo>
                  <a:lnTo>
                    <a:pt x="603" y="18"/>
                  </a:lnTo>
                  <a:lnTo>
                    <a:pt x="642" y="8"/>
                  </a:lnTo>
                  <a:lnTo>
                    <a:pt x="684" y="2"/>
                  </a:lnTo>
                  <a:lnTo>
                    <a:pt x="725" y="0"/>
                  </a:lnTo>
                  <a:close/>
                </a:path>
              </a:pathLst>
            </a:custGeom>
            <a:solidFill>
              <a:srgbClr val="329FD2"/>
            </a:solidFill>
            <a:ln w="9525">
              <a:noFill/>
              <a:round/>
              <a:headEnd/>
              <a:tailEnd/>
            </a:ln>
          </p:spPr>
          <p:txBody>
            <a:bodyPr/>
            <a:lstStyle/>
            <a:p>
              <a:endParaRPr lang="en-US"/>
            </a:p>
          </p:txBody>
        </p:sp>
        <p:sp>
          <p:nvSpPr>
            <p:cNvPr id="48309" name="Freeform 1107"/>
            <p:cNvSpPr>
              <a:spLocks noChangeAspect="1"/>
            </p:cNvSpPr>
            <p:nvPr/>
          </p:nvSpPr>
          <p:spPr bwMode="auto">
            <a:xfrm>
              <a:off x="1482" y="3234"/>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1"/>
                  </a:lnTo>
                  <a:lnTo>
                    <a:pt x="1042" y="152"/>
                  </a:lnTo>
                  <a:lnTo>
                    <a:pt x="1075" y="186"/>
                  </a:lnTo>
                  <a:lnTo>
                    <a:pt x="1105" y="225"/>
                  </a:lnTo>
                  <a:lnTo>
                    <a:pt x="1134" y="265"/>
                  </a:lnTo>
                  <a:lnTo>
                    <a:pt x="1162" y="310"/>
                  </a:lnTo>
                  <a:lnTo>
                    <a:pt x="1190" y="356"/>
                  </a:lnTo>
                  <a:lnTo>
                    <a:pt x="1216" y="407"/>
                  </a:lnTo>
                  <a:lnTo>
                    <a:pt x="1241" y="459"/>
                  </a:lnTo>
                  <a:lnTo>
                    <a:pt x="1264" y="515"/>
                  </a:lnTo>
                  <a:lnTo>
                    <a:pt x="1287" y="573"/>
                  </a:lnTo>
                  <a:lnTo>
                    <a:pt x="1309" y="635"/>
                  </a:lnTo>
                  <a:lnTo>
                    <a:pt x="1329" y="697"/>
                  </a:lnTo>
                  <a:lnTo>
                    <a:pt x="1347" y="764"/>
                  </a:lnTo>
                  <a:lnTo>
                    <a:pt x="1364" y="833"/>
                  </a:lnTo>
                  <a:lnTo>
                    <a:pt x="1380" y="903"/>
                  </a:lnTo>
                  <a:lnTo>
                    <a:pt x="1394" y="976"/>
                  </a:lnTo>
                  <a:lnTo>
                    <a:pt x="1407" y="1052"/>
                  </a:lnTo>
                  <a:lnTo>
                    <a:pt x="1418" y="1129"/>
                  </a:lnTo>
                  <a:lnTo>
                    <a:pt x="1429" y="1208"/>
                  </a:lnTo>
                  <a:lnTo>
                    <a:pt x="1437" y="1290"/>
                  </a:lnTo>
                  <a:lnTo>
                    <a:pt x="1443" y="1373"/>
                  </a:lnTo>
                  <a:lnTo>
                    <a:pt x="1447" y="1458"/>
                  </a:lnTo>
                  <a:lnTo>
                    <a:pt x="1450" y="1545"/>
                  </a:lnTo>
                  <a:lnTo>
                    <a:pt x="1451" y="1634"/>
                  </a:lnTo>
                  <a:lnTo>
                    <a:pt x="1450" y="1718"/>
                  </a:lnTo>
                  <a:lnTo>
                    <a:pt x="1447" y="1801"/>
                  </a:lnTo>
                  <a:lnTo>
                    <a:pt x="1443" y="1884"/>
                  </a:lnTo>
                  <a:lnTo>
                    <a:pt x="1437" y="1964"/>
                  </a:lnTo>
                  <a:lnTo>
                    <a:pt x="1429" y="2044"/>
                  </a:lnTo>
                  <a:lnTo>
                    <a:pt x="1418" y="2121"/>
                  </a:lnTo>
                  <a:lnTo>
                    <a:pt x="1407" y="2197"/>
                  </a:lnTo>
                  <a:lnTo>
                    <a:pt x="1394" y="2272"/>
                  </a:lnTo>
                  <a:lnTo>
                    <a:pt x="1380" y="2344"/>
                  </a:lnTo>
                  <a:lnTo>
                    <a:pt x="1364" y="2414"/>
                  </a:lnTo>
                  <a:lnTo>
                    <a:pt x="1347" y="2483"/>
                  </a:lnTo>
                  <a:lnTo>
                    <a:pt x="1329" y="2549"/>
                  </a:lnTo>
                  <a:lnTo>
                    <a:pt x="1309" y="2613"/>
                  </a:lnTo>
                  <a:lnTo>
                    <a:pt x="1287" y="2675"/>
                  </a:lnTo>
                  <a:lnTo>
                    <a:pt x="1264" y="2734"/>
                  </a:lnTo>
                  <a:lnTo>
                    <a:pt x="1241" y="2791"/>
                  </a:lnTo>
                  <a:lnTo>
                    <a:pt x="1216" y="2844"/>
                  </a:lnTo>
                  <a:lnTo>
                    <a:pt x="1190" y="2896"/>
                  </a:lnTo>
                  <a:lnTo>
                    <a:pt x="1162" y="2944"/>
                  </a:lnTo>
                  <a:lnTo>
                    <a:pt x="1134" y="2990"/>
                  </a:lnTo>
                  <a:lnTo>
                    <a:pt x="1105" y="3032"/>
                  </a:lnTo>
                  <a:lnTo>
                    <a:pt x="1075" y="3071"/>
                  </a:lnTo>
                  <a:lnTo>
                    <a:pt x="1042" y="3107"/>
                  </a:lnTo>
                  <a:lnTo>
                    <a:pt x="1011" y="3139"/>
                  </a:lnTo>
                  <a:lnTo>
                    <a:pt x="978" y="3169"/>
                  </a:lnTo>
                  <a:lnTo>
                    <a:pt x="944" y="3194"/>
                  </a:lnTo>
                  <a:lnTo>
                    <a:pt x="909" y="3216"/>
                  </a:lnTo>
                  <a:lnTo>
                    <a:pt x="873" y="3234"/>
                  </a:lnTo>
                  <a:lnTo>
                    <a:pt x="838" y="3248"/>
                  </a:lnTo>
                  <a:lnTo>
                    <a:pt x="801" y="3258"/>
                  </a:lnTo>
                  <a:lnTo>
                    <a:pt x="763" y="3264"/>
                  </a:lnTo>
                  <a:lnTo>
                    <a:pt x="725" y="3267"/>
                  </a:lnTo>
                  <a:lnTo>
                    <a:pt x="684" y="3264"/>
                  </a:lnTo>
                  <a:lnTo>
                    <a:pt x="642" y="3258"/>
                  </a:lnTo>
                  <a:lnTo>
                    <a:pt x="603" y="3248"/>
                  </a:lnTo>
                  <a:lnTo>
                    <a:pt x="564" y="3234"/>
                  </a:lnTo>
                  <a:lnTo>
                    <a:pt x="526" y="3216"/>
                  </a:lnTo>
                  <a:lnTo>
                    <a:pt x="490" y="3194"/>
                  </a:lnTo>
                  <a:lnTo>
                    <a:pt x="455" y="3169"/>
                  </a:lnTo>
                  <a:lnTo>
                    <a:pt x="421" y="3139"/>
                  </a:lnTo>
                  <a:lnTo>
                    <a:pt x="387" y="3107"/>
                  </a:lnTo>
                  <a:lnTo>
                    <a:pt x="356" y="3071"/>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4"/>
                  </a:lnTo>
                  <a:lnTo>
                    <a:pt x="63" y="2344"/>
                  </a:lnTo>
                  <a:lnTo>
                    <a:pt x="50" y="2272"/>
                  </a:lnTo>
                  <a:lnTo>
                    <a:pt x="37" y="2197"/>
                  </a:lnTo>
                  <a:lnTo>
                    <a:pt x="28" y="2121"/>
                  </a:lnTo>
                  <a:lnTo>
                    <a:pt x="19" y="2044"/>
                  </a:lnTo>
                  <a:lnTo>
                    <a:pt x="12" y="1964"/>
                  </a:lnTo>
                  <a:lnTo>
                    <a:pt x="7" y="1884"/>
                  </a:lnTo>
                  <a:lnTo>
                    <a:pt x="3" y="1801"/>
                  </a:lnTo>
                  <a:lnTo>
                    <a:pt x="1" y="1718"/>
                  </a:lnTo>
                  <a:lnTo>
                    <a:pt x="0" y="1634"/>
                  </a:lnTo>
                  <a:lnTo>
                    <a:pt x="1" y="1545"/>
                  </a:lnTo>
                  <a:lnTo>
                    <a:pt x="3" y="1458"/>
                  </a:lnTo>
                  <a:lnTo>
                    <a:pt x="7" y="1373"/>
                  </a:lnTo>
                  <a:lnTo>
                    <a:pt x="12" y="1290"/>
                  </a:lnTo>
                  <a:lnTo>
                    <a:pt x="19" y="1208"/>
                  </a:lnTo>
                  <a:lnTo>
                    <a:pt x="28" y="1129"/>
                  </a:lnTo>
                  <a:lnTo>
                    <a:pt x="37" y="1052"/>
                  </a:lnTo>
                  <a:lnTo>
                    <a:pt x="50" y="976"/>
                  </a:lnTo>
                  <a:lnTo>
                    <a:pt x="63" y="903"/>
                  </a:lnTo>
                  <a:lnTo>
                    <a:pt x="77" y="833"/>
                  </a:lnTo>
                  <a:lnTo>
                    <a:pt x="93" y="764"/>
                  </a:lnTo>
                  <a:lnTo>
                    <a:pt x="110" y="697"/>
                  </a:lnTo>
                  <a:lnTo>
                    <a:pt x="128" y="635"/>
                  </a:lnTo>
                  <a:lnTo>
                    <a:pt x="148" y="573"/>
                  </a:lnTo>
                  <a:lnTo>
                    <a:pt x="170" y="515"/>
                  </a:lnTo>
                  <a:lnTo>
                    <a:pt x="193" y="459"/>
                  </a:lnTo>
                  <a:lnTo>
                    <a:pt x="217" y="407"/>
                  </a:lnTo>
                  <a:lnTo>
                    <a:pt x="242" y="356"/>
                  </a:lnTo>
                  <a:lnTo>
                    <a:pt x="268" y="310"/>
                  </a:lnTo>
                  <a:lnTo>
                    <a:pt x="297" y="265"/>
                  </a:lnTo>
                  <a:lnTo>
                    <a:pt x="326" y="225"/>
                  </a:lnTo>
                  <a:lnTo>
                    <a:pt x="356" y="186"/>
                  </a:lnTo>
                  <a:lnTo>
                    <a:pt x="387" y="152"/>
                  </a:lnTo>
                  <a:lnTo>
                    <a:pt x="421" y="121"/>
                  </a:lnTo>
                  <a:lnTo>
                    <a:pt x="455" y="94"/>
                  </a:lnTo>
                  <a:lnTo>
                    <a:pt x="490" y="69"/>
                  </a:lnTo>
                  <a:lnTo>
                    <a:pt x="526" y="48"/>
                  </a:lnTo>
                  <a:lnTo>
                    <a:pt x="564" y="31"/>
                  </a:lnTo>
                  <a:lnTo>
                    <a:pt x="603" y="18"/>
                  </a:lnTo>
                  <a:lnTo>
                    <a:pt x="642" y="8"/>
                  </a:lnTo>
                  <a:lnTo>
                    <a:pt x="684" y="2"/>
                  </a:lnTo>
                  <a:lnTo>
                    <a:pt x="725" y="0"/>
                  </a:lnTo>
                </a:path>
              </a:pathLst>
            </a:custGeom>
            <a:noFill/>
            <a:ln w="6350">
              <a:solidFill>
                <a:srgbClr val="8DCBF0"/>
              </a:solidFill>
              <a:round/>
              <a:headEnd/>
              <a:tailEnd/>
            </a:ln>
          </p:spPr>
          <p:txBody>
            <a:bodyPr/>
            <a:lstStyle/>
            <a:p>
              <a:endParaRPr lang="en-US"/>
            </a:p>
          </p:txBody>
        </p:sp>
        <p:sp>
          <p:nvSpPr>
            <p:cNvPr id="48310" name="Rectangle 1108"/>
            <p:cNvSpPr>
              <a:spLocks noChangeAspect="1" noChangeArrowheads="1"/>
            </p:cNvSpPr>
            <p:nvPr/>
          </p:nvSpPr>
          <p:spPr bwMode="auto">
            <a:xfrm>
              <a:off x="1491" y="3234"/>
              <a:ext cx="120" cy="37"/>
            </a:xfrm>
            <a:prstGeom prst="rect">
              <a:avLst/>
            </a:prstGeom>
            <a:solidFill>
              <a:srgbClr val="329FD2"/>
            </a:solidFill>
            <a:ln w="9525">
              <a:noFill/>
              <a:miter lim="800000"/>
              <a:headEnd/>
              <a:tailEnd/>
            </a:ln>
          </p:spPr>
          <p:txBody>
            <a:bodyPr/>
            <a:lstStyle/>
            <a:p>
              <a:endParaRPr lang="en-US"/>
            </a:p>
          </p:txBody>
        </p:sp>
        <p:sp>
          <p:nvSpPr>
            <p:cNvPr id="48311" name="Freeform 1109"/>
            <p:cNvSpPr>
              <a:spLocks noChangeAspect="1"/>
            </p:cNvSpPr>
            <p:nvPr/>
          </p:nvSpPr>
          <p:spPr bwMode="auto">
            <a:xfrm>
              <a:off x="1482" y="3288"/>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2"/>
                  </a:lnTo>
                  <a:lnTo>
                    <a:pt x="1042" y="152"/>
                  </a:lnTo>
                  <a:lnTo>
                    <a:pt x="1075" y="187"/>
                  </a:lnTo>
                  <a:lnTo>
                    <a:pt x="1105" y="225"/>
                  </a:lnTo>
                  <a:lnTo>
                    <a:pt x="1134" y="266"/>
                  </a:lnTo>
                  <a:lnTo>
                    <a:pt x="1162" y="310"/>
                  </a:lnTo>
                  <a:lnTo>
                    <a:pt x="1190" y="357"/>
                  </a:lnTo>
                  <a:lnTo>
                    <a:pt x="1216" y="407"/>
                  </a:lnTo>
                  <a:lnTo>
                    <a:pt x="1241" y="459"/>
                  </a:lnTo>
                  <a:lnTo>
                    <a:pt x="1264" y="516"/>
                  </a:lnTo>
                  <a:lnTo>
                    <a:pt x="1287" y="573"/>
                  </a:lnTo>
                  <a:lnTo>
                    <a:pt x="1309" y="635"/>
                  </a:lnTo>
                  <a:lnTo>
                    <a:pt x="1329" y="698"/>
                  </a:lnTo>
                  <a:lnTo>
                    <a:pt x="1347" y="764"/>
                  </a:lnTo>
                  <a:lnTo>
                    <a:pt x="1364" y="833"/>
                  </a:lnTo>
                  <a:lnTo>
                    <a:pt x="1380" y="903"/>
                  </a:lnTo>
                  <a:lnTo>
                    <a:pt x="1394" y="976"/>
                  </a:lnTo>
                  <a:lnTo>
                    <a:pt x="1407" y="1052"/>
                  </a:lnTo>
                  <a:lnTo>
                    <a:pt x="1418" y="1129"/>
                  </a:lnTo>
                  <a:lnTo>
                    <a:pt x="1429" y="1208"/>
                  </a:lnTo>
                  <a:lnTo>
                    <a:pt x="1437" y="1290"/>
                  </a:lnTo>
                  <a:lnTo>
                    <a:pt x="1443" y="1373"/>
                  </a:lnTo>
                  <a:lnTo>
                    <a:pt x="1447" y="1459"/>
                  </a:lnTo>
                  <a:lnTo>
                    <a:pt x="1450" y="1545"/>
                  </a:lnTo>
                  <a:lnTo>
                    <a:pt x="1451" y="1634"/>
                  </a:lnTo>
                  <a:lnTo>
                    <a:pt x="1450" y="1718"/>
                  </a:lnTo>
                  <a:lnTo>
                    <a:pt x="1447" y="1801"/>
                  </a:lnTo>
                  <a:lnTo>
                    <a:pt x="1443" y="1884"/>
                  </a:lnTo>
                  <a:lnTo>
                    <a:pt x="1437" y="1965"/>
                  </a:lnTo>
                  <a:lnTo>
                    <a:pt x="1429" y="2044"/>
                  </a:lnTo>
                  <a:lnTo>
                    <a:pt x="1418" y="2121"/>
                  </a:lnTo>
                  <a:lnTo>
                    <a:pt x="1407" y="2198"/>
                  </a:lnTo>
                  <a:lnTo>
                    <a:pt x="1394" y="2272"/>
                  </a:lnTo>
                  <a:lnTo>
                    <a:pt x="1380" y="2344"/>
                  </a:lnTo>
                  <a:lnTo>
                    <a:pt x="1364" y="2415"/>
                  </a:lnTo>
                  <a:lnTo>
                    <a:pt x="1347" y="2483"/>
                  </a:lnTo>
                  <a:lnTo>
                    <a:pt x="1329" y="2549"/>
                  </a:lnTo>
                  <a:lnTo>
                    <a:pt x="1309" y="2613"/>
                  </a:lnTo>
                  <a:lnTo>
                    <a:pt x="1287" y="2675"/>
                  </a:lnTo>
                  <a:lnTo>
                    <a:pt x="1264" y="2734"/>
                  </a:lnTo>
                  <a:lnTo>
                    <a:pt x="1241" y="2791"/>
                  </a:lnTo>
                  <a:lnTo>
                    <a:pt x="1216" y="2844"/>
                  </a:lnTo>
                  <a:lnTo>
                    <a:pt x="1190" y="2896"/>
                  </a:lnTo>
                  <a:lnTo>
                    <a:pt x="1162" y="2944"/>
                  </a:lnTo>
                  <a:lnTo>
                    <a:pt x="1134" y="2990"/>
                  </a:lnTo>
                  <a:lnTo>
                    <a:pt x="1105" y="3032"/>
                  </a:lnTo>
                  <a:lnTo>
                    <a:pt x="1075" y="3072"/>
                  </a:lnTo>
                  <a:lnTo>
                    <a:pt x="1042" y="3107"/>
                  </a:lnTo>
                  <a:lnTo>
                    <a:pt x="1011" y="3139"/>
                  </a:lnTo>
                  <a:lnTo>
                    <a:pt x="978" y="3168"/>
                  </a:lnTo>
                  <a:lnTo>
                    <a:pt x="944" y="3195"/>
                  </a:lnTo>
                  <a:lnTo>
                    <a:pt x="909" y="3216"/>
                  </a:lnTo>
                  <a:lnTo>
                    <a:pt x="873" y="3234"/>
                  </a:lnTo>
                  <a:lnTo>
                    <a:pt x="838" y="3248"/>
                  </a:lnTo>
                  <a:lnTo>
                    <a:pt x="801" y="3258"/>
                  </a:lnTo>
                  <a:lnTo>
                    <a:pt x="763" y="3265"/>
                  </a:lnTo>
                  <a:lnTo>
                    <a:pt x="725" y="3267"/>
                  </a:lnTo>
                  <a:lnTo>
                    <a:pt x="684" y="3265"/>
                  </a:lnTo>
                  <a:lnTo>
                    <a:pt x="642" y="3258"/>
                  </a:lnTo>
                  <a:lnTo>
                    <a:pt x="603" y="3248"/>
                  </a:lnTo>
                  <a:lnTo>
                    <a:pt x="564" y="3234"/>
                  </a:lnTo>
                  <a:lnTo>
                    <a:pt x="526" y="3216"/>
                  </a:lnTo>
                  <a:lnTo>
                    <a:pt x="490" y="3195"/>
                  </a:lnTo>
                  <a:lnTo>
                    <a:pt x="455" y="3168"/>
                  </a:lnTo>
                  <a:lnTo>
                    <a:pt x="421" y="3139"/>
                  </a:lnTo>
                  <a:lnTo>
                    <a:pt x="387" y="3107"/>
                  </a:lnTo>
                  <a:lnTo>
                    <a:pt x="356" y="3072"/>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5"/>
                  </a:lnTo>
                  <a:lnTo>
                    <a:pt x="63" y="2344"/>
                  </a:lnTo>
                  <a:lnTo>
                    <a:pt x="50" y="2272"/>
                  </a:lnTo>
                  <a:lnTo>
                    <a:pt x="37" y="2198"/>
                  </a:lnTo>
                  <a:lnTo>
                    <a:pt x="28" y="2121"/>
                  </a:lnTo>
                  <a:lnTo>
                    <a:pt x="19" y="2044"/>
                  </a:lnTo>
                  <a:lnTo>
                    <a:pt x="12" y="1965"/>
                  </a:lnTo>
                  <a:lnTo>
                    <a:pt x="7" y="1884"/>
                  </a:lnTo>
                  <a:lnTo>
                    <a:pt x="3" y="1801"/>
                  </a:lnTo>
                  <a:lnTo>
                    <a:pt x="1" y="1718"/>
                  </a:lnTo>
                  <a:lnTo>
                    <a:pt x="0" y="1634"/>
                  </a:lnTo>
                  <a:lnTo>
                    <a:pt x="1" y="1545"/>
                  </a:lnTo>
                  <a:lnTo>
                    <a:pt x="3" y="1459"/>
                  </a:lnTo>
                  <a:lnTo>
                    <a:pt x="7" y="1373"/>
                  </a:lnTo>
                  <a:lnTo>
                    <a:pt x="12" y="1290"/>
                  </a:lnTo>
                  <a:lnTo>
                    <a:pt x="19" y="1208"/>
                  </a:lnTo>
                  <a:lnTo>
                    <a:pt x="28" y="1129"/>
                  </a:lnTo>
                  <a:lnTo>
                    <a:pt x="37" y="1052"/>
                  </a:lnTo>
                  <a:lnTo>
                    <a:pt x="50" y="976"/>
                  </a:lnTo>
                  <a:lnTo>
                    <a:pt x="63" y="903"/>
                  </a:lnTo>
                  <a:lnTo>
                    <a:pt x="77" y="833"/>
                  </a:lnTo>
                  <a:lnTo>
                    <a:pt x="93" y="764"/>
                  </a:lnTo>
                  <a:lnTo>
                    <a:pt x="110" y="698"/>
                  </a:lnTo>
                  <a:lnTo>
                    <a:pt x="128" y="635"/>
                  </a:lnTo>
                  <a:lnTo>
                    <a:pt x="148" y="573"/>
                  </a:lnTo>
                  <a:lnTo>
                    <a:pt x="170" y="516"/>
                  </a:lnTo>
                  <a:lnTo>
                    <a:pt x="193" y="459"/>
                  </a:lnTo>
                  <a:lnTo>
                    <a:pt x="217" y="407"/>
                  </a:lnTo>
                  <a:lnTo>
                    <a:pt x="242" y="357"/>
                  </a:lnTo>
                  <a:lnTo>
                    <a:pt x="268" y="310"/>
                  </a:lnTo>
                  <a:lnTo>
                    <a:pt x="297" y="266"/>
                  </a:lnTo>
                  <a:lnTo>
                    <a:pt x="326" y="225"/>
                  </a:lnTo>
                  <a:lnTo>
                    <a:pt x="356" y="187"/>
                  </a:lnTo>
                  <a:lnTo>
                    <a:pt x="387" y="152"/>
                  </a:lnTo>
                  <a:lnTo>
                    <a:pt x="421" y="122"/>
                  </a:lnTo>
                  <a:lnTo>
                    <a:pt x="455" y="94"/>
                  </a:lnTo>
                  <a:lnTo>
                    <a:pt x="490" y="69"/>
                  </a:lnTo>
                  <a:lnTo>
                    <a:pt x="526" y="48"/>
                  </a:lnTo>
                  <a:lnTo>
                    <a:pt x="564" y="31"/>
                  </a:lnTo>
                  <a:lnTo>
                    <a:pt x="603" y="18"/>
                  </a:lnTo>
                  <a:lnTo>
                    <a:pt x="642" y="8"/>
                  </a:lnTo>
                  <a:lnTo>
                    <a:pt x="684" y="2"/>
                  </a:lnTo>
                  <a:lnTo>
                    <a:pt x="725" y="0"/>
                  </a:lnTo>
                  <a:close/>
                </a:path>
              </a:pathLst>
            </a:custGeom>
            <a:solidFill>
              <a:srgbClr val="329FD2"/>
            </a:solidFill>
            <a:ln w="9525">
              <a:noFill/>
              <a:round/>
              <a:headEnd/>
              <a:tailEnd/>
            </a:ln>
          </p:spPr>
          <p:txBody>
            <a:bodyPr/>
            <a:lstStyle/>
            <a:p>
              <a:endParaRPr lang="en-US"/>
            </a:p>
          </p:txBody>
        </p:sp>
        <p:sp>
          <p:nvSpPr>
            <p:cNvPr id="48312" name="Freeform 1110"/>
            <p:cNvSpPr>
              <a:spLocks noChangeAspect="1"/>
            </p:cNvSpPr>
            <p:nvPr/>
          </p:nvSpPr>
          <p:spPr bwMode="auto">
            <a:xfrm>
              <a:off x="1482" y="3288"/>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2"/>
                  </a:lnTo>
                  <a:lnTo>
                    <a:pt x="1042" y="152"/>
                  </a:lnTo>
                  <a:lnTo>
                    <a:pt x="1075" y="187"/>
                  </a:lnTo>
                  <a:lnTo>
                    <a:pt x="1105" y="225"/>
                  </a:lnTo>
                  <a:lnTo>
                    <a:pt x="1134" y="266"/>
                  </a:lnTo>
                  <a:lnTo>
                    <a:pt x="1162" y="310"/>
                  </a:lnTo>
                  <a:lnTo>
                    <a:pt x="1190" y="357"/>
                  </a:lnTo>
                  <a:lnTo>
                    <a:pt x="1216" y="407"/>
                  </a:lnTo>
                  <a:lnTo>
                    <a:pt x="1241" y="459"/>
                  </a:lnTo>
                  <a:lnTo>
                    <a:pt x="1264" y="516"/>
                  </a:lnTo>
                  <a:lnTo>
                    <a:pt x="1287" y="573"/>
                  </a:lnTo>
                  <a:lnTo>
                    <a:pt x="1309" y="635"/>
                  </a:lnTo>
                  <a:lnTo>
                    <a:pt x="1329" y="698"/>
                  </a:lnTo>
                  <a:lnTo>
                    <a:pt x="1347" y="764"/>
                  </a:lnTo>
                  <a:lnTo>
                    <a:pt x="1364" y="833"/>
                  </a:lnTo>
                  <a:lnTo>
                    <a:pt x="1380" y="903"/>
                  </a:lnTo>
                  <a:lnTo>
                    <a:pt x="1394" y="976"/>
                  </a:lnTo>
                  <a:lnTo>
                    <a:pt x="1407" y="1052"/>
                  </a:lnTo>
                  <a:lnTo>
                    <a:pt x="1418" y="1129"/>
                  </a:lnTo>
                  <a:lnTo>
                    <a:pt x="1429" y="1208"/>
                  </a:lnTo>
                  <a:lnTo>
                    <a:pt x="1437" y="1290"/>
                  </a:lnTo>
                  <a:lnTo>
                    <a:pt x="1443" y="1373"/>
                  </a:lnTo>
                  <a:lnTo>
                    <a:pt x="1447" y="1459"/>
                  </a:lnTo>
                  <a:lnTo>
                    <a:pt x="1450" y="1545"/>
                  </a:lnTo>
                  <a:lnTo>
                    <a:pt x="1451" y="1634"/>
                  </a:lnTo>
                  <a:lnTo>
                    <a:pt x="1450" y="1718"/>
                  </a:lnTo>
                  <a:lnTo>
                    <a:pt x="1447" y="1801"/>
                  </a:lnTo>
                  <a:lnTo>
                    <a:pt x="1443" y="1884"/>
                  </a:lnTo>
                  <a:lnTo>
                    <a:pt x="1437" y="1965"/>
                  </a:lnTo>
                  <a:lnTo>
                    <a:pt x="1429" y="2044"/>
                  </a:lnTo>
                  <a:lnTo>
                    <a:pt x="1418" y="2121"/>
                  </a:lnTo>
                  <a:lnTo>
                    <a:pt x="1407" y="2198"/>
                  </a:lnTo>
                  <a:lnTo>
                    <a:pt x="1394" y="2272"/>
                  </a:lnTo>
                  <a:lnTo>
                    <a:pt x="1380" y="2344"/>
                  </a:lnTo>
                  <a:lnTo>
                    <a:pt x="1364" y="2415"/>
                  </a:lnTo>
                  <a:lnTo>
                    <a:pt x="1347" y="2483"/>
                  </a:lnTo>
                  <a:lnTo>
                    <a:pt x="1329" y="2549"/>
                  </a:lnTo>
                  <a:lnTo>
                    <a:pt x="1309" y="2613"/>
                  </a:lnTo>
                  <a:lnTo>
                    <a:pt x="1287" y="2675"/>
                  </a:lnTo>
                  <a:lnTo>
                    <a:pt x="1264" y="2734"/>
                  </a:lnTo>
                  <a:lnTo>
                    <a:pt x="1241" y="2791"/>
                  </a:lnTo>
                  <a:lnTo>
                    <a:pt x="1216" y="2844"/>
                  </a:lnTo>
                  <a:lnTo>
                    <a:pt x="1190" y="2896"/>
                  </a:lnTo>
                  <a:lnTo>
                    <a:pt x="1162" y="2944"/>
                  </a:lnTo>
                  <a:lnTo>
                    <a:pt x="1134" y="2990"/>
                  </a:lnTo>
                  <a:lnTo>
                    <a:pt x="1105" y="3032"/>
                  </a:lnTo>
                  <a:lnTo>
                    <a:pt x="1075" y="3072"/>
                  </a:lnTo>
                  <a:lnTo>
                    <a:pt x="1042" y="3107"/>
                  </a:lnTo>
                  <a:lnTo>
                    <a:pt x="1011" y="3139"/>
                  </a:lnTo>
                  <a:lnTo>
                    <a:pt x="978" y="3168"/>
                  </a:lnTo>
                  <a:lnTo>
                    <a:pt x="944" y="3195"/>
                  </a:lnTo>
                  <a:lnTo>
                    <a:pt x="909" y="3216"/>
                  </a:lnTo>
                  <a:lnTo>
                    <a:pt x="873" y="3234"/>
                  </a:lnTo>
                  <a:lnTo>
                    <a:pt x="838" y="3248"/>
                  </a:lnTo>
                  <a:lnTo>
                    <a:pt x="801" y="3258"/>
                  </a:lnTo>
                  <a:lnTo>
                    <a:pt x="763" y="3265"/>
                  </a:lnTo>
                  <a:lnTo>
                    <a:pt x="725" y="3267"/>
                  </a:lnTo>
                  <a:lnTo>
                    <a:pt x="684" y="3265"/>
                  </a:lnTo>
                  <a:lnTo>
                    <a:pt x="642" y="3258"/>
                  </a:lnTo>
                  <a:lnTo>
                    <a:pt x="603" y="3248"/>
                  </a:lnTo>
                  <a:lnTo>
                    <a:pt x="564" y="3234"/>
                  </a:lnTo>
                  <a:lnTo>
                    <a:pt x="526" y="3216"/>
                  </a:lnTo>
                  <a:lnTo>
                    <a:pt x="490" y="3195"/>
                  </a:lnTo>
                  <a:lnTo>
                    <a:pt x="455" y="3168"/>
                  </a:lnTo>
                  <a:lnTo>
                    <a:pt x="421" y="3139"/>
                  </a:lnTo>
                  <a:lnTo>
                    <a:pt x="387" y="3107"/>
                  </a:lnTo>
                  <a:lnTo>
                    <a:pt x="356" y="3072"/>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5"/>
                  </a:lnTo>
                  <a:lnTo>
                    <a:pt x="63" y="2344"/>
                  </a:lnTo>
                  <a:lnTo>
                    <a:pt x="50" y="2272"/>
                  </a:lnTo>
                  <a:lnTo>
                    <a:pt x="37" y="2198"/>
                  </a:lnTo>
                  <a:lnTo>
                    <a:pt x="28" y="2121"/>
                  </a:lnTo>
                  <a:lnTo>
                    <a:pt x="19" y="2044"/>
                  </a:lnTo>
                  <a:lnTo>
                    <a:pt x="12" y="1965"/>
                  </a:lnTo>
                  <a:lnTo>
                    <a:pt x="7" y="1884"/>
                  </a:lnTo>
                  <a:lnTo>
                    <a:pt x="3" y="1801"/>
                  </a:lnTo>
                  <a:lnTo>
                    <a:pt x="1" y="1718"/>
                  </a:lnTo>
                  <a:lnTo>
                    <a:pt x="0" y="1634"/>
                  </a:lnTo>
                  <a:lnTo>
                    <a:pt x="1" y="1545"/>
                  </a:lnTo>
                  <a:lnTo>
                    <a:pt x="3" y="1459"/>
                  </a:lnTo>
                  <a:lnTo>
                    <a:pt x="7" y="1373"/>
                  </a:lnTo>
                  <a:lnTo>
                    <a:pt x="12" y="1290"/>
                  </a:lnTo>
                  <a:lnTo>
                    <a:pt x="19" y="1208"/>
                  </a:lnTo>
                  <a:lnTo>
                    <a:pt x="28" y="1129"/>
                  </a:lnTo>
                  <a:lnTo>
                    <a:pt x="37" y="1052"/>
                  </a:lnTo>
                  <a:lnTo>
                    <a:pt x="50" y="976"/>
                  </a:lnTo>
                  <a:lnTo>
                    <a:pt x="63" y="903"/>
                  </a:lnTo>
                  <a:lnTo>
                    <a:pt x="77" y="833"/>
                  </a:lnTo>
                  <a:lnTo>
                    <a:pt x="93" y="764"/>
                  </a:lnTo>
                  <a:lnTo>
                    <a:pt x="110" y="698"/>
                  </a:lnTo>
                  <a:lnTo>
                    <a:pt x="128" y="635"/>
                  </a:lnTo>
                  <a:lnTo>
                    <a:pt x="148" y="573"/>
                  </a:lnTo>
                  <a:lnTo>
                    <a:pt x="170" y="516"/>
                  </a:lnTo>
                  <a:lnTo>
                    <a:pt x="193" y="459"/>
                  </a:lnTo>
                  <a:lnTo>
                    <a:pt x="217" y="407"/>
                  </a:lnTo>
                  <a:lnTo>
                    <a:pt x="242" y="357"/>
                  </a:lnTo>
                  <a:lnTo>
                    <a:pt x="268" y="310"/>
                  </a:lnTo>
                  <a:lnTo>
                    <a:pt x="297" y="266"/>
                  </a:lnTo>
                  <a:lnTo>
                    <a:pt x="326" y="225"/>
                  </a:lnTo>
                  <a:lnTo>
                    <a:pt x="356" y="187"/>
                  </a:lnTo>
                  <a:lnTo>
                    <a:pt x="387" y="152"/>
                  </a:lnTo>
                  <a:lnTo>
                    <a:pt x="421" y="122"/>
                  </a:lnTo>
                  <a:lnTo>
                    <a:pt x="455" y="94"/>
                  </a:lnTo>
                  <a:lnTo>
                    <a:pt x="490" y="69"/>
                  </a:lnTo>
                  <a:lnTo>
                    <a:pt x="526" y="48"/>
                  </a:lnTo>
                  <a:lnTo>
                    <a:pt x="564" y="31"/>
                  </a:lnTo>
                  <a:lnTo>
                    <a:pt x="603" y="18"/>
                  </a:lnTo>
                  <a:lnTo>
                    <a:pt x="642" y="8"/>
                  </a:lnTo>
                  <a:lnTo>
                    <a:pt x="684" y="2"/>
                  </a:lnTo>
                  <a:lnTo>
                    <a:pt x="725" y="0"/>
                  </a:lnTo>
                </a:path>
              </a:pathLst>
            </a:custGeom>
            <a:noFill/>
            <a:ln w="6350">
              <a:solidFill>
                <a:srgbClr val="8DCBF0"/>
              </a:solidFill>
              <a:round/>
              <a:headEnd/>
              <a:tailEnd/>
            </a:ln>
          </p:spPr>
          <p:txBody>
            <a:bodyPr/>
            <a:lstStyle/>
            <a:p>
              <a:endParaRPr lang="en-US"/>
            </a:p>
          </p:txBody>
        </p:sp>
        <p:sp>
          <p:nvSpPr>
            <p:cNvPr id="48313" name="Rectangle 1111"/>
            <p:cNvSpPr>
              <a:spLocks noChangeAspect="1" noChangeArrowheads="1"/>
            </p:cNvSpPr>
            <p:nvPr/>
          </p:nvSpPr>
          <p:spPr bwMode="auto">
            <a:xfrm>
              <a:off x="1491" y="3288"/>
              <a:ext cx="120" cy="37"/>
            </a:xfrm>
            <a:prstGeom prst="rect">
              <a:avLst/>
            </a:prstGeom>
            <a:solidFill>
              <a:srgbClr val="329FD2"/>
            </a:solidFill>
            <a:ln w="9525">
              <a:noFill/>
              <a:miter lim="800000"/>
              <a:headEnd/>
              <a:tailEnd/>
            </a:ln>
          </p:spPr>
          <p:txBody>
            <a:bodyPr/>
            <a:lstStyle/>
            <a:p>
              <a:endParaRPr lang="en-US"/>
            </a:p>
          </p:txBody>
        </p:sp>
        <p:sp>
          <p:nvSpPr>
            <p:cNvPr id="48314" name="Line 166"/>
            <p:cNvSpPr>
              <a:spLocks noChangeAspect="1" noChangeShapeType="1"/>
            </p:cNvSpPr>
            <p:nvPr/>
          </p:nvSpPr>
          <p:spPr bwMode="auto">
            <a:xfrm>
              <a:off x="1491" y="3234"/>
              <a:ext cx="125" cy="1"/>
            </a:xfrm>
            <a:prstGeom prst="line">
              <a:avLst/>
            </a:prstGeom>
            <a:noFill/>
            <a:ln w="6350">
              <a:solidFill>
                <a:srgbClr val="8DCBF0"/>
              </a:solidFill>
              <a:round/>
              <a:headEnd/>
              <a:tailEnd/>
            </a:ln>
          </p:spPr>
          <p:txBody>
            <a:bodyPr/>
            <a:lstStyle/>
            <a:p>
              <a:endParaRPr lang="en-US"/>
            </a:p>
          </p:txBody>
        </p:sp>
        <p:sp>
          <p:nvSpPr>
            <p:cNvPr id="48315" name="Line 167"/>
            <p:cNvSpPr>
              <a:spLocks noChangeAspect="1" noChangeShapeType="1"/>
            </p:cNvSpPr>
            <p:nvPr/>
          </p:nvSpPr>
          <p:spPr bwMode="auto">
            <a:xfrm>
              <a:off x="1491" y="3271"/>
              <a:ext cx="125" cy="1"/>
            </a:xfrm>
            <a:prstGeom prst="line">
              <a:avLst/>
            </a:prstGeom>
            <a:noFill/>
            <a:ln w="6350">
              <a:solidFill>
                <a:srgbClr val="8DCBF0"/>
              </a:solidFill>
              <a:round/>
              <a:headEnd/>
              <a:tailEnd/>
            </a:ln>
          </p:spPr>
          <p:txBody>
            <a:bodyPr/>
            <a:lstStyle/>
            <a:p>
              <a:endParaRPr lang="en-US"/>
            </a:p>
          </p:txBody>
        </p:sp>
        <p:sp>
          <p:nvSpPr>
            <p:cNvPr id="48316" name="Line 168"/>
            <p:cNvSpPr>
              <a:spLocks noChangeAspect="1" noChangeShapeType="1"/>
            </p:cNvSpPr>
            <p:nvPr/>
          </p:nvSpPr>
          <p:spPr bwMode="auto">
            <a:xfrm>
              <a:off x="1491" y="3288"/>
              <a:ext cx="125" cy="1"/>
            </a:xfrm>
            <a:prstGeom prst="line">
              <a:avLst/>
            </a:prstGeom>
            <a:noFill/>
            <a:ln w="6350">
              <a:solidFill>
                <a:srgbClr val="8DCBF0"/>
              </a:solidFill>
              <a:round/>
              <a:headEnd/>
              <a:tailEnd/>
            </a:ln>
          </p:spPr>
          <p:txBody>
            <a:bodyPr/>
            <a:lstStyle/>
            <a:p>
              <a:endParaRPr lang="en-US"/>
            </a:p>
          </p:txBody>
        </p:sp>
        <p:sp>
          <p:nvSpPr>
            <p:cNvPr id="48317" name="Line 169"/>
            <p:cNvSpPr>
              <a:spLocks noChangeAspect="1" noChangeShapeType="1"/>
            </p:cNvSpPr>
            <p:nvPr/>
          </p:nvSpPr>
          <p:spPr bwMode="auto">
            <a:xfrm>
              <a:off x="1491" y="3325"/>
              <a:ext cx="125" cy="1"/>
            </a:xfrm>
            <a:prstGeom prst="line">
              <a:avLst/>
            </a:prstGeom>
            <a:noFill/>
            <a:ln w="6350">
              <a:solidFill>
                <a:srgbClr val="8DCBF0"/>
              </a:solidFill>
              <a:round/>
              <a:headEnd/>
              <a:tailEnd/>
            </a:ln>
          </p:spPr>
          <p:txBody>
            <a:bodyPr/>
            <a:lstStyle/>
            <a:p>
              <a:endParaRPr lang="en-US"/>
            </a:p>
          </p:txBody>
        </p:sp>
        <p:sp>
          <p:nvSpPr>
            <p:cNvPr id="48318" name="Rectangle 1116"/>
            <p:cNvSpPr>
              <a:spLocks noChangeAspect="1" noChangeArrowheads="1"/>
            </p:cNvSpPr>
            <p:nvPr/>
          </p:nvSpPr>
          <p:spPr bwMode="auto">
            <a:xfrm>
              <a:off x="1497" y="3250"/>
              <a:ext cx="76" cy="6"/>
            </a:xfrm>
            <a:prstGeom prst="rect">
              <a:avLst/>
            </a:prstGeom>
            <a:solidFill>
              <a:srgbClr val="1F1A17"/>
            </a:solidFill>
            <a:ln w="9525">
              <a:noFill/>
              <a:miter lim="800000"/>
              <a:headEnd/>
              <a:tailEnd/>
            </a:ln>
          </p:spPr>
          <p:txBody>
            <a:bodyPr/>
            <a:lstStyle/>
            <a:p>
              <a:endParaRPr lang="en-US"/>
            </a:p>
          </p:txBody>
        </p:sp>
        <p:sp>
          <p:nvSpPr>
            <p:cNvPr id="48319" name="Freeform 1117"/>
            <p:cNvSpPr>
              <a:spLocks noChangeAspect="1"/>
            </p:cNvSpPr>
            <p:nvPr/>
          </p:nvSpPr>
          <p:spPr bwMode="auto">
            <a:xfrm>
              <a:off x="1572" y="3244"/>
              <a:ext cx="33" cy="18"/>
            </a:xfrm>
            <a:custGeom>
              <a:avLst/>
              <a:gdLst>
                <a:gd name="T0" fmla="*/ 0 w 2629"/>
                <a:gd name="T1" fmla="*/ 0 h 1589"/>
                <a:gd name="T2" fmla="*/ 0 w 2629"/>
                <a:gd name="T3" fmla="*/ 0 h 1589"/>
                <a:gd name="T4" fmla="*/ 0 w 2629"/>
                <a:gd name="T5" fmla="*/ 0 h 1589"/>
                <a:gd name="T6" fmla="*/ 0 w 2629"/>
                <a:gd name="T7" fmla="*/ 0 h 1589"/>
                <a:gd name="T8" fmla="*/ 0 60000 65536"/>
                <a:gd name="T9" fmla="*/ 0 60000 65536"/>
                <a:gd name="T10" fmla="*/ 0 60000 65536"/>
                <a:gd name="T11" fmla="*/ 0 60000 65536"/>
                <a:gd name="T12" fmla="*/ 0 w 2629"/>
                <a:gd name="T13" fmla="*/ 0 h 1589"/>
                <a:gd name="T14" fmla="*/ 2629 w 2629"/>
                <a:gd name="T15" fmla="*/ 1589 h 1589"/>
              </a:gdLst>
              <a:ahLst/>
              <a:cxnLst>
                <a:cxn ang="T8">
                  <a:pos x="T0" y="T1"/>
                </a:cxn>
                <a:cxn ang="T9">
                  <a:pos x="T2" y="T3"/>
                </a:cxn>
                <a:cxn ang="T10">
                  <a:pos x="T4" y="T5"/>
                </a:cxn>
                <a:cxn ang="T11">
                  <a:pos x="T6" y="T7"/>
                </a:cxn>
              </a:cxnLst>
              <a:rect l="T12" t="T13" r="T14" b="T15"/>
              <a:pathLst>
                <a:path w="2629" h="1589">
                  <a:moveTo>
                    <a:pt x="0" y="1589"/>
                  </a:moveTo>
                  <a:lnTo>
                    <a:pt x="2629" y="772"/>
                  </a:lnTo>
                  <a:lnTo>
                    <a:pt x="0" y="0"/>
                  </a:lnTo>
                  <a:lnTo>
                    <a:pt x="0" y="1589"/>
                  </a:lnTo>
                  <a:close/>
                </a:path>
              </a:pathLst>
            </a:custGeom>
            <a:solidFill>
              <a:srgbClr val="1F1A17"/>
            </a:solidFill>
            <a:ln w="9525">
              <a:noFill/>
              <a:round/>
              <a:headEnd/>
              <a:tailEnd/>
            </a:ln>
          </p:spPr>
          <p:txBody>
            <a:bodyPr/>
            <a:lstStyle/>
            <a:p>
              <a:endParaRPr lang="en-US"/>
            </a:p>
          </p:txBody>
        </p:sp>
        <p:sp>
          <p:nvSpPr>
            <p:cNvPr id="48320" name="Freeform 1118"/>
            <p:cNvSpPr>
              <a:spLocks noChangeAspect="1"/>
            </p:cNvSpPr>
            <p:nvPr/>
          </p:nvSpPr>
          <p:spPr bwMode="auto">
            <a:xfrm>
              <a:off x="1572" y="3244"/>
              <a:ext cx="33" cy="18"/>
            </a:xfrm>
            <a:custGeom>
              <a:avLst/>
              <a:gdLst>
                <a:gd name="T0" fmla="*/ 0 w 2629"/>
                <a:gd name="T1" fmla="*/ 0 h 1589"/>
                <a:gd name="T2" fmla="*/ 0 w 2629"/>
                <a:gd name="T3" fmla="*/ 0 h 1589"/>
                <a:gd name="T4" fmla="*/ 0 w 2629"/>
                <a:gd name="T5" fmla="*/ 0 h 1589"/>
                <a:gd name="T6" fmla="*/ 0 w 2629"/>
                <a:gd name="T7" fmla="*/ 0 h 1589"/>
                <a:gd name="T8" fmla="*/ 0 60000 65536"/>
                <a:gd name="T9" fmla="*/ 0 60000 65536"/>
                <a:gd name="T10" fmla="*/ 0 60000 65536"/>
                <a:gd name="T11" fmla="*/ 0 60000 65536"/>
                <a:gd name="T12" fmla="*/ 0 w 2629"/>
                <a:gd name="T13" fmla="*/ 0 h 1589"/>
                <a:gd name="T14" fmla="*/ 2629 w 2629"/>
                <a:gd name="T15" fmla="*/ 1589 h 1589"/>
              </a:gdLst>
              <a:ahLst/>
              <a:cxnLst>
                <a:cxn ang="T8">
                  <a:pos x="T0" y="T1"/>
                </a:cxn>
                <a:cxn ang="T9">
                  <a:pos x="T2" y="T3"/>
                </a:cxn>
                <a:cxn ang="T10">
                  <a:pos x="T4" y="T5"/>
                </a:cxn>
                <a:cxn ang="T11">
                  <a:pos x="T6" y="T7"/>
                </a:cxn>
              </a:cxnLst>
              <a:rect l="T12" t="T13" r="T14" b="T15"/>
              <a:pathLst>
                <a:path w="2629" h="1589">
                  <a:moveTo>
                    <a:pt x="0" y="1589"/>
                  </a:moveTo>
                  <a:lnTo>
                    <a:pt x="2629" y="772"/>
                  </a:lnTo>
                  <a:lnTo>
                    <a:pt x="0" y="0"/>
                  </a:lnTo>
                  <a:lnTo>
                    <a:pt x="0" y="1589"/>
                  </a:lnTo>
                  <a:close/>
                </a:path>
              </a:pathLst>
            </a:custGeom>
            <a:noFill/>
            <a:ln w="1588">
              <a:solidFill>
                <a:srgbClr val="1F1A17"/>
              </a:solidFill>
              <a:round/>
              <a:headEnd/>
              <a:tailEnd/>
            </a:ln>
          </p:spPr>
          <p:txBody>
            <a:bodyPr/>
            <a:lstStyle/>
            <a:p>
              <a:endParaRPr lang="en-US"/>
            </a:p>
          </p:txBody>
        </p:sp>
        <p:sp>
          <p:nvSpPr>
            <p:cNvPr id="48321" name="Rectangle 1119"/>
            <p:cNvSpPr>
              <a:spLocks noChangeAspect="1" noChangeArrowheads="1"/>
            </p:cNvSpPr>
            <p:nvPr/>
          </p:nvSpPr>
          <p:spPr bwMode="auto">
            <a:xfrm>
              <a:off x="1529" y="3306"/>
              <a:ext cx="76" cy="6"/>
            </a:xfrm>
            <a:prstGeom prst="rect">
              <a:avLst/>
            </a:prstGeom>
            <a:solidFill>
              <a:srgbClr val="1F1A17"/>
            </a:solidFill>
            <a:ln w="9525">
              <a:noFill/>
              <a:miter lim="800000"/>
              <a:headEnd/>
              <a:tailEnd/>
            </a:ln>
          </p:spPr>
          <p:txBody>
            <a:bodyPr/>
            <a:lstStyle/>
            <a:p>
              <a:endParaRPr lang="en-US"/>
            </a:p>
          </p:txBody>
        </p:sp>
        <p:sp>
          <p:nvSpPr>
            <p:cNvPr id="48322" name="Freeform 1120"/>
            <p:cNvSpPr>
              <a:spLocks noChangeAspect="1"/>
            </p:cNvSpPr>
            <p:nvPr/>
          </p:nvSpPr>
          <p:spPr bwMode="auto">
            <a:xfrm>
              <a:off x="1498" y="3300"/>
              <a:ext cx="32" cy="18"/>
            </a:xfrm>
            <a:custGeom>
              <a:avLst/>
              <a:gdLst>
                <a:gd name="T0" fmla="*/ 0 w 2629"/>
                <a:gd name="T1" fmla="*/ 0 h 1588"/>
                <a:gd name="T2" fmla="*/ 0 w 2629"/>
                <a:gd name="T3" fmla="*/ 0 h 1588"/>
                <a:gd name="T4" fmla="*/ 0 w 2629"/>
                <a:gd name="T5" fmla="*/ 0 h 1588"/>
                <a:gd name="T6" fmla="*/ 0 w 2629"/>
                <a:gd name="T7" fmla="*/ 0 h 1588"/>
                <a:gd name="T8" fmla="*/ 0 60000 65536"/>
                <a:gd name="T9" fmla="*/ 0 60000 65536"/>
                <a:gd name="T10" fmla="*/ 0 60000 65536"/>
                <a:gd name="T11" fmla="*/ 0 60000 65536"/>
                <a:gd name="T12" fmla="*/ 0 w 2629"/>
                <a:gd name="T13" fmla="*/ 0 h 1588"/>
                <a:gd name="T14" fmla="*/ 2629 w 2629"/>
                <a:gd name="T15" fmla="*/ 1588 h 1588"/>
              </a:gdLst>
              <a:ahLst/>
              <a:cxnLst>
                <a:cxn ang="T8">
                  <a:pos x="T0" y="T1"/>
                </a:cxn>
                <a:cxn ang="T9">
                  <a:pos x="T2" y="T3"/>
                </a:cxn>
                <a:cxn ang="T10">
                  <a:pos x="T4" y="T5"/>
                </a:cxn>
                <a:cxn ang="T11">
                  <a:pos x="T6" y="T7"/>
                </a:cxn>
              </a:cxnLst>
              <a:rect l="T12" t="T13" r="T14" b="T15"/>
              <a:pathLst>
                <a:path w="2629" h="1588">
                  <a:moveTo>
                    <a:pt x="2629" y="0"/>
                  </a:moveTo>
                  <a:lnTo>
                    <a:pt x="0" y="817"/>
                  </a:lnTo>
                  <a:lnTo>
                    <a:pt x="2629" y="1588"/>
                  </a:lnTo>
                  <a:lnTo>
                    <a:pt x="2629" y="0"/>
                  </a:lnTo>
                  <a:close/>
                </a:path>
              </a:pathLst>
            </a:custGeom>
            <a:solidFill>
              <a:srgbClr val="1F1A17"/>
            </a:solidFill>
            <a:ln w="9525">
              <a:noFill/>
              <a:round/>
              <a:headEnd/>
              <a:tailEnd/>
            </a:ln>
          </p:spPr>
          <p:txBody>
            <a:bodyPr/>
            <a:lstStyle/>
            <a:p>
              <a:endParaRPr lang="en-US"/>
            </a:p>
          </p:txBody>
        </p:sp>
        <p:sp>
          <p:nvSpPr>
            <p:cNvPr id="48323" name="Rectangle 1121"/>
            <p:cNvSpPr>
              <a:spLocks noChangeAspect="1" noChangeArrowheads="1"/>
            </p:cNvSpPr>
            <p:nvPr/>
          </p:nvSpPr>
          <p:spPr bwMode="auto">
            <a:xfrm>
              <a:off x="1528" y="3306"/>
              <a:ext cx="76" cy="6"/>
            </a:xfrm>
            <a:prstGeom prst="rect">
              <a:avLst/>
            </a:prstGeom>
            <a:solidFill>
              <a:srgbClr val="FFFFFF"/>
            </a:solidFill>
            <a:ln w="9525">
              <a:noFill/>
              <a:miter lim="800000"/>
              <a:headEnd/>
              <a:tailEnd/>
            </a:ln>
          </p:spPr>
          <p:txBody>
            <a:bodyPr/>
            <a:lstStyle/>
            <a:p>
              <a:endParaRPr lang="en-US"/>
            </a:p>
          </p:txBody>
        </p:sp>
        <p:sp>
          <p:nvSpPr>
            <p:cNvPr id="48324" name="Freeform 1122"/>
            <p:cNvSpPr>
              <a:spLocks noChangeAspect="1"/>
            </p:cNvSpPr>
            <p:nvPr/>
          </p:nvSpPr>
          <p:spPr bwMode="auto">
            <a:xfrm>
              <a:off x="1497" y="3299"/>
              <a:ext cx="32" cy="19"/>
            </a:xfrm>
            <a:custGeom>
              <a:avLst/>
              <a:gdLst>
                <a:gd name="T0" fmla="*/ 0 w 2630"/>
                <a:gd name="T1" fmla="*/ 0 h 1589"/>
                <a:gd name="T2" fmla="*/ 0 w 2630"/>
                <a:gd name="T3" fmla="*/ 0 h 1589"/>
                <a:gd name="T4" fmla="*/ 0 w 2630"/>
                <a:gd name="T5" fmla="*/ 0 h 1589"/>
                <a:gd name="T6" fmla="*/ 0 w 2630"/>
                <a:gd name="T7" fmla="*/ 0 h 1589"/>
                <a:gd name="T8" fmla="*/ 0 60000 65536"/>
                <a:gd name="T9" fmla="*/ 0 60000 65536"/>
                <a:gd name="T10" fmla="*/ 0 60000 65536"/>
                <a:gd name="T11" fmla="*/ 0 60000 65536"/>
                <a:gd name="T12" fmla="*/ 0 w 2630"/>
                <a:gd name="T13" fmla="*/ 0 h 1589"/>
                <a:gd name="T14" fmla="*/ 2630 w 2630"/>
                <a:gd name="T15" fmla="*/ 1589 h 1589"/>
              </a:gdLst>
              <a:ahLst/>
              <a:cxnLst>
                <a:cxn ang="T8">
                  <a:pos x="T0" y="T1"/>
                </a:cxn>
                <a:cxn ang="T9">
                  <a:pos x="T2" y="T3"/>
                </a:cxn>
                <a:cxn ang="T10">
                  <a:pos x="T4" y="T5"/>
                </a:cxn>
                <a:cxn ang="T11">
                  <a:pos x="T6" y="T7"/>
                </a:cxn>
              </a:cxnLst>
              <a:rect l="T12" t="T13" r="T14" b="T15"/>
              <a:pathLst>
                <a:path w="2630" h="1589">
                  <a:moveTo>
                    <a:pt x="2630" y="0"/>
                  </a:moveTo>
                  <a:lnTo>
                    <a:pt x="0" y="817"/>
                  </a:lnTo>
                  <a:lnTo>
                    <a:pt x="2630" y="1589"/>
                  </a:lnTo>
                  <a:lnTo>
                    <a:pt x="2630" y="0"/>
                  </a:lnTo>
                  <a:close/>
                </a:path>
              </a:pathLst>
            </a:custGeom>
            <a:solidFill>
              <a:srgbClr val="FFFFFF"/>
            </a:solidFill>
            <a:ln w="9525">
              <a:noFill/>
              <a:round/>
              <a:headEnd/>
              <a:tailEnd/>
            </a:ln>
          </p:spPr>
          <p:txBody>
            <a:bodyPr/>
            <a:lstStyle/>
            <a:p>
              <a:endParaRPr lang="en-US"/>
            </a:p>
          </p:txBody>
        </p:sp>
        <p:sp>
          <p:nvSpPr>
            <p:cNvPr id="48325" name="Rectangle 1123"/>
            <p:cNvSpPr>
              <a:spLocks noChangeAspect="1" noChangeArrowheads="1"/>
            </p:cNvSpPr>
            <p:nvPr/>
          </p:nvSpPr>
          <p:spPr bwMode="auto">
            <a:xfrm>
              <a:off x="1497" y="3249"/>
              <a:ext cx="76" cy="6"/>
            </a:xfrm>
            <a:prstGeom prst="rect">
              <a:avLst/>
            </a:prstGeom>
            <a:solidFill>
              <a:srgbClr val="FFFFFF"/>
            </a:solidFill>
            <a:ln w="9525">
              <a:noFill/>
              <a:miter lim="800000"/>
              <a:headEnd/>
              <a:tailEnd/>
            </a:ln>
          </p:spPr>
          <p:txBody>
            <a:bodyPr/>
            <a:lstStyle/>
            <a:p>
              <a:endParaRPr lang="en-US"/>
            </a:p>
          </p:txBody>
        </p:sp>
        <p:sp>
          <p:nvSpPr>
            <p:cNvPr id="48326" name="Freeform 1124"/>
            <p:cNvSpPr>
              <a:spLocks noChangeAspect="1"/>
            </p:cNvSpPr>
            <p:nvPr/>
          </p:nvSpPr>
          <p:spPr bwMode="auto">
            <a:xfrm>
              <a:off x="1572" y="3243"/>
              <a:ext cx="32" cy="18"/>
            </a:xfrm>
            <a:custGeom>
              <a:avLst/>
              <a:gdLst>
                <a:gd name="T0" fmla="*/ 0 w 2629"/>
                <a:gd name="T1" fmla="*/ 0 h 1588"/>
                <a:gd name="T2" fmla="*/ 0 w 2629"/>
                <a:gd name="T3" fmla="*/ 0 h 1588"/>
                <a:gd name="T4" fmla="*/ 0 w 2629"/>
                <a:gd name="T5" fmla="*/ 0 h 1588"/>
                <a:gd name="T6" fmla="*/ 0 w 2629"/>
                <a:gd name="T7" fmla="*/ 0 h 1588"/>
                <a:gd name="T8" fmla="*/ 0 60000 65536"/>
                <a:gd name="T9" fmla="*/ 0 60000 65536"/>
                <a:gd name="T10" fmla="*/ 0 60000 65536"/>
                <a:gd name="T11" fmla="*/ 0 60000 65536"/>
                <a:gd name="T12" fmla="*/ 0 w 2629"/>
                <a:gd name="T13" fmla="*/ 0 h 1588"/>
                <a:gd name="T14" fmla="*/ 2629 w 2629"/>
                <a:gd name="T15" fmla="*/ 1588 h 1588"/>
              </a:gdLst>
              <a:ahLst/>
              <a:cxnLst>
                <a:cxn ang="T8">
                  <a:pos x="T0" y="T1"/>
                </a:cxn>
                <a:cxn ang="T9">
                  <a:pos x="T2" y="T3"/>
                </a:cxn>
                <a:cxn ang="T10">
                  <a:pos x="T4" y="T5"/>
                </a:cxn>
                <a:cxn ang="T11">
                  <a:pos x="T6" y="T7"/>
                </a:cxn>
              </a:cxnLst>
              <a:rect l="T12" t="T13" r="T14" b="T15"/>
              <a:pathLst>
                <a:path w="2629" h="1588">
                  <a:moveTo>
                    <a:pt x="0" y="1588"/>
                  </a:moveTo>
                  <a:lnTo>
                    <a:pt x="2629" y="771"/>
                  </a:lnTo>
                  <a:lnTo>
                    <a:pt x="0" y="0"/>
                  </a:lnTo>
                  <a:lnTo>
                    <a:pt x="0" y="1588"/>
                  </a:lnTo>
                  <a:close/>
                </a:path>
              </a:pathLst>
            </a:custGeom>
            <a:solidFill>
              <a:srgbClr val="FFFFFF"/>
            </a:solidFill>
            <a:ln w="9525">
              <a:noFill/>
              <a:round/>
              <a:headEnd/>
              <a:tailEnd/>
            </a:ln>
          </p:spPr>
          <p:txBody>
            <a:bodyPr/>
            <a:lstStyle/>
            <a:p>
              <a:endParaRPr lang="en-US"/>
            </a:p>
          </p:txBody>
        </p:sp>
        <p:sp>
          <p:nvSpPr>
            <p:cNvPr id="48327" name="Rectangle 1125"/>
            <p:cNvSpPr>
              <a:spLocks noChangeAspect="1" noChangeArrowheads="1"/>
            </p:cNvSpPr>
            <p:nvPr/>
          </p:nvSpPr>
          <p:spPr bwMode="auto">
            <a:xfrm>
              <a:off x="1491" y="3237"/>
              <a:ext cx="125" cy="4"/>
            </a:xfrm>
            <a:prstGeom prst="rect">
              <a:avLst/>
            </a:prstGeom>
            <a:solidFill>
              <a:srgbClr val="8DCBF0"/>
            </a:solidFill>
            <a:ln w="9525">
              <a:noFill/>
              <a:miter lim="800000"/>
              <a:headEnd/>
              <a:tailEnd/>
            </a:ln>
          </p:spPr>
          <p:txBody>
            <a:bodyPr/>
            <a:lstStyle/>
            <a:p>
              <a:endParaRPr lang="en-US"/>
            </a:p>
          </p:txBody>
        </p:sp>
        <p:sp>
          <p:nvSpPr>
            <p:cNvPr id="48328" name="Rectangle 1126"/>
            <p:cNvSpPr>
              <a:spLocks noChangeAspect="1" noChangeArrowheads="1"/>
            </p:cNvSpPr>
            <p:nvPr/>
          </p:nvSpPr>
          <p:spPr bwMode="auto">
            <a:xfrm>
              <a:off x="1491" y="3291"/>
              <a:ext cx="125" cy="4"/>
            </a:xfrm>
            <a:prstGeom prst="rect">
              <a:avLst/>
            </a:prstGeom>
            <a:solidFill>
              <a:srgbClr val="8DCBF0"/>
            </a:solidFill>
            <a:ln w="9525">
              <a:noFill/>
              <a:miter lim="800000"/>
              <a:headEnd/>
              <a:tailEnd/>
            </a:ln>
          </p:spPr>
          <p:txBody>
            <a:bodyPr/>
            <a:lstStyle/>
            <a:p>
              <a:endParaRPr lang="en-US"/>
            </a:p>
          </p:txBody>
        </p:sp>
        <p:sp>
          <p:nvSpPr>
            <p:cNvPr id="48329" name="Freeform 1127"/>
            <p:cNvSpPr>
              <a:spLocks noChangeAspect="1"/>
            </p:cNvSpPr>
            <p:nvPr/>
          </p:nvSpPr>
          <p:spPr bwMode="auto">
            <a:xfrm>
              <a:off x="1629" y="3234"/>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1"/>
                  </a:lnTo>
                  <a:lnTo>
                    <a:pt x="1042" y="152"/>
                  </a:lnTo>
                  <a:lnTo>
                    <a:pt x="1075" y="186"/>
                  </a:lnTo>
                  <a:lnTo>
                    <a:pt x="1105" y="225"/>
                  </a:lnTo>
                  <a:lnTo>
                    <a:pt x="1134" y="265"/>
                  </a:lnTo>
                  <a:lnTo>
                    <a:pt x="1162" y="310"/>
                  </a:lnTo>
                  <a:lnTo>
                    <a:pt x="1190" y="356"/>
                  </a:lnTo>
                  <a:lnTo>
                    <a:pt x="1216" y="407"/>
                  </a:lnTo>
                  <a:lnTo>
                    <a:pt x="1241" y="459"/>
                  </a:lnTo>
                  <a:lnTo>
                    <a:pt x="1265" y="515"/>
                  </a:lnTo>
                  <a:lnTo>
                    <a:pt x="1287" y="573"/>
                  </a:lnTo>
                  <a:lnTo>
                    <a:pt x="1309" y="635"/>
                  </a:lnTo>
                  <a:lnTo>
                    <a:pt x="1329" y="697"/>
                  </a:lnTo>
                  <a:lnTo>
                    <a:pt x="1347" y="764"/>
                  </a:lnTo>
                  <a:lnTo>
                    <a:pt x="1365" y="833"/>
                  </a:lnTo>
                  <a:lnTo>
                    <a:pt x="1380" y="903"/>
                  </a:lnTo>
                  <a:lnTo>
                    <a:pt x="1394" y="976"/>
                  </a:lnTo>
                  <a:lnTo>
                    <a:pt x="1407" y="1052"/>
                  </a:lnTo>
                  <a:lnTo>
                    <a:pt x="1418" y="1129"/>
                  </a:lnTo>
                  <a:lnTo>
                    <a:pt x="1429" y="1208"/>
                  </a:lnTo>
                  <a:lnTo>
                    <a:pt x="1437" y="1290"/>
                  </a:lnTo>
                  <a:lnTo>
                    <a:pt x="1443" y="1373"/>
                  </a:lnTo>
                  <a:lnTo>
                    <a:pt x="1447" y="1458"/>
                  </a:lnTo>
                  <a:lnTo>
                    <a:pt x="1450" y="1545"/>
                  </a:lnTo>
                  <a:lnTo>
                    <a:pt x="1451" y="1634"/>
                  </a:lnTo>
                  <a:lnTo>
                    <a:pt x="1450" y="1718"/>
                  </a:lnTo>
                  <a:lnTo>
                    <a:pt x="1447" y="1801"/>
                  </a:lnTo>
                  <a:lnTo>
                    <a:pt x="1443" y="1884"/>
                  </a:lnTo>
                  <a:lnTo>
                    <a:pt x="1437" y="1964"/>
                  </a:lnTo>
                  <a:lnTo>
                    <a:pt x="1429" y="2044"/>
                  </a:lnTo>
                  <a:lnTo>
                    <a:pt x="1418" y="2121"/>
                  </a:lnTo>
                  <a:lnTo>
                    <a:pt x="1407" y="2197"/>
                  </a:lnTo>
                  <a:lnTo>
                    <a:pt x="1394" y="2272"/>
                  </a:lnTo>
                  <a:lnTo>
                    <a:pt x="1380" y="2344"/>
                  </a:lnTo>
                  <a:lnTo>
                    <a:pt x="1365" y="2414"/>
                  </a:lnTo>
                  <a:lnTo>
                    <a:pt x="1347" y="2483"/>
                  </a:lnTo>
                  <a:lnTo>
                    <a:pt x="1329" y="2549"/>
                  </a:lnTo>
                  <a:lnTo>
                    <a:pt x="1309" y="2613"/>
                  </a:lnTo>
                  <a:lnTo>
                    <a:pt x="1287" y="2675"/>
                  </a:lnTo>
                  <a:lnTo>
                    <a:pt x="1265" y="2734"/>
                  </a:lnTo>
                  <a:lnTo>
                    <a:pt x="1241" y="2791"/>
                  </a:lnTo>
                  <a:lnTo>
                    <a:pt x="1216" y="2844"/>
                  </a:lnTo>
                  <a:lnTo>
                    <a:pt x="1190" y="2896"/>
                  </a:lnTo>
                  <a:lnTo>
                    <a:pt x="1162" y="2944"/>
                  </a:lnTo>
                  <a:lnTo>
                    <a:pt x="1134" y="2990"/>
                  </a:lnTo>
                  <a:lnTo>
                    <a:pt x="1105" y="3032"/>
                  </a:lnTo>
                  <a:lnTo>
                    <a:pt x="1075" y="3071"/>
                  </a:lnTo>
                  <a:lnTo>
                    <a:pt x="1042" y="3107"/>
                  </a:lnTo>
                  <a:lnTo>
                    <a:pt x="1011" y="3139"/>
                  </a:lnTo>
                  <a:lnTo>
                    <a:pt x="978" y="3169"/>
                  </a:lnTo>
                  <a:lnTo>
                    <a:pt x="944" y="3194"/>
                  </a:lnTo>
                  <a:lnTo>
                    <a:pt x="909" y="3216"/>
                  </a:lnTo>
                  <a:lnTo>
                    <a:pt x="873" y="3234"/>
                  </a:lnTo>
                  <a:lnTo>
                    <a:pt x="838" y="3248"/>
                  </a:lnTo>
                  <a:lnTo>
                    <a:pt x="801" y="3258"/>
                  </a:lnTo>
                  <a:lnTo>
                    <a:pt x="763" y="3264"/>
                  </a:lnTo>
                  <a:lnTo>
                    <a:pt x="725" y="3267"/>
                  </a:lnTo>
                  <a:lnTo>
                    <a:pt x="684" y="3264"/>
                  </a:lnTo>
                  <a:lnTo>
                    <a:pt x="642" y="3258"/>
                  </a:lnTo>
                  <a:lnTo>
                    <a:pt x="603" y="3248"/>
                  </a:lnTo>
                  <a:lnTo>
                    <a:pt x="564" y="3234"/>
                  </a:lnTo>
                  <a:lnTo>
                    <a:pt x="526" y="3216"/>
                  </a:lnTo>
                  <a:lnTo>
                    <a:pt x="490" y="3194"/>
                  </a:lnTo>
                  <a:lnTo>
                    <a:pt x="455" y="3169"/>
                  </a:lnTo>
                  <a:lnTo>
                    <a:pt x="421" y="3139"/>
                  </a:lnTo>
                  <a:lnTo>
                    <a:pt x="388" y="3107"/>
                  </a:lnTo>
                  <a:lnTo>
                    <a:pt x="356" y="3071"/>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4"/>
                  </a:lnTo>
                  <a:lnTo>
                    <a:pt x="63" y="2344"/>
                  </a:lnTo>
                  <a:lnTo>
                    <a:pt x="50" y="2272"/>
                  </a:lnTo>
                  <a:lnTo>
                    <a:pt x="37" y="2197"/>
                  </a:lnTo>
                  <a:lnTo>
                    <a:pt x="28" y="2121"/>
                  </a:lnTo>
                  <a:lnTo>
                    <a:pt x="19" y="2044"/>
                  </a:lnTo>
                  <a:lnTo>
                    <a:pt x="12" y="1964"/>
                  </a:lnTo>
                  <a:lnTo>
                    <a:pt x="7" y="1884"/>
                  </a:lnTo>
                  <a:lnTo>
                    <a:pt x="3" y="1801"/>
                  </a:lnTo>
                  <a:lnTo>
                    <a:pt x="1" y="1718"/>
                  </a:lnTo>
                  <a:lnTo>
                    <a:pt x="0" y="1634"/>
                  </a:lnTo>
                  <a:lnTo>
                    <a:pt x="1" y="1545"/>
                  </a:lnTo>
                  <a:lnTo>
                    <a:pt x="3" y="1458"/>
                  </a:lnTo>
                  <a:lnTo>
                    <a:pt x="7" y="1373"/>
                  </a:lnTo>
                  <a:lnTo>
                    <a:pt x="12" y="1290"/>
                  </a:lnTo>
                  <a:lnTo>
                    <a:pt x="19" y="1208"/>
                  </a:lnTo>
                  <a:lnTo>
                    <a:pt x="28" y="1129"/>
                  </a:lnTo>
                  <a:lnTo>
                    <a:pt x="37" y="1052"/>
                  </a:lnTo>
                  <a:lnTo>
                    <a:pt x="50" y="976"/>
                  </a:lnTo>
                  <a:lnTo>
                    <a:pt x="63" y="903"/>
                  </a:lnTo>
                  <a:lnTo>
                    <a:pt x="77" y="833"/>
                  </a:lnTo>
                  <a:lnTo>
                    <a:pt x="93" y="764"/>
                  </a:lnTo>
                  <a:lnTo>
                    <a:pt x="110" y="697"/>
                  </a:lnTo>
                  <a:lnTo>
                    <a:pt x="128" y="635"/>
                  </a:lnTo>
                  <a:lnTo>
                    <a:pt x="148" y="573"/>
                  </a:lnTo>
                  <a:lnTo>
                    <a:pt x="170" y="515"/>
                  </a:lnTo>
                  <a:lnTo>
                    <a:pt x="193" y="459"/>
                  </a:lnTo>
                  <a:lnTo>
                    <a:pt x="217" y="407"/>
                  </a:lnTo>
                  <a:lnTo>
                    <a:pt x="242" y="356"/>
                  </a:lnTo>
                  <a:lnTo>
                    <a:pt x="268" y="310"/>
                  </a:lnTo>
                  <a:lnTo>
                    <a:pt x="297" y="265"/>
                  </a:lnTo>
                  <a:lnTo>
                    <a:pt x="326" y="225"/>
                  </a:lnTo>
                  <a:lnTo>
                    <a:pt x="356" y="186"/>
                  </a:lnTo>
                  <a:lnTo>
                    <a:pt x="388" y="152"/>
                  </a:lnTo>
                  <a:lnTo>
                    <a:pt x="421" y="121"/>
                  </a:lnTo>
                  <a:lnTo>
                    <a:pt x="455" y="94"/>
                  </a:lnTo>
                  <a:lnTo>
                    <a:pt x="490" y="69"/>
                  </a:lnTo>
                  <a:lnTo>
                    <a:pt x="526" y="48"/>
                  </a:lnTo>
                  <a:lnTo>
                    <a:pt x="564" y="31"/>
                  </a:lnTo>
                  <a:lnTo>
                    <a:pt x="603" y="18"/>
                  </a:lnTo>
                  <a:lnTo>
                    <a:pt x="642" y="8"/>
                  </a:lnTo>
                  <a:lnTo>
                    <a:pt x="684" y="2"/>
                  </a:lnTo>
                  <a:lnTo>
                    <a:pt x="725" y="0"/>
                  </a:lnTo>
                  <a:close/>
                </a:path>
              </a:pathLst>
            </a:custGeom>
            <a:solidFill>
              <a:srgbClr val="1F1A17"/>
            </a:solidFill>
            <a:ln w="9525">
              <a:noFill/>
              <a:round/>
              <a:headEnd/>
              <a:tailEnd/>
            </a:ln>
          </p:spPr>
          <p:txBody>
            <a:bodyPr/>
            <a:lstStyle/>
            <a:p>
              <a:endParaRPr lang="en-US"/>
            </a:p>
          </p:txBody>
        </p:sp>
        <p:sp>
          <p:nvSpPr>
            <p:cNvPr id="48330" name="Freeform 1128"/>
            <p:cNvSpPr>
              <a:spLocks noChangeAspect="1"/>
            </p:cNvSpPr>
            <p:nvPr/>
          </p:nvSpPr>
          <p:spPr bwMode="auto">
            <a:xfrm>
              <a:off x="1629" y="3234"/>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1"/>
                  </a:lnTo>
                  <a:lnTo>
                    <a:pt x="1042" y="152"/>
                  </a:lnTo>
                  <a:lnTo>
                    <a:pt x="1075" y="186"/>
                  </a:lnTo>
                  <a:lnTo>
                    <a:pt x="1105" y="225"/>
                  </a:lnTo>
                  <a:lnTo>
                    <a:pt x="1134" y="265"/>
                  </a:lnTo>
                  <a:lnTo>
                    <a:pt x="1162" y="310"/>
                  </a:lnTo>
                  <a:lnTo>
                    <a:pt x="1190" y="356"/>
                  </a:lnTo>
                  <a:lnTo>
                    <a:pt x="1216" y="407"/>
                  </a:lnTo>
                  <a:lnTo>
                    <a:pt x="1241" y="459"/>
                  </a:lnTo>
                  <a:lnTo>
                    <a:pt x="1265" y="515"/>
                  </a:lnTo>
                  <a:lnTo>
                    <a:pt x="1287" y="573"/>
                  </a:lnTo>
                  <a:lnTo>
                    <a:pt x="1309" y="635"/>
                  </a:lnTo>
                  <a:lnTo>
                    <a:pt x="1329" y="697"/>
                  </a:lnTo>
                  <a:lnTo>
                    <a:pt x="1347" y="764"/>
                  </a:lnTo>
                  <a:lnTo>
                    <a:pt x="1365" y="833"/>
                  </a:lnTo>
                  <a:lnTo>
                    <a:pt x="1380" y="903"/>
                  </a:lnTo>
                  <a:lnTo>
                    <a:pt x="1394" y="976"/>
                  </a:lnTo>
                  <a:lnTo>
                    <a:pt x="1407" y="1052"/>
                  </a:lnTo>
                  <a:lnTo>
                    <a:pt x="1418" y="1129"/>
                  </a:lnTo>
                  <a:lnTo>
                    <a:pt x="1429" y="1208"/>
                  </a:lnTo>
                  <a:lnTo>
                    <a:pt x="1437" y="1290"/>
                  </a:lnTo>
                  <a:lnTo>
                    <a:pt x="1443" y="1373"/>
                  </a:lnTo>
                  <a:lnTo>
                    <a:pt x="1447" y="1458"/>
                  </a:lnTo>
                  <a:lnTo>
                    <a:pt x="1450" y="1545"/>
                  </a:lnTo>
                  <a:lnTo>
                    <a:pt x="1451" y="1634"/>
                  </a:lnTo>
                  <a:lnTo>
                    <a:pt x="1450" y="1718"/>
                  </a:lnTo>
                  <a:lnTo>
                    <a:pt x="1447" y="1801"/>
                  </a:lnTo>
                  <a:lnTo>
                    <a:pt x="1443" y="1884"/>
                  </a:lnTo>
                  <a:lnTo>
                    <a:pt x="1437" y="1964"/>
                  </a:lnTo>
                  <a:lnTo>
                    <a:pt x="1429" y="2044"/>
                  </a:lnTo>
                  <a:lnTo>
                    <a:pt x="1418" y="2121"/>
                  </a:lnTo>
                  <a:lnTo>
                    <a:pt x="1407" y="2197"/>
                  </a:lnTo>
                  <a:lnTo>
                    <a:pt x="1394" y="2272"/>
                  </a:lnTo>
                  <a:lnTo>
                    <a:pt x="1380" y="2344"/>
                  </a:lnTo>
                  <a:lnTo>
                    <a:pt x="1365" y="2414"/>
                  </a:lnTo>
                  <a:lnTo>
                    <a:pt x="1347" y="2483"/>
                  </a:lnTo>
                  <a:lnTo>
                    <a:pt x="1329" y="2549"/>
                  </a:lnTo>
                  <a:lnTo>
                    <a:pt x="1309" y="2613"/>
                  </a:lnTo>
                  <a:lnTo>
                    <a:pt x="1287" y="2675"/>
                  </a:lnTo>
                  <a:lnTo>
                    <a:pt x="1265" y="2734"/>
                  </a:lnTo>
                  <a:lnTo>
                    <a:pt x="1241" y="2791"/>
                  </a:lnTo>
                  <a:lnTo>
                    <a:pt x="1216" y="2844"/>
                  </a:lnTo>
                  <a:lnTo>
                    <a:pt x="1190" y="2896"/>
                  </a:lnTo>
                  <a:lnTo>
                    <a:pt x="1162" y="2944"/>
                  </a:lnTo>
                  <a:lnTo>
                    <a:pt x="1134" y="2990"/>
                  </a:lnTo>
                  <a:lnTo>
                    <a:pt x="1105" y="3032"/>
                  </a:lnTo>
                  <a:lnTo>
                    <a:pt x="1075" y="3071"/>
                  </a:lnTo>
                  <a:lnTo>
                    <a:pt x="1042" y="3107"/>
                  </a:lnTo>
                  <a:lnTo>
                    <a:pt x="1011" y="3139"/>
                  </a:lnTo>
                  <a:lnTo>
                    <a:pt x="978" y="3169"/>
                  </a:lnTo>
                  <a:lnTo>
                    <a:pt x="944" y="3194"/>
                  </a:lnTo>
                  <a:lnTo>
                    <a:pt x="909" y="3216"/>
                  </a:lnTo>
                  <a:lnTo>
                    <a:pt x="873" y="3234"/>
                  </a:lnTo>
                  <a:lnTo>
                    <a:pt x="838" y="3248"/>
                  </a:lnTo>
                  <a:lnTo>
                    <a:pt x="801" y="3258"/>
                  </a:lnTo>
                  <a:lnTo>
                    <a:pt x="763" y="3264"/>
                  </a:lnTo>
                  <a:lnTo>
                    <a:pt x="725" y="3267"/>
                  </a:lnTo>
                  <a:lnTo>
                    <a:pt x="684" y="3264"/>
                  </a:lnTo>
                  <a:lnTo>
                    <a:pt x="642" y="3258"/>
                  </a:lnTo>
                  <a:lnTo>
                    <a:pt x="603" y="3248"/>
                  </a:lnTo>
                  <a:lnTo>
                    <a:pt x="564" y="3234"/>
                  </a:lnTo>
                  <a:lnTo>
                    <a:pt x="526" y="3216"/>
                  </a:lnTo>
                  <a:lnTo>
                    <a:pt x="490" y="3194"/>
                  </a:lnTo>
                  <a:lnTo>
                    <a:pt x="455" y="3169"/>
                  </a:lnTo>
                  <a:lnTo>
                    <a:pt x="421" y="3139"/>
                  </a:lnTo>
                  <a:lnTo>
                    <a:pt x="388" y="3107"/>
                  </a:lnTo>
                  <a:lnTo>
                    <a:pt x="356" y="3071"/>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4"/>
                  </a:lnTo>
                  <a:lnTo>
                    <a:pt x="63" y="2344"/>
                  </a:lnTo>
                  <a:lnTo>
                    <a:pt x="50" y="2272"/>
                  </a:lnTo>
                  <a:lnTo>
                    <a:pt x="37" y="2197"/>
                  </a:lnTo>
                  <a:lnTo>
                    <a:pt x="28" y="2121"/>
                  </a:lnTo>
                  <a:lnTo>
                    <a:pt x="19" y="2044"/>
                  </a:lnTo>
                  <a:lnTo>
                    <a:pt x="12" y="1964"/>
                  </a:lnTo>
                  <a:lnTo>
                    <a:pt x="7" y="1884"/>
                  </a:lnTo>
                  <a:lnTo>
                    <a:pt x="3" y="1801"/>
                  </a:lnTo>
                  <a:lnTo>
                    <a:pt x="1" y="1718"/>
                  </a:lnTo>
                  <a:lnTo>
                    <a:pt x="0" y="1634"/>
                  </a:lnTo>
                  <a:lnTo>
                    <a:pt x="1" y="1545"/>
                  </a:lnTo>
                  <a:lnTo>
                    <a:pt x="3" y="1458"/>
                  </a:lnTo>
                  <a:lnTo>
                    <a:pt x="7" y="1373"/>
                  </a:lnTo>
                  <a:lnTo>
                    <a:pt x="12" y="1290"/>
                  </a:lnTo>
                  <a:lnTo>
                    <a:pt x="19" y="1208"/>
                  </a:lnTo>
                  <a:lnTo>
                    <a:pt x="28" y="1129"/>
                  </a:lnTo>
                  <a:lnTo>
                    <a:pt x="37" y="1052"/>
                  </a:lnTo>
                  <a:lnTo>
                    <a:pt x="50" y="976"/>
                  </a:lnTo>
                  <a:lnTo>
                    <a:pt x="63" y="903"/>
                  </a:lnTo>
                  <a:lnTo>
                    <a:pt x="77" y="833"/>
                  </a:lnTo>
                  <a:lnTo>
                    <a:pt x="93" y="764"/>
                  </a:lnTo>
                  <a:lnTo>
                    <a:pt x="110" y="697"/>
                  </a:lnTo>
                  <a:lnTo>
                    <a:pt x="128" y="635"/>
                  </a:lnTo>
                  <a:lnTo>
                    <a:pt x="148" y="573"/>
                  </a:lnTo>
                  <a:lnTo>
                    <a:pt x="170" y="515"/>
                  </a:lnTo>
                  <a:lnTo>
                    <a:pt x="193" y="459"/>
                  </a:lnTo>
                  <a:lnTo>
                    <a:pt x="217" y="407"/>
                  </a:lnTo>
                  <a:lnTo>
                    <a:pt x="242" y="356"/>
                  </a:lnTo>
                  <a:lnTo>
                    <a:pt x="268" y="310"/>
                  </a:lnTo>
                  <a:lnTo>
                    <a:pt x="297" y="265"/>
                  </a:lnTo>
                  <a:lnTo>
                    <a:pt x="326" y="225"/>
                  </a:lnTo>
                  <a:lnTo>
                    <a:pt x="356" y="186"/>
                  </a:lnTo>
                  <a:lnTo>
                    <a:pt x="388" y="152"/>
                  </a:lnTo>
                  <a:lnTo>
                    <a:pt x="421" y="121"/>
                  </a:lnTo>
                  <a:lnTo>
                    <a:pt x="455" y="94"/>
                  </a:lnTo>
                  <a:lnTo>
                    <a:pt x="490" y="69"/>
                  </a:lnTo>
                  <a:lnTo>
                    <a:pt x="526" y="48"/>
                  </a:lnTo>
                  <a:lnTo>
                    <a:pt x="564" y="31"/>
                  </a:lnTo>
                  <a:lnTo>
                    <a:pt x="603" y="18"/>
                  </a:lnTo>
                  <a:lnTo>
                    <a:pt x="642" y="8"/>
                  </a:lnTo>
                  <a:lnTo>
                    <a:pt x="684" y="2"/>
                  </a:lnTo>
                  <a:lnTo>
                    <a:pt x="725" y="0"/>
                  </a:lnTo>
                </a:path>
              </a:pathLst>
            </a:custGeom>
            <a:noFill/>
            <a:ln w="6350">
              <a:solidFill>
                <a:srgbClr val="8DCBF0"/>
              </a:solidFill>
              <a:round/>
              <a:headEnd/>
              <a:tailEnd/>
            </a:ln>
          </p:spPr>
          <p:txBody>
            <a:bodyPr/>
            <a:lstStyle/>
            <a:p>
              <a:endParaRPr lang="en-US"/>
            </a:p>
          </p:txBody>
        </p:sp>
        <p:sp>
          <p:nvSpPr>
            <p:cNvPr id="48331" name="Freeform 1129"/>
            <p:cNvSpPr>
              <a:spLocks noChangeAspect="1"/>
            </p:cNvSpPr>
            <p:nvPr/>
          </p:nvSpPr>
          <p:spPr bwMode="auto">
            <a:xfrm>
              <a:off x="1629" y="3288"/>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2"/>
                  </a:lnTo>
                  <a:lnTo>
                    <a:pt x="1042" y="152"/>
                  </a:lnTo>
                  <a:lnTo>
                    <a:pt x="1075" y="187"/>
                  </a:lnTo>
                  <a:lnTo>
                    <a:pt x="1105" y="225"/>
                  </a:lnTo>
                  <a:lnTo>
                    <a:pt x="1134" y="266"/>
                  </a:lnTo>
                  <a:lnTo>
                    <a:pt x="1162" y="310"/>
                  </a:lnTo>
                  <a:lnTo>
                    <a:pt x="1190" y="357"/>
                  </a:lnTo>
                  <a:lnTo>
                    <a:pt x="1216" y="407"/>
                  </a:lnTo>
                  <a:lnTo>
                    <a:pt x="1241" y="459"/>
                  </a:lnTo>
                  <a:lnTo>
                    <a:pt x="1265" y="516"/>
                  </a:lnTo>
                  <a:lnTo>
                    <a:pt x="1287" y="573"/>
                  </a:lnTo>
                  <a:lnTo>
                    <a:pt x="1309" y="635"/>
                  </a:lnTo>
                  <a:lnTo>
                    <a:pt x="1329" y="698"/>
                  </a:lnTo>
                  <a:lnTo>
                    <a:pt x="1347" y="764"/>
                  </a:lnTo>
                  <a:lnTo>
                    <a:pt x="1365" y="833"/>
                  </a:lnTo>
                  <a:lnTo>
                    <a:pt x="1380" y="903"/>
                  </a:lnTo>
                  <a:lnTo>
                    <a:pt x="1394" y="976"/>
                  </a:lnTo>
                  <a:lnTo>
                    <a:pt x="1407" y="1052"/>
                  </a:lnTo>
                  <a:lnTo>
                    <a:pt x="1418" y="1129"/>
                  </a:lnTo>
                  <a:lnTo>
                    <a:pt x="1429" y="1208"/>
                  </a:lnTo>
                  <a:lnTo>
                    <a:pt x="1437" y="1290"/>
                  </a:lnTo>
                  <a:lnTo>
                    <a:pt x="1443" y="1373"/>
                  </a:lnTo>
                  <a:lnTo>
                    <a:pt x="1447" y="1459"/>
                  </a:lnTo>
                  <a:lnTo>
                    <a:pt x="1450" y="1545"/>
                  </a:lnTo>
                  <a:lnTo>
                    <a:pt x="1451" y="1634"/>
                  </a:lnTo>
                  <a:lnTo>
                    <a:pt x="1450" y="1718"/>
                  </a:lnTo>
                  <a:lnTo>
                    <a:pt x="1447" y="1801"/>
                  </a:lnTo>
                  <a:lnTo>
                    <a:pt x="1443" y="1884"/>
                  </a:lnTo>
                  <a:lnTo>
                    <a:pt x="1437" y="1965"/>
                  </a:lnTo>
                  <a:lnTo>
                    <a:pt x="1429" y="2044"/>
                  </a:lnTo>
                  <a:lnTo>
                    <a:pt x="1418" y="2121"/>
                  </a:lnTo>
                  <a:lnTo>
                    <a:pt x="1407" y="2198"/>
                  </a:lnTo>
                  <a:lnTo>
                    <a:pt x="1394" y="2272"/>
                  </a:lnTo>
                  <a:lnTo>
                    <a:pt x="1380" y="2344"/>
                  </a:lnTo>
                  <a:lnTo>
                    <a:pt x="1365" y="2415"/>
                  </a:lnTo>
                  <a:lnTo>
                    <a:pt x="1347" y="2483"/>
                  </a:lnTo>
                  <a:lnTo>
                    <a:pt x="1329" y="2549"/>
                  </a:lnTo>
                  <a:lnTo>
                    <a:pt x="1309" y="2613"/>
                  </a:lnTo>
                  <a:lnTo>
                    <a:pt x="1287" y="2675"/>
                  </a:lnTo>
                  <a:lnTo>
                    <a:pt x="1265" y="2734"/>
                  </a:lnTo>
                  <a:lnTo>
                    <a:pt x="1241" y="2791"/>
                  </a:lnTo>
                  <a:lnTo>
                    <a:pt x="1216" y="2844"/>
                  </a:lnTo>
                  <a:lnTo>
                    <a:pt x="1190" y="2896"/>
                  </a:lnTo>
                  <a:lnTo>
                    <a:pt x="1162" y="2944"/>
                  </a:lnTo>
                  <a:lnTo>
                    <a:pt x="1134" y="2990"/>
                  </a:lnTo>
                  <a:lnTo>
                    <a:pt x="1105" y="3032"/>
                  </a:lnTo>
                  <a:lnTo>
                    <a:pt x="1075" y="3072"/>
                  </a:lnTo>
                  <a:lnTo>
                    <a:pt x="1042" y="3107"/>
                  </a:lnTo>
                  <a:lnTo>
                    <a:pt x="1011" y="3139"/>
                  </a:lnTo>
                  <a:lnTo>
                    <a:pt x="978" y="3168"/>
                  </a:lnTo>
                  <a:lnTo>
                    <a:pt x="944" y="3195"/>
                  </a:lnTo>
                  <a:lnTo>
                    <a:pt x="909" y="3216"/>
                  </a:lnTo>
                  <a:lnTo>
                    <a:pt x="873" y="3234"/>
                  </a:lnTo>
                  <a:lnTo>
                    <a:pt x="838" y="3248"/>
                  </a:lnTo>
                  <a:lnTo>
                    <a:pt x="801" y="3258"/>
                  </a:lnTo>
                  <a:lnTo>
                    <a:pt x="763" y="3265"/>
                  </a:lnTo>
                  <a:lnTo>
                    <a:pt x="725" y="3267"/>
                  </a:lnTo>
                  <a:lnTo>
                    <a:pt x="684" y="3265"/>
                  </a:lnTo>
                  <a:lnTo>
                    <a:pt x="642" y="3258"/>
                  </a:lnTo>
                  <a:lnTo>
                    <a:pt x="603" y="3248"/>
                  </a:lnTo>
                  <a:lnTo>
                    <a:pt x="564" y="3234"/>
                  </a:lnTo>
                  <a:lnTo>
                    <a:pt x="526" y="3216"/>
                  </a:lnTo>
                  <a:lnTo>
                    <a:pt x="490" y="3195"/>
                  </a:lnTo>
                  <a:lnTo>
                    <a:pt x="455" y="3168"/>
                  </a:lnTo>
                  <a:lnTo>
                    <a:pt x="421" y="3139"/>
                  </a:lnTo>
                  <a:lnTo>
                    <a:pt x="388" y="3107"/>
                  </a:lnTo>
                  <a:lnTo>
                    <a:pt x="356" y="3072"/>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5"/>
                  </a:lnTo>
                  <a:lnTo>
                    <a:pt x="63" y="2344"/>
                  </a:lnTo>
                  <a:lnTo>
                    <a:pt x="50" y="2272"/>
                  </a:lnTo>
                  <a:lnTo>
                    <a:pt x="37" y="2198"/>
                  </a:lnTo>
                  <a:lnTo>
                    <a:pt x="28" y="2121"/>
                  </a:lnTo>
                  <a:lnTo>
                    <a:pt x="19" y="2044"/>
                  </a:lnTo>
                  <a:lnTo>
                    <a:pt x="12" y="1965"/>
                  </a:lnTo>
                  <a:lnTo>
                    <a:pt x="7" y="1884"/>
                  </a:lnTo>
                  <a:lnTo>
                    <a:pt x="3" y="1801"/>
                  </a:lnTo>
                  <a:lnTo>
                    <a:pt x="1" y="1718"/>
                  </a:lnTo>
                  <a:lnTo>
                    <a:pt x="0" y="1634"/>
                  </a:lnTo>
                  <a:lnTo>
                    <a:pt x="1" y="1545"/>
                  </a:lnTo>
                  <a:lnTo>
                    <a:pt x="3" y="1459"/>
                  </a:lnTo>
                  <a:lnTo>
                    <a:pt x="7" y="1373"/>
                  </a:lnTo>
                  <a:lnTo>
                    <a:pt x="12" y="1290"/>
                  </a:lnTo>
                  <a:lnTo>
                    <a:pt x="19" y="1208"/>
                  </a:lnTo>
                  <a:lnTo>
                    <a:pt x="28" y="1129"/>
                  </a:lnTo>
                  <a:lnTo>
                    <a:pt x="37" y="1052"/>
                  </a:lnTo>
                  <a:lnTo>
                    <a:pt x="50" y="976"/>
                  </a:lnTo>
                  <a:lnTo>
                    <a:pt x="63" y="903"/>
                  </a:lnTo>
                  <a:lnTo>
                    <a:pt x="77" y="833"/>
                  </a:lnTo>
                  <a:lnTo>
                    <a:pt x="93" y="764"/>
                  </a:lnTo>
                  <a:lnTo>
                    <a:pt x="110" y="698"/>
                  </a:lnTo>
                  <a:lnTo>
                    <a:pt x="128" y="635"/>
                  </a:lnTo>
                  <a:lnTo>
                    <a:pt x="148" y="573"/>
                  </a:lnTo>
                  <a:lnTo>
                    <a:pt x="170" y="516"/>
                  </a:lnTo>
                  <a:lnTo>
                    <a:pt x="193" y="459"/>
                  </a:lnTo>
                  <a:lnTo>
                    <a:pt x="217" y="407"/>
                  </a:lnTo>
                  <a:lnTo>
                    <a:pt x="242" y="357"/>
                  </a:lnTo>
                  <a:lnTo>
                    <a:pt x="268" y="310"/>
                  </a:lnTo>
                  <a:lnTo>
                    <a:pt x="297" y="266"/>
                  </a:lnTo>
                  <a:lnTo>
                    <a:pt x="326" y="225"/>
                  </a:lnTo>
                  <a:lnTo>
                    <a:pt x="356" y="187"/>
                  </a:lnTo>
                  <a:lnTo>
                    <a:pt x="388" y="152"/>
                  </a:lnTo>
                  <a:lnTo>
                    <a:pt x="421" y="122"/>
                  </a:lnTo>
                  <a:lnTo>
                    <a:pt x="455" y="94"/>
                  </a:lnTo>
                  <a:lnTo>
                    <a:pt x="490" y="69"/>
                  </a:lnTo>
                  <a:lnTo>
                    <a:pt x="526" y="48"/>
                  </a:lnTo>
                  <a:lnTo>
                    <a:pt x="564" y="31"/>
                  </a:lnTo>
                  <a:lnTo>
                    <a:pt x="603" y="18"/>
                  </a:lnTo>
                  <a:lnTo>
                    <a:pt x="642" y="8"/>
                  </a:lnTo>
                  <a:lnTo>
                    <a:pt x="684" y="2"/>
                  </a:lnTo>
                  <a:lnTo>
                    <a:pt x="725" y="0"/>
                  </a:lnTo>
                  <a:close/>
                </a:path>
              </a:pathLst>
            </a:custGeom>
            <a:solidFill>
              <a:srgbClr val="1F1A17"/>
            </a:solidFill>
            <a:ln w="9525">
              <a:noFill/>
              <a:round/>
              <a:headEnd/>
              <a:tailEnd/>
            </a:ln>
          </p:spPr>
          <p:txBody>
            <a:bodyPr/>
            <a:lstStyle/>
            <a:p>
              <a:endParaRPr lang="en-US"/>
            </a:p>
          </p:txBody>
        </p:sp>
        <p:sp>
          <p:nvSpPr>
            <p:cNvPr id="48332" name="Freeform 1130"/>
            <p:cNvSpPr>
              <a:spLocks noChangeAspect="1"/>
            </p:cNvSpPr>
            <p:nvPr/>
          </p:nvSpPr>
          <p:spPr bwMode="auto">
            <a:xfrm>
              <a:off x="1629" y="3288"/>
              <a:ext cx="18" cy="37"/>
            </a:xfrm>
            <a:custGeom>
              <a:avLst/>
              <a:gdLst>
                <a:gd name="T0" fmla="*/ 0 w 1451"/>
                <a:gd name="T1" fmla="*/ 0 h 3267"/>
                <a:gd name="T2" fmla="*/ 0 w 1451"/>
                <a:gd name="T3" fmla="*/ 0 h 3267"/>
                <a:gd name="T4" fmla="*/ 0 w 1451"/>
                <a:gd name="T5" fmla="*/ 0 h 3267"/>
                <a:gd name="T6" fmla="*/ 0 w 1451"/>
                <a:gd name="T7" fmla="*/ 0 h 3267"/>
                <a:gd name="T8" fmla="*/ 0 w 1451"/>
                <a:gd name="T9" fmla="*/ 0 h 3267"/>
                <a:gd name="T10" fmla="*/ 0 w 1451"/>
                <a:gd name="T11" fmla="*/ 0 h 3267"/>
                <a:gd name="T12" fmla="*/ 0 w 1451"/>
                <a:gd name="T13" fmla="*/ 0 h 3267"/>
                <a:gd name="T14" fmla="*/ 0 w 1451"/>
                <a:gd name="T15" fmla="*/ 0 h 3267"/>
                <a:gd name="T16" fmla="*/ 0 w 1451"/>
                <a:gd name="T17" fmla="*/ 0 h 3267"/>
                <a:gd name="T18" fmla="*/ 0 w 1451"/>
                <a:gd name="T19" fmla="*/ 0 h 3267"/>
                <a:gd name="T20" fmla="*/ 0 w 1451"/>
                <a:gd name="T21" fmla="*/ 0 h 3267"/>
                <a:gd name="T22" fmla="*/ 0 w 1451"/>
                <a:gd name="T23" fmla="*/ 0 h 3267"/>
                <a:gd name="T24" fmla="*/ 0 w 1451"/>
                <a:gd name="T25" fmla="*/ 0 h 3267"/>
                <a:gd name="T26" fmla="*/ 0 w 1451"/>
                <a:gd name="T27" fmla="*/ 0 h 3267"/>
                <a:gd name="T28" fmla="*/ 0 w 1451"/>
                <a:gd name="T29" fmla="*/ 0 h 3267"/>
                <a:gd name="T30" fmla="*/ 0 w 1451"/>
                <a:gd name="T31" fmla="*/ 0 h 3267"/>
                <a:gd name="T32" fmla="*/ 0 w 1451"/>
                <a:gd name="T33" fmla="*/ 0 h 3267"/>
                <a:gd name="T34" fmla="*/ 0 w 1451"/>
                <a:gd name="T35" fmla="*/ 0 h 3267"/>
                <a:gd name="T36" fmla="*/ 0 w 1451"/>
                <a:gd name="T37" fmla="*/ 0 h 3267"/>
                <a:gd name="T38" fmla="*/ 0 w 1451"/>
                <a:gd name="T39" fmla="*/ 0 h 3267"/>
                <a:gd name="T40" fmla="*/ 0 w 1451"/>
                <a:gd name="T41" fmla="*/ 0 h 3267"/>
                <a:gd name="T42" fmla="*/ 0 w 1451"/>
                <a:gd name="T43" fmla="*/ 0 h 3267"/>
                <a:gd name="T44" fmla="*/ 0 w 1451"/>
                <a:gd name="T45" fmla="*/ 0 h 3267"/>
                <a:gd name="T46" fmla="*/ 0 w 1451"/>
                <a:gd name="T47" fmla="*/ 0 h 3267"/>
                <a:gd name="T48" fmla="*/ 0 w 1451"/>
                <a:gd name="T49" fmla="*/ 0 h 3267"/>
                <a:gd name="T50" fmla="*/ 0 w 1451"/>
                <a:gd name="T51" fmla="*/ 0 h 3267"/>
                <a:gd name="T52" fmla="*/ 0 w 1451"/>
                <a:gd name="T53" fmla="*/ 0 h 3267"/>
                <a:gd name="T54" fmla="*/ 0 w 1451"/>
                <a:gd name="T55" fmla="*/ 0 h 3267"/>
                <a:gd name="T56" fmla="*/ 0 w 1451"/>
                <a:gd name="T57" fmla="*/ 0 h 3267"/>
                <a:gd name="T58" fmla="*/ 0 w 1451"/>
                <a:gd name="T59" fmla="*/ 0 h 3267"/>
                <a:gd name="T60" fmla="*/ 0 w 1451"/>
                <a:gd name="T61" fmla="*/ 0 h 3267"/>
                <a:gd name="T62" fmla="*/ 0 w 1451"/>
                <a:gd name="T63" fmla="*/ 0 h 3267"/>
                <a:gd name="T64" fmla="*/ 0 w 1451"/>
                <a:gd name="T65" fmla="*/ 0 h 3267"/>
                <a:gd name="T66" fmla="*/ 0 w 1451"/>
                <a:gd name="T67" fmla="*/ 0 h 3267"/>
                <a:gd name="T68" fmla="*/ 0 w 1451"/>
                <a:gd name="T69" fmla="*/ 0 h 3267"/>
                <a:gd name="T70" fmla="*/ 0 w 1451"/>
                <a:gd name="T71" fmla="*/ 0 h 3267"/>
                <a:gd name="T72" fmla="*/ 0 w 1451"/>
                <a:gd name="T73" fmla="*/ 0 h 3267"/>
                <a:gd name="T74" fmla="*/ 0 w 1451"/>
                <a:gd name="T75" fmla="*/ 0 h 3267"/>
                <a:gd name="T76" fmla="*/ 0 w 1451"/>
                <a:gd name="T77" fmla="*/ 0 h 3267"/>
                <a:gd name="T78" fmla="*/ 0 w 1451"/>
                <a:gd name="T79" fmla="*/ 0 h 3267"/>
                <a:gd name="T80" fmla="*/ 0 w 1451"/>
                <a:gd name="T81" fmla="*/ 0 h 3267"/>
                <a:gd name="T82" fmla="*/ 0 w 1451"/>
                <a:gd name="T83" fmla="*/ 0 h 3267"/>
                <a:gd name="T84" fmla="*/ 0 w 1451"/>
                <a:gd name="T85" fmla="*/ 0 h 3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1"/>
                <a:gd name="T130" fmla="*/ 0 h 3267"/>
                <a:gd name="T131" fmla="*/ 1451 w 1451"/>
                <a:gd name="T132" fmla="*/ 3267 h 32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1" h="3267">
                  <a:moveTo>
                    <a:pt x="725" y="0"/>
                  </a:moveTo>
                  <a:lnTo>
                    <a:pt x="763" y="2"/>
                  </a:lnTo>
                  <a:lnTo>
                    <a:pt x="801" y="8"/>
                  </a:lnTo>
                  <a:lnTo>
                    <a:pt x="838" y="18"/>
                  </a:lnTo>
                  <a:lnTo>
                    <a:pt x="873" y="31"/>
                  </a:lnTo>
                  <a:lnTo>
                    <a:pt x="909" y="48"/>
                  </a:lnTo>
                  <a:lnTo>
                    <a:pt x="944" y="69"/>
                  </a:lnTo>
                  <a:lnTo>
                    <a:pt x="978" y="94"/>
                  </a:lnTo>
                  <a:lnTo>
                    <a:pt x="1011" y="122"/>
                  </a:lnTo>
                  <a:lnTo>
                    <a:pt x="1042" y="152"/>
                  </a:lnTo>
                  <a:lnTo>
                    <a:pt x="1075" y="187"/>
                  </a:lnTo>
                  <a:lnTo>
                    <a:pt x="1105" y="225"/>
                  </a:lnTo>
                  <a:lnTo>
                    <a:pt x="1134" y="266"/>
                  </a:lnTo>
                  <a:lnTo>
                    <a:pt x="1162" y="310"/>
                  </a:lnTo>
                  <a:lnTo>
                    <a:pt x="1190" y="357"/>
                  </a:lnTo>
                  <a:lnTo>
                    <a:pt x="1216" y="407"/>
                  </a:lnTo>
                  <a:lnTo>
                    <a:pt x="1241" y="459"/>
                  </a:lnTo>
                  <a:lnTo>
                    <a:pt x="1265" y="516"/>
                  </a:lnTo>
                  <a:lnTo>
                    <a:pt x="1287" y="573"/>
                  </a:lnTo>
                  <a:lnTo>
                    <a:pt x="1309" y="635"/>
                  </a:lnTo>
                  <a:lnTo>
                    <a:pt x="1329" y="698"/>
                  </a:lnTo>
                  <a:lnTo>
                    <a:pt x="1347" y="764"/>
                  </a:lnTo>
                  <a:lnTo>
                    <a:pt x="1365" y="833"/>
                  </a:lnTo>
                  <a:lnTo>
                    <a:pt x="1380" y="903"/>
                  </a:lnTo>
                  <a:lnTo>
                    <a:pt x="1394" y="976"/>
                  </a:lnTo>
                  <a:lnTo>
                    <a:pt x="1407" y="1052"/>
                  </a:lnTo>
                  <a:lnTo>
                    <a:pt x="1418" y="1129"/>
                  </a:lnTo>
                  <a:lnTo>
                    <a:pt x="1429" y="1208"/>
                  </a:lnTo>
                  <a:lnTo>
                    <a:pt x="1437" y="1290"/>
                  </a:lnTo>
                  <a:lnTo>
                    <a:pt x="1443" y="1373"/>
                  </a:lnTo>
                  <a:lnTo>
                    <a:pt x="1447" y="1459"/>
                  </a:lnTo>
                  <a:lnTo>
                    <a:pt x="1450" y="1545"/>
                  </a:lnTo>
                  <a:lnTo>
                    <a:pt x="1451" y="1634"/>
                  </a:lnTo>
                  <a:lnTo>
                    <a:pt x="1450" y="1718"/>
                  </a:lnTo>
                  <a:lnTo>
                    <a:pt x="1447" y="1801"/>
                  </a:lnTo>
                  <a:lnTo>
                    <a:pt x="1443" y="1884"/>
                  </a:lnTo>
                  <a:lnTo>
                    <a:pt x="1437" y="1965"/>
                  </a:lnTo>
                  <a:lnTo>
                    <a:pt x="1429" y="2044"/>
                  </a:lnTo>
                  <a:lnTo>
                    <a:pt x="1418" y="2121"/>
                  </a:lnTo>
                  <a:lnTo>
                    <a:pt x="1407" y="2198"/>
                  </a:lnTo>
                  <a:lnTo>
                    <a:pt x="1394" y="2272"/>
                  </a:lnTo>
                  <a:lnTo>
                    <a:pt x="1380" y="2344"/>
                  </a:lnTo>
                  <a:lnTo>
                    <a:pt x="1365" y="2415"/>
                  </a:lnTo>
                  <a:lnTo>
                    <a:pt x="1347" y="2483"/>
                  </a:lnTo>
                  <a:lnTo>
                    <a:pt x="1329" y="2549"/>
                  </a:lnTo>
                  <a:lnTo>
                    <a:pt x="1309" y="2613"/>
                  </a:lnTo>
                  <a:lnTo>
                    <a:pt x="1287" y="2675"/>
                  </a:lnTo>
                  <a:lnTo>
                    <a:pt x="1265" y="2734"/>
                  </a:lnTo>
                  <a:lnTo>
                    <a:pt x="1241" y="2791"/>
                  </a:lnTo>
                  <a:lnTo>
                    <a:pt x="1216" y="2844"/>
                  </a:lnTo>
                  <a:lnTo>
                    <a:pt x="1190" y="2896"/>
                  </a:lnTo>
                  <a:lnTo>
                    <a:pt x="1162" y="2944"/>
                  </a:lnTo>
                  <a:lnTo>
                    <a:pt x="1134" y="2990"/>
                  </a:lnTo>
                  <a:lnTo>
                    <a:pt x="1105" y="3032"/>
                  </a:lnTo>
                  <a:lnTo>
                    <a:pt x="1075" y="3072"/>
                  </a:lnTo>
                  <a:lnTo>
                    <a:pt x="1042" y="3107"/>
                  </a:lnTo>
                  <a:lnTo>
                    <a:pt x="1011" y="3139"/>
                  </a:lnTo>
                  <a:lnTo>
                    <a:pt x="978" y="3168"/>
                  </a:lnTo>
                  <a:lnTo>
                    <a:pt x="944" y="3195"/>
                  </a:lnTo>
                  <a:lnTo>
                    <a:pt x="909" y="3216"/>
                  </a:lnTo>
                  <a:lnTo>
                    <a:pt x="873" y="3234"/>
                  </a:lnTo>
                  <a:lnTo>
                    <a:pt x="838" y="3248"/>
                  </a:lnTo>
                  <a:lnTo>
                    <a:pt x="801" y="3258"/>
                  </a:lnTo>
                  <a:lnTo>
                    <a:pt x="763" y="3265"/>
                  </a:lnTo>
                  <a:lnTo>
                    <a:pt x="725" y="3267"/>
                  </a:lnTo>
                  <a:lnTo>
                    <a:pt x="684" y="3265"/>
                  </a:lnTo>
                  <a:lnTo>
                    <a:pt x="642" y="3258"/>
                  </a:lnTo>
                  <a:lnTo>
                    <a:pt x="603" y="3248"/>
                  </a:lnTo>
                  <a:lnTo>
                    <a:pt x="564" y="3234"/>
                  </a:lnTo>
                  <a:lnTo>
                    <a:pt x="526" y="3216"/>
                  </a:lnTo>
                  <a:lnTo>
                    <a:pt x="490" y="3195"/>
                  </a:lnTo>
                  <a:lnTo>
                    <a:pt x="455" y="3168"/>
                  </a:lnTo>
                  <a:lnTo>
                    <a:pt x="421" y="3139"/>
                  </a:lnTo>
                  <a:lnTo>
                    <a:pt x="388" y="3107"/>
                  </a:lnTo>
                  <a:lnTo>
                    <a:pt x="356" y="3072"/>
                  </a:lnTo>
                  <a:lnTo>
                    <a:pt x="326" y="3032"/>
                  </a:lnTo>
                  <a:lnTo>
                    <a:pt x="297" y="2990"/>
                  </a:lnTo>
                  <a:lnTo>
                    <a:pt x="268" y="2944"/>
                  </a:lnTo>
                  <a:lnTo>
                    <a:pt x="242" y="2896"/>
                  </a:lnTo>
                  <a:lnTo>
                    <a:pt x="217" y="2844"/>
                  </a:lnTo>
                  <a:lnTo>
                    <a:pt x="193" y="2791"/>
                  </a:lnTo>
                  <a:lnTo>
                    <a:pt x="170" y="2734"/>
                  </a:lnTo>
                  <a:lnTo>
                    <a:pt x="148" y="2675"/>
                  </a:lnTo>
                  <a:lnTo>
                    <a:pt x="128" y="2613"/>
                  </a:lnTo>
                  <a:lnTo>
                    <a:pt x="110" y="2549"/>
                  </a:lnTo>
                  <a:lnTo>
                    <a:pt x="93" y="2483"/>
                  </a:lnTo>
                  <a:lnTo>
                    <a:pt x="77" y="2415"/>
                  </a:lnTo>
                  <a:lnTo>
                    <a:pt x="63" y="2344"/>
                  </a:lnTo>
                  <a:lnTo>
                    <a:pt x="50" y="2272"/>
                  </a:lnTo>
                  <a:lnTo>
                    <a:pt x="37" y="2198"/>
                  </a:lnTo>
                  <a:lnTo>
                    <a:pt x="28" y="2121"/>
                  </a:lnTo>
                  <a:lnTo>
                    <a:pt x="19" y="2044"/>
                  </a:lnTo>
                  <a:lnTo>
                    <a:pt x="12" y="1965"/>
                  </a:lnTo>
                  <a:lnTo>
                    <a:pt x="7" y="1884"/>
                  </a:lnTo>
                  <a:lnTo>
                    <a:pt x="3" y="1801"/>
                  </a:lnTo>
                  <a:lnTo>
                    <a:pt x="1" y="1718"/>
                  </a:lnTo>
                  <a:lnTo>
                    <a:pt x="0" y="1634"/>
                  </a:lnTo>
                  <a:lnTo>
                    <a:pt x="1" y="1545"/>
                  </a:lnTo>
                  <a:lnTo>
                    <a:pt x="3" y="1459"/>
                  </a:lnTo>
                  <a:lnTo>
                    <a:pt x="7" y="1373"/>
                  </a:lnTo>
                  <a:lnTo>
                    <a:pt x="12" y="1290"/>
                  </a:lnTo>
                  <a:lnTo>
                    <a:pt x="19" y="1208"/>
                  </a:lnTo>
                  <a:lnTo>
                    <a:pt x="28" y="1129"/>
                  </a:lnTo>
                  <a:lnTo>
                    <a:pt x="37" y="1052"/>
                  </a:lnTo>
                  <a:lnTo>
                    <a:pt x="50" y="976"/>
                  </a:lnTo>
                  <a:lnTo>
                    <a:pt x="63" y="903"/>
                  </a:lnTo>
                  <a:lnTo>
                    <a:pt x="77" y="833"/>
                  </a:lnTo>
                  <a:lnTo>
                    <a:pt x="93" y="764"/>
                  </a:lnTo>
                  <a:lnTo>
                    <a:pt x="110" y="698"/>
                  </a:lnTo>
                  <a:lnTo>
                    <a:pt x="128" y="635"/>
                  </a:lnTo>
                  <a:lnTo>
                    <a:pt x="148" y="573"/>
                  </a:lnTo>
                  <a:lnTo>
                    <a:pt x="170" y="516"/>
                  </a:lnTo>
                  <a:lnTo>
                    <a:pt x="193" y="459"/>
                  </a:lnTo>
                  <a:lnTo>
                    <a:pt x="217" y="407"/>
                  </a:lnTo>
                  <a:lnTo>
                    <a:pt x="242" y="357"/>
                  </a:lnTo>
                  <a:lnTo>
                    <a:pt x="268" y="310"/>
                  </a:lnTo>
                  <a:lnTo>
                    <a:pt x="297" y="266"/>
                  </a:lnTo>
                  <a:lnTo>
                    <a:pt x="326" y="225"/>
                  </a:lnTo>
                  <a:lnTo>
                    <a:pt x="356" y="187"/>
                  </a:lnTo>
                  <a:lnTo>
                    <a:pt x="388" y="152"/>
                  </a:lnTo>
                  <a:lnTo>
                    <a:pt x="421" y="122"/>
                  </a:lnTo>
                  <a:lnTo>
                    <a:pt x="455" y="94"/>
                  </a:lnTo>
                  <a:lnTo>
                    <a:pt x="490" y="69"/>
                  </a:lnTo>
                  <a:lnTo>
                    <a:pt x="526" y="48"/>
                  </a:lnTo>
                  <a:lnTo>
                    <a:pt x="564" y="31"/>
                  </a:lnTo>
                  <a:lnTo>
                    <a:pt x="603" y="18"/>
                  </a:lnTo>
                  <a:lnTo>
                    <a:pt x="642" y="8"/>
                  </a:lnTo>
                  <a:lnTo>
                    <a:pt x="684" y="2"/>
                  </a:lnTo>
                  <a:lnTo>
                    <a:pt x="725" y="0"/>
                  </a:lnTo>
                </a:path>
              </a:pathLst>
            </a:custGeom>
            <a:noFill/>
            <a:ln w="6350">
              <a:solidFill>
                <a:srgbClr val="8DCBF0"/>
              </a:solidFill>
              <a:round/>
              <a:headEnd/>
              <a:tailEnd/>
            </a:ln>
          </p:spPr>
          <p:txBody>
            <a:bodyPr/>
            <a:lstStyle/>
            <a:p>
              <a:endParaRPr lang="en-US"/>
            </a:p>
          </p:txBody>
        </p:sp>
        <p:sp>
          <p:nvSpPr>
            <p:cNvPr id="48333" name="Rectangle 1131"/>
            <p:cNvSpPr>
              <a:spLocks noChangeAspect="1" noChangeArrowheads="1"/>
            </p:cNvSpPr>
            <p:nvPr/>
          </p:nvSpPr>
          <p:spPr bwMode="auto">
            <a:xfrm>
              <a:off x="1445" y="3202"/>
              <a:ext cx="170" cy="158"/>
            </a:xfrm>
            <a:prstGeom prst="rect">
              <a:avLst/>
            </a:prstGeom>
            <a:noFill/>
            <a:ln w="12700">
              <a:solidFill>
                <a:schemeClr val="accent1"/>
              </a:solidFill>
              <a:miter lim="800000"/>
              <a:headEnd/>
              <a:tailEnd/>
            </a:ln>
          </p:spPr>
          <p:txBody>
            <a:bodyPr wrap="none" anchor="ctr"/>
            <a:lstStyle/>
            <a:p>
              <a:endParaRPr lang="en-US"/>
            </a:p>
          </p:txBody>
        </p:sp>
        <p:sp>
          <p:nvSpPr>
            <p:cNvPr id="48334" name="Freeform 1132"/>
            <p:cNvSpPr>
              <a:spLocks noChangeAspect="1"/>
            </p:cNvSpPr>
            <p:nvPr/>
          </p:nvSpPr>
          <p:spPr bwMode="auto">
            <a:xfrm>
              <a:off x="1302" y="3323"/>
              <a:ext cx="12" cy="10"/>
            </a:xfrm>
            <a:custGeom>
              <a:avLst/>
              <a:gdLst>
                <a:gd name="T0" fmla="*/ 0 w 1126"/>
                <a:gd name="T1" fmla="*/ 0 h 1126"/>
                <a:gd name="T2" fmla="*/ 0 w 1126"/>
                <a:gd name="T3" fmla="*/ 0 h 1126"/>
                <a:gd name="T4" fmla="*/ 0 w 1126"/>
                <a:gd name="T5" fmla="*/ 0 h 1126"/>
                <a:gd name="T6" fmla="*/ 0 w 1126"/>
                <a:gd name="T7" fmla="*/ 0 h 1126"/>
                <a:gd name="T8" fmla="*/ 0 w 1126"/>
                <a:gd name="T9" fmla="*/ 0 h 1126"/>
                <a:gd name="T10" fmla="*/ 0 w 1126"/>
                <a:gd name="T11" fmla="*/ 0 h 1126"/>
                <a:gd name="T12" fmla="*/ 0 w 1126"/>
                <a:gd name="T13" fmla="*/ 0 h 1126"/>
                <a:gd name="T14" fmla="*/ 0 w 1126"/>
                <a:gd name="T15" fmla="*/ 0 h 1126"/>
                <a:gd name="T16" fmla="*/ 0 w 1126"/>
                <a:gd name="T17" fmla="*/ 0 h 1126"/>
                <a:gd name="T18" fmla="*/ 0 w 1126"/>
                <a:gd name="T19" fmla="*/ 0 h 1126"/>
                <a:gd name="T20" fmla="*/ 0 w 1126"/>
                <a:gd name="T21" fmla="*/ 0 h 1126"/>
                <a:gd name="T22" fmla="*/ 0 w 1126"/>
                <a:gd name="T23" fmla="*/ 0 h 1126"/>
                <a:gd name="T24" fmla="*/ 0 w 1126"/>
                <a:gd name="T25" fmla="*/ 0 h 1126"/>
                <a:gd name="T26" fmla="*/ 0 w 1126"/>
                <a:gd name="T27" fmla="*/ 0 h 1126"/>
                <a:gd name="T28" fmla="*/ 0 w 1126"/>
                <a:gd name="T29" fmla="*/ 0 h 1126"/>
                <a:gd name="T30" fmla="*/ 0 w 1126"/>
                <a:gd name="T31" fmla="*/ 0 h 1126"/>
                <a:gd name="T32" fmla="*/ 0 w 1126"/>
                <a:gd name="T33" fmla="*/ 0 h 1126"/>
                <a:gd name="T34" fmla="*/ 0 w 1126"/>
                <a:gd name="T35" fmla="*/ 0 h 1126"/>
                <a:gd name="T36" fmla="*/ 0 w 1126"/>
                <a:gd name="T37" fmla="*/ 0 h 1126"/>
                <a:gd name="T38" fmla="*/ 0 w 1126"/>
                <a:gd name="T39" fmla="*/ 0 h 1126"/>
                <a:gd name="T40" fmla="*/ 0 w 1126"/>
                <a:gd name="T41" fmla="*/ 0 h 1126"/>
                <a:gd name="T42" fmla="*/ 0 w 1126"/>
                <a:gd name="T43" fmla="*/ 0 h 1126"/>
                <a:gd name="T44" fmla="*/ 0 w 1126"/>
                <a:gd name="T45" fmla="*/ 0 h 1126"/>
                <a:gd name="T46" fmla="*/ 0 w 1126"/>
                <a:gd name="T47" fmla="*/ 0 h 1126"/>
                <a:gd name="T48" fmla="*/ 0 w 1126"/>
                <a:gd name="T49" fmla="*/ 0 h 1126"/>
                <a:gd name="T50" fmla="*/ 0 w 1126"/>
                <a:gd name="T51" fmla="*/ 0 h 1126"/>
                <a:gd name="T52" fmla="*/ 0 w 1126"/>
                <a:gd name="T53" fmla="*/ 0 h 1126"/>
                <a:gd name="T54" fmla="*/ 0 w 1126"/>
                <a:gd name="T55" fmla="*/ 0 h 1126"/>
                <a:gd name="T56" fmla="*/ 0 w 1126"/>
                <a:gd name="T57" fmla="*/ 0 h 1126"/>
                <a:gd name="T58" fmla="*/ 0 w 1126"/>
                <a:gd name="T59" fmla="*/ 0 h 1126"/>
                <a:gd name="T60" fmla="*/ 0 w 1126"/>
                <a:gd name="T61" fmla="*/ 0 h 1126"/>
                <a:gd name="T62" fmla="*/ 0 w 1126"/>
                <a:gd name="T63" fmla="*/ 0 h 1126"/>
                <a:gd name="T64" fmla="*/ 0 w 1126"/>
                <a:gd name="T65" fmla="*/ 0 h 1126"/>
                <a:gd name="T66" fmla="*/ 0 w 1126"/>
                <a:gd name="T67" fmla="*/ 0 h 1126"/>
                <a:gd name="T68" fmla="*/ 0 w 1126"/>
                <a:gd name="T69" fmla="*/ 0 h 1126"/>
                <a:gd name="T70" fmla="*/ 0 w 1126"/>
                <a:gd name="T71" fmla="*/ 0 h 1126"/>
                <a:gd name="T72" fmla="*/ 0 w 1126"/>
                <a:gd name="T73" fmla="*/ 0 h 1126"/>
                <a:gd name="T74" fmla="*/ 0 w 1126"/>
                <a:gd name="T75" fmla="*/ 0 h 1126"/>
                <a:gd name="T76" fmla="*/ 0 w 1126"/>
                <a:gd name="T77" fmla="*/ 0 h 1126"/>
                <a:gd name="T78" fmla="*/ 0 w 1126"/>
                <a:gd name="T79" fmla="*/ 0 h 1126"/>
                <a:gd name="T80" fmla="*/ 0 w 1126"/>
                <a:gd name="T81" fmla="*/ 0 h 1126"/>
                <a:gd name="T82" fmla="*/ 0 w 1126"/>
                <a:gd name="T83" fmla="*/ 0 h 1126"/>
                <a:gd name="T84" fmla="*/ 0 w 1126"/>
                <a:gd name="T85" fmla="*/ 0 h 11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6"/>
                <a:gd name="T130" fmla="*/ 0 h 1126"/>
                <a:gd name="T131" fmla="*/ 1126 w 1126"/>
                <a:gd name="T132" fmla="*/ 1126 h 11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6" h="1126">
                  <a:moveTo>
                    <a:pt x="563" y="1126"/>
                  </a:moveTo>
                  <a:lnTo>
                    <a:pt x="592" y="1126"/>
                  </a:lnTo>
                  <a:lnTo>
                    <a:pt x="620" y="1123"/>
                  </a:lnTo>
                  <a:lnTo>
                    <a:pt x="649" y="1120"/>
                  </a:lnTo>
                  <a:lnTo>
                    <a:pt x="676" y="1115"/>
                  </a:lnTo>
                  <a:lnTo>
                    <a:pt x="703" y="1109"/>
                  </a:lnTo>
                  <a:lnTo>
                    <a:pt x="731" y="1101"/>
                  </a:lnTo>
                  <a:lnTo>
                    <a:pt x="757" y="1093"/>
                  </a:lnTo>
                  <a:lnTo>
                    <a:pt x="782" y="1083"/>
                  </a:lnTo>
                  <a:lnTo>
                    <a:pt x="806" y="1070"/>
                  </a:lnTo>
                  <a:lnTo>
                    <a:pt x="831" y="1058"/>
                  </a:lnTo>
                  <a:lnTo>
                    <a:pt x="855" y="1045"/>
                  </a:lnTo>
                  <a:lnTo>
                    <a:pt x="877" y="1030"/>
                  </a:lnTo>
                  <a:lnTo>
                    <a:pt x="900" y="1015"/>
                  </a:lnTo>
                  <a:lnTo>
                    <a:pt x="921" y="998"/>
                  </a:lnTo>
                  <a:lnTo>
                    <a:pt x="941" y="980"/>
                  </a:lnTo>
                  <a:lnTo>
                    <a:pt x="961" y="961"/>
                  </a:lnTo>
                  <a:lnTo>
                    <a:pt x="979" y="942"/>
                  </a:lnTo>
                  <a:lnTo>
                    <a:pt x="998" y="922"/>
                  </a:lnTo>
                  <a:lnTo>
                    <a:pt x="1014" y="900"/>
                  </a:lnTo>
                  <a:lnTo>
                    <a:pt x="1030" y="878"/>
                  </a:lnTo>
                  <a:lnTo>
                    <a:pt x="1044" y="855"/>
                  </a:lnTo>
                  <a:lnTo>
                    <a:pt x="1058" y="832"/>
                  </a:lnTo>
                  <a:lnTo>
                    <a:pt x="1071" y="807"/>
                  </a:lnTo>
                  <a:lnTo>
                    <a:pt x="1082" y="782"/>
                  </a:lnTo>
                  <a:lnTo>
                    <a:pt x="1092" y="757"/>
                  </a:lnTo>
                  <a:lnTo>
                    <a:pt x="1101" y="731"/>
                  </a:lnTo>
                  <a:lnTo>
                    <a:pt x="1108" y="704"/>
                  </a:lnTo>
                  <a:lnTo>
                    <a:pt x="1114" y="677"/>
                  </a:lnTo>
                  <a:lnTo>
                    <a:pt x="1119" y="649"/>
                  </a:lnTo>
                  <a:lnTo>
                    <a:pt x="1123" y="620"/>
                  </a:lnTo>
                  <a:lnTo>
                    <a:pt x="1125" y="592"/>
                  </a:lnTo>
                  <a:lnTo>
                    <a:pt x="1126" y="563"/>
                  </a:lnTo>
                  <a:lnTo>
                    <a:pt x="1125" y="534"/>
                  </a:lnTo>
                  <a:lnTo>
                    <a:pt x="1123" y="506"/>
                  </a:lnTo>
                  <a:lnTo>
                    <a:pt x="1119" y="478"/>
                  </a:lnTo>
                  <a:lnTo>
                    <a:pt x="1114" y="449"/>
                  </a:lnTo>
                  <a:lnTo>
                    <a:pt x="1108" y="422"/>
                  </a:lnTo>
                  <a:lnTo>
                    <a:pt x="1101" y="396"/>
                  </a:lnTo>
                  <a:lnTo>
                    <a:pt x="1092" y="369"/>
                  </a:lnTo>
                  <a:lnTo>
                    <a:pt x="1082" y="344"/>
                  </a:lnTo>
                  <a:lnTo>
                    <a:pt x="1071" y="319"/>
                  </a:lnTo>
                  <a:lnTo>
                    <a:pt x="1058" y="295"/>
                  </a:lnTo>
                  <a:lnTo>
                    <a:pt x="1044" y="271"/>
                  </a:lnTo>
                  <a:lnTo>
                    <a:pt x="1030" y="248"/>
                  </a:lnTo>
                  <a:lnTo>
                    <a:pt x="1014" y="227"/>
                  </a:lnTo>
                  <a:lnTo>
                    <a:pt x="998" y="205"/>
                  </a:lnTo>
                  <a:lnTo>
                    <a:pt x="979" y="184"/>
                  </a:lnTo>
                  <a:lnTo>
                    <a:pt x="961" y="165"/>
                  </a:lnTo>
                  <a:lnTo>
                    <a:pt x="941" y="147"/>
                  </a:lnTo>
                  <a:lnTo>
                    <a:pt x="921" y="129"/>
                  </a:lnTo>
                  <a:lnTo>
                    <a:pt x="900" y="112"/>
                  </a:lnTo>
                  <a:lnTo>
                    <a:pt x="877" y="96"/>
                  </a:lnTo>
                  <a:lnTo>
                    <a:pt x="855" y="82"/>
                  </a:lnTo>
                  <a:lnTo>
                    <a:pt x="831" y="68"/>
                  </a:lnTo>
                  <a:lnTo>
                    <a:pt x="806" y="56"/>
                  </a:lnTo>
                  <a:lnTo>
                    <a:pt x="782" y="45"/>
                  </a:lnTo>
                  <a:lnTo>
                    <a:pt x="757" y="35"/>
                  </a:lnTo>
                  <a:lnTo>
                    <a:pt x="731" y="25"/>
                  </a:lnTo>
                  <a:lnTo>
                    <a:pt x="703" y="18"/>
                  </a:lnTo>
                  <a:lnTo>
                    <a:pt x="676" y="11"/>
                  </a:lnTo>
                  <a:lnTo>
                    <a:pt x="649" y="7"/>
                  </a:lnTo>
                  <a:lnTo>
                    <a:pt x="620" y="3"/>
                  </a:lnTo>
                  <a:lnTo>
                    <a:pt x="592" y="1"/>
                  </a:lnTo>
                  <a:lnTo>
                    <a:pt x="563" y="0"/>
                  </a:lnTo>
                  <a:lnTo>
                    <a:pt x="534" y="1"/>
                  </a:lnTo>
                  <a:lnTo>
                    <a:pt x="505" y="3"/>
                  </a:lnTo>
                  <a:lnTo>
                    <a:pt x="478" y="7"/>
                  </a:lnTo>
                  <a:lnTo>
                    <a:pt x="449" y="11"/>
                  </a:lnTo>
                  <a:lnTo>
                    <a:pt x="422" y="18"/>
                  </a:lnTo>
                  <a:lnTo>
                    <a:pt x="396" y="25"/>
                  </a:lnTo>
                  <a:lnTo>
                    <a:pt x="369" y="35"/>
                  </a:lnTo>
                  <a:lnTo>
                    <a:pt x="344" y="45"/>
                  </a:lnTo>
                  <a:lnTo>
                    <a:pt x="319" y="56"/>
                  </a:lnTo>
                  <a:lnTo>
                    <a:pt x="295" y="68"/>
                  </a:lnTo>
                  <a:lnTo>
                    <a:pt x="271" y="82"/>
                  </a:lnTo>
                  <a:lnTo>
                    <a:pt x="248" y="96"/>
                  </a:lnTo>
                  <a:lnTo>
                    <a:pt x="226" y="112"/>
                  </a:lnTo>
                  <a:lnTo>
                    <a:pt x="205" y="129"/>
                  </a:lnTo>
                  <a:lnTo>
                    <a:pt x="184" y="147"/>
                  </a:lnTo>
                  <a:lnTo>
                    <a:pt x="165" y="165"/>
                  </a:lnTo>
                  <a:lnTo>
                    <a:pt x="146" y="184"/>
                  </a:lnTo>
                  <a:lnTo>
                    <a:pt x="129" y="205"/>
                  </a:lnTo>
                  <a:lnTo>
                    <a:pt x="112" y="227"/>
                  </a:lnTo>
                  <a:lnTo>
                    <a:pt x="96" y="248"/>
                  </a:lnTo>
                  <a:lnTo>
                    <a:pt x="81" y="271"/>
                  </a:lnTo>
                  <a:lnTo>
                    <a:pt x="68" y="295"/>
                  </a:lnTo>
                  <a:lnTo>
                    <a:pt x="55" y="319"/>
                  </a:lnTo>
                  <a:lnTo>
                    <a:pt x="44" y="344"/>
                  </a:lnTo>
                  <a:lnTo>
                    <a:pt x="34" y="369"/>
                  </a:lnTo>
                  <a:lnTo>
                    <a:pt x="26" y="396"/>
                  </a:lnTo>
                  <a:lnTo>
                    <a:pt x="17" y="422"/>
                  </a:lnTo>
                  <a:lnTo>
                    <a:pt x="11" y="449"/>
                  </a:lnTo>
                  <a:lnTo>
                    <a:pt x="6" y="478"/>
                  </a:lnTo>
                  <a:lnTo>
                    <a:pt x="2" y="506"/>
                  </a:lnTo>
                  <a:lnTo>
                    <a:pt x="0" y="534"/>
                  </a:lnTo>
                  <a:lnTo>
                    <a:pt x="0" y="563"/>
                  </a:lnTo>
                  <a:lnTo>
                    <a:pt x="0" y="592"/>
                  </a:lnTo>
                  <a:lnTo>
                    <a:pt x="2" y="620"/>
                  </a:lnTo>
                  <a:lnTo>
                    <a:pt x="6" y="649"/>
                  </a:lnTo>
                  <a:lnTo>
                    <a:pt x="11" y="677"/>
                  </a:lnTo>
                  <a:lnTo>
                    <a:pt x="17" y="704"/>
                  </a:lnTo>
                  <a:lnTo>
                    <a:pt x="26" y="731"/>
                  </a:lnTo>
                  <a:lnTo>
                    <a:pt x="34" y="757"/>
                  </a:lnTo>
                  <a:lnTo>
                    <a:pt x="44" y="782"/>
                  </a:lnTo>
                  <a:lnTo>
                    <a:pt x="55" y="807"/>
                  </a:lnTo>
                  <a:lnTo>
                    <a:pt x="68" y="832"/>
                  </a:lnTo>
                  <a:lnTo>
                    <a:pt x="81" y="855"/>
                  </a:lnTo>
                  <a:lnTo>
                    <a:pt x="96" y="878"/>
                  </a:lnTo>
                  <a:lnTo>
                    <a:pt x="112" y="900"/>
                  </a:lnTo>
                  <a:lnTo>
                    <a:pt x="129" y="922"/>
                  </a:lnTo>
                  <a:lnTo>
                    <a:pt x="146" y="942"/>
                  </a:lnTo>
                  <a:lnTo>
                    <a:pt x="165" y="961"/>
                  </a:lnTo>
                  <a:lnTo>
                    <a:pt x="184" y="980"/>
                  </a:lnTo>
                  <a:lnTo>
                    <a:pt x="205" y="998"/>
                  </a:lnTo>
                  <a:lnTo>
                    <a:pt x="226" y="1015"/>
                  </a:lnTo>
                  <a:lnTo>
                    <a:pt x="248" y="1030"/>
                  </a:lnTo>
                  <a:lnTo>
                    <a:pt x="271" y="1045"/>
                  </a:lnTo>
                  <a:lnTo>
                    <a:pt x="295" y="1058"/>
                  </a:lnTo>
                  <a:lnTo>
                    <a:pt x="319" y="1070"/>
                  </a:lnTo>
                  <a:lnTo>
                    <a:pt x="344" y="1083"/>
                  </a:lnTo>
                  <a:lnTo>
                    <a:pt x="369" y="1093"/>
                  </a:lnTo>
                  <a:lnTo>
                    <a:pt x="396" y="1101"/>
                  </a:lnTo>
                  <a:lnTo>
                    <a:pt x="422" y="1109"/>
                  </a:lnTo>
                  <a:lnTo>
                    <a:pt x="449" y="1115"/>
                  </a:lnTo>
                  <a:lnTo>
                    <a:pt x="478" y="1120"/>
                  </a:lnTo>
                  <a:lnTo>
                    <a:pt x="505" y="1123"/>
                  </a:lnTo>
                  <a:lnTo>
                    <a:pt x="534" y="1126"/>
                  </a:lnTo>
                  <a:lnTo>
                    <a:pt x="563" y="1126"/>
                  </a:lnTo>
                  <a:close/>
                </a:path>
              </a:pathLst>
            </a:custGeom>
            <a:solidFill>
              <a:srgbClr val="FFFFFF"/>
            </a:solidFill>
            <a:ln w="9525">
              <a:noFill/>
              <a:round/>
              <a:headEnd/>
              <a:tailEnd/>
            </a:ln>
          </p:spPr>
          <p:txBody>
            <a:bodyPr/>
            <a:lstStyle/>
            <a:p>
              <a:endParaRPr lang="en-US"/>
            </a:p>
          </p:txBody>
        </p:sp>
        <p:sp>
          <p:nvSpPr>
            <p:cNvPr id="48335" name="Freeform 1133"/>
            <p:cNvSpPr>
              <a:spLocks noChangeAspect="1"/>
            </p:cNvSpPr>
            <p:nvPr/>
          </p:nvSpPr>
          <p:spPr bwMode="auto">
            <a:xfrm>
              <a:off x="1302" y="3323"/>
              <a:ext cx="12" cy="10"/>
            </a:xfrm>
            <a:custGeom>
              <a:avLst/>
              <a:gdLst>
                <a:gd name="T0" fmla="*/ 0 w 1126"/>
                <a:gd name="T1" fmla="*/ 0 h 1126"/>
                <a:gd name="T2" fmla="*/ 0 w 1126"/>
                <a:gd name="T3" fmla="*/ 0 h 1126"/>
                <a:gd name="T4" fmla="*/ 0 w 1126"/>
                <a:gd name="T5" fmla="*/ 0 h 1126"/>
                <a:gd name="T6" fmla="*/ 0 w 1126"/>
                <a:gd name="T7" fmla="*/ 0 h 1126"/>
                <a:gd name="T8" fmla="*/ 0 w 1126"/>
                <a:gd name="T9" fmla="*/ 0 h 1126"/>
                <a:gd name="T10" fmla="*/ 0 w 1126"/>
                <a:gd name="T11" fmla="*/ 0 h 1126"/>
                <a:gd name="T12" fmla="*/ 0 w 1126"/>
                <a:gd name="T13" fmla="*/ 0 h 1126"/>
                <a:gd name="T14" fmla="*/ 0 w 1126"/>
                <a:gd name="T15" fmla="*/ 0 h 1126"/>
                <a:gd name="T16" fmla="*/ 0 w 1126"/>
                <a:gd name="T17" fmla="*/ 0 h 1126"/>
                <a:gd name="T18" fmla="*/ 0 w 1126"/>
                <a:gd name="T19" fmla="*/ 0 h 1126"/>
                <a:gd name="T20" fmla="*/ 0 w 1126"/>
                <a:gd name="T21" fmla="*/ 0 h 1126"/>
                <a:gd name="T22" fmla="*/ 0 w 1126"/>
                <a:gd name="T23" fmla="*/ 0 h 1126"/>
                <a:gd name="T24" fmla="*/ 0 w 1126"/>
                <a:gd name="T25" fmla="*/ 0 h 1126"/>
                <a:gd name="T26" fmla="*/ 0 w 1126"/>
                <a:gd name="T27" fmla="*/ 0 h 1126"/>
                <a:gd name="T28" fmla="*/ 0 w 1126"/>
                <a:gd name="T29" fmla="*/ 0 h 1126"/>
                <a:gd name="T30" fmla="*/ 0 w 1126"/>
                <a:gd name="T31" fmla="*/ 0 h 1126"/>
                <a:gd name="T32" fmla="*/ 0 w 1126"/>
                <a:gd name="T33" fmla="*/ 0 h 1126"/>
                <a:gd name="T34" fmla="*/ 0 w 1126"/>
                <a:gd name="T35" fmla="*/ 0 h 1126"/>
                <a:gd name="T36" fmla="*/ 0 w 1126"/>
                <a:gd name="T37" fmla="*/ 0 h 1126"/>
                <a:gd name="T38" fmla="*/ 0 w 1126"/>
                <a:gd name="T39" fmla="*/ 0 h 1126"/>
                <a:gd name="T40" fmla="*/ 0 w 1126"/>
                <a:gd name="T41" fmla="*/ 0 h 1126"/>
                <a:gd name="T42" fmla="*/ 0 w 1126"/>
                <a:gd name="T43" fmla="*/ 0 h 1126"/>
                <a:gd name="T44" fmla="*/ 0 w 1126"/>
                <a:gd name="T45" fmla="*/ 0 h 1126"/>
                <a:gd name="T46" fmla="*/ 0 w 1126"/>
                <a:gd name="T47" fmla="*/ 0 h 1126"/>
                <a:gd name="T48" fmla="*/ 0 w 1126"/>
                <a:gd name="T49" fmla="*/ 0 h 1126"/>
                <a:gd name="T50" fmla="*/ 0 w 1126"/>
                <a:gd name="T51" fmla="*/ 0 h 1126"/>
                <a:gd name="T52" fmla="*/ 0 w 1126"/>
                <a:gd name="T53" fmla="*/ 0 h 1126"/>
                <a:gd name="T54" fmla="*/ 0 w 1126"/>
                <a:gd name="T55" fmla="*/ 0 h 1126"/>
                <a:gd name="T56" fmla="*/ 0 w 1126"/>
                <a:gd name="T57" fmla="*/ 0 h 1126"/>
                <a:gd name="T58" fmla="*/ 0 w 1126"/>
                <a:gd name="T59" fmla="*/ 0 h 1126"/>
                <a:gd name="T60" fmla="*/ 0 w 1126"/>
                <a:gd name="T61" fmla="*/ 0 h 1126"/>
                <a:gd name="T62" fmla="*/ 0 w 1126"/>
                <a:gd name="T63" fmla="*/ 0 h 1126"/>
                <a:gd name="T64" fmla="*/ 0 w 1126"/>
                <a:gd name="T65" fmla="*/ 0 h 1126"/>
                <a:gd name="T66" fmla="*/ 0 w 1126"/>
                <a:gd name="T67" fmla="*/ 0 h 1126"/>
                <a:gd name="T68" fmla="*/ 0 w 1126"/>
                <a:gd name="T69" fmla="*/ 0 h 1126"/>
                <a:gd name="T70" fmla="*/ 0 w 1126"/>
                <a:gd name="T71" fmla="*/ 0 h 1126"/>
                <a:gd name="T72" fmla="*/ 0 w 1126"/>
                <a:gd name="T73" fmla="*/ 0 h 1126"/>
                <a:gd name="T74" fmla="*/ 0 w 1126"/>
                <a:gd name="T75" fmla="*/ 0 h 1126"/>
                <a:gd name="T76" fmla="*/ 0 w 1126"/>
                <a:gd name="T77" fmla="*/ 0 h 1126"/>
                <a:gd name="T78" fmla="*/ 0 w 1126"/>
                <a:gd name="T79" fmla="*/ 0 h 1126"/>
                <a:gd name="T80" fmla="*/ 0 w 1126"/>
                <a:gd name="T81" fmla="*/ 0 h 1126"/>
                <a:gd name="T82" fmla="*/ 0 w 1126"/>
                <a:gd name="T83" fmla="*/ 0 h 1126"/>
                <a:gd name="T84" fmla="*/ 0 w 1126"/>
                <a:gd name="T85" fmla="*/ 0 h 11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6"/>
                <a:gd name="T130" fmla="*/ 0 h 1126"/>
                <a:gd name="T131" fmla="*/ 1126 w 1126"/>
                <a:gd name="T132" fmla="*/ 1126 h 11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6" h="1126">
                  <a:moveTo>
                    <a:pt x="563" y="1126"/>
                  </a:moveTo>
                  <a:lnTo>
                    <a:pt x="592" y="1126"/>
                  </a:lnTo>
                  <a:lnTo>
                    <a:pt x="620" y="1123"/>
                  </a:lnTo>
                  <a:lnTo>
                    <a:pt x="649" y="1120"/>
                  </a:lnTo>
                  <a:lnTo>
                    <a:pt x="676" y="1115"/>
                  </a:lnTo>
                  <a:lnTo>
                    <a:pt x="703" y="1109"/>
                  </a:lnTo>
                  <a:lnTo>
                    <a:pt x="731" y="1101"/>
                  </a:lnTo>
                  <a:lnTo>
                    <a:pt x="757" y="1093"/>
                  </a:lnTo>
                  <a:lnTo>
                    <a:pt x="782" y="1083"/>
                  </a:lnTo>
                  <a:lnTo>
                    <a:pt x="806" y="1070"/>
                  </a:lnTo>
                  <a:lnTo>
                    <a:pt x="831" y="1058"/>
                  </a:lnTo>
                  <a:lnTo>
                    <a:pt x="855" y="1045"/>
                  </a:lnTo>
                  <a:lnTo>
                    <a:pt x="877" y="1030"/>
                  </a:lnTo>
                  <a:lnTo>
                    <a:pt x="900" y="1015"/>
                  </a:lnTo>
                  <a:lnTo>
                    <a:pt x="921" y="998"/>
                  </a:lnTo>
                  <a:lnTo>
                    <a:pt x="941" y="980"/>
                  </a:lnTo>
                  <a:lnTo>
                    <a:pt x="961" y="961"/>
                  </a:lnTo>
                  <a:lnTo>
                    <a:pt x="979" y="942"/>
                  </a:lnTo>
                  <a:lnTo>
                    <a:pt x="998" y="922"/>
                  </a:lnTo>
                  <a:lnTo>
                    <a:pt x="1014" y="900"/>
                  </a:lnTo>
                  <a:lnTo>
                    <a:pt x="1030" y="878"/>
                  </a:lnTo>
                  <a:lnTo>
                    <a:pt x="1044" y="855"/>
                  </a:lnTo>
                  <a:lnTo>
                    <a:pt x="1058" y="832"/>
                  </a:lnTo>
                  <a:lnTo>
                    <a:pt x="1071" y="807"/>
                  </a:lnTo>
                  <a:lnTo>
                    <a:pt x="1082" y="782"/>
                  </a:lnTo>
                  <a:lnTo>
                    <a:pt x="1092" y="757"/>
                  </a:lnTo>
                  <a:lnTo>
                    <a:pt x="1101" y="731"/>
                  </a:lnTo>
                  <a:lnTo>
                    <a:pt x="1108" y="704"/>
                  </a:lnTo>
                  <a:lnTo>
                    <a:pt x="1114" y="677"/>
                  </a:lnTo>
                  <a:lnTo>
                    <a:pt x="1119" y="649"/>
                  </a:lnTo>
                  <a:lnTo>
                    <a:pt x="1123" y="620"/>
                  </a:lnTo>
                  <a:lnTo>
                    <a:pt x="1125" y="592"/>
                  </a:lnTo>
                  <a:lnTo>
                    <a:pt x="1126" y="563"/>
                  </a:lnTo>
                  <a:lnTo>
                    <a:pt x="1125" y="534"/>
                  </a:lnTo>
                  <a:lnTo>
                    <a:pt x="1123" y="506"/>
                  </a:lnTo>
                  <a:lnTo>
                    <a:pt x="1119" y="478"/>
                  </a:lnTo>
                  <a:lnTo>
                    <a:pt x="1114" y="449"/>
                  </a:lnTo>
                  <a:lnTo>
                    <a:pt x="1108" y="422"/>
                  </a:lnTo>
                  <a:lnTo>
                    <a:pt x="1101" y="396"/>
                  </a:lnTo>
                  <a:lnTo>
                    <a:pt x="1092" y="369"/>
                  </a:lnTo>
                  <a:lnTo>
                    <a:pt x="1082" y="344"/>
                  </a:lnTo>
                  <a:lnTo>
                    <a:pt x="1071" y="319"/>
                  </a:lnTo>
                  <a:lnTo>
                    <a:pt x="1058" y="295"/>
                  </a:lnTo>
                  <a:lnTo>
                    <a:pt x="1044" y="271"/>
                  </a:lnTo>
                  <a:lnTo>
                    <a:pt x="1030" y="248"/>
                  </a:lnTo>
                  <a:lnTo>
                    <a:pt x="1014" y="227"/>
                  </a:lnTo>
                  <a:lnTo>
                    <a:pt x="998" y="205"/>
                  </a:lnTo>
                  <a:lnTo>
                    <a:pt x="979" y="184"/>
                  </a:lnTo>
                  <a:lnTo>
                    <a:pt x="961" y="165"/>
                  </a:lnTo>
                  <a:lnTo>
                    <a:pt x="941" y="147"/>
                  </a:lnTo>
                  <a:lnTo>
                    <a:pt x="921" y="129"/>
                  </a:lnTo>
                  <a:lnTo>
                    <a:pt x="900" y="112"/>
                  </a:lnTo>
                  <a:lnTo>
                    <a:pt x="877" y="96"/>
                  </a:lnTo>
                  <a:lnTo>
                    <a:pt x="855" y="82"/>
                  </a:lnTo>
                  <a:lnTo>
                    <a:pt x="831" y="68"/>
                  </a:lnTo>
                  <a:lnTo>
                    <a:pt x="806" y="56"/>
                  </a:lnTo>
                  <a:lnTo>
                    <a:pt x="782" y="45"/>
                  </a:lnTo>
                  <a:lnTo>
                    <a:pt x="757" y="35"/>
                  </a:lnTo>
                  <a:lnTo>
                    <a:pt x="731" y="25"/>
                  </a:lnTo>
                  <a:lnTo>
                    <a:pt x="703" y="18"/>
                  </a:lnTo>
                  <a:lnTo>
                    <a:pt x="676" y="11"/>
                  </a:lnTo>
                  <a:lnTo>
                    <a:pt x="649" y="7"/>
                  </a:lnTo>
                  <a:lnTo>
                    <a:pt x="620" y="3"/>
                  </a:lnTo>
                  <a:lnTo>
                    <a:pt x="592" y="1"/>
                  </a:lnTo>
                  <a:lnTo>
                    <a:pt x="563" y="0"/>
                  </a:lnTo>
                  <a:lnTo>
                    <a:pt x="534" y="1"/>
                  </a:lnTo>
                  <a:lnTo>
                    <a:pt x="505" y="3"/>
                  </a:lnTo>
                  <a:lnTo>
                    <a:pt x="478" y="7"/>
                  </a:lnTo>
                  <a:lnTo>
                    <a:pt x="449" y="11"/>
                  </a:lnTo>
                  <a:lnTo>
                    <a:pt x="422" y="18"/>
                  </a:lnTo>
                  <a:lnTo>
                    <a:pt x="396" y="25"/>
                  </a:lnTo>
                  <a:lnTo>
                    <a:pt x="369" y="35"/>
                  </a:lnTo>
                  <a:lnTo>
                    <a:pt x="344" y="45"/>
                  </a:lnTo>
                  <a:lnTo>
                    <a:pt x="319" y="56"/>
                  </a:lnTo>
                  <a:lnTo>
                    <a:pt x="295" y="68"/>
                  </a:lnTo>
                  <a:lnTo>
                    <a:pt x="271" y="82"/>
                  </a:lnTo>
                  <a:lnTo>
                    <a:pt x="248" y="96"/>
                  </a:lnTo>
                  <a:lnTo>
                    <a:pt x="226" y="112"/>
                  </a:lnTo>
                  <a:lnTo>
                    <a:pt x="205" y="129"/>
                  </a:lnTo>
                  <a:lnTo>
                    <a:pt x="184" y="147"/>
                  </a:lnTo>
                  <a:lnTo>
                    <a:pt x="165" y="165"/>
                  </a:lnTo>
                  <a:lnTo>
                    <a:pt x="146" y="184"/>
                  </a:lnTo>
                  <a:lnTo>
                    <a:pt x="129" y="205"/>
                  </a:lnTo>
                  <a:lnTo>
                    <a:pt x="112" y="227"/>
                  </a:lnTo>
                  <a:lnTo>
                    <a:pt x="96" y="248"/>
                  </a:lnTo>
                  <a:lnTo>
                    <a:pt x="81" y="271"/>
                  </a:lnTo>
                  <a:lnTo>
                    <a:pt x="68" y="295"/>
                  </a:lnTo>
                  <a:lnTo>
                    <a:pt x="55" y="319"/>
                  </a:lnTo>
                  <a:lnTo>
                    <a:pt x="44" y="344"/>
                  </a:lnTo>
                  <a:lnTo>
                    <a:pt x="34" y="369"/>
                  </a:lnTo>
                  <a:lnTo>
                    <a:pt x="26" y="396"/>
                  </a:lnTo>
                  <a:lnTo>
                    <a:pt x="17" y="422"/>
                  </a:lnTo>
                  <a:lnTo>
                    <a:pt x="11" y="449"/>
                  </a:lnTo>
                  <a:lnTo>
                    <a:pt x="6" y="478"/>
                  </a:lnTo>
                  <a:lnTo>
                    <a:pt x="2" y="506"/>
                  </a:lnTo>
                  <a:lnTo>
                    <a:pt x="0" y="534"/>
                  </a:lnTo>
                  <a:lnTo>
                    <a:pt x="0" y="563"/>
                  </a:lnTo>
                  <a:lnTo>
                    <a:pt x="0" y="592"/>
                  </a:lnTo>
                  <a:lnTo>
                    <a:pt x="2" y="620"/>
                  </a:lnTo>
                  <a:lnTo>
                    <a:pt x="6" y="649"/>
                  </a:lnTo>
                  <a:lnTo>
                    <a:pt x="11" y="677"/>
                  </a:lnTo>
                  <a:lnTo>
                    <a:pt x="17" y="704"/>
                  </a:lnTo>
                  <a:lnTo>
                    <a:pt x="26" y="731"/>
                  </a:lnTo>
                  <a:lnTo>
                    <a:pt x="34" y="757"/>
                  </a:lnTo>
                  <a:lnTo>
                    <a:pt x="44" y="782"/>
                  </a:lnTo>
                  <a:lnTo>
                    <a:pt x="55" y="807"/>
                  </a:lnTo>
                  <a:lnTo>
                    <a:pt x="68" y="832"/>
                  </a:lnTo>
                  <a:lnTo>
                    <a:pt x="81" y="855"/>
                  </a:lnTo>
                  <a:lnTo>
                    <a:pt x="96" y="878"/>
                  </a:lnTo>
                  <a:lnTo>
                    <a:pt x="112" y="900"/>
                  </a:lnTo>
                  <a:lnTo>
                    <a:pt x="129" y="922"/>
                  </a:lnTo>
                  <a:lnTo>
                    <a:pt x="146" y="942"/>
                  </a:lnTo>
                  <a:lnTo>
                    <a:pt x="165" y="961"/>
                  </a:lnTo>
                  <a:lnTo>
                    <a:pt x="184" y="980"/>
                  </a:lnTo>
                  <a:lnTo>
                    <a:pt x="205" y="998"/>
                  </a:lnTo>
                  <a:lnTo>
                    <a:pt x="226" y="1015"/>
                  </a:lnTo>
                  <a:lnTo>
                    <a:pt x="248" y="1030"/>
                  </a:lnTo>
                  <a:lnTo>
                    <a:pt x="271" y="1045"/>
                  </a:lnTo>
                  <a:lnTo>
                    <a:pt x="295" y="1058"/>
                  </a:lnTo>
                  <a:lnTo>
                    <a:pt x="319" y="1070"/>
                  </a:lnTo>
                  <a:lnTo>
                    <a:pt x="344" y="1083"/>
                  </a:lnTo>
                  <a:lnTo>
                    <a:pt x="369" y="1093"/>
                  </a:lnTo>
                  <a:lnTo>
                    <a:pt x="396" y="1101"/>
                  </a:lnTo>
                  <a:lnTo>
                    <a:pt x="422" y="1109"/>
                  </a:lnTo>
                  <a:lnTo>
                    <a:pt x="449" y="1115"/>
                  </a:lnTo>
                  <a:lnTo>
                    <a:pt x="478" y="1120"/>
                  </a:lnTo>
                  <a:lnTo>
                    <a:pt x="505" y="1123"/>
                  </a:lnTo>
                  <a:lnTo>
                    <a:pt x="534" y="1126"/>
                  </a:lnTo>
                  <a:lnTo>
                    <a:pt x="563" y="1126"/>
                  </a:lnTo>
                </a:path>
              </a:pathLst>
            </a:custGeom>
            <a:noFill/>
            <a:ln w="1588">
              <a:solidFill>
                <a:srgbClr val="000000"/>
              </a:solidFill>
              <a:round/>
              <a:headEnd/>
              <a:tailEnd/>
            </a:ln>
          </p:spPr>
          <p:txBody>
            <a:bodyPr/>
            <a:lstStyle/>
            <a:p>
              <a:endParaRPr lang="en-US"/>
            </a:p>
          </p:txBody>
        </p:sp>
        <p:sp>
          <p:nvSpPr>
            <p:cNvPr id="48336" name="Freeform 1134"/>
            <p:cNvSpPr>
              <a:spLocks noChangeAspect="1"/>
            </p:cNvSpPr>
            <p:nvPr/>
          </p:nvSpPr>
          <p:spPr bwMode="auto">
            <a:xfrm>
              <a:off x="1303" y="3294"/>
              <a:ext cx="43" cy="38"/>
            </a:xfrm>
            <a:custGeom>
              <a:avLst/>
              <a:gdLst>
                <a:gd name="T0" fmla="*/ 0 w 4208"/>
                <a:gd name="T1" fmla="*/ 0 h 4256"/>
                <a:gd name="T2" fmla="*/ 0 w 4208"/>
                <a:gd name="T3" fmla="*/ 0 h 4256"/>
                <a:gd name="T4" fmla="*/ 0 w 4208"/>
                <a:gd name="T5" fmla="*/ 0 h 4256"/>
                <a:gd name="T6" fmla="*/ 0 w 4208"/>
                <a:gd name="T7" fmla="*/ 0 h 4256"/>
                <a:gd name="T8" fmla="*/ 0 w 4208"/>
                <a:gd name="T9" fmla="*/ 0 h 4256"/>
                <a:gd name="T10" fmla="*/ 0 60000 65536"/>
                <a:gd name="T11" fmla="*/ 0 60000 65536"/>
                <a:gd name="T12" fmla="*/ 0 60000 65536"/>
                <a:gd name="T13" fmla="*/ 0 60000 65536"/>
                <a:gd name="T14" fmla="*/ 0 60000 65536"/>
                <a:gd name="T15" fmla="*/ 0 w 4208"/>
                <a:gd name="T16" fmla="*/ 0 h 4256"/>
                <a:gd name="T17" fmla="*/ 4208 w 4208"/>
                <a:gd name="T18" fmla="*/ 4256 h 4256"/>
              </a:gdLst>
              <a:ahLst/>
              <a:cxnLst>
                <a:cxn ang="T10">
                  <a:pos x="T0" y="T1"/>
                </a:cxn>
                <a:cxn ang="T11">
                  <a:pos x="T2" y="T3"/>
                </a:cxn>
                <a:cxn ang="T12">
                  <a:pos x="T4" y="T5"/>
                </a:cxn>
                <a:cxn ang="T13">
                  <a:pos x="T6" y="T7"/>
                </a:cxn>
                <a:cxn ang="T14">
                  <a:pos x="T8" y="T9"/>
                </a:cxn>
              </a:cxnLst>
              <a:rect l="T15" t="T16" r="T17" b="T18"/>
              <a:pathLst>
                <a:path w="4208" h="4256">
                  <a:moveTo>
                    <a:pt x="0" y="3182"/>
                  </a:moveTo>
                  <a:lnTo>
                    <a:pt x="1100" y="4256"/>
                  </a:lnTo>
                  <a:lnTo>
                    <a:pt x="4208" y="1074"/>
                  </a:lnTo>
                  <a:lnTo>
                    <a:pt x="3109" y="0"/>
                  </a:lnTo>
                  <a:lnTo>
                    <a:pt x="0" y="3182"/>
                  </a:lnTo>
                  <a:close/>
                </a:path>
              </a:pathLst>
            </a:custGeom>
            <a:solidFill>
              <a:srgbClr val="FFFFFF"/>
            </a:solidFill>
            <a:ln w="9525">
              <a:noFill/>
              <a:round/>
              <a:headEnd/>
              <a:tailEnd/>
            </a:ln>
          </p:spPr>
          <p:txBody>
            <a:bodyPr/>
            <a:lstStyle/>
            <a:p>
              <a:endParaRPr lang="en-US"/>
            </a:p>
          </p:txBody>
        </p:sp>
        <p:sp>
          <p:nvSpPr>
            <p:cNvPr id="48337" name="Freeform 1135"/>
            <p:cNvSpPr>
              <a:spLocks noChangeAspect="1"/>
            </p:cNvSpPr>
            <p:nvPr/>
          </p:nvSpPr>
          <p:spPr bwMode="auto">
            <a:xfrm>
              <a:off x="1303" y="3294"/>
              <a:ext cx="43" cy="38"/>
            </a:xfrm>
            <a:custGeom>
              <a:avLst/>
              <a:gdLst>
                <a:gd name="T0" fmla="*/ 0 w 4208"/>
                <a:gd name="T1" fmla="*/ 0 h 4256"/>
                <a:gd name="T2" fmla="*/ 0 w 4208"/>
                <a:gd name="T3" fmla="*/ 0 h 4256"/>
                <a:gd name="T4" fmla="*/ 0 w 4208"/>
                <a:gd name="T5" fmla="*/ 0 h 4256"/>
                <a:gd name="T6" fmla="*/ 0 w 4208"/>
                <a:gd name="T7" fmla="*/ 0 h 4256"/>
                <a:gd name="T8" fmla="*/ 0 w 4208"/>
                <a:gd name="T9" fmla="*/ 0 h 4256"/>
                <a:gd name="T10" fmla="*/ 0 60000 65536"/>
                <a:gd name="T11" fmla="*/ 0 60000 65536"/>
                <a:gd name="T12" fmla="*/ 0 60000 65536"/>
                <a:gd name="T13" fmla="*/ 0 60000 65536"/>
                <a:gd name="T14" fmla="*/ 0 60000 65536"/>
                <a:gd name="T15" fmla="*/ 0 w 4208"/>
                <a:gd name="T16" fmla="*/ 0 h 4256"/>
                <a:gd name="T17" fmla="*/ 4208 w 4208"/>
                <a:gd name="T18" fmla="*/ 4256 h 4256"/>
              </a:gdLst>
              <a:ahLst/>
              <a:cxnLst>
                <a:cxn ang="T10">
                  <a:pos x="T0" y="T1"/>
                </a:cxn>
                <a:cxn ang="T11">
                  <a:pos x="T2" y="T3"/>
                </a:cxn>
                <a:cxn ang="T12">
                  <a:pos x="T4" y="T5"/>
                </a:cxn>
                <a:cxn ang="T13">
                  <a:pos x="T6" y="T7"/>
                </a:cxn>
                <a:cxn ang="T14">
                  <a:pos x="T8" y="T9"/>
                </a:cxn>
              </a:cxnLst>
              <a:rect l="T15" t="T16" r="T17" b="T18"/>
              <a:pathLst>
                <a:path w="4208" h="4256">
                  <a:moveTo>
                    <a:pt x="0" y="3182"/>
                  </a:moveTo>
                  <a:lnTo>
                    <a:pt x="1100" y="4256"/>
                  </a:lnTo>
                  <a:lnTo>
                    <a:pt x="4208" y="1074"/>
                  </a:lnTo>
                  <a:lnTo>
                    <a:pt x="3109" y="0"/>
                  </a:lnTo>
                  <a:lnTo>
                    <a:pt x="0" y="3182"/>
                  </a:lnTo>
                  <a:close/>
                </a:path>
              </a:pathLst>
            </a:custGeom>
            <a:noFill/>
            <a:ln w="1588">
              <a:solidFill>
                <a:srgbClr val="000000"/>
              </a:solidFill>
              <a:round/>
              <a:headEnd/>
              <a:tailEnd/>
            </a:ln>
          </p:spPr>
          <p:txBody>
            <a:bodyPr/>
            <a:lstStyle/>
            <a:p>
              <a:endParaRPr lang="en-US"/>
            </a:p>
          </p:txBody>
        </p:sp>
        <p:sp>
          <p:nvSpPr>
            <p:cNvPr id="48338" name="Freeform 1136"/>
            <p:cNvSpPr>
              <a:spLocks noChangeAspect="1" noEditPoints="1"/>
            </p:cNvSpPr>
            <p:nvPr/>
          </p:nvSpPr>
          <p:spPr bwMode="auto">
            <a:xfrm>
              <a:off x="1330" y="3235"/>
              <a:ext cx="86" cy="76"/>
            </a:xfrm>
            <a:custGeom>
              <a:avLst/>
              <a:gdLst>
                <a:gd name="T0" fmla="*/ 0 w 8436"/>
                <a:gd name="T1" fmla="*/ 0 h 8437"/>
                <a:gd name="T2" fmla="*/ 0 w 8436"/>
                <a:gd name="T3" fmla="*/ 0 h 8437"/>
                <a:gd name="T4" fmla="*/ 0 w 8436"/>
                <a:gd name="T5" fmla="*/ 0 h 8437"/>
                <a:gd name="T6" fmla="*/ 0 w 8436"/>
                <a:gd name="T7" fmla="*/ 0 h 8437"/>
                <a:gd name="T8" fmla="*/ 0 w 8436"/>
                <a:gd name="T9" fmla="*/ 0 h 8437"/>
                <a:gd name="T10" fmla="*/ 0 w 8436"/>
                <a:gd name="T11" fmla="*/ 0 h 8437"/>
                <a:gd name="T12" fmla="*/ 0 w 8436"/>
                <a:gd name="T13" fmla="*/ 0 h 8437"/>
                <a:gd name="T14" fmla="*/ 0 w 8436"/>
                <a:gd name="T15" fmla="*/ 0 h 8437"/>
                <a:gd name="T16" fmla="*/ 0 w 8436"/>
                <a:gd name="T17" fmla="*/ 0 h 8437"/>
                <a:gd name="T18" fmla="*/ 0 w 8436"/>
                <a:gd name="T19" fmla="*/ 0 h 8437"/>
                <a:gd name="T20" fmla="*/ 0 w 8436"/>
                <a:gd name="T21" fmla="*/ 0 h 8437"/>
                <a:gd name="T22" fmla="*/ 0 w 8436"/>
                <a:gd name="T23" fmla="*/ 0 h 8437"/>
                <a:gd name="T24" fmla="*/ 0 w 8436"/>
                <a:gd name="T25" fmla="*/ 0 h 8437"/>
                <a:gd name="T26" fmla="*/ 0 w 8436"/>
                <a:gd name="T27" fmla="*/ 0 h 8437"/>
                <a:gd name="T28" fmla="*/ 0 w 8436"/>
                <a:gd name="T29" fmla="*/ 0 h 8437"/>
                <a:gd name="T30" fmla="*/ 0 w 8436"/>
                <a:gd name="T31" fmla="*/ 0 h 8437"/>
                <a:gd name="T32" fmla="*/ 0 w 8436"/>
                <a:gd name="T33" fmla="*/ 0 h 8437"/>
                <a:gd name="T34" fmla="*/ 0 w 8436"/>
                <a:gd name="T35" fmla="*/ 0 h 8437"/>
                <a:gd name="T36" fmla="*/ 0 w 8436"/>
                <a:gd name="T37" fmla="*/ 0 h 8437"/>
                <a:gd name="T38" fmla="*/ 0 w 8436"/>
                <a:gd name="T39" fmla="*/ 0 h 8437"/>
                <a:gd name="T40" fmla="*/ 0 w 8436"/>
                <a:gd name="T41" fmla="*/ 0 h 8437"/>
                <a:gd name="T42" fmla="*/ 0 w 8436"/>
                <a:gd name="T43" fmla="*/ 0 h 8437"/>
                <a:gd name="T44" fmla="*/ 0 w 8436"/>
                <a:gd name="T45" fmla="*/ 0 h 8437"/>
                <a:gd name="T46" fmla="*/ 0 w 8436"/>
                <a:gd name="T47" fmla="*/ 0 h 8437"/>
                <a:gd name="T48" fmla="*/ 0 w 8436"/>
                <a:gd name="T49" fmla="*/ 0 h 8437"/>
                <a:gd name="T50" fmla="*/ 0 w 8436"/>
                <a:gd name="T51" fmla="*/ 0 h 8437"/>
                <a:gd name="T52" fmla="*/ 0 w 8436"/>
                <a:gd name="T53" fmla="*/ 0 h 8437"/>
                <a:gd name="T54" fmla="*/ 0 w 8436"/>
                <a:gd name="T55" fmla="*/ 0 h 8437"/>
                <a:gd name="T56" fmla="*/ 0 w 8436"/>
                <a:gd name="T57" fmla="*/ 0 h 8437"/>
                <a:gd name="T58" fmla="*/ 0 w 8436"/>
                <a:gd name="T59" fmla="*/ 0 h 8437"/>
                <a:gd name="T60" fmla="*/ 0 w 8436"/>
                <a:gd name="T61" fmla="*/ 0 h 8437"/>
                <a:gd name="T62" fmla="*/ 0 w 8436"/>
                <a:gd name="T63" fmla="*/ 0 h 8437"/>
                <a:gd name="T64" fmla="*/ 0 w 8436"/>
                <a:gd name="T65" fmla="*/ 0 h 8437"/>
                <a:gd name="T66" fmla="*/ 0 w 8436"/>
                <a:gd name="T67" fmla="*/ 0 h 8437"/>
                <a:gd name="T68" fmla="*/ 0 w 8436"/>
                <a:gd name="T69" fmla="*/ 0 h 8437"/>
                <a:gd name="T70" fmla="*/ 0 w 8436"/>
                <a:gd name="T71" fmla="*/ 0 h 8437"/>
                <a:gd name="T72" fmla="*/ 0 w 8436"/>
                <a:gd name="T73" fmla="*/ 0 h 8437"/>
                <a:gd name="T74" fmla="*/ 0 w 8436"/>
                <a:gd name="T75" fmla="*/ 0 h 8437"/>
                <a:gd name="T76" fmla="*/ 0 w 8436"/>
                <a:gd name="T77" fmla="*/ 0 h 8437"/>
                <a:gd name="T78" fmla="*/ 0 w 8436"/>
                <a:gd name="T79" fmla="*/ 0 h 8437"/>
                <a:gd name="T80" fmla="*/ 0 w 8436"/>
                <a:gd name="T81" fmla="*/ 0 h 8437"/>
                <a:gd name="T82" fmla="*/ 0 w 8436"/>
                <a:gd name="T83" fmla="*/ 0 h 8437"/>
                <a:gd name="T84" fmla="*/ 0 w 8436"/>
                <a:gd name="T85" fmla="*/ 0 h 8437"/>
                <a:gd name="T86" fmla="*/ 0 w 8436"/>
                <a:gd name="T87" fmla="*/ 0 h 8437"/>
                <a:gd name="T88" fmla="*/ 0 w 8436"/>
                <a:gd name="T89" fmla="*/ 0 h 8437"/>
                <a:gd name="T90" fmla="*/ 0 w 8436"/>
                <a:gd name="T91" fmla="*/ 0 h 8437"/>
                <a:gd name="T92" fmla="*/ 0 w 8436"/>
                <a:gd name="T93" fmla="*/ 0 h 8437"/>
                <a:gd name="T94" fmla="*/ 0 w 8436"/>
                <a:gd name="T95" fmla="*/ 0 h 8437"/>
                <a:gd name="T96" fmla="*/ 0 w 8436"/>
                <a:gd name="T97" fmla="*/ 0 h 8437"/>
                <a:gd name="T98" fmla="*/ 0 w 8436"/>
                <a:gd name="T99" fmla="*/ 0 h 8437"/>
                <a:gd name="T100" fmla="*/ 0 w 8436"/>
                <a:gd name="T101" fmla="*/ 0 h 8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36"/>
                <a:gd name="T154" fmla="*/ 0 h 8437"/>
                <a:gd name="T155" fmla="*/ 8436 w 8436"/>
                <a:gd name="T156" fmla="*/ 8437 h 8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36" h="8437">
                  <a:moveTo>
                    <a:pt x="0" y="4218"/>
                  </a:moveTo>
                  <a:lnTo>
                    <a:pt x="5" y="4435"/>
                  </a:lnTo>
                  <a:lnTo>
                    <a:pt x="21" y="4648"/>
                  </a:lnTo>
                  <a:lnTo>
                    <a:pt x="48" y="4859"/>
                  </a:lnTo>
                  <a:lnTo>
                    <a:pt x="86" y="5067"/>
                  </a:lnTo>
                  <a:lnTo>
                    <a:pt x="132" y="5271"/>
                  </a:lnTo>
                  <a:lnTo>
                    <a:pt x="189" y="5471"/>
                  </a:lnTo>
                  <a:lnTo>
                    <a:pt x="256" y="5667"/>
                  </a:lnTo>
                  <a:lnTo>
                    <a:pt x="331" y="5858"/>
                  </a:lnTo>
                  <a:lnTo>
                    <a:pt x="415" y="6045"/>
                  </a:lnTo>
                  <a:lnTo>
                    <a:pt x="510" y="6227"/>
                  </a:lnTo>
                  <a:lnTo>
                    <a:pt x="611" y="6403"/>
                  </a:lnTo>
                  <a:lnTo>
                    <a:pt x="721" y="6575"/>
                  </a:lnTo>
                  <a:lnTo>
                    <a:pt x="838" y="6740"/>
                  </a:lnTo>
                  <a:lnTo>
                    <a:pt x="964" y="6900"/>
                  </a:lnTo>
                  <a:lnTo>
                    <a:pt x="1096" y="7053"/>
                  </a:lnTo>
                  <a:lnTo>
                    <a:pt x="1237" y="7199"/>
                  </a:lnTo>
                  <a:lnTo>
                    <a:pt x="1383" y="7339"/>
                  </a:lnTo>
                  <a:lnTo>
                    <a:pt x="1536" y="7472"/>
                  </a:lnTo>
                  <a:lnTo>
                    <a:pt x="1695" y="7597"/>
                  </a:lnTo>
                  <a:lnTo>
                    <a:pt x="1861" y="7715"/>
                  </a:lnTo>
                  <a:lnTo>
                    <a:pt x="2032" y="7825"/>
                  </a:lnTo>
                  <a:lnTo>
                    <a:pt x="2209" y="7927"/>
                  </a:lnTo>
                  <a:lnTo>
                    <a:pt x="2391" y="8020"/>
                  </a:lnTo>
                  <a:lnTo>
                    <a:pt x="2577" y="8105"/>
                  </a:lnTo>
                  <a:lnTo>
                    <a:pt x="2769" y="8180"/>
                  </a:lnTo>
                  <a:lnTo>
                    <a:pt x="2965" y="8246"/>
                  </a:lnTo>
                  <a:lnTo>
                    <a:pt x="3165" y="8303"/>
                  </a:lnTo>
                  <a:lnTo>
                    <a:pt x="3369" y="8351"/>
                  </a:lnTo>
                  <a:lnTo>
                    <a:pt x="3577" y="8388"/>
                  </a:lnTo>
                  <a:lnTo>
                    <a:pt x="3787" y="8414"/>
                  </a:lnTo>
                  <a:lnTo>
                    <a:pt x="4001" y="8431"/>
                  </a:lnTo>
                  <a:lnTo>
                    <a:pt x="4218" y="8437"/>
                  </a:lnTo>
                  <a:lnTo>
                    <a:pt x="4434" y="8431"/>
                  </a:lnTo>
                  <a:lnTo>
                    <a:pt x="4649" y="8414"/>
                  </a:lnTo>
                  <a:lnTo>
                    <a:pt x="4859" y="8388"/>
                  </a:lnTo>
                  <a:lnTo>
                    <a:pt x="5067" y="8351"/>
                  </a:lnTo>
                  <a:lnTo>
                    <a:pt x="5271" y="8303"/>
                  </a:lnTo>
                  <a:lnTo>
                    <a:pt x="5471" y="8246"/>
                  </a:lnTo>
                  <a:lnTo>
                    <a:pt x="5666" y="8180"/>
                  </a:lnTo>
                  <a:lnTo>
                    <a:pt x="5859" y="8105"/>
                  </a:lnTo>
                  <a:lnTo>
                    <a:pt x="6045" y="8020"/>
                  </a:lnTo>
                  <a:lnTo>
                    <a:pt x="6227" y="7927"/>
                  </a:lnTo>
                  <a:lnTo>
                    <a:pt x="6404" y="7825"/>
                  </a:lnTo>
                  <a:lnTo>
                    <a:pt x="6575" y="7715"/>
                  </a:lnTo>
                  <a:lnTo>
                    <a:pt x="6740" y="7597"/>
                  </a:lnTo>
                  <a:lnTo>
                    <a:pt x="6900" y="7472"/>
                  </a:lnTo>
                  <a:lnTo>
                    <a:pt x="7052" y="7339"/>
                  </a:lnTo>
                  <a:lnTo>
                    <a:pt x="7199" y="7199"/>
                  </a:lnTo>
                  <a:lnTo>
                    <a:pt x="7340" y="7053"/>
                  </a:lnTo>
                  <a:lnTo>
                    <a:pt x="7472" y="6900"/>
                  </a:lnTo>
                  <a:lnTo>
                    <a:pt x="7598" y="6740"/>
                  </a:lnTo>
                  <a:lnTo>
                    <a:pt x="7715" y="6575"/>
                  </a:lnTo>
                  <a:lnTo>
                    <a:pt x="7825" y="6403"/>
                  </a:lnTo>
                  <a:lnTo>
                    <a:pt x="7926" y="6227"/>
                  </a:lnTo>
                  <a:lnTo>
                    <a:pt x="8019" y="6045"/>
                  </a:lnTo>
                  <a:lnTo>
                    <a:pt x="8104" y="5858"/>
                  </a:lnTo>
                  <a:lnTo>
                    <a:pt x="8180" y="5667"/>
                  </a:lnTo>
                  <a:lnTo>
                    <a:pt x="8246" y="5471"/>
                  </a:lnTo>
                  <a:lnTo>
                    <a:pt x="8304" y="5271"/>
                  </a:lnTo>
                  <a:lnTo>
                    <a:pt x="8350" y="5067"/>
                  </a:lnTo>
                  <a:lnTo>
                    <a:pt x="8388" y="4859"/>
                  </a:lnTo>
                  <a:lnTo>
                    <a:pt x="8415" y="4648"/>
                  </a:lnTo>
                  <a:lnTo>
                    <a:pt x="8431" y="4435"/>
                  </a:lnTo>
                  <a:lnTo>
                    <a:pt x="8436" y="4218"/>
                  </a:lnTo>
                  <a:lnTo>
                    <a:pt x="8431" y="4001"/>
                  </a:lnTo>
                  <a:lnTo>
                    <a:pt x="8415" y="3787"/>
                  </a:lnTo>
                  <a:lnTo>
                    <a:pt x="8388" y="3577"/>
                  </a:lnTo>
                  <a:lnTo>
                    <a:pt x="8350" y="3368"/>
                  </a:lnTo>
                  <a:lnTo>
                    <a:pt x="8304" y="3165"/>
                  </a:lnTo>
                  <a:lnTo>
                    <a:pt x="8246" y="2965"/>
                  </a:lnTo>
                  <a:lnTo>
                    <a:pt x="8180" y="2768"/>
                  </a:lnTo>
                  <a:lnTo>
                    <a:pt x="8104" y="2577"/>
                  </a:lnTo>
                  <a:lnTo>
                    <a:pt x="8019" y="2390"/>
                  </a:lnTo>
                  <a:lnTo>
                    <a:pt x="7926" y="2209"/>
                  </a:lnTo>
                  <a:lnTo>
                    <a:pt x="7825" y="2032"/>
                  </a:lnTo>
                  <a:lnTo>
                    <a:pt x="7715" y="1861"/>
                  </a:lnTo>
                  <a:lnTo>
                    <a:pt x="7598" y="1695"/>
                  </a:lnTo>
                  <a:lnTo>
                    <a:pt x="7472" y="1536"/>
                  </a:lnTo>
                  <a:lnTo>
                    <a:pt x="7340" y="1382"/>
                  </a:lnTo>
                  <a:lnTo>
                    <a:pt x="7199" y="1236"/>
                  </a:lnTo>
                  <a:lnTo>
                    <a:pt x="7052" y="1096"/>
                  </a:lnTo>
                  <a:lnTo>
                    <a:pt x="6900" y="964"/>
                  </a:lnTo>
                  <a:lnTo>
                    <a:pt x="6740" y="838"/>
                  </a:lnTo>
                  <a:lnTo>
                    <a:pt x="6575" y="721"/>
                  </a:lnTo>
                  <a:lnTo>
                    <a:pt x="6404" y="611"/>
                  </a:lnTo>
                  <a:lnTo>
                    <a:pt x="6227" y="509"/>
                  </a:lnTo>
                  <a:lnTo>
                    <a:pt x="6045" y="415"/>
                  </a:lnTo>
                  <a:lnTo>
                    <a:pt x="5859" y="331"/>
                  </a:lnTo>
                  <a:lnTo>
                    <a:pt x="5666" y="255"/>
                  </a:lnTo>
                  <a:lnTo>
                    <a:pt x="5471" y="189"/>
                  </a:lnTo>
                  <a:lnTo>
                    <a:pt x="5271" y="132"/>
                  </a:lnTo>
                  <a:lnTo>
                    <a:pt x="5067" y="85"/>
                  </a:lnTo>
                  <a:lnTo>
                    <a:pt x="4859" y="48"/>
                  </a:lnTo>
                  <a:lnTo>
                    <a:pt x="4649" y="21"/>
                  </a:lnTo>
                  <a:lnTo>
                    <a:pt x="4434" y="5"/>
                  </a:lnTo>
                  <a:lnTo>
                    <a:pt x="4218" y="0"/>
                  </a:lnTo>
                  <a:lnTo>
                    <a:pt x="4001" y="5"/>
                  </a:lnTo>
                  <a:lnTo>
                    <a:pt x="3787" y="21"/>
                  </a:lnTo>
                  <a:lnTo>
                    <a:pt x="3577" y="48"/>
                  </a:lnTo>
                  <a:lnTo>
                    <a:pt x="3369" y="85"/>
                  </a:lnTo>
                  <a:lnTo>
                    <a:pt x="3165" y="132"/>
                  </a:lnTo>
                  <a:lnTo>
                    <a:pt x="2965" y="189"/>
                  </a:lnTo>
                  <a:lnTo>
                    <a:pt x="2769" y="255"/>
                  </a:lnTo>
                  <a:lnTo>
                    <a:pt x="2577" y="331"/>
                  </a:lnTo>
                  <a:lnTo>
                    <a:pt x="2391" y="415"/>
                  </a:lnTo>
                  <a:lnTo>
                    <a:pt x="2209" y="509"/>
                  </a:lnTo>
                  <a:lnTo>
                    <a:pt x="2032" y="611"/>
                  </a:lnTo>
                  <a:lnTo>
                    <a:pt x="1861" y="721"/>
                  </a:lnTo>
                  <a:lnTo>
                    <a:pt x="1695" y="838"/>
                  </a:lnTo>
                  <a:lnTo>
                    <a:pt x="1536" y="964"/>
                  </a:lnTo>
                  <a:lnTo>
                    <a:pt x="1383" y="1096"/>
                  </a:lnTo>
                  <a:lnTo>
                    <a:pt x="1237" y="1236"/>
                  </a:lnTo>
                  <a:lnTo>
                    <a:pt x="1096" y="1382"/>
                  </a:lnTo>
                  <a:lnTo>
                    <a:pt x="964" y="1536"/>
                  </a:lnTo>
                  <a:lnTo>
                    <a:pt x="838" y="1695"/>
                  </a:lnTo>
                  <a:lnTo>
                    <a:pt x="721" y="1861"/>
                  </a:lnTo>
                  <a:lnTo>
                    <a:pt x="611" y="2032"/>
                  </a:lnTo>
                  <a:lnTo>
                    <a:pt x="510" y="2209"/>
                  </a:lnTo>
                  <a:lnTo>
                    <a:pt x="415" y="2390"/>
                  </a:lnTo>
                  <a:lnTo>
                    <a:pt x="331" y="2577"/>
                  </a:lnTo>
                  <a:lnTo>
                    <a:pt x="256" y="2768"/>
                  </a:lnTo>
                  <a:lnTo>
                    <a:pt x="189" y="2965"/>
                  </a:lnTo>
                  <a:lnTo>
                    <a:pt x="132" y="3165"/>
                  </a:lnTo>
                  <a:lnTo>
                    <a:pt x="86" y="3368"/>
                  </a:lnTo>
                  <a:lnTo>
                    <a:pt x="48" y="3577"/>
                  </a:lnTo>
                  <a:lnTo>
                    <a:pt x="21" y="3787"/>
                  </a:lnTo>
                  <a:lnTo>
                    <a:pt x="5" y="4001"/>
                  </a:lnTo>
                  <a:lnTo>
                    <a:pt x="0" y="4218"/>
                  </a:lnTo>
                  <a:close/>
                  <a:moveTo>
                    <a:pt x="589" y="4218"/>
                  </a:moveTo>
                  <a:lnTo>
                    <a:pt x="593" y="4031"/>
                  </a:lnTo>
                  <a:lnTo>
                    <a:pt x="608" y="3847"/>
                  </a:lnTo>
                  <a:lnTo>
                    <a:pt x="631" y="3666"/>
                  </a:lnTo>
                  <a:lnTo>
                    <a:pt x="663" y="3488"/>
                  </a:lnTo>
                  <a:lnTo>
                    <a:pt x="704" y="3312"/>
                  </a:lnTo>
                  <a:lnTo>
                    <a:pt x="752" y="3140"/>
                  </a:lnTo>
                  <a:lnTo>
                    <a:pt x="810" y="2972"/>
                  </a:lnTo>
                  <a:lnTo>
                    <a:pt x="875" y="2807"/>
                  </a:lnTo>
                  <a:lnTo>
                    <a:pt x="948" y="2646"/>
                  </a:lnTo>
                  <a:lnTo>
                    <a:pt x="1027" y="2489"/>
                  </a:lnTo>
                  <a:lnTo>
                    <a:pt x="1115" y="2337"/>
                  </a:lnTo>
                  <a:lnTo>
                    <a:pt x="1210" y="2191"/>
                  </a:lnTo>
                  <a:lnTo>
                    <a:pt x="1311" y="2048"/>
                  </a:lnTo>
                  <a:lnTo>
                    <a:pt x="1419" y="1911"/>
                  </a:lnTo>
                  <a:lnTo>
                    <a:pt x="1533" y="1779"/>
                  </a:lnTo>
                  <a:lnTo>
                    <a:pt x="1654" y="1654"/>
                  </a:lnTo>
                  <a:lnTo>
                    <a:pt x="1779" y="1533"/>
                  </a:lnTo>
                  <a:lnTo>
                    <a:pt x="1912" y="1419"/>
                  </a:lnTo>
                  <a:lnTo>
                    <a:pt x="2048" y="1311"/>
                  </a:lnTo>
                  <a:lnTo>
                    <a:pt x="2191" y="1209"/>
                  </a:lnTo>
                  <a:lnTo>
                    <a:pt x="2337" y="1115"/>
                  </a:lnTo>
                  <a:lnTo>
                    <a:pt x="2490" y="1027"/>
                  </a:lnTo>
                  <a:lnTo>
                    <a:pt x="2646" y="947"/>
                  </a:lnTo>
                  <a:lnTo>
                    <a:pt x="2807" y="875"/>
                  </a:lnTo>
                  <a:lnTo>
                    <a:pt x="2972" y="810"/>
                  </a:lnTo>
                  <a:lnTo>
                    <a:pt x="3140" y="752"/>
                  </a:lnTo>
                  <a:lnTo>
                    <a:pt x="3313" y="704"/>
                  </a:lnTo>
                  <a:lnTo>
                    <a:pt x="3488" y="663"/>
                  </a:lnTo>
                  <a:lnTo>
                    <a:pt x="3666" y="631"/>
                  </a:lnTo>
                  <a:lnTo>
                    <a:pt x="3848" y="608"/>
                  </a:lnTo>
                  <a:lnTo>
                    <a:pt x="4032" y="593"/>
                  </a:lnTo>
                  <a:lnTo>
                    <a:pt x="4218" y="589"/>
                  </a:lnTo>
                  <a:lnTo>
                    <a:pt x="4404" y="593"/>
                  </a:lnTo>
                  <a:lnTo>
                    <a:pt x="4588" y="608"/>
                  </a:lnTo>
                  <a:lnTo>
                    <a:pt x="4770" y="631"/>
                  </a:lnTo>
                  <a:lnTo>
                    <a:pt x="4948" y="663"/>
                  </a:lnTo>
                  <a:lnTo>
                    <a:pt x="5123" y="704"/>
                  </a:lnTo>
                  <a:lnTo>
                    <a:pt x="5295" y="752"/>
                  </a:lnTo>
                  <a:lnTo>
                    <a:pt x="5464" y="810"/>
                  </a:lnTo>
                  <a:lnTo>
                    <a:pt x="5629" y="875"/>
                  </a:lnTo>
                  <a:lnTo>
                    <a:pt x="5790" y="947"/>
                  </a:lnTo>
                  <a:lnTo>
                    <a:pt x="5946" y="1027"/>
                  </a:lnTo>
                  <a:lnTo>
                    <a:pt x="6098" y="1115"/>
                  </a:lnTo>
                  <a:lnTo>
                    <a:pt x="6245" y="1209"/>
                  </a:lnTo>
                  <a:lnTo>
                    <a:pt x="6388" y="1311"/>
                  </a:lnTo>
                  <a:lnTo>
                    <a:pt x="6524" y="1419"/>
                  </a:lnTo>
                  <a:lnTo>
                    <a:pt x="6657" y="1533"/>
                  </a:lnTo>
                  <a:lnTo>
                    <a:pt x="6782" y="1654"/>
                  </a:lnTo>
                  <a:lnTo>
                    <a:pt x="6903" y="1779"/>
                  </a:lnTo>
                  <a:lnTo>
                    <a:pt x="7017" y="1911"/>
                  </a:lnTo>
                  <a:lnTo>
                    <a:pt x="7124" y="2048"/>
                  </a:lnTo>
                  <a:lnTo>
                    <a:pt x="7226" y="2191"/>
                  </a:lnTo>
                  <a:lnTo>
                    <a:pt x="7320" y="2337"/>
                  </a:lnTo>
                  <a:lnTo>
                    <a:pt x="7407" y="2489"/>
                  </a:lnTo>
                  <a:lnTo>
                    <a:pt x="7488" y="2646"/>
                  </a:lnTo>
                  <a:lnTo>
                    <a:pt x="7561" y="2807"/>
                  </a:lnTo>
                  <a:lnTo>
                    <a:pt x="7626" y="2972"/>
                  </a:lnTo>
                  <a:lnTo>
                    <a:pt x="7684" y="3140"/>
                  </a:lnTo>
                  <a:lnTo>
                    <a:pt x="7732" y="3312"/>
                  </a:lnTo>
                  <a:lnTo>
                    <a:pt x="7773" y="3488"/>
                  </a:lnTo>
                  <a:lnTo>
                    <a:pt x="7805" y="3666"/>
                  </a:lnTo>
                  <a:lnTo>
                    <a:pt x="7828" y="3847"/>
                  </a:lnTo>
                  <a:lnTo>
                    <a:pt x="7841" y="4031"/>
                  </a:lnTo>
                  <a:lnTo>
                    <a:pt x="7846" y="4218"/>
                  </a:lnTo>
                  <a:lnTo>
                    <a:pt x="7841" y="4404"/>
                  </a:lnTo>
                  <a:lnTo>
                    <a:pt x="7828" y="4588"/>
                  </a:lnTo>
                  <a:lnTo>
                    <a:pt x="7805" y="4769"/>
                  </a:lnTo>
                  <a:lnTo>
                    <a:pt x="7773" y="4949"/>
                  </a:lnTo>
                  <a:lnTo>
                    <a:pt x="7732" y="5124"/>
                  </a:lnTo>
                  <a:lnTo>
                    <a:pt x="7684" y="5296"/>
                  </a:lnTo>
                  <a:lnTo>
                    <a:pt x="7626" y="5464"/>
                  </a:lnTo>
                  <a:lnTo>
                    <a:pt x="7561" y="5629"/>
                  </a:lnTo>
                  <a:lnTo>
                    <a:pt x="7488" y="5789"/>
                  </a:lnTo>
                  <a:lnTo>
                    <a:pt x="7407" y="5946"/>
                  </a:lnTo>
                  <a:lnTo>
                    <a:pt x="7320" y="6098"/>
                  </a:lnTo>
                  <a:lnTo>
                    <a:pt x="7226" y="6245"/>
                  </a:lnTo>
                  <a:lnTo>
                    <a:pt x="7124" y="6388"/>
                  </a:lnTo>
                  <a:lnTo>
                    <a:pt x="7017" y="6525"/>
                  </a:lnTo>
                  <a:lnTo>
                    <a:pt x="6903" y="6656"/>
                  </a:lnTo>
                  <a:lnTo>
                    <a:pt x="6782" y="6783"/>
                  </a:lnTo>
                  <a:lnTo>
                    <a:pt x="6657" y="6903"/>
                  </a:lnTo>
                  <a:lnTo>
                    <a:pt x="6524" y="7017"/>
                  </a:lnTo>
                  <a:lnTo>
                    <a:pt x="6388" y="7125"/>
                  </a:lnTo>
                  <a:lnTo>
                    <a:pt x="6245" y="7226"/>
                  </a:lnTo>
                  <a:lnTo>
                    <a:pt x="6098" y="7321"/>
                  </a:lnTo>
                  <a:lnTo>
                    <a:pt x="5946" y="7408"/>
                  </a:lnTo>
                  <a:lnTo>
                    <a:pt x="5790" y="7489"/>
                  </a:lnTo>
                  <a:lnTo>
                    <a:pt x="5629" y="7561"/>
                  </a:lnTo>
                  <a:lnTo>
                    <a:pt x="5464" y="7626"/>
                  </a:lnTo>
                  <a:lnTo>
                    <a:pt x="5295" y="7683"/>
                  </a:lnTo>
                  <a:lnTo>
                    <a:pt x="5123" y="7733"/>
                  </a:lnTo>
                  <a:lnTo>
                    <a:pt x="4948" y="7773"/>
                  </a:lnTo>
                  <a:lnTo>
                    <a:pt x="4770" y="7804"/>
                  </a:lnTo>
                  <a:lnTo>
                    <a:pt x="4588" y="7828"/>
                  </a:lnTo>
                  <a:lnTo>
                    <a:pt x="4404" y="7842"/>
                  </a:lnTo>
                  <a:lnTo>
                    <a:pt x="4218" y="7847"/>
                  </a:lnTo>
                  <a:lnTo>
                    <a:pt x="4032" y="7842"/>
                  </a:lnTo>
                  <a:lnTo>
                    <a:pt x="3848" y="7828"/>
                  </a:lnTo>
                  <a:lnTo>
                    <a:pt x="3666" y="7804"/>
                  </a:lnTo>
                  <a:lnTo>
                    <a:pt x="3488" y="7773"/>
                  </a:lnTo>
                  <a:lnTo>
                    <a:pt x="3313" y="7733"/>
                  </a:lnTo>
                  <a:lnTo>
                    <a:pt x="3140" y="7683"/>
                  </a:lnTo>
                  <a:lnTo>
                    <a:pt x="2972" y="7626"/>
                  </a:lnTo>
                  <a:lnTo>
                    <a:pt x="2807" y="7561"/>
                  </a:lnTo>
                  <a:lnTo>
                    <a:pt x="2646" y="7489"/>
                  </a:lnTo>
                  <a:lnTo>
                    <a:pt x="2490" y="7408"/>
                  </a:lnTo>
                  <a:lnTo>
                    <a:pt x="2337" y="7321"/>
                  </a:lnTo>
                  <a:lnTo>
                    <a:pt x="2191" y="7226"/>
                  </a:lnTo>
                  <a:lnTo>
                    <a:pt x="2048" y="7125"/>
                  </a:lnTo>
                  <a:lnTo>
                    <a:pt x="1912" y="7017"/>
                  </a:lnTo>
                  <a:lnTo>
                    <a:pt x="1779" y="6903"/>
                  </a:lnTo>
                  <a:lnTo>
                    <a:pt x="1654" y="6783"/>
                  </a:lnTo>
                  <a:lnTo>
                    <a:pt x="1533" y="6656"/>
                  </a:lnTo>
                  <a:lnTo>
                    <a:pt x="1419" y="6525"/>
                  </a:lnTo>
                  <a:lnTo>
                    <a:pt x="1311" y="6388"/>
                  </a:lnTo>
                  <a:lnTo>
                    <a:pt x="1210" y="6245"/>
                  </a:lnTo>
                  <a:lnTo>
                    <a:pt x="1115" y="6098"/>
                  </a:lnTo>
                  <a:lnTo>
                    <a:pt x="1027" y="5946"/>
                  </a:lnTo>
                  <a:lnTo>
                    <a:pt x="948" y="5789"/>
                  </a:lnTo>
                  <a:lnTo>
                    <a:pt x="875" y="5629"/>
                  </a:lnTo>
                  <a:lnTo>
                    <a:pt x="810" y="5464"/>
                  </a:lnTo>
                  <a:lnTo>
                    <a:pt x="752" y="5296"/>
                  </a:lnTo>
                  <a:lnTo>
                    <a:pt x="704" y="5124"/>
                  </a:lnTo>
                  <a:lnTo>
                    <a:pt x="663" y="4949"/>
                  </a:lnTo>
                  <a:lnTo>
                    <a:pt x="631" y="4769"/>
                  </a:lnTo>
                  <a:lnTo>
                    <a:pt x="608" y="4588"/>
                  </a:lnTo>
                  <a:lnTo>
                    <a:pt x="593" y="4404"/>
                  </a:lnTo>
                  <a:lnTo>
                    <a:pt x="589" y="4218"/>
                  </a:lnTo>
                  <a:close/>
                </a:path>
              </a:pathLst>
            </a:custGeom>
            <a:solidFill>
              <a:srgbClr val="FFFFFF"/>
            </a:solidFill>
            <a:ln w="9525">
              <a:noFill/>
              <a:round/>
              <a:headEnd/>
              <a:tailEnd/>
            </a:ln>
          </p:spPr>
          <p:txBody>
            <a:bodyPr/>
            <a:lstStyle/>
            <a:p>
              <a:endParaRPr lang="en-US"/>
            </a:p>
          </p:txBody>
        </p:sp>
        <p:sp>
          <p:nvSpPr>
            <p:cNvPr id="48339" name="Freeform 1137"/>
            <p:cNvSpPr>
              <a:spLocks noChangeAspect="1"/>
            </p:cNvSpPr>
            <p:nvPr/>
          </p:nvSpPr>
          <p:spPr bwMode="auto">
            <a:xfrm>
              <a:off x="1330" y="3235"/>
              <a:ext cx="86" cy="76"/>
            </a:xfrm>
            <a:custGeom>
              <a:avLst/>
              <a:gdLst>
                <a:gd name="T0" fmla="*/ 0 w 8436"/>
                <a:gd name="T1" fmla="*/ 0 h 8437"/>
                <a:gd name="T2" fmla="*/ 0 w 8436"/>
                <a:gd name="T3" fmla="*/ 0 h 8437"/>
                <a:gd name="T4" fmla="*/ 0 w 8436"/>
                <a:gd name="T5" fmla="*/ 0 h 8437"/>
                <a:gd name="T6" fmla="*/ 0 w 8436"/>
                <a:gd name="T7" fmla="*/ 0 h 8437"/>
                <a:gd name="T8" fmla="*/ 0 w 8436"/>
                <a:gd name="T9" fmla="*/ 0 h 8437"/>
                <a:gd name="T10" fmla="*/ 0 w 8436"/>
                <a:gd name="T11" fmla="*/ 0 h 8437"/>
                <a:gd name="T12" fmla="*/ 0 w 8436"/>
                <a:gd name="T13" fmla="*/ 0 h 8437"/>
                <a:gd name="T14" fmla="*/ 0 w 8436"/>
                <a:gd name="T15" fmla="*/ 0 h 8437"/>
                <a:gd name="T16" fmla="*/ 0 w 8436"/>
                <a:gd name="T17" fmla="*/ 0 h 8437"/>
                <a:gd name="T18" fmla="*/ 0 w 8436"/>
                <a:gd name="T19" fmla="*/ 0 h 8437"/>
                <a:gd name="T20" fmla="*/ 0 w 8436"/>
                <a:gd name="T21" fmla="*/ 0 h 8437"/>
                <a:gd name="T22" fmla="*/ 0 w 8436"/>
                <a:gd name="T23" fmla="*/ 0 h 8437"/>
                <a:gd name="T24" fmla="*/ 0 w 8436"/>
                <a:gd name="T25" fmla="*/ 0 h 8437"/>
                <a:gd name="T26" fmla="*/ 0 w 8436"/>
                <a:gd name="T27" fmla="*/ 0 h 8437"/>
                <a:gd name="T28" fmla="*/ 0 w 8436"/>
                <a:gd name="T29" fmla="*/ 0 h 8437"/>
                <a:gd name="T30" fmla="*/ 0 w 8436"/>
                <a:gd name="T31" fmla="*/ 0 h 8437"/>
                <a:gd name="T32" fmla="*/ 0 w 8436"/>
                <a:gd name="T33" fmla="*/ 0 h 8437"/>
                <a:gd name="T34" fmla="*/ 0 w 8436"/>
                <a:gd name="T35" fmla="*/ 0 h 8437"/>
                <a:gd name="T36" fmla="*/ 0 w 8436"/>
                <a:gd name="T37" fmla="*/ 0 h 8437"/>
                <a:gd name="T38" fmla="*/ 0 w 8436"/>
                <a:gd name="T39" fmla="*/ 0 h 8437"/>
                <a:gd name="T40" fmla="*/ 0 w 8436"/>
                <a:gd name="T41" fmla="*/ 0 h 8437"/>
                <a:gd name="T42" fmla="*/ 0 w 8436"/>
                <a:gd name="T43" fmla="*/ 0 h 8437"/>
                <a:gd name="T44" fmla="*/ 0 w 8436"/>
                <a:gd name="T45" fmla="*/ 0 h 8437"/>
                <a:gd name="T46" fmla="*/ 0 w 8436"/>
                <a:gd name="T47" fmla="*/ 0 h 8437"/>
                <a:gd name="T48" fmla="*/ 0 w 8436"/>
                <a:gd name="T49" fmla="*/ 0 h 8437"/>
                <a:gd name="T50" fmla="*/ 0 w 8436"/>
                <a:gd name="T51" fmla="*/ 0 h 8437"/>
                <a:gd name="T52" fmla="*/ 0 w 8436"/>
                <a:gd name="T53" fmla="*/ 0 h 8437"/>
                <a:gd name="T54" fmla="*/ 0 w 8436"/>
                <a:gd name="T55" fmla="*/ 0 h 8437"/>
                <a:gd name="T56" fmla="*/ 0 w 8436"/>
                <a:gd name="T57" fmla="*/ 0 h 8437"/>
                <a:gd name="T58" fmla="*/ 0 w 8436"/>
                <a:gd name="T59" fmla="*/ 0 h 8437"/>
                <a:gd name="T60" fmla="*/ 0 w 8436"/>
                <a:gd name="T61" fmla="*/ 0 h 8437"/>
                <a:gd name="T62" fmla="*/ 0 w 8436"/>
                <a:gd name="T63" fmla="*/ 0 h 8437"/>
                <a:gd name="T64" fmla="*/ 0 w 8436"/>
                <a:gd name="T65" fmla="*/ 0 h 8437"/>
                <a:gd name="T66" fmla="*/ 0 w 8436"/>
                <a:gd name="T67" fmla="*/ 0 h 8437"/>
                <a:gd name="T68" fmla="*/ 0 w 8436"/>
                <a:gd name="T69" fmla="*/ 0 h 8437"/>
                <a:gd name="T70" fmla="*/ 0 w 8436"/>
                <a:gd name="T71" fmla="*/ 0 h 8437"/>
                <a:gd name="T72" fmla="*/ 0 w 8436"/>
                <a:gd name="T73" fmla="*/ 0 h 8437"/>
                <a:gd name="T74" fmla="*/ 0 w 8436"/>
                <a:gd name="T75" fmla="*/ 0 h 8437"/>
                <a:gd name="T76" fmla="*/ 0 w 8436"/>
                <a:gd name="T77" fmla="*/ 0 h 8437"/>
                <a:gd name="T78" fmla="*/ 0 w 8436"/>
                <a:gd name="T79" fmla="*/ 0 h 8437"/>
                <a:gd name="T80" fmla="*/ 0 w 8436"/>
                <a:gd name="T81" fmla="*/ 0 h 8437"/>
                <a:gd name="T82" fmla="*/ 0 w 8436"/>
                <a:gd name="T83" fmla="*/ 0 h 8437"/>
                <a:gd name="T84" fmla="*/ 0 w 8436"/>
                <a:gd name="T85" fmla="*/ 0 h 84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36"/>
                <a:gd name="T130" fmla="*/ 0 h 8437"/>
                <a:gd name="T131" fmla="*/ 8436 w 8436"/>
                <a:gd name="T132" fmla="*/ 8437 h 84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36" h="8437">
                  <a:moveTo>
                    <a:pt x="0" y="4218"/>
                  </a:moveTo>
                  <a:lnTo>
                    <a:pt x="5" y="4435"/>
                  </a:lnTo>
                  <a:lnTo>
                    <a:pt x="21" y="4648"/>
                  </a:lnTo>
                  <a:lnTo>
                    <a:pt x="48" y="4859"/>
                  </a:lnTo>
                  <a:lnTo>
                    <a:pt x="86" y="5067"/>
                  </a:lnTo>
                  <a:lnTo>
                    <a:pt x="132" y="5271"/>
                  </a:lnTo>
                  <a:lnTo>
                    <a:pt x="189" y="5471"/>
                  </a:lnTo>
                  <a:lnTo>
                    <a:pt x="256" y="5667"/>
                  </a:lnTo>
                  <a:lnTo>
                    <a:pt x="331" y="5858"/>
                  </a:lnTo>
                  <a:lnTo>
                    <a:pt x="415" y="6045"/>
                  </a:lnTo>
                  <a:lnTo>
                    <a:pt x="510" y="6227"/>
                  </a:lnTo>
                  <a:lnTo>
                    <a:pt x="611" y="6403"/>
                  </a:lnTo>
                  <a:lnTo>
                    <a:pt x="721" y="6575"/>
                  </a:lnTo>
                  <a:lnTo>
                    <a:pt x="838" y="6740"/>
                  </a:lnTo>
                  <a:lnTo>
                    <a:pt x="964" y="6900"/>
                  </a:lnTo>
                  <a:lnTo>
                    <a:pt x="1096" y="7053"/>
                  </a:lnTo>
                  <a:lnTo>
                    <a:pt x="1237" y="7199"/>
                  </a:lnTo>
                  <a:lnTo>
                    <a:pt x="1383" y="7339"/>
                  </a:lnTo>
                  <a:lnTo>
                    <a:pt x="1536" y="7472"/>
                  </a:lnTo>
                  <a:lnTo>
                    <a:pt x="1695" y="7597"/>
                  </a:lnTo>
                  <a:lnTo>
                    <a:pt x="1861" y="7715"/>
                  </a:lnTo>
                  <a:lnTo>
                    <a:pt x="2032" y="7825"/>
                  </a:lnTo>
                  <a:lnTo>
                    <a:pt x="2209" y="7927"/>
                  </a:lnTo>
                  <a:lnTo>
                    <a:pt x="2391" y="8020"/>
                  </a:lnTo>
                  <a:lnTo>
                    <a:pt x="2577" y="8105"/>
                  </a:lnTo>
                  <a:lnTo>
                    <a:pt x="2769" y="8180"/>
                  </a:lnTo>
                  <a:lnTo>
                    <a:pt x="2965" y="8246"/>
                  </a:lnTo>
                  <a:lnTo>
                    <a:pt x="3165" y="8303"/>
                  </a:lnTo>
                  <a:lnTo>
                    <a:pt x="3369" y="8351"/>
                  </a:lnTo>
                  <a:lnTo>
                    <a:pt x="3577" y="8388"/>
                  </a:lnTo>
                  <a:lnTo>
                    <a:pt x="3787" y="8414"/>
                  </a:lnTo>
                  <a:lnTo>
                    <a:pt x="4001" y="8431"/>
                  </a:lnTo>
                  <a:lnTo>
                    <a:pt x="4218" y="8437"/>
                  </a:lnTo>
                  <a:lnTo>
                    <a:pt x="4434" y="8431"/>
                  </a:lnTo>
                  <a:lnTo>
                    <a:pt x="4649" y="8414"/>
                  </a:lnTo>
                  <a:lnTo>
                    <a:pt x="4859" y="8388"/>
                  </a:lnTo>
                  <a:lnTo>
                    <a:pt x="5067" y="8351"/>
                  </a:lnTo>
                  <a:lnTo>
                    <a:pt x="5271" y="8303"/>
                  </a:lnTo>
                  <a:lnTo>
                    <a:pt x="5471" y="8246"/>
                  </a:lnTo>
                  <a:lnTo>
                    <a:pt x="5666" y="8180"/>
                  </a:lnTo>
                  <a:lnTo>
                    <a:pt x="5859" y="8105"/>
                  </a:lnTo>
                  <a:lnTo>
                    <a:pt x="6045" y="8020"/>
                  </a:lnTo>
                  <a:lnTo>
                    <a:pt x="6227" y="7927"/>
                  </a:lnTo>
                  <a:lnTo>
                    <a:pt x="6404" y="7825"/>
                  </a:lnTo>
                  <a:lnTo>
                    <a:pt x="6575" y="7715"/>
                  </a:lnTo>
                  <a:lnTo>
                    <a:pt x="6740" y="7597"/>
                  </a:lnTo>
                  <a:lnTo>
                    <a:pt x="6900" y="7472"/>
                  </a:lnTo>
                  <a:lnTo>
                    <a:pt x="7052" y="7339"/>
                  </a:lnTo>
                  <a:lnTo>
                    <a:pt x="7199" y="7199"/>
                  </a:lnTo>
                  <a:lnTo>
                    <a:pt x="7340" y="7053"/>
                  </a:lnTo>
                  <a:lnTo>
                    <a:pt x="7472" y="6900"/>
                  </a:lnTo>
                  <a:lnTo>
                    <a:pt x="7598" y="6740"/>
                  </a:lnTo>
                  <a:lnTo>
                    <a:pt x="7715" y="6575"/>
                  </a:lnTo>
                  <a:lnTo>
                    <a:pt x="7825" y="6403"/>
                  </a:lnTo>
                  <a:lnTo>
                    <a:pt x="7926" y="6227"/>
                  </a:lnTo>
                  <a:lnTo>
                    <a:pt x="8019" y="6045"/>
                  </a:lnTo>
                  <a:lnTo>
                    <a:pt x="8104" y="5858"/>
                  </a:lnTo>
                  <a:lnTo>
                    <a:pt x="8180" y="5667"/>
                  </a:lnTo>
                  <a:lnTo>
                    <a:pt x="8246" y="5471"/>
                  </a:lnTo>
                  <a:lnTo>
                    <a:pt x="8304" y="5271"/>
                  </a:lnTo>
                  <a:lnTo>
                    <a:pt x="8350" y="5067"/>
                  </a:lnTo>
                  <a:lnTo>
                    <a:pt x="8388" y="4859"/>
                  </a:lnTo>
                  <a:lnTo>
                    <a:pt x="8415" y="4648"/>
                  </a:lnTo>
                  <a:lnTo>
                    <a:pt x="8431" y="4435"/>
                  </a:lnTo>
                  <a:lnTo>
                    <a:pt x="8436" y="4218"/>
                  </a:lnTo>
                  <a:lnTo>
                    <a:pt x="8431" y="4001"/>
                  </a:lnTo>
                  <a:lnTo>
                    <a:pt x="8415" y="3787"/>
                  </a:lnTo>
                  <a:lnTo>
                    <a:pt x="8388" y="3577"/>
                  </a:lnTo>
                  <a:lnTo>
                    <a:pt x="8350" y="3368"/>
                  </a:lnTo>
                  <a:lnTo>
                    <a:pt x="8304" y="3165"/>
                  </a:lnTo>
                  <a:lnTo>
                    <a:pt x="8246" y="2965"/>
                  </a:lnTo>
                  <a:lnTo>
                    <a:pt x="8180" y="2768"/>
                  </a:lnTo>
                  <a:lnTo>
                    <a:pt x="8104" y="2577"/>
                  </a:lnTo>
                  <a:lnTo>
                    <a:pt x="8019" y="2390"/>
                  </a:lnTo>
                  <a:lnTo>
                    <a:pt x="7926" y="2209"/>
                  </a:lnTo>
                  <a:lnTo>
                    <a:pt x="7825" y="2032"/>
                  </a:lnTo>
                  <a:lnTo>
                    <a:pt x="7715" y="1861"/>
                  </a:lnTo>
                  <a:lnTo>
                    <a:pt x="7598" y="1695"/>
                  </a:lnTo>
                  <a:lnTo>
                    <a:pt x="7472" y="1536"/>
                  </a:lnTo>
                  <a:lnTo>
                    <a:pt x="7340" y="1382"/>
                  </a:lnTo>
                  <a:lnTo>
                    <a:pt x="7199" y="1236"/>
                  </a:lnTo>
                  <a:lnTo>
                    <a:pt x="7052" y="1096"/>
                  </a:lnTo>
                  <a:lnTo>
                    <a:pt x="6900" y="964"/>
                  </a:lnTo>
                  <a:lnTo>
                    <a:pt x="6740" y="838"/>
                  </a:lnTo>
                  <a:lnTo>
                    <a:pt x="6575" y="721"/>
                  </a:lnTo>
                  <a:lnTo>
                    <a:pt x="6404" y="611"/>
                  </a:lnTo>
                  <a:lnTo>
                    <a:pt x="6227" y="509"/>
                  </a:lnTo>
                  <a:lnTo>
                    <a:pt x="6045" y="415"/>
                  </a:lnTo>
                  <a:lnTo>
                    <a:pt x="5859" y="331"/>
                  </a:lnTo>
                  <a:lnTo>
                    <a:pt x="5666" y="255"/>
                  </a:lnTo>
                  <a:lnTo>
                    <a:pt x="5471" y="189"/>
                  </a:lnTo>
                  <a:lnTo>
                    <a:pt x="5271" y="132"/>
                  </a:lnTo>
                  <a:lnTo>
                    <a:pt x="5067" y="85"/>
                  </a:lnTo>
                  <a:lnTo>
                    <a:pt x="4859" y="48"/>
                  </a:lnTo>
                  <a:lnTo>
                    <a:pt x="4649" y="21"/>
                  </a:lnTo>
                  <a:lnTo>
                    <a:pt x="4434" y="5"/>
                  </a:lnTo>
                  <a:lnTo>
                    <a:pt x="4218" y="0"/>
                  </a:lnTo>
                  <a:lnTo>
                    <a:pt x="4001" y="5"/>
                  </a:lnTo>
                  <a:lnTo>
                    <a:pt x="3787" y="21"/>
                  </a:lnTo>
                  <a:lnTo>
                    <a:pt x="3577" y="48"/>
                  </a:lnTo>
                  <a:lnTo>
                    <a:pt x="3369" y="85"/>
                  </a:lnTo>
                  <a:lnTo>
                    <a:pt x="3165" y="132"/>
                  </a:lnTo>
                  <a:lnTo>
                    <a:pt x="2965" y="189"/>
                  </a:lnTo>
                  <a:lnTo>
                    <a:pt x="2769" y="255"/>
                  </a:lnTo>
                  <a:lnTo>
                    <a:pt x="2577" y="331"/>
                  </a:lnTo>
                  <a:lnTo>
                    <a:pt x="2391" y="415"/>
                  </a:lnTo>
                  <a:lnTo>
                    <a:pt x="2209" y="509"/>
                  </a:lnTo>
                  <a:lnTo>
                    <a:pt x="2032" y="611"/>
                  </a:lnTo>
                  <a:lnTo>
                    <a:pt x="1861" y="721"/>
                  </a:lnTo>
                  <a:lnTo>
                    <a:pt x="1695" y="838"/>
                  </a:lnTo>
                  <a:lnTo>
                    <a:pt x="1536" y="964"/>
                  </a:lnTo>
                  <a:lnTo>
                    <a:pt x="1383" y="1096"/>
                  </a:lnTo>
                  <a:lnTo>
                    <a:pt x="1237" y="1236"/>
                  </a:lnTo>
                  <a:lnTo>
                    <a:pt x="1096" y="1382"/>
                  </a:lnTo>
                  <a:lnTo>
                    <a:pt x="964" y="1536"/>
                  </a:lnTo>
                  <a:lnTo>
                    <a:pt x="838" y="1695"/>
                  </a:lnTo>
                  <a:lnTo>
                    <a:pt x="721" y="1861"/>
                  </a:lnTo>
                  <a:lnTo>
                    <a:pt x="611" y="2032"/>
                  </a:lnTo>
                  <a:lnTo>
                    <a:pt x="510" y="2209"/>
                  </a:lnTo>
                  <a:lnTo>
                    <a:pt x="415" y="2390"/>
                  </a:lnTo>
                  <a:lnTo>
                    <a:pt x="331" y="2577"/>
                  </a:lnTo>
                  <a:lnTo>
                    <a:pt x="256" y="2768"/>
                  </a:lnTo>
                  <a:lnTo>
                    <a:pt x="189" y="2965"/>
                  </a:lnTo>
                  <a:lnTo>
                    <a:pt x="132" y="3165"/>
                  </a:lnTo>
                  <a:lnTo>
                    <a:pt x="86" y="3368"/>
                  </a:lnTo>
                  <a:lnTo>
                    <a:pt x="48" y="3577"/>
                  </a:lnTo>
                  <a:lnTo>
                    <a:pt x="21" y="3787"/>
                  </a:lnTo>
                  <a:lnTo>
                    <a:pt x="5" y="4001"/>
                  </a:lnTo>
                  <a:lnTo>
                    <a:pt x="0" y="4218"/>
                  </a:lnTo>
                </a:path>
              </a:pathLst>
            </a:custGeom>
            <a:noFill/>
            <a:ln w="0">
              <a:solidFill>
                <a:srgbClr val="151619"/>
              </a:solidFill>
              <a:round/>
              <a:headEnd/>
              <a:tailEnd/>
            </a:ln>
          </p:spPr>
          <p:txBody>
            <a:bodyPr/>
            <a:lstStyle/>
            <a:p>
              <a:endParaRPr lang="en-US"/>
            </a:p>
          </p:txBody>
        </p:sp>
        <p:sp>
          <p:nvSpPr>
            <p:cNvPr id="48340" name="Freeform 1138"/>
            <p:cNvSpPr>
              <a:spLocks noChangeAspect="1"/>
            </p:cNvSpPr>
            <p:nvPr/>
          </p:nvSpPr>
          <p:spPr bwMode="auto">
            <a:xfrm>
              <a:off x="1336" y="3240"/>
              <a:ext cx="74" cy="65"/>
            </a:xfrm>
            <a:custGeom>
              <a:avLst/>
              <a:gdLst>
                <a:gd name="T0" fmla="*/ 0 w 7257"/>
                <a:gd name="T1" fmla="*/ 0 h 7258"/>
                <a:gd name="T2" fmla="*/ 0 w 7257"/>
                <a:gd name="T3" fmla="*/ 0 h 7258"/>
                <a:gd name="T4" fmla="*/ 0 w 7257"/>
                <a:gd name="T5" fmla="*/ 0 h 7258"/>
                <a:gd name="T6" fmla="*/ 0 w 7257"/>
                <a:gd name="T7" fmla="*/ 0 h 7258"/>
                <a:gd name="T8" fmla="*/ 0 w 7257"/>
                <a:gd name="T9" fmla="*/ 0 h 7258"/>
                <a:gd name="T10" fmla="*/ 0 w 7257"/>
                <a:gd name="T11" fmla="*/ 0 h 7258"/>
                <a:gd name="T12" fmla="*/ 0 w 7257"/>
                <a:gd name="T13" fmla="*/ 0 h 7258"/>
                <a:gd name="T14" fmla="*/ 0 w 7257"/>
                <a:gd name="T15" fmla="*/ 0 h 7258"/>
                <a:gd name="T16" fmla="*/ 0 w 7257"/>
                <a:gd name="T17" fmla="*/ 0 h 7258"/>
                <a:gd name="T18" fmla="*/ 0 w 7257"/>
                <a:gd name="T19" fmla="*/ 0 h 7258"/>
                <a:gd name="T20" fmla="*/ 0 w 7257"/>
                <a:gd name="T21" fmla="*/ 0 h 7258"/>
                <a:gd name="T22" fmla="*/ 0 w 7257"/>
                <a:gd name="T23" fmla="*/ 0 h 7258"/>
                <a:gd name="T24" fmla="*/ 0 w 7257"/>
                <a:gd name="T25" fmla="*/ 0 h 7258"/>
                <a:gd name="T26" fmla="*/ 0 w 7257"/>
                <a:gd name="T27" fmla="*/ 0 h 7258"/>
                <a:gd name="T28" fmla="*/ 0 w 7257"/>
                <a:gd name="T29" fmla="*/ 0 h 7258"/>
                <a:gd name="T30" fmla="*/ 0 w 7257"/>
                <a:gd name="T31" fmla="*/ 0 h 7258"/>
                <a:gd name="T32" fmla="*/ 0 w 7257"/>
                <a:gd name="T33" fmla="*/ 0 h 7258"/>
                <a:gd name="T34" fmla="*/ 0 w 7257"/>
                <a:gd name="T35" fmla="*/ 0 h 7258"/>
                <a:gd name="T36" fmla="*/ 0 w 7257"/>
                <a:gd name="T37" fmla="*/ 0 h 7258"/>
                <a:gd name="T38" fmla="*/ 0 w 7257"/>
                <a:gd name="T39" fmla="*/ 0 h 7258"/>
                <a:gd name="T40" fmla="*/ 0 w 7257"/>
                <a:gd name="T41" fmla="*/ 0 h 7258"/>
                <a:gd name="T42" fmla="*/ 0 w 7257"/>
                <a:gd name="T43" fmla="*/ 0 h 7258"/>
                <a:gd name="T44" fmla="*/ 0 w 7257"/>
                <a:gd name="T45" fmla="*/ 0 h 7258"/>
                <a:gd name="T46" fmla="*/ 0 w 7257"/>
                <a:gd name="T47" fmla="*/ 0 h 7258"/>
                <a:gd name="T48" fmla="*/ 0 w 7257"/>
                <a:gd name="T49" fmla="*/ 0 h 7258"/>
                <a:gd name="T50" fmla="*/ 0 w 7257"/>
                <a:gd name="T51" fmla="*/ 0 h 7258"/>
                <a:gd name="T52" fmla="*/ 0 w 7257"/>
                <a:gd name="T53" fmla="*/ 0 h 7258"/>
                <a:gd name="T54" fmla="*/ 0 w 7257"/>
                <a:gd name="T55" fmla="*/ 0 h 7258"/>
                <a:gd name="T56" fmla="*/ 0 w 7257"/>
                <a:gd name="T57" fmla="*/ 0 h 7258"/>
                <a:gd name="T58" fmla="*/ 0 w 7257"/>
                <a:gd name="T59" fmla="*/ 0 h 7258"/>
                <a:gd name="T60" fmla="*/ 0 w 7257"/>
                <a:gd name="T61" fmla="*/ 0 h 7258"/>
                <a:gd name="T62" fmla="*/ 0 w 7257"/>
                <a:gd name="T63" fmla="*/ 0 h 7258"/>
                <a:gd name="T64" fmla="*/ 0 w 7257"/>
                <a:gd name="T65" fmla="*/ 0 h 7258"/>
                <a:gd name="T66" fmla="*/ 0 w 7257"/>
                <a:gd name="T67" fmla="*/ 0 h 7258"/>
                <a:gd name="T68" fmla="*/ 0 w 7257"/>
                <a:gd name="T69" fmla="*/ 0 h 7258"/>
                <a:gd name="T70" fmla="*/ 0 w 7257"/>
                <a:gd name="T71" fmla="*/ 0 h 7258"/>
                <a:gd name="T72" fmla="*/ 0 w 7257"/>
                <a:gd name="T73" fmla="*/ 0 h 7258"/>
                <a:gd name="T74" fmla="*/ 0 w 7257"/>
                <a:gd name="T75" fmla="*/ 0 h 7258"/>
                <a:gd name="T76" fmla="*/ 0 w 7257"/>
                <a:gd name="T77" fmla="*/ 0 h 7258"/>
                <a:gd name="T78" fmla="*/ 0 w 7257"/>
                <a:gd name="T79" fmla="*/ 0 h 7258"/>
                <a:gd name="T80" fmla="*/ 0 w 7257"/>
                <a:gd name="T81" fmla="*/ 0 h 7258"/>
                <a:gd name="T82" fmla="*/ 0 w 7257"/>
                <a:gd name="T83" fmla="*/ 0 h 7258"/>
                <a:gd name="T84" fmla="*/ 0 w 7257"/>
                <a:gd name="T85" fmla="*/ 0 h 7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57"/>
                <a:gd name="T130" fmla="*/ 0 h 7258"/>
                <a:gd name="T131" fmla="*/ 7257 w 7257"/>
                <a:gd name="T132" fmla="*/ 7258 h 7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57" h="7258">
                  <a:moveTo>
                    <a:pt x="0" y="3629"/>
                  </a:moveTo>
                  <a:lnTo>
                    <a:pt x="4" y="3442"/>
                  </a:lnTo>
                  <a:lnTo>
                    <a:pt x="19" y="3258"/>
                  </a:lnTo>
                  <a:lnTo>
                    <a:pt x="42" y="3077"/>
                  </a:lnTo>
                  <a:lnTo>
                    <a:pt x="74" y="2899"/>
                  </a:lnTo>
                  <a:lnTo>
                    <a:pt x="115" y="2723"/>
                  </a:lnTo>
                  <a:lnTo>
                    <a:pt x="163" y="2551"/>
                  </a:lnTo>
                  <a:lnTo>
                    <a:pt x="221" y="2383"/>
                  </a:lnTo>
                  <a:lnTo>
                    <a:pt x="286" y="2218"/>
                  </a:lnTo>
                  <a:lnTo>
                    <a:pt x="359" y="2057"/>
                  </a:lnTo>
                  <a:lnTo>
                    <a:pt x="438" y="1900"/>
                  </a:lnTo>
                  <a:lnTo>
                    <a:pt x="526" y="1748"/>
                  </a:lnTo>
                  <a:lnTo>
                    <a:pt x="621" y="1602"/>
                  </a:lnTo>
                  <a:lnTo>
                    <a:pt x="722" y="1459"/>
                  </a:lnTo>
                  <a:lnTo>
                    <a:pt x="830" y="1322"/>
                  </a:lnTo>
                  <a:lnTo>
                    <a:pt x="944" y="1190"/>
                  </a:lnTo>
                  <a:lnTo>
                    <a:pt x="1065" y="1065"/>
                  </a:lnTo>
                  <a:lnTo>
                    <a:pt x="1190" y="944"/>
                  </a:lnTo>
                  <a:lnTo>
                    <a:pt x="1323" y="830"/>
                  </a:lnTo>
                  <a:lnTo>
                    <a:pt x="1459" y="722"/>
                  </a:lnTo>
                  <a:lnTo>
                    <a:pt x="1602" y="620"/>
                  </a:lnTo>
                  <a:lnTo>
                    <a:pt x="1748" y="526"/>
                  </a:lnTo>
                  <a:lnTo>
                    <a:pt x="1901" y="438"/>
                  </a:lnTo>
                  <a:lnTo>
                    <a:pt x="2057" y="358"/>
                  </a:lnTo>
                  <a:lnTo>
                    <a:pt x="2218" y="286"/>
                  </a:lnTo>
                  <a:lnTo>
                    <a:pt x="2383" y="221"/>
                  </a:lnTo>
                  <a:lnTo>
                    <a:pt x="2551" y="163"/>
                  </a:lnTo>
                  <a:lnTo>
                    <a:pt x="2724" y="115"/>
                  </a:lnTo>
                  <a:lnTo>
                    <a:pt x="2899" y="74"/>
                  </a:lnTo>
                  <a:lnTo>
                    <a:pt x="3077" y="42"/>
                  </a:lnTo>
                  <a:lnTo>
                    <a:pt x="3259" y="19"/>
                  </a:lnTo>
                  <a:lnTo>
                    <a:pt x="3443" y="4"/>
                  </a:lnTo>
                  <a:lnTo>
                    <a:pt x="3629" y="0"/>
                  </a:lnTo>
                  <a:lnTo>
                    <a:pt x="3815" y="4"/>
                  </a:lnTo>
                  <a:lnTo>
                    <a:pt x="3999" y="19"/>
                  </a:lnTo>
                  <a:lnTo>
                    <a:pt x="4181" y="42"/>
                  </a:lnTo>
                  <a:lnTo>
                    <a:pt x="4359" y="74"/>
                  </a:lnTo>
                  <a:lnTo>
                    <a:pt x="4534" y="115"/>
                  </a:lnTo>
                  <a:lnTo>
                    <a:pt x="4706" y="163"/>
                  </a:lnTo>
                  <a:lnTo>
                    <a:pt x="4875" y="221"/>
                  </a:lnTo>
                  <a:lnTo>
                    <a:pt x="5040" y="286"/>
                  </a:lnTo>
                  <a:lnTo>
                    <a:pt x="5201" y="358"/>
                  </a:lnTo>
                  <a:lnTo>
                    <a:pt x="5357" y="438"/>
                  </a:lnTo>
                  <a:lnTo>
                    <a:pt x="5509" y="526"/>
                  </a:lnTo>
                  <a:lnTo>
                    <a:pt x="5656" y="620"/>
                  </a:lnTo>
                  <a:lnTo>
                    <a:pt x="5799" y="722"/>
                  </a:lnTo>
                  <a:lnTo>
                    <a:pt x="5935" y="830"/>
                  </a:lnTo>
                  <a:lnTo>
                    <a:pt x="6068" y="944"/>
                  </a:lnTo>
                  <a:lnTo>
                    <a:pt x="6193" y="1065"/>
                  </a:lnTo>
                  <a:lnTo>
                    <a:pt x="6314" y="1190"/>
                  </a:lnTo>
                  <a:lnTo>
                    <a:pt x="6428" y="1322"/>
                  </a:lnTo>
                  <a:lnTo>
                    <a:pt x="6535" y="1459"/>
                  </a:lnTo>
                  <a:lnTo>
                    <a:pt x="6637" y="1602"/>
                  </a:lnTo>
                  <a:lnTo>
                    <a:pt x="6731" y="1748"/>
                  </a:lnTo>
                  <a:lnTo>
                    <a:pt x="6818" y="1900"/>
                  </a:lnTo>
                  <a:lnTo>
                    <a:pt x="6899" y="2057"/>
                  </a:lnTo>
                  <a:lnTo>
                    <a:pt x="6972" y="2218"/>
                  </a:lnTo>
                  <a:lnTo>
                    <a:pt x="7037" y="2383"/>
                  </a:lnTo>
                  <a:lnTo>
                    <a:pt x="7095" y="2551"/>
                  </a:lnTo>
                  <a:lnTo>
                    <a:pt x="7143" y="2723"/>
                  </a:lnTo>
                  <a:lnTo>
                    <a:pt x="7184" y="2899"/>
                  </a:lnTo>
                  <a:lnTo>
                    <a:pt x="7216" y="3077"/>
                  </a:lnTo>
                  <a:lnTo>
                    <a:pt x="7239" y="3258"/>
                  </a:lnTo>
                  <a:lnTo>
                    <a:pt x="7252" y="3442"/>
                  </a:lnTo>
                  <a:lnTo>
                    <a:pt x="7257" y="3629"/>
                  </a:lnTo>
                  <a:lnTo>
                    <a:pt x="7252" y="3815"/>
                  </a:lnTo>
                  <a:lnTo>
                    <a:pt x="7239" y="3999"/>
                  </a:lnTo>
                  <a:lnTo>
                    <a:pt x="7216" y="4180"/>
                  </a:lnTo>
                  <a:lnTo>
                    <a:pt x="7184" y="4360"/>
                  </a:lnTo>
                  <a:lnTo>
                    <a:pt x="7143" y="4535"/>
                  </a:lnTo>
                  <a:lnTo>
                    <a:pt x="7095" y="4707"/>
                  </a:lnTo>
                  <a:lnTo>
                    <a:pt x="7037" y="4875"/>
                  </a:lnTo>
                  <a:lnTo>
                    <a:pt x="6972" y="5040"/>
                  </a:lnTo>
                  <a:lnTo>
                    <a:pt x="6899" y="5200"/>
                  </a:lnTo>
                  <a:lnTo>
                    <a:pt x="6818" y="5357"/>
                  </a:lnTo>
                  <a:lnTo>
                    <a:pt x="6731" y="5509"/>
                  </a:lnTo>
                  <a:lnTo>
                    <a:pt x="6637" y="5656"/>
                  </a:lnTo>
                  <a:lnTo>
                    <a:pt x="6535" y="5799"/>
                  </a:lnTo>
                  <a:lnTo>
                    <a:pt x="6428" y="5936"/>
                  </a:lnTo>
                  <a:lnTo>
                    <a:pt x="6314" y="6067"/>
                  </a:lnTo>
                  <a:lnTo>
                    <a:pt x="6193" y="6194"/>
                  </a:lnTo>
                  <a:lnTo>
                    <a:pt x="6068" y="6314"/>
                  </a:lnTo>
                  <a:lnTo>
                    <a:pt x="5935" y="6428"/>
                  </a:lnTo>
                  <a:lnTo>
                    <a:pt x="5799" y="6536"/>
                  </a:lnTo>
                  <a:lnTo>
                    <a:pt x="5656" y="6637"/>
                  </a:lnTo>
                  <a:lnTo>
                    <a:pt x="5509" y="6732"/>
                  </a:lnTo>
                  <a:lnTo>
                    <a:pt x="5357" y="6819"/>
                  </a:lnTo>
                  <a:lnTo>
                    <a:pt x="5201" y="6900"/>
                  </a:lnTo>
                  <a:lnTo>
                    <a:pt x="5040" y="6972"/>
                  </a:lnTo>
                  <a:lnTo>
                    <a:pt x="4875" y="7037"/>
                  </a:lnTo>
                  <a:lnTo>
                    <a:pt x="4706" y="7094"/>
                  </a:lnTo>
                  <a:lnTo>
                    <a:pt x="4534" y="7144"/>
                  </a:lnTo>
                  <a:lnTo>
                    <a:pt x="4359" y="7184"/>
                  </a:lnTo>
                  <a:lnTo>
                    <a:pt x="4181" y="7215"/>
                  </a:lnTo>
                  <a:lnTo>
                    <a:pt x="3999" y="7239"/>
                  </a:lnTo>
                  <a:lnTo>
                    <a:pt x="3815" y="7253"/>
                  </a:lnTo>
                  <a:lnTo>
                    <a:pt x="3629" y="7258"/>
                  </a:lnTo>
                  <a:lnTo>
                    <a:pt x="3443" y="7253"/>
                  </a:lnTo>
                  <a:lnTo>
                    <a:pt x="3259" y="7239"/>
                  </a:lnTo>
                  <a:lnTo>
                    <a:pt x="3077" y="7215"/>
                  </a:lnTo>
                  <a:lnTo>
                    <a:pt x="2899" y="7184"/>
                  </a:lnTo>
                  <a:lnTo>
                    <a:pt x="2724" y="7144"/>
                  </a:lnTo>
                  <a:lnTo>
                    <a:pt x="2551" y="7094"/>
                  </a:lnTo>
                  <a:lnTo>
                    <a:pt x="2383" y="7037"/>
                  </a:lnTo>
                  <a:lnTo>
                    <a:pt x="2218" y="6972"/>
                  </a:lnTo>
                  <a:lnTo>
                    <a:pt x="2057" y="6900"/>
                  </a:lnTo>
                  <a:lnTo>
                    <a:pt x="1901" y="6819"/>
                  </a:lnTo>
                  <a:lnTo>
                    <a:pt x="1748" y="6732"/>
                  </a:lnTo>
                  <a:lnTo>
                    <a:pt x="1602" y="6637"/>
                  </a:lnTo>
                  <a:lnTo>
                    <a:pt x="1459" y="6536"/>
                  </a:lnTo>
                  <a:lnTo>
                    <a:pt x="1323" y="6428"/>
                  </a:lnTo>
                  <a:lnTo>
                    <a:pt x="1190" y="6314"/>
                  </a:lnTo>
                  <a:lnTo>
                    <a:pt x="1065" y="6194"/>
                  </a:lnTo>
                  <a:lnTo>
                    <a:pt x="944" y="6067"/>
                  </a:lnTo>
                  <a:lnTo>
                    <a:pt x="830" y="5936"/>
                  </a:lnTo>
                  <a:lnTo>
                    <a:pt x="722" y="5799"/>
                  </a:lnTo>
                  <a:lnTo>
                    <a:pt x="621" y="5656"/>
                  </a:lnTo>
                  <a:lnTo>
                    <a:pt x="526" y="5509"/>
                  </a:lnTo>
                  <a:lnTo>
                    <a:pt x="438" y="5357"/>
                  </a:lnTo>
                  <a:lnTo>
                    <a:pt x="359" y="5200"/>
                  </a:lnTo>
                  <a:lnTo>
                    <a:pt x="286" y="5040"/>
                  </a:lnTo>
                  <a:lnTo>
                    <a:pt x="221" y="4875"/>
                  </a:lnTo>
                  <a:lnTo>
                    <a:pt x="163" y="4707"/>
                  </a:lnTo>
                  <a:lnTo>
                    <a:pt x="115" y="4535"/>
                  </a:lnTo>
                  <a:lnTo>
                    <a:pt x="74" y="4360"/>
                  </a:lnTo>
                  <a:lnTo>
                    <a:pt x="42" y="4180"/>
                  </a:lnTo>
                  <a:lnTo>
                    <a:pt x="19" y="3999"/>
                  </a:lnTo>
                  <a:lnTo>
                    <a:pt x="4" y="3815"/>
                  </a:lnTo>
                  <a:lnTo>
                    <a:pt x="0" y="3629"/>
                  </a:lnTo>
                </a:path>
              </a:pathLst>
            </a:custGeom>
            <a:noFill/>
            <a:ln w="0">
              <a:solidFill>
                <a:srgbClr val="151619"/>
              </a:solidFill>
              <a:round/>
              <a:headEnd/>
              <a:tailEnd/>
            </a:ln>
          </p:spPr>
          <p:txBody>
            <a:bodyPr/>
            <a:lstStyle/>
            <a:p>
              <a:endParaRPr lang="en-US"/>
            </a:p>
          </p:txBody>
        </p:sp>
        <p:sp>
          <p:nvSpPr>
            <p:cNvPr id="48341" name="Freeform 1139"/>
            <p:cNvSpPr>
              <a:spLocks noChangeAspect="1" noEditPoints="1"/>
            </p:cNvSpPr>
            <p:nvPr/>
          </p:nvSpPr>
          <p:spPr bwMode="auto">
            <a:xfrm>
              <a:off x="1325" y="3237"/>
              <a:ext cx="86" cy="76"/>
            </a:xfrm>
            <a:custGeom>
              <a:avLst/>
              <a:gdLst>
                <a:gd name="T0" fmla="*/ 0 w 8436"/>
                <a:gd name="T1" fmla="*/ 0 h 8437"/>
                <a:gd name="T2" fmla="*/ 0 w 8436"/>
                <a:gd name="T3" fmla="*/ 0 h 8437"/>
                <a:gd name="T4" fmla="*/ 0 w 8436"/>
                <a:gd name="T5" fmla="*/ 0 h 8437"/>
                <a:gd name="T6" fmla="*/ 0 w 8436"/>
                <a:gd name="T7" fmla="*/ 0 h 8437"/>
                <a:gd name="T8" fmla="*/ 0 w 8436"/>
                <a:gd name="T9" fmla="*/ 0 h 8437"/>
                <a:gd name="T10" fmla="*/ 0 w 8436"/>
                <a:gd name="T11" fmla="*/ 0 h 8437"/>
                <a:gd name="T12" fmla="*/ 0 w 8436"/>
                <a:gd name="T13" fmla="*/ 0 h 8437"/>
                <a:gd name="T14" fmla="*/ 0 w 8436"/>
                <a:gd name="T15" fmla="*/ 0 h 8437"/>
                <a:gd name="T16" fmla="*/ 0 w 8436"/>
                <a:gd name="T17" fmla="*/ 0 h 8437"/>
                <a:gd name="T18" fmla="*/ 0 w 8436"/>
                <a:gd name="T19" fmla="*/ 0 h 8437"/>
                <a:gd name="T20" fmla="*/ 0 w 8436"/>
                <a:gd name="T21" fmla="*/ 0 h 8437"/>
                <a:gd name="T22" fmla="*/ 0 w 8436"/>
                <a:gd name="T23" fmla="*/ 0 h 8437"/>
                <a:gd name="T24" fmla="*/ 0 w 8436"/>
                <a:gd name="T25" fmla="*/ 0 h 8437"/>
                <a:gd name="T26" fmla="*/ 0 w 8436"/>
                <a:gd name="T27" fmla="*/ 0 h 8437"/>
                <a:gd name="T28" fmla="*/ 0 w 8436"/>
                <a:gd name="T29" fmla="*/ 0 h 8437"/>
                <a:gd name="T30" fmla="*/ 0 w 8436"/>
                <a:gd name="T31" fmla="*/ 0 h 8437"/>
                <a:gd name="T32" fmla="*/ 0 w 8436"/>
                <a:gd name="T33" fmla="*/ 0 h 8437"/>
                <a:gd name="T34" fmla="*/ 0 w 8436"/>
                <a:gd name="T35" fmla="*/ 0 h 8437"/>
                <a:gd name="T36" fmla="*/ 0 w 8436"/>
                <a:gd name="T37" fmla="*/ 0 h 8437"/>
                <a:gd name="T38" fmla="*/ 0 w 8436"/>
                <a:gd name="T39" fmla="*/ 0 h 8437"/>
                <a:gd name="T40" fmla="*/ 0 w 8436"/>
                <a:gd name="T41" fmla="*/ 0 h 8437"/>
                <a:gd name="T42" fmla="*/ 0 w 8436"/>
                <a:gd name="T43" fmla="*/ 0 h 8437"/>
                <a:gd name="T44" fmla="*/ 0 w 8436"/>
                <a:gd name="T45" fmla="*/ 0 h 8437"/>
                <a:gd name="T46" fmla="*/ 0 w 8436"/>
                <a:gd name="T47" fmla="*/ 0 h 8437"/>
                <a:gd name="T48" fmla="*/ 0 w 8436"/>
                <a:gd name="T49" fmla="*/ 0 h 8437"/>
                <a:gd name="T50" fmla="*/ 0 w 8436"/>
                <a:gd name="T51" fmla="*/ 0 h 8437"/>
                <a:gd name="T52" fmla="*/ 0 w 8436"/>
                <a:gd name="T53" fmla="*/ 0 h 8437"/>
                <a:gd name="T54" fmla="*/ 0 w 8436"/>
                <a:gd name="T55" fmla="*/ 0 h 8437"/>
                <a:gd name="T56" fmla="*/ 0 w 8436"/>
                <a:gd name="T57" fmla="*/ 0 h 8437"/>
                <a:gd name="T58" fmla="*/ 0 w 8436"/>
                <a:gd name="T59" fmla="*/ 0 h 8437"/>
                <a:gd name="T60" fmla="*/ 0 w 8436"/>
                <a:gd name="T61" fmla="*/ 0 h 8437"/>
                <a:gd name="T62" fmla="*/ 0 w 8436"/>
                <a:gd name="T63" fmla="*/ 0 h 8437"/>
                <a:gd name="T64" fmla="*/ 0 w 8436"/>
                <a:gd name="T65" fmla="*/ 0 h 8437"/>
                <a:gd name="T66" fmla="*/ 0 w 8436"/>
                <a:gd name="T67" fmla="*/ 0 h 8437"/>
                <a:gd name="T68" fmla="*/ 0 w 8436"/>
                <a:gd name="T69" fmla="*/ 0 h 8437"/>
                <a:gd name="T70" fmla="*/ 0 w 8436"/>
                <a:gd name="T71" fmla="*/ 0 h 8437"/>
                <a:gd name="T72" fmla="*/ 0 w 8436"/>
                <a:gd name="T73" fmla="*/ 0 h 8437"/>
                <a:gd name="T74" fmla="*/ 0 w 8436"/>
                <a:gd name="T75" fmla="*/ 0 h 8437"/>
                <a:gd name="T76" fmla="*/ 0 w 8436"/>
                <a:gd name="T77" fmla="*/ 0 h 8437"/>
                <a:gd name="T78" fmla="*/ 0 w 8436"/>
                <a:gd name="T79" fmla="*/ 0 h 8437"/>
                <a:gd name="T80" fmla="*/ 0 w 8436"/>
                <a:gd name="T81" fmla="*/ 0 h 8437"/>
                <a:gd name="T82" fmla="*/ 0 w 8436"/>
                <a:gd name="T83" fmla="*/ 0 h 8437"/>
                <a:gd name="T84" fmla="*/ 0 w 8436"/>
                <a:gd name="T85" fmla="*/ 0 h 8437"/>
                <a:gd name="T86" fmla="*/ 0 w 8436"/>
                <a:gd name="T87" fmla="*/ 0 h 8437"/>
                <a:gd name="T88" fmla="*/ 0 w 8436"/>
                <a:gd name="T89" fmla="*/ 0 h 8437"/>
                <a:gd name="T90" fmla="*/ 0 w 8436"/>
                <a:gd name="T91" fmla="*/ 0 h 8437"/>
                <a:gd name="T92" fmla="*/ 0 w 8436"/>
                <a:gd name="T93" fmla="*/ 0 h 8437"/>
                <a:gd name="T94" fmla="*/ 0 w 8436"/>
                <a:gd name="T95" fmla="*/ 0 h 8437"/>
                <a:gd name="T96" fmla="*/ 0 w 8436"/>
                <a:gd name="T97" fmla="*/ 0 h 8437"/>
                <a:gd name="T98" fmla="*/ 0 w 8436"/>
                <a:gd name="T99" fmla="*/ 0 h 8437"/>
                <a:gd name="T100" fmla="*/ 0 w 8436"/>
                <a:gd name="T101" fmla="*/ 0 h 8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36"/>
                <a:gd name="T154" fmla="*/ 0 h 8437"/>
                <a:gd name="T155" fmla="*/ 8436 w 8436"/>
                <a:gd name="T156" fmla="*/ 8437 h 8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36" h="8437">
                  <a:moveTo>
                    <a:pt x="0" y="4219"/>
                  </a:moveTo>
                  <a:lnTo>
                    <a:pt x="5" y="4435"/>
                  </a:lnTo>
                  <a:lnTo>
                    <a:pt x="22" y="4650"/>
                  </a:lnTo>
                  <a:lnTo>
                    <a:pt x="49" y="4860"/>
                  </a:lnTo>
                  <a:lnTo>
                    <a:pt x="86" y="5069"/>
                  </a:lnTo>
                  <a:lnTo>
                    <a:pt x="134" y="5272"/>
                  </a:lnTo>
                  <a:lnTo>
                    <a:pt x="190" y="5472"/>
                  </a:lnTo>
                  <a:lnTo>
                    <a:pt x="257" y="5669"/>
                  </a:lnTo>
                  <a:lnTo>
                    <a:pt x="332" y="5860"/>
                  </a:lnTo>
                  <a:lnTo>
                    <a:pt x="417" y="6047"/>
                  </a:lnTo>
                  <a:lnTo>
                    <a:pt x="510" y="6228"/>
                  </a:lnTo>
                  <a:lnTo>
                    <a:pt x="612" y="6405"/>
                  </a:lnTo>
                  <a:lnTo>
                    <a:pt x="721" y="6576"/>
                  </a:lnTo>
                  <a:lnTo>
                    <a:pt x="840" y="6742"/>
                  </a:lnTo>
                  <a:lnTo>
                    <a:pt x="965" y="6901"/>
                  </a:lnTo>
                  <a:lnTo>
                    <a:pt x="1098" y="7055"/>
                  </a:lnTo>
                  <a:lnTo>
                    <a:pt x="1237" y="7201"/>
                  </a:lnTo>
                  <a:lnTo>
                    <a:pt x="1384" y="7341"/>
                  </a:lnTo>
                  <a:lnTo>
                    <a:pt x="1537" y="7473"/>
                  </a:lnTo>
                  <a:lnTo>
                    <a:pt x="1696" y="7599"/>
                  </a:lnTo>
                  <a:lnTo>
                    <a:pt x="1861" y="7716"/>
                  </a:lnTo>
                  <a:lnTo>
                    <a:pt x="2033" y="7826"/>
                  </a:lnTo>
                  <a:lnTo>
                    <a:pt x="2209" y="7928"/>
                  </a:lnTo>
                  <a:lnTo>
                    <a:pt x="2391" y="8022"/>
                  </a:lnTo>
                  <a:lnTo>
                    <a:pt x="2579" y="8106"/>
                  </a:lnTo>
                  <a:lnTo>
                    <a:pt x="2770" y="8182"/>
                  </a:lnTo>
                  <a:lnTo>
                    <a:pt x="2966" y="8248"/>
                  </a:lnTo>
                  <a:lnTo>
                    <a:pt x="3165" y="8305"/>
                  </a:lnTo>
                  <a:lnTo>
                    <a:pt x="3370" y="8352"/>
                  </a:lnTo>
                  <a:lnTo>
                    <a:pt x="3577" y="8389"/>
                  </a:lnTo>
                  <a:lnTo>
                    <a:pt x="3787" y="8416"/>
                  </a:lnTo>
                  <a:lnTo>
                    <a:pt x="4002" y="8432"/>
                  </a:lnTo>
                  <a:lnTo>
                    <a:pt x="4218" y="8437"/>
                  </a:lnTo>
                  <a:lnTo>
                    <a:pt x="4435" y="8432"/>
                  </a:lnTo>
                  <a:lnTo>
                    <a:pt x="4649" y="8416"/>
                  </a:lnTo>
                  <a:lnTo>
                    <a:pt x="4860" y="8389"/>
                  </a:lnTo>
                  <a:lnTo>
                    <a:pt x="5068" y="8352"/>
                  </a:lnTo>
                  <a:lnTo>
                    <a:pt x="5271" y="8305"/>
                  </a:lnTo>
                  <a:lnTo>
                    <a:pt x="5472" y="8248"/>
                  </a:lnTo>
                  <a:lnTo>
                    <a:pt x="5668" y="8182"/>
                  </a:lnTo>
                  <a:lnTo>
                    <a:pt x="5859" y="8106"/>
                  </a:lnTo>
                  <a:lnTo>
                    <a:pt x="6045" y="8022"/>
                  </a:lnTo>
                  <a:lnTo>
                    <a:pt x="6227" y="7928"/>
                  </a:lnTo>
                  <a:lnTo>
                    <a:pt x="6404" y="7826"/>
                  </a:lnTo>
                  <a:lnTo>
                    <a:pt x="6575" y="7716"/>
                  </a:lnTo>
                  <a:lnTo>
                    <a:pt x="6741" y="7599"/>
                  </a:lnTo>
                  <a:lnTo>
                    <a:pt x="6900" y="7473"/>
                  </a:lnTo>
                  <a:lnTo>
                    <a:pt x="7054" y="7341"/>
                  </a:lnTo>
                  <a:lnTo>
                    <a:pt x="7200" y="7201"/>
                  </a:lnTo>
                  <a:lnTo>
                    <a:pt x="7340" y="7055"/>
                  </a:lnTo>
                  <a:lnTo>
                    <a:pt x="7472" y="6901"/>
                  </a:lnTo>
                  <a:lnTo>
                    <a:pt x="7598" y="6742"/>
                  </a:lnTo>
                  <a:lnTo>
                    <a:pt x="7715" y="6576"/>
                  </a:lnTo>
                  <a:lnTo>
                    <a:pt x="7825" y="6405"/>
                  </a:lnTo>
                  <a:lnTo>
                    <a:pt x="7927" y="6228"/>
                  </a:lnTo>
                  <a:lnTo>
                    <a:pt x="8020" y="6047"/>
                  </a:lnTo>
                  <a:lnTo>
                    <a:pt x="8105" y="5860"/>
                  </a:lnTo>
                  <a:lnTo>
                    <a:pt x="8181" y="5669"/>
                  </a:lnTo>
                  <a:lnTo>
                    <a:pt x="8247" y="5472"/>
                  </a:lnTo>
                  <a:lnTo>
                    <a:pt x="8304" y="5272"/>
                  </a:lnTo>
                  <a:lnTo>
                    <a:pt x="8350" y="5069"/>
                  </a:lnTo>
                  <a:lnTo>
                    <a:pt x="8388" y="4860"/>
                  </a:lnTo>
                  <a:lnTo>
                    <a:pt x="8415" y="4650"/>
                  </a:lnTo>
                  <a:lnTo>
                    <a:pt x="8431" y="4435"/>
                  </a:lnTo>
                  <a:lnTo>
                    <a:pt x="8436" y="4219"/>
                  </a:lnTo>
                  <a:lnTo>
                    <a:pt x="8431" y="4002"/>
                  </a:lnTo>
                  <a:lnTo>
                    <a:pt x="8415" y="3788"/>
                  </a:lnTo>
                  <a:lnTo>
                    <a:pt x="8388" y="3578"/>
                  </a:lnTo>
                  <a:lnTo>
                    <a:pt x="8350" y="3370"/>
                  </a:lnTo>
                  <a:lnTo>
                    <a:pt x="8304" y="3166"/>
                  </a:lnTo>
                  <a:lnTo>
                    <a:pt x="8247" y="2965"/>
                  </a:lnTo>
                  <a:lnTo>
                    <a:pt x="8181" y="2770"/>
                  </a:lnTo>
                  <a:lnTo>
                    <a:pt x="8105" y="2579"/>
                  </a:lnTo>
                  <a:lnTo>
                    <a:pt x="8020" y="2392"/>
                  </a:lnTo>
                  <a:lnTo>
                    <a:pt x="7927" y="2210"/>
                  </a:lnTo>
                  <a:lnTo>
                    <a:pt x="7825" y="2033"/>
                  </a:lnTo>
                  <a:lnTo>
                    <a:pt x="7715" y="1862"/>
                  </a:lnTo>
                  <a:lnTo>
                    <a:pt x="7598" y="1697"/>
                  </a:lnTo>
                  <a:lnTo>
                    <a:pt x="7472" y="1537"/>
                  </a:lnTo>
                  <a:lnTo>
                    <a:pt x="7340" y="1384"/>
                  </a:lnTo>
                  <a:lnTo>
                    <a:pt x="7200" y="1238"/>
                  </a:lnTo>
                  <a:lnTo>
                    <a:pt x="7054" y="1098"/>
                  </a:lnTo>
                  <a:lnTo>
                    <a:pt x="6900" y="964"/>
                  </a:lnTo>
                  <a:lnTo>
                    <a:pt x="6741" y="840"/>
                  </a:lnTo>
                  <a:lnTo>
                    <a:pt x="6575" y="722"/>
                  </a:lnTo>
                  <a:lnTo>
                    <a:pt x="6404" y="612"/>
                  </a:lnTo>
                  <a:lnTo>
                    <a:pt x="6227" y="510"/>
                  </a:lnTo>
                  <a:lnTo>
                    <a:pt x="6045" y="417"/>
                  </a:lnTo>
                  <a:lnTo>
                    <a:pt x="5859" y="332"/>
                  </a:lnTo>
                  <a:lnTo>
                    <a:pt x="5668" y="256"/>
                  </a:lnTo>
                  <a:lnTo>
                    <a:pt x="5472" y="191"/>
                  </a:lnTo>
                  <a:lnTo>
                    <a:pt x="5271" y="133"/>
                  </a:lnTo>
                  <a:lnTo>
                    <a:pt x="5068" y="86"/>
                  </a:lnTo>
                  <a:lnTo>
                    <a:pt x="4860" y="49"/>
                  </a:lnTo>
                  <a:lnTo>
                    <a:pt x="4649" y="22"/>
                  </a:lnTo>
                  <a:lnTo>
                    <a:pt x="4435" y="5"/>
                  </a:lnTo>
                  <a:lnTo>
                    <a:pt x="4218" y="0"/>
                  </a:lnTo>
                  <a:lnTo>
                    <a:pt x="4002" y="5"/>
                  </a:lnTo>
                  <a:lnTo>
                    <a:pt x="3787" y="22"/>
                  </a:lnTo>
                  <a:lnTo>
                    <a:pt x="3577" y="49"/>
                  </a:lnTo>
                  <a:lnTo>
                    <a:pt x="3370" y="86"/>
                  </a:lnTo>
                  <a:lnTo>
                    <a:pt x="3165" y="133"/>
                  </a:lnTo>
                  <a:lnTo>
                    <a:pt x="2966" y="191"/>
                  </a:lnTo>
                  <a:lnTo>
                    <a:pt x="2770" y="256"/>
                  </a:lnTo>
                  <a:lnTo>
                    <a:pt x="2579" y="332"/>
                  </a:lnTo>
                  <a:lnTo>
                    <a:pt x="2391" y="417"/>
                  </a:lnTo>
                  <a:lnTo>
                    <a:pt x="2209" y="510"/>
                  </a:lnTo>
                  <a:lnTo>
                    <a:pt x="2033" y="612"/>
                  </a:lnTo>
                  <a:lnTo>
                    <a:pt x="1861" y="722"/>
                  </a:lnTo>
                  <a:lnTo>
                    <a:pt x="1696" y="840"/>
                  </a:lnTo>
                  <a:lnTo>
                    <a:pt x="1537" y="964"/>
                  </a:lnTo>
                  <a:lnTo>
                    <a:pt x="1384" y="1098"/>
                  </a:lnTo>
                  <a:lnTo>
                    <a:pt x="1237" y="1238"/>
                  </a:lnTo>
                  <a:lnTo>
                    <a:pt x="1098" y="1384"/>
                  </a:lnTo>
                  <a:lnTo>
                    <a:pt x="965" y="1537"/>
                  </a:lnTo>
                  <a:lnTo>
                    <a:pt x="840" y="1697"/>
                  </a:lnTo>
                  <a:lnTo>
                    <a:pt x="721" y="1862"/>
                  </a:lnTo>
                  <a:lnTo>
                    <a:pt x="612" y="2033"/>
                  </a:lnTo>
                  <a:lnTo>
                    <a:pt x="510" y="2210"/>
                  </a:lnTo>
                  <a:lnTo>
                    <a:pt x="417" y="2392"/>
                  </a:lnTo>
                  <a:lnTo>
                    <a:pt x="332" y="2579"/>
                  </a:lnTo>
                  <a:lnTo>
                    <a:pt x="257" y="2770"/>
                  </a:lnTo>
                  <a:lnTo>
                    <a:pt x="190" y="2965"/>
                  </a:lnTo>
                  <a:lnTo>
                    <a:pt x="134" y="3166"/>
                  </a:lnTo>
                  <a:lnTo>
                    <a:pt x="86" y="3370"/>
                  </a:lnTo>
                  <a:lnTo>
                    <a:pt x="49" y="3578"/>
                  </a:lnTo>
                  <a:lnTo>
                    <a:pt x="22" y="3788"/>
                  </a:lnTo>
                  <a:lnTo>
                    <a:pt x="5" y="4002"/>
                  </a:lnTo>
                  <a:lnTo>
                    <a:pt x="0" y="4219"/>
                  </a:lnTo>
                  <a:close/>
                  <a:moveTo>
                    <a:pt x="590" y="4219"/>
                  </a:moveTo>
                  <a:lnTo>
                    <a:pt x="595" y="4033"/>
                  </a:lnTo>
                  <a:lnTo>
                    <a:pt x="609" y="3849"/>
                  </a:lnTo>
                  <a:lnTo>
                    <a:pt x="632" y="3668"/>
                  </a:lnTo>
                  <a:lnTo>
                    <a:pt x="664" y="3488"/>
                  </a:lnTo>
                  <a:lnTo>
                    <a:pt x="704" y="3313"/>
                  </a:lnTo>
                  <a:lnTo>
                    <a:pt x="754" y="3141"/>
                  </a:lnTo>
                  <a:lnTo>
                    <a:pt x="810" y="2973"/>
                  </a:lnTo>
                  <a:lnTo>
                    <a:pt x="876" y="2808"/>
                  </a:lnTo>
                  <a:lnTo>
                    <a:pt x="948" y="2647"/>
                  </a:lnTo>
                  <a:lnTo>
                    <a:pt x="1029" y="2491"/>
                  </a:lnTo>
                  <a:lnTo>
                    <a:pt x="1116" y="2339"/>
                  </a:lnTo>
                  <a:lnTo>
                    <a:pt x="1211" y="2192"/>
                  </a:lnTo>
                  <a:lnTo>
                    <a:pt x="1312" y="2049"/>
                  </a:lnTo>
                  <a:lnTo>
                    <a:pt x="1419" y="1912"/>
                  </a:lnTo>
                  <a:lnTo>
                    <a:pt x="1534" y="1780"/>
                  </a:lnTo>
                  <a:lnTo>
                    <a:pt x="1654" y="1654"/>
                  </a:lnTo>
                  <a:lnTo>
                    <a:pt x="1780" y="1534"/>
                  </a:lnTo>
                  <a:lnTo>
                    <a:pt x="1912" y="1420"/>
                  </a:lnTo>
                  <a:lnTo>
                    <a:pt x="2048" y="1312"/>
                  </a:lnTo>
                  <a:lnTo>
                    <a:pt x="2191" y="1210"/>
                  </a:lnTo>
                  <a:lnTo>
                    <a:pt x="2339" y="1116"/>
                  </a:lnTo>
                  <a:lnTo>
                    <a:pt x="2491" y="1029"/>
                  </a:lnTo>
                  <a:lnTo>
                    <a:pt x="2646" y="948"/>
                  </a:lnTo>
                  <a:lnTo>
                    <a:pt x="2807" y="875"/>
                  </a:lnTo>
                  <a:lnTo>
                    <a:pt x="2972" y="811"/>
                  </a:lnTo>
                  <a:lnTo>
                    <a:pt x="3141" y="754"/>
                  </a:lnTo>
                  <a:lnTo>
                    <a:pt x="3313" y="704"/>
                  </a:lnTo>
                  <a:lnTo>
                    <a:pt x="3488" y="664"/>
                  </a:lnTo>
                  <a:lnTo>
                    <a:pt x="3667" y="632"/>
                  </a:lnTo>
                  <a:lnTo>
                    <a:pt x="3848" y="609"/>
                  </a:lnTo>
                  <a:lnTo>
                    <a:pt x="4032" y="595"/>
                  </a:lnTo>
                  <a:lnTo>
                    <a:pt x="4218" y="590"/>
                  </a:lnTo>
                  <a:lnTo>
                    <a:pt x="4405" y="595"/>
                  </a:lnTo>
                  <a:lnTo>
                    <a:pt x="4588" y="609"/>
                  </a:lnTo>
                  <a:lnTo>
                    <a:pt x="4771" y="632"/>
                  </a:lnTo>
                  <a:lnTo>
                    <a:pt x="4949" y="664"/>
                  </a:lnTo>
                  <a:lnTo>
                    <a:pt x="5125" y="704"/>
                  </a:lnTo>
                  <a:lnTo>
                    <a:pt x="5297" y="754"/>
                  </a:lnTo>
                  <a:lnTo>
                    <a:pt x="5465" y="811"/>
                  </a:lnTo>
                  <a:lnTo>
                    <a:pt x="5629" y="875"/>
                  </a:lnTo>
                  <a:lnTo>
                    <a:pt x="5790" y="948"/>
                  </a:lnTo>
                  <a:lnTo>
                    <a:pt x="5947" y="1029"/>
                  </a:lnTo>
                  <a:lnTo>
                    <a:pt x="6099" y="1116"/>
                  </a:lnTo>
                  <a:lnTo>
                    <a:pt x="6245" y="1210"/>
                  </a:lnTo>
                  <a:lnTo>
                    <a:pt x="6388" y="1312"/>
                  </a:lnTo>
                  <a:lnTo>
                    <a:pt x="6526" y="1420"/>
                  </a:lnTo>
                  <a:lnTo>
                    <a:pt x="6657" y="1534"/>
                  </a:lnTo>
                  <a:lnTo>
                    <a:pt x="6783" y="1654"/>
                  </a:lnTo>
                  <a:lnTo>
                    <a:pt x="6903" y="1780"/>
                  </a:lnTo>
                  <a:lnTo>
                    <a:pt x="7017" y="1912"/>
                  </a:lnTo>
                  <a:lnTo>
                    <a:pt x="7125" y="2049"/>
                  </a:lnTo>
                  <a:lnTo>
                    <a:pt x="7227" y="2192"/>
                  </a:lnTo>
                  <a:lnTo>
                    <a:pt x="7321" y="2339"/>
                  </a:lnTo>
                  <a:lnTo>
                    <a:pt x="7409" y="2491"/>
                  </a:lnTo>
                  <a:lnTo>
                    <a:pt x="7489" y="2647"/>
                  </a:lnTo>
                  <a:lnTo>
                    <a:pt x="7561" y="2808"/>
                  </a:lnTo>
                  <a:lnTo>
                    <a:pt x="7626" y="2973"/>
                  </a:lnTo>
                  <a:lnTo>
                    <a:pt x="7684" y="3141"/>
                  </a:lnTo>
                  <a:lnTo>
                    <a:pt x="7732" y="3313"/>
                  </a:lnTo>
                  <a:lnTo>
                    <a:pt x="7773" y="3488"/>
                  </a:lnTo>
                  <a:lnTo>
                    <a:pt x="7805" y="3668"/>
                  </a:lnTo>
                  <a:lnTo>
                    <a:pt x="7829" y="3849"/>
                  </a:lnTo>
                  <a:lnTo>
                    <a:pt x="7843" y="4033"/>
                  </a:lnTo>
                  <a:lnTo>
                    <a:pt x="7847" y="4219"/>
                  </a:lnTo>
                  <a:lnTo>
                    <a:pt x="7843" y="4406"/>
                  </a:lnTo>
                  <a:lnTo>
                    <a:pt x="7829" y="4589"/>
                  </a:lnTo>
                  <a:lnTo>
                    <a:pt x="7805" y="4771"/>
                  </a:lnTo>
                  <a:lnTo>
                    <a:pt x="7773" y="4949"/>
                  </a:lnTo>
                  <a:lnTo>
                    <a:pt x="7732" y="5125"/>
                  </a:lnTo>
                  <a:lnTo>
                    <a:pt x="7684" y="5297"/>
                  </a:lnTo>
                  <a:lnTo>
                    <a:pt x="7626" y="5465"/>
                  </a:lnTo>
                  <a:lnTo>
                    <a:pt x="7561" y="5630"/>
                  </a:lnTo>
                  <a:lnTo>
                    <a:pt x="7489" y="5791"/>
                  </a:lnTo>
                  <a:lnTo>
                    <a:pt x="7409" y="5948"/>
                  </a:lnTo>
                  <a:lnTo>
                    <a:pt x="7321" y="6100"/>
                  </a:lnTo>
                  <a:lnTo>
                    <a:pt x="7227" y="6246"/>
                  </a:lnTo>
                  <a:lnTo>
                    <a:pt x="7125" y="6389"/>
                  </a:lnTo>
                  <a:lnTo>
                    <a:pt x="7017" y="6526"/>
                  </a:lnTo>
                  <a:lnTo>
                    <a:pt x="6903" y="6658"/>
                  </a:lnTo>
                  <a:lnTo>
                    <a:pt x="6783" y="6783"/>
                  </a:lnTo>
                  <a:lnTo>
                    <a:pt x="6657" y="6904"/>
                  </a:lnTo>
                  <a:lnTo>
                    <a:pt x="6526" y="7018"/>
                  </a:lnTo>
                  <a:lnTo>
                    <a:pt x="6388" y="7126"/>
                  </a:lnTo>
                  <a:lnTo>
                    <a:pt x="6245" y="7228"/>
                  </a:lnTo>
                  <a:lnTo>
                    <a:pt x="6099" y="7322"/>
                  </a:lnTo>
                  <a:lnTo>
                    <a:pt x="5947" y="7410"/>
                  </a:lnTo>
                  <a:lnTo>
                    <a:pt x="5790" y="7490"/>
                  </a:lnTo>
                  <a:lnTo>
                    <a:pt x="5629" y="7562"/>
                  </a:lnTo>
                  <a:lnTo>
                    <a:pt x="5465" y="7627"/>
                  </a:lnTo>
                  <a:lnTo>
                    <a:pt x="5297" y="7685"/>
                  </a:lnTo>
                  <a:lnTo>
                    <a:pt x="5125" y="7733"/>
                  </a:lnTo>
                  <a:lnTo>
                    <a:pt x="4949" y="7774"/>
                  </a:lnTo>
                  <a:lnTo>
                    <a:pt x="4771" y="7806"/>
                  </a:lnTo>
                  <a:lnTo>
                    <a:pt x="4588" y="7829"/>
                  </a:lnTo>
                  <a:lnTo>
                    <a:pt x="4405" y="7844"/>
                  </a:lnTo>
                  <a:lnTo>
                    <a:pt x="4218" y="7848"/>
                  </a:lnTo>
                  <a:lnTo>
                    <a:pt x="4032" y="7844"/>
                  </a:lnTo>
                  <a:lnTo>
                    <a:pt x="3848" y="7829"/>
                  </a:lnTo>
                  <a:lnTo>
                    <a:pt x="3667" y="7806"/>
                  </a:lnTo>
                  <a:lnTo>
                    <a:pt x="3488" y="7774"/>
                  </a:lnTo>
                  <a:lnTo>
                    <a:pt x="3313" y="7733"/>
                  </a:lnTo>
                  <a:lnTo>
                    <a:pt x="3141" y="7685"/>
                  </a:lnTo>
                  <a:lnTo>
                    <a:pt x="2972" y="7627"/>
                  </a:lnTo>
                  <a:lnTo>
                    <a:pt x="2807" y="7562"/>
                  </a:lnTo>
                  <a:lnTo>
                    <a:pt x="2646" y="7490"/>
                  </a:lnTo>
                  <a:lnTo>
                    <a:pt x="2491" y="7410"/>
                  </a:lnTo>
                  <a:lnTo>
                    <a:pt x="2339" y="7322"/>
                  </a:lnTo>
                  <a:lnTo>
                    <a:pt x="2191" y="7228"/>
                  </a:lnTo>
                  <a:lnTo>
                    <a:pt x="2048" y="7126"/>
                  </a:lnTo>
                  <a:lnTo>
                    <a:pt x="1912" y="7018"/>
                  </a:lnTo>
                  <a:lnTo>
                    <a:pt x="1780" y="6904"/>
                  </a:lnTo>
                  <a:lnTo>
                    <a:pt x="1654" y="6783"/>
                  </a:lnTo>
                  <a:lnTo>
                    <a:pt x="1534" y="6658"/>
                  </a:lnTo>
                  <a:lnTo>
                    <a:pt x="1419" y="6526"/>
                  </a:lnTo>
                  <a:lnTo>
                    <a:pt x="1312" y="6389"/>
                  </a:lnTo>
                  <a:lnTo>
                    <a:pt x="1211" y="6246"/>
                  </a:lnTo>
                  <a:lnTo>
                    <a:pt x="1116" y="6100"/>
                  </a:lnTo>
                  <a:lnTo>
                    <a:pt x="1029" y="5948"/>
                  </a:lnTo>
                  <a:lnTo>
                    <a:pt x="948" y="5791"/>
                  </a:lnTo>
                  <a:lnTo>
                    <a:pt x="876" y="5630"/>
                  </a:lnTo>
                  <a:lnTo>
                    <a:pt x="810" y="5465"/>
                  </a:lnTo>
                  <a:lnTo>
                    <a:pt x="754" y="5297"/>
                  </a:lnTo>
                  <a:lnTo>
                    <a:pt x="704" y="5125"/>
                  </a:lnTo>
                  <a:lnTo>
                    <a:pt x="664" y="4949"/>
                  </a:lnTo>
                  <a:lnTo>
                    <a:pt x="632" y="4771"/>
                  </a:lnTo>
                  <a:lnTo>
                    <a:pt x="609" y="4589"/>
                  </a:lnTo>
                  <a:lnTo>
                    <a:pt x="595" y="4406"/>
                  </a:lnTo>
                  <a:lnTo>
                    <a:pt x="590" y="4219"/>
                  </a:lnTo>
                  <a:close/>
                </a:path>
              </a:pathLst>
            </a:custGeom>
            <a:solidFill>
              <a:srgbClr val="FFFFFF"/>
            </a:solidFill>
            <a:ln w="9525">
              <a:noFill/>
              <a:round/>
              <a:headEnd/>
              <a:tailEnd/>
            </a:ln>
          </p:spPr>
          <p:txBody>
            <a:bodyPr/>
            <a:lstStyle/>
            <a:p>
              <a:endParaRPr lang="en-US"/>
            </a:p>
          </p:txBody>
        </p:sp>
        <p:sp>
          <p:nvSpPr>
            <p:cNvPr id="48342" name="Freeform 1140"/>
            <p:cNvSpPr>
              <a:spLocks noChangeAspect="1"/>
            </p:cNvSpPr>
            <p:nvPr/>
          </p:nvSpPr>
          <p:spPr bwMode="auto">
            <a:xfrm>
              <a:off x="1325" y="3237"/>
              <a:ext cx="86" cy="76"/>
            </a:xfrm>
            <a:custGeom>
              <a:avLst/>
              <a:gdLst>
                <a:gd name="T0" fmla="*/ 0 w 8436"/>
                <a:gd name="T1" fmla="*/ 0 h 8437"/>
                <a:gd name="T2" fmla="*/ 0 w 8436"/>
                <a:gd name="T3" fmla="*/ 0 h 8437"/>
                <a:gd name="T4" fmla="*/ 0 w 8436"/>
                <a:gd name="T5" fmla="*/ 0 h 8437"/>
                <a:gd name="T6" fmla="*/ 0 w 8436"/>
                <a:gd name="T7" fmla="*/ 0 h 8437"/>
                <a:gd name="T8" fmla="*/ 0 w 8436"/>
                <a:gd name="T9" fmla="*/ 0 h 8437"/>
                <a:gd name="T10" fmla="*/ 0 w 8436"/>
                <a:gd name="T11" fmla="*/ 0 h 8437"/>
                <a:gd name="T12" fmla="*/ 0 w 8436"/>
                <a:gd name="T13" fmla="*/ 0 h 8437"/>
                <a:gd name="T14" fmla="*/ 0 w 8436"/>
                <a:gd name="T15" fmla="*/ 0 h 8437"/>
                <a:gd name="T16" fmla="*/ 0 w 8436"/>
                <a:gd name="T17" fmla="*/ 0 h 8437"/>
                <a:gd name="T18" fmla="*/ 0 w 8436"/>
                <a:gd name="T19" fmla="*/ 0 h 8437"/>
                <a:gd name="T20" fmla="*/ 0 w 8436"/>
                <a:gd name="T21" fmla="*/ 0 h 8437"/>
                <a:gd name="T22" fmla="*/ 0 w 8436"/>
                <a:gd name="T23" fmla="*/ 0 h 8437"/>
                <a:gd name="T24" fmla="*/ 0 w 8436"/>
                <a:gd name="T25" fmla="*/ 0 h 8437"/>
                <a:gd name="T26" fmla="*/ 0 w 8436"/>
                <a:gd name="T27" fmla="*/ 0 h 8437"/>
                <a:gd name="T28" fmla="*/ 0 w 8436"/>
                <a:gd name="T29" fmla="*/ 0 h 8437"/>
                <a:gd name="T30" fmla="*/ 0 w 8436"/>
                <a:gd name="T31" fmla="*/ 0 h 8437"/>
                <a:gd name="T32" fmla="*/ 0 w 8436"/>
                <a:gd name="T33" fmla="*/ 0 h 8437"/>
                <a:gd name="T34" fmla="*/ 0 w 8436"/>
                <a:gd name="T35" fmla="*/ 0 h 8437"/>
                <a:gd name="T36" fmla="*/ 0 w 8436"/>
                <a:gd name="T37" fmla="*/ 0 h 8437"/>
                <a:gd name="T38" fmla="*/ 0 w 8436"/>
                <a:gd name="T39" fmla="*/ 0 h 8437"/>
                <a:gd name="T40" fmla="*/ 0 w 8436"/>
                <a:gd name="T41" fmla="*/ 0 h 8437"/>
                <a:gd name="T42" fmla="*/ 0 w 8436"/>
                <a:gd name="T43" fmla="*/ 0 h 8437"/>
                <a:gd name="T44" fmla="*/ 0 w 8436"/>
                <a:gd name="T45" fmla="*/ 0 h 8437"/>
                <a:gd name="T46" fmla="*/ 0 w 8436"/>
                <a:gd name="T47" fmla="*/ 0 h 8437"/>
                <a:gd name="T48" fmla="*/ 0 w 8436"/>
                <a:gd name="T49" fmla="*/ 0 h 8437"/>
                <a:gd name="T50" fmla="*/ 0 w 8436"/>
                <a:gd name="T51" fmla="*/ 0 h 8437"/>
                <a:gd name="T52" fmla="*/ 0 w 8436"/>
                <a:gd name="T53" fmla="*/ 0 h 8437"/>
                <a:gd name="T54" fmla="*/ 0 w 8436"/>
                <a:gd name="T55" fmla="*/ 0 h 8437"/>
                <a:gd name="T56" fmla="*/ 0 w 8436"/>
                <a:gd name="T57" fmla="*/ 0 h 8437"/>
                <a:gd name="T58" fmla="*/ 0 w 8436"/>
                <a:gd name="T59" fmla="*/ 0 h 8437"/>
                <a:gd name="T60" fmla="*/ 0 w 8436"/>
                <a:gd name="T61" fmla="*/ 0 h 8437"/>
                <a:gd name="T62" fmla="*/ 0 w 8436"/>
                <a:gd name="T63" fmla="*/ 0 h 8437"/>
                <a:gd name="T64" fmla="*/ 0 w 8436"/>
                <a:gd name="T65" fmla="*/ 0 h 8437"/>
                <a:gd name="T66" fmla="*/ 0 w 8436"/>
                <a:gd name="T67" fmla="*/ 0 h 8437"/>
                <a:gd name="T68" fmla="*/ 0 w 8436"/>
                <a:gd name="T69" fmla="*/ 0 h 8437"/>
                <a:gd name="T70" fmla="*/ 0 w 8436"/>
                <a:gd name="T71" fmla="*/ 0 h 8437"/>
                <a:gd name="T72" fmla="*/ 0 w 8436"/>
                <a:gd name="T73" fmla="*/ 0 h 8437"/>
                <a:gd name="T74" fmla="*/ 0 w 8436"/>
                <a:gd name="T75" fmla="*/ 0 h 8437"/>
                <a:gd name="T76" fmla="*/ 0 w 8436"/>
                <a:gd name="T77" fmla="*/ 0 h 8437"/>
                <a:gd name="T78" fmla="*/ 0 w 8436"/>
                <a:gd name="T79" fmla="*/ 0 h 8437"/>
                <a:gd name="T80" fmla="*/ 0 w 8436"/>
                <a:gd name="T81" fmla="*/ 0 h 8437"/>
                <a:gd name="T82" fmla="*/ 0 w 8436"/>
                <a:gd name="T83" fmla="*/ 0 h 8437"/>
                <a:gd name="T84" fmla="*/ 0 w 8436"/>
                <a:gd name="T85" fmla="*/ 0 h 84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36"/>
                <a:gd name="T130" fmla="*/ 0 h 8437"/>
                <a:gd name="T131" fmla="*/ 8436 w 8436"/>
                <a:gd name="T132" fmla="*/ 8437 h 84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36" h="8437">
                  <a:moveTo>
                    <a:pt x="0" y="4219"/>
                  </a:moveTo>
                  <a:lnTo>
                    <a:pt x="5" y="4435"/>
                  </a:lnTo>
                  <a:lnTo>
                    <a:pt x="22" y="4650"/>
                  </a:lnTo>
                  <a:lnTo>
                    <a:pt x="49" y="4860"/>
                  </a:lnTo>
                  <a:lnTo>
                    <a:pt x="86" y="5069"/>
                  </a:lnTo>
                  <a:lnTo>
                    <a:pt x="134" y="5272"/>
                  </a:lnTo>
                  <a:lnTo>
                    <a:pt x="190" y="5472"/>
                  </a:lnTo>
                  <a:lnTo>
                    <a:pt x="257" y="5669"/>
                  </a:lnTo>
                  <a:lnTo>
                    <a:pt x="332" y="5860"/>
                  </a:lnTo>
                  <a:lnTo>
                    <a:pt x="417" y="6047"/>
                  </a:lnTo>
                  <a:lnTo>
                    <a:pt x="510" y="6228"/>
                  </a:lnTo>
                  <a:lnTo>
                    <a:pt x="612" y="6405"/>
                  </a:lnTo>
                  <a:lnTo>
                    <a:pt x="721" y="6576"/>
                  </a:lnTo>
                  <a:lnTo>
                    <a:pt x="840" y="6742"/>
                  </a:lnTo>
                  <a:lnTo>
                    <a:pt x="965" y="6901"/>
                  </a:lnTo>
                  <a:lnTo>
                    <a:pt x="1098" y="7055"/>
                  </a:lnTo>
                  <a:lnTo>
                    <a:pt x="1237" y="7201"/>
                  </a:lnTo>
                  <a:lnTo>
                    <a:pt x="1384" y="7341"/>
                  </a:lnTo>
                  <a:lnTo>
                    <a:pt x="1537" y="7473"/>
                  </a:lnTo>
                  <a:lnTo>
                    <a:pt x="1696" y="7599"/>
                  </a:lnTo>
                  <a:lnTo>
                    <a:pt x="1861" y="7716"/>
                  </a:lnTo>
                  <a:lnTo>
                    <a:pt x="2033" y="7826"/>
                  </a:lnTo>
                  <a:lnTo>
                    <a:pt x="2209" y="7928"/>
                  </a:lnTo>
                  <a:lnTo>
                    <a:pt x="2391" y="8022"/>
                  </a:lnTo>
                  <a:lnTo>
                    <a:pt x="2579" y="8106"/>
                  </a:lnTo>
                  <a:lnTo>
                    <a:pt x="2770" y="8182"/>
                  </a:lnTo>
                  <a:lnTo>
                    <a:pt x="2966" y="8248"/>
                  </a:lnTo>
                  <a:lnTo>
                    <a:pt x="3165" y="8305"/>
                  </a:lnTo>
                  <a:lnTo>
                    <a:pt x="3370" y="8352"/>
                  </a:lnTo>
                  <a:lnTo>
                    <a:pt x="3577" y="8389"/>
                  </a:lnTo>
                  <a:lnTo>
                    <a:pt x="3787" y="8416"/>
                  </a:lnTo>
                  <a:lnTo>
                    <a:pt x="4002" y="8432"/>
                  </a:lnTo>
                  <a:lnTo>
                    <a:pt x="4218" y="8437"/>
                  </a:lnTo>
                  <a:lnTo>
                    <a:pt x="4435" y="8432"/>
                  </a:lnTo>
                  <a:lnTo>
                    <a:pt x="4649" y="8416"/>
                  </a:lnTo>
                  <a:lnTo>
                    <a:pt x="4860" y="8389"/>
                  </a:lnTo>
                  <a:lnTo>
                    <a:pt x="5068" y="8352"/>
                  </a:lnTo>
                  <a:lnTo>
                    <a:pt x="5271" y="8305"/>
                  </a:lnTo>
                  <a:lnTo>
                    <a:pt x="5472" y="8248"/>
                  </a:lnTo>
                  <a:lnTo>
                    <a:pt x="5668" y="8182"/>
                  </a:lnTo>
                  <a:lnTo>
                    <a:pt x="5859" y="8106"/>
                  </a:lnTo>
                  <a:lnTo>
                    <a:pt x="6045" y="8022"/>
                  </a:lnTo>
                  <a:lnTo>
                    <a:pt x="6227" y="7928"/>
                  </a:lnTo>
                  <a:lnTo>
                    <a:pt x="6404" y="7826"/>
                  </a:lnTo>
                  <a:lnTo>
                    <a:pt x="6575" y="7716"/>
                  </a:lnTo>
                  <a:lnTo>
                    <a:pt x="6741" y="7599"/>
                  </a:lnTo>
                  <a:lnTo>
                    <a:pt x="6900" y="7473"/>
                  </a:lnTo>
                  <a:lnTo>
                    <a:pt x="7054" y="7341"/>
                  </a:lnTo>
                  <a:lnTo>
                    <a:pt x="7200" y="7201"/>
                  </a:lnTo>
                  <a:lnTo>
                    <a:pt x="7340" y="7055"/>
                  </a:lnTo>
                  <a:lnTo>
                    <a:pt x="7472" y="6901"/>
                  </a:lnTo>
                  <a:lnTo>
                    <a:pt x="7598" y="6742"/>
                  </a:lnTo>
                  <a:lnTo>
                    <a:pt x="7715" y="6576"/>
                  </a:lnTo>
                  <a:lnTo>
                    <a:pt x="7825" y="6405"/>
                  </a:lnTo>
                  <a:lnTo>
                    <a:pt x="7927" y="6228"/>
                  </a:lnTo>
                  <a:lnTo>
                    <a:pt x="8020" y="6047"/>
                  </a:lnTo>
                  <a:lnTo>
                    <a:pt x="8105" y="5860"/>
                  </a:lnTo>
                  <a:lnTo>
                    <a:pt x="8181" y="5669"/>
                  </a:lnTo>
                  <a:lnTo>
                    <a:pt x="8247" y="5472"/>
                  </a:lnTo>
                  <a:lnTo>
                    <a:pt x="8304" y="5272"/>
                  </a:lnTo>
                  <a:lnTo>
                    <a:pt x="8350" y="5069"/>
                  </a:lnTo>
                  <a:lnTo>
                    <a:pt x="8388" y="4860"/>
                  </a:lnTo>
                  <a:lnTo>
                    <a:pt x="8415" y="4650"/>
                  </a:lnTo>
                  <a:lnTo>
                    <a:pt x="8431" y="4435"/>
                  </a:lnTo>
                  <a:lnTo>
                    <a:pt x="8436" y="4219"/>
                  </a:lnTo>
                  <a:lnTo>
                    <a:pt x="8431" y="4002"/>
                  </a:lnTo>
                  <a:lnTo>
                    <a:pt x="8415" y="3788"/>
                  </a:lnTo>
                  <a:lnTo>
                    <a:pt x="8388" y="3578"/>
                  </a:lnTo>
                  <a:lnTo>
                    <a:pt x="8350" y="3370"/>
                  </a:lnTo>
                  <a:lnTo>
                    <a:pt x="8304" y="3166"/>
                  </a:lnTo>
                  <a:lnTo>
                    <a:pt x="8247" y="2965"/>
                  </a:lnTo>
                  <a:lnTo>
                    <a:pt x="8181" y="2770"/>
                  </a:lnTo>
                  <a:lnTo>
                    <a:pt x="8105" y="2579"/>
                  </a:lnTo>
                  <a:lnTo>
                    <a:pt x="8020" y="2392"/>
                  </a:lnTo>
                  <a:lnTo>
                    <a:pt x="7927" y="2210"/>
                  </a:lnTo>
                  <a:lnTo>
                    <a:pt x="7825" y="2033"/>
                  </a:lnTo>
                  <a:lnTo>
                    <a:pt x="7715" y="1862"/>
                  </a:lnTo>
                  <a:lnTo>
                    <a:pt x="7598" y="1697"/>
                  </a:lnTo>
                  <a:lnTo>
                    <a:pt x="7472" y="1537"/>
                  </a:lnTo>
                  <a:lnTo>
                    <a:pt x="7340" y="1384"/>
                  </a:lnTo>
                  <a:lnTo>
                    <a:pt x="7200" y="1238"/>
                  </a:lnTo>
                  <a:lnTo>
                    <a:pt x="7054" y="1098"/>
                  </a:lnTo>
                  <a:lnTo>
                    <a:pt x="6900" y="964"/>
                  </a:lnTo>
                  <a:lnTo>
                    <a:pt x="6741" y="840"/>
                  </a:lnTo>
                  <a:lnTo>
                    <a:pt x="6575" y="722"/>
                  </a:lnTo>
                  <a:lnTo>
                    <a:pt x="6404" y="612"/>
                  </a:lnTo>
                  <a:lnTo>
                    <a:pt x="6227" y="510"/>
                  </a:lnTo>
                  <a:lnTo>
                    <a:pt x="6045" y="417"/>
                  </a:lnTo>
                  <a:lnTo>
                    <a:pt x="5859" y="332"/>
                  </a:lnTo>
                  <a:lnTo>
                    <a:pt x="5668" y="256"/>
                  </a:lnTo>
                  <a:lnTo>
                    <a:pt x="5472" y="191"/>
                  </a:lnTo>
                  <a:lnTo>
                    <a:pt x="5271" y="133"/>
                  </a:lnTo>
                  <a:lnTo>
                    <a:pt x="5068" y="86"/>
                  </a:lnTo>
                  <a:lnTo>
                    <a:pt x="4860" y="49"/>
                  </a:lnTo>
                  <a:lnTo>
                    <a:pt x="4649" y="22"/>
                  </a:lnTo>
                  <a:lnTo>
                    <a:pt x="4435" y="5"/>
                  </a:lnTo>
                  <a:lnTo>
                    <a:pt x="4218" y="0"/>
                  </a:lnTo>
                  <a:lnTo>
                    <a:pt x="4002" y="5"/>
                  </a:lnTo>
                  <a:lnTo>
                    <a:pt x="3787" y="22"/>
                  </a:lnTo>
                  <a:lnTo>
                    <a:pt x="3577" y="49"/>
                  </a:lnTo>
                  <a:lnTo>
                    <a:pt x="3370" y="86"/>
                  </a:lnTo>
                  <a:lnTo>
                    <a:pt x="3165" y="133"/>
                  </a:lnTo>
                  <a:lnTo>
                    <a:pt x="2966" y="191"/>
                  </a:lnTo>
                  <a:lnTo>
                    <a:pt x="2770" y="256"/>
                  </a:lnTo>
                  <a:lnTo>
                    <a:pt x="2579" y="332"/>
                  </a:lnTo>
                  <a:lnTo>
                    <a:pt x="2391" y="417"/>
                  </a:lnTo>
                  <a:lnTo>
                    <a:pt x="2209" y="510"/>
                  </a:lnTo>
                  <a:lnTo>
                    <a:pt x="2033" y="612"/>
                  </a:lnTo>
                  <a:lnTo>
                    <a:pt x="1861" y="722"/>
                  </a:lnTo>
                  <a:lnTo>
                    <a:pt x="1696" y="840"/>
                  </a:lnTo>
                  <a:lnTo>
                    <a:pt x="1537" y="964"/>
                  </a:lnTo>
                  <a:lnTo>
                    <a:pt x="1384" y="1098"/>
                  </a:lnTo>
                  <a:lnTo>
                    <a:pt x="1237" y="1238"/>
                  </a:lnTo>
                  <a:lnTo>
                    <a:pt x="1098" y="1384"/>
                  </a:lnTo>
                  <a:lnTo>
                    <a:pt x="965" y="1537"/>
                  </a:lnTo>
                  <a:lnTo>
                    <a:pt x="840" y="1697"/>
                  </a:lnTo>
                  <a:lnTo>
                    <a:pt x="721" y="1862"/>
                  </a:lnTo>
                  <a:lnTo>
                    <a:pt x="612" y="2033"/>
                  </a:lnTo>
                  <a:lnTo>
                    <a:pt x="510" y="2210"/>
                  </a:lnTo>
                  <a:lnTo>
                    <a:pt x="417" y="2392"/>
                  </a:lnTo>
                  <a:lnTo>
                    <a:pt x="332" y="2579"/>
                  </a:lnTo>
                  <a:lnTo>
                    <a:pt x="257" y="2770"/>
                  </a:lnTo>
                  <a:lnTo>
                    <a:pt x="190" y="2965"/>
                  </a:lnTo>
                  <a:lnTo>
                    <a:pt x="134" y="3166"/>
                  </a:lnTo>
                  <a:lnTo>
                    <a:pt x="86" y="3370"/>
                  </a:lnTo>
                  <a:lnTo>
                    <a:pt x="49" y="3578"/>
                  </a:lnTo>
                  <a:lnTo>
                    <a:pt x="22" y="3788"/>
                  </a:lnTo>
                  <a:lnTo>
                    <a:pt x="5" y="4002"/>
                  </a:lnTo>
                  <a:lnTo>
                    <a:pt x="0" y="4219"/>
                  </a:lnTo>
                  <a:close/>
                </a:path>
              </a:pathLst>
            </a:custGeom>
            <a:noFill/>
            <a:ln w="0">
              <a:solidFill>
                <a:srgbClr val="151619"/>
              </a:solidFill>
              <a:round/>
              <a:headEnd/>
              <a:tailEnd/>
            </a:ln>
          </p:spPr>
          <p:txBody>
            <a:bodyPr/>
            <a:lstStyle/>
            <a:p>
              <a:endParaRPr lang="en-US"/>
            </a:p>
          </p:txBody>
        </p:sp>
        <p:sp>
          <p:nvSpPr>
            <p:cNvPr id="48343" name="Freeform 1141"/>
            <p:cNvSpPr>
              <a:spLocks noChangeAspect="1"/>
            </p:cNvSpPr>
            <p:nvPr/>
          </p:nvSpPr>
          <p:spPr bwMode="auto">
            <a:xfrm>
              <a:off x="1331" y="3243"/>
              <a:ext cx="74" cy="65"/>
            </a:xfrm>
            <a:custGeom>
              <a:avLst/>
              <a:gdLst>
                <a:gd name="T0" fmla="*/ 0 w 7257"/>
                <a:gd name="T1" fmla="*/ 0 h 7258"/>
                <a:gd name="T2" fmla="*/ 0 w 7257"/>
                <a:gd name="T3" fmla="*/ 0 h 7258"/>
                <a:gd name="T4" fmla="*/ 0 w 7257"/>
                <a:gd name="T5" fmla="*/ 0 h 7258"/>
                <a:gd name="T6" fmla="*/ 0 w 7257"/>
                <a:gd name="T7" fmla="*/ 0 h 7258"/>
                <a:gd name="T8" fmla="*/ 0 w 7257"/>
                <a:gd name="T9" fmla="*/ 0 h 7258"/>
                <a:gd name="T10" fmla="*/ 0 w 7257"/>
                <a:gd name="T11" fmla="*/ 0 h 7258"/>
                <a:gd name="T12" fmla="*/ 0 w 7257"/>
                <a:gd name="T13" fmla="*/ 0 h 7258"/>
                <a:gd name="T14" fmla="*/ 0 w 7257"/>
                <a:gd name="T15" fmla="*/ 0 h 7258"/>
                <a:gd name="T16" fmla="*/ 0 w 7257"/>
                <a:gd name="T17" fmla="*/ 0 h 7258"/>
                <a:gd name="T18" fmla="*/ 0 w 7257"/>
                <a:gd name="T19" fmla="*/ 0 h 7258"/>
                <a:gd name="T20" fmla="*/ 0 w 7257"/>
                <a:gd name="T21" fmla="*/ 0 h 7258"/>
                <a:gd name="T22" fmla="*/ 0 w 7257"/>
                <a:gd name="T23" fmla="*/ 0 h 7258"/>
                <a:gd name="T24" fmla="*/ 0 w 7257"/>
                <a:gd name="T25" fmla="*/ 0 h 7258"/>
                <a:gd name="T26" fmla="*/ 0 w 7257"/>
                <a:gd name="T27" fmla="*/ 0 h 7258"/>
                <a:gd name="T28" fmla="*/ 0 w 7257"/>
                <a:gd name="T29" fmla="*/ 0 h 7258"/>
                <a:gd name="T30" fmla="*/ 0 w 7257"/>
                <a:gd name="T31" fmla="*/ 0 h 7258"/>
                <a:gd name="T32" fmla="*/ 0 w 7257"/>
                <a:gd name="T33" fmla="*/ 0 h 7258"/>
                <a:gd name="T34" fmla="*/ 0 w 7257"/>
                <a:gd name="T35" fmla="*/ 0 h 7258"/>
                <a:gd name="T36" fmla="*/ 0 w 7257"/>
                <a:gd name="T37" fmla="*/ 0 h 7258"/>
                <a:gd name="T38" fmla="*/ 0 w 7257"/>
                <a:gd name="T39" fmla="*/ 0 h 7258"/>
                <a:gd name="T40" fmla="*/ 0 w 7257"/>
                <a:gd name="T41" fmla="*/ 0 h 7258"/>
                <a:gd name="T42" fmla="*/ 0 w 7257"/>
                <a:gd name="T43" fmla="*/ 0 h 7258"/>
                <a:gd name="T44" fmla="*/ 0 w 7257"/>
                <a:gd name="T45" fmla="*/ 0 h 7258"/>
                <a:gd name="T46" fmla="*/ 0 w 7257"/>
                <a:gd name="T47" fmla="*/ 0 h 7258"/>
                <a:gd name="T48" fmla="*/ 0 w 7257"/>
                <a:gd name="T49" fmla="*/ 0 h 7258"/>
                <a:gd name="T50" fmla="*/ 0 w 7257"/>
                <a:gd name="T51" fmla="*/ 0 h 7258"/>
                <a:gd name="T52" fmla="*/ 0 w 7257"/>
                <a:gd name="T53" fmla="*/ 0 h 7258"/>
                <a:gd name="T54" fmla="*/ 0 w 7257"/>
                <a:gd name="T55" fmla="*/ 0 h 7258"/>
                <a:gd name="T56" fmla="*/ 0 w 7257"/>
                <a:gd name="T57" fmla="*/ 0 h 7258"/>
                <a:gd name="T58" fmla="*/ 0 w 7257"/>
                <a:gd name="T59" fmla="*/ 0 h 7258"/>
                <a:gd name="T60" fmla="*/ 0 w 7257"/>
                <a:gd name="T61" fmla="*/ 0 h 7258"/>
                <a:gd name="T62" fmla="*/ 0 w 7257"/>
                <a:gd name="T63" fmla="*/ 0 h 7258"/>
                <a:gd name="T64" fmla="*/ 0 w 7257"/>
                <a:gd name="T65" fmla="*/ 0 h 7258"/>
                <a:gd name="T66" fmla="*/ 0 w 7257"/>
                <a:gd name="T67" fmla="*/ 0 h 7258"/>
                <a:gd name="T68" fmla="*/ 0 w 7257"/>
                <a:gd name="T69" fmla="*/ 0 h 7258"/>
                <a:gd name="T70" fmla="*/ 0 w 7257"/>
                <a:gd name="T71" fmla="*/ 0 h 7258"/>
                <a:gd name="T72" fmla="*/ 0 w 7257"/>
                <a:gd name="T73" fmla="*/ 0 h 7258"/>
                <a:gd name="T74" fmla="*/ 0 w 7257"/>
                <a:gd name="T75" fmla="*/ 0 h 7258"/>
                <a:gd name="T76" fmla="*/ 0 w 7257"/>
                <a:gd name="T77" fmla="*/ 0 h 7258"/>
                <a:gd name="T78" fmla="*/ 0 w 7257"/>
                <a:gd name="T79" fmla="*/ 0 h 7258"/>
                <a:gd name="T80" fmla="*/ 0 w 7257"/>
                <a:gd name="T81" fmla="*/ 0 h 7258"/>
                <a:gd name="T82" fmla="*/ 0 w 7257"/>
                <a:gd name="T83" fmla="*/ 0 h 7258"/>
                <a:gd name="T84" fmla="*/ 0 w 7257"/>
                <a:gd name="T85" fmla="*/ 0 h 7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57"/>
                <a:gd name="T130" fmla="*/ 0 h 7258"/>
                <a:gd name="T131" fmla="*/ 7257 w 7257"/>
                <a:gd name="T132" fmla="*/ 7258 h 7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57" h="7258">
                  <a:moveTo>
                    <a:pt x="0" y="3629"/>
                  </a:moveTo>
                  <a:lnTo>
                    <a:pt x="5" y="3443"/>
                  </a:lnTo>
                  <a:lnTo>
                    <a:pt x="19" y="3259"/>
                  </a:lnTo>
                  <a:lnTo>
                    <a:pt x="42" y="3078"/>
                  </a:lnTo>
                  <a:lnTo>
                    <a:pt x="74" y="2898"/>
                  </a:lnTo>
                  <a:lnTo>
                    <a:pt x="114" y="2723"/>
                  </a:lnTo>
                  <a:lnTo>
                    <a:pt x="164" y="2551"/>
                  </a:lnTo>
                  <a:lnTo>
                    <a:pt x="220" y="2383"/>
                  </a:lnTo>
                  <a:lnTo>
                    <a:pt x="286" y="2218"/>
                  </a:lnTo>
                  <a:lnTo>
                    <a:pt x="358" y="2057"/>
                  </a:lnTo>
                  <a:lnTo>
                    <a:pt x="439" y="1901"/>
                  </a:lnTo>
                  <a:lnTo>
                    <a:pt x="526" y="1749"/>
                  </a:lnTo>
                  <a:lnTo>
                    <a:pt x="621" y="1602"/>
                  </a:lnTo>
                  <a:lnTo>
                    <a:pt x="722" y="1459"/>
                  </a:lnTo>
                  <a:lnTo>
                    <a:pt x="829" y="1322"/>
                  </a:lnTo>
                  <a:lnTo>
                    <a:pt x="944" y="1190"/>
                  </a:lnTo>
                  <a:lnTo>
                    <a:pt x="1064" y="1064"/>
                  </a:lnTo>
                  <a:lnTo>
                    <a:pt x="1190" y="944"/>
                  </a:lnTo>
                  <a:lnTo>
                    <a:pt x="1322" y="830"/>
                  </a:lnTo>
                  <a:lnTo>
                    <a:pt x="1458" y="722"/>
                  </a:lnTo>
                  <a:lnTo>
                    <a:pt x="1601" y="620"/>
                  </a:lnTo>
                  <a:lnTo>
                    <a:pt x="1749" y="526"/>
                  </a:lnTo>
                  <a:lnTo>
                    <a:pt x="1901" y="439"/>
                  </a:lnTo>
                  <a:lnTo>
                    <a:pt x="2056" y="358"/>
                  </a:lnTo>
                  <a:lnTo>
                    <a:pt x="2217" y="285"/>
                  </a:lnTo>
                  <a:lnTo>
                    <a:pt x="2382" y="221"/>
                  </a:lnTo>
                  <a:lnTo>
                    <a:pt x="2551" y="164"/>
                  </a:lnTo>
                  <a:lnTo>
                    <a:pt x="2723" y="114"/>
                  </a:lnTo>
                  <a:lnTo>
                    <a:pt x="2898" y="74"/>
                  </a:lnTo>
                  <a:lnTo>
                    <a:pt x="3077" y="42"/>
                  </a:lnTo>
                  <a:lnTo>
                    <a:pt x="3258" y="19"/>
                  </a:lnTo>
                  <a:lnTo>
                    <a:pt x="3442" y="5"/>
                  </a:lnTo>
                  <a:lnTo>
                    <a:pt x="3628" y="0"/>
                  </a:lnTo>
                  <a:lnTo>
                    <a:pt x="3815" y="5"/>
                  </a:lnTo>
                  <a:lnTo>
                    <a:pt x="3998" y="19"/>
                  </a:lnTo>
                  <a:lnTo>
                    <a:pt x="4181" y="42"/>
                  </a:lnTo>
                  <a:lnTo>
                    <a:pt x="4359" y="74"/>
                  </a:lnTo>
                  <a:lnTo>
                    <a:pt x="4535" y="114"/>
                  </a:lnTo>
                  <a:lnTo>
                    <a:pt x="4707" y="164"/>
                  </a:lnTo>
                  <a:lnTo>
                    <a:pt x="4875" y="221"/>
                  </a:lnTo>
                  <a:lnTo>
                    <a:pt x="5039" y="285"/>
                  </a:lnTo>
                  <a:lnTo>
                    <a:pt x="5200" y="358"/>
                  </a:lnTo>
                  <a:lnTo>
                    <a:pt x="5357" y="439"/>
                  </a:lnTo>
                  <a:lnTo>
                    <a:pt x="5509" y="526"/>
                  </a:lnTo>
                  <a:lnTo>
                    <a:pt x="5655" y="620"/>
                  </a:lnTo>
                  <a:lnTo>
                    <a:pt x="5798" y="722"/>
                  </a:lnTo>
                  <a:lnTo>
                    <a:pt x="5936" y="830"/>
                  </a:lnTo>
                  <a:lnTo>
                    <a:pt x="6067" y="944"/>
                  </a:lnTo>
                  <a:lnTo>
                    <a:pt x="6193" y="1064"/>
                  </a:lnTo>
                  <a:lnTo>
                    <a:pt x="6313" y="1190"/>
                  </a:lnTo>
                  <a:lnTo>
                    <a:pt x="6427" y="1322"/>
                  </a:lnTo>
                  <a:lnTo>
                    <a:pt x="6535" y="1459"/>
                  </a:lnTo>
                  <a:lnTo>
                    <a:pt x="6637" y="1602"/>
                  </a:lnTo>
                  <a:lnTo>
                    <a:pt x="6731" y="1749"/>
                  </a:lnTo>
                  <a:lnTo>
                    <a:pt x="6819" y="1901"/>
                  </a:lnTo>
                  <a:lnTo>
                    <a:pt x="6899" y="2057"/>
                  </a:lnTo>
                  <a:lnTo>
                    <a:pt x="6971" y="2218"/>
                  </a:lnTo>
                  <a:lnTo>
                    <a:pt x="7036" y="2383"/>
                  </a:lnTo>
                  <a:lnTo>
                    <a:pt x="7094" y="2551"/>
                  </a:lnTo>
                  <a:lnTo>
                    <a:pt x="7142" y="2723"/>
                  </a:lnTo>
                  <a:lnTo>
                    <a:pt x="7183" y="2898"/>
                  </a:lnTo>
                  <a:lnTo>
                    <a:pt x="7215" y="3078"/>
                  </a:lnTo>
                  <a:lnTo>
                    <a:pt x="7239" y="3259"/>
                  </a:lnTo>
                  <a:lnTo>
                    <a:pt x="7253" y="3443"/>
                  </a:lnTo>
                  <a:lnTo>
                    <a:pt x="7257" y="3629"/>
                  </a:lnTo>
                  <a:lnTo>
                    <a:pt x="7253" y="3816"/>
                  </a:lnTo>
                  <a:lnTo>
                    <a:pt x="7239" y="3999"/>
                  </a:lnTo>
                  <a:lnTo>
                    <a:pt x="7215" y="4181"/>
                  </a:lnTo>
                  <a:lnTo>
                    <a:pt x="7183" y="4359"/>
                  </a:lnTo>
                  <a:lnTo>
                    <a:pt x="7142" y="4535"/>
                  </a:lnTo>
                  <a:lnTo>
                    <a:pt x="7094" y="4707"/>
                  </a:lnTo>
                  <a:lnTo>
                    <a:pt x="7036" y="4875"/>
                  </a:lnTo>
                  <a:lnTo>
                    <a:pt x="6971" y="5040"/>
                  </a:lnTo>
                  <a:lnTo>
                    <a:pt x="6899" y="5201"/>
                  </a:lnTo>
                  <a:lnTo>
                    <a:pt x="6819" y="5358"/>
                  </a:lnTo>
                  <a:lnTo>
                    <a:pt x="6731" y="5510"/>
                  </a:lnTo>
                  <a:lnTo>
                    <a:pt x="6637" y="5656"/>
                  </a:lnTo>
                  <a:lnTo>
                    <a:pt x="6535" y="5799"/>
                  </a:lnTo>
                  <a:lnTo>
                    <a:pt x="6427" y="5936"/>
                  </a:lnTo>
                  <a:lnTo>
                    <a:pt x="6313" y="6068"/>
                  </a:lnTo>
                  <a:lnTo>
                    <a:pt x="6193" y="6193"/>
                  </a:lnTo>
                  <a:lnTo>
                    <a:pt x="6067" y="6314"/>
                  </a:lnTo>
                  <a:lnTo>
                    <a:pt x="5936" y="6428"/>
                  </a:lnTo>
                  <a:lnTo>
                    <a:pt x="5798" y="6536"/>
                  </a:lnTo>
                  <a:lnTo>
                    <a:pt x="5655" y="6638"/>
                  </a:lnTo>
                  <a:lnTo>
                    <a:pt x="5509" y="6732"/>
                  </a:lnTo>
                  <a:lnTo>
                    <a:pt x="5357" y="6820"/>
                  </a:lnTo>
                  <a:lnTo>
                    <a:pt x="5200" y="6900"/>
                  </a:lnTo>
                  <a:lnTo>
                    <a:pt x="5039" y="6972"/>
                  </a:lnTo>
                  <a:lnTo>
                    <a:pt x="4875" y="7037"/>
                  </a:lnTo>
                  <a:lnTo>
                    <a:pt x="4707" y="7095"/>
                  </a:lnTo>
                  <a:lnTo>
                    <a:pt x="4535" y="7143"/>
                  </a:lnTo>
                  <a:lnTo>
                    <a:pt x="4359" y="7184"/>
                  </a:lnTo>
                  <a:lnTo>
                    <a:pt x="4181" y="7216"/>
                  </a:lnTo>
                  <a:lnTo>
                    <a:pt x="3998" y="7239"/>
                  </a:lnTo>
                  <a:lnTo>
                    <a:pt x="3815" y="7254"/>
                  </a:lnTo>
                  <a:lnTo>
                    <a:pt x="3628" y="7258"/>
                  </a:lnTo>
                  <a:lnTo>
                    <a:pt x="3442" y="7254"/>
                  </a:lnTo>
                  <a:lnTo>
                    <a:pt x="3258" y="7239"/>
                  </a:lnTo>
                  <a:lnTo>
                    <a:pt x="3077" y="7216"/>
                  </a:lnTo>
                  <a:lnTo>
                    <a:pt x="2898" y="7184"/>
                  </a:lnTo>
                  <a:lnTo>
                    <a:pt x="2723" y="7143"/>
                  </a:lnTo>
                  <a:lnTo>
                    <a:pt x="2551" y="7095"/>
                  </a:lnTo>
                  <a:lnTo>
                    <a:pt x="2382" y="7037"/>
                  </a:lnTo>
                  <a:lnTo>
                    <a:pt x="2217" y="6972"/>
                  </a:lnTo>
                  <a:lnTo>
                    <a:pt x="2056" y="6900"/>
                  </a:lnTo>
                  <a:lnTo>
                    <a:pt x="1901" y="6820"/>
                  </a:lnTo>
                  <a:lnTo>
                    <a:pt x="1749" y="6732"/>
                  </a:lnTo>
                  <a:lnTo>
                    <a:pt x="1601" y="6638"/>
                  </a:lnTo>
                  <a:lnTo>
                    <a:pt x="1458" y="6536"/>
                  </a:lnTo>
                  <a:lnTo>
                    <a:pt x="1322" y="6428"/>
                  </a:lnTo>
                  <a:lnTo>
                    <a:pt x="1190" y="6314"/>
                  </a:lnTo>
                  <a:lnTo>
                    <a:pt x="1064" y="6193"/>
                  </a:lnTo>
                  <a:lnTo>
                    <a:pt x="944" y="6068"/>
                  </a:lnTo>
                  <a:lnTo>
                    <a:pt x="829" y="5936"/>
                  </a:lnTo>
                  <a:lnTo>
                    <a:pt x="722" y="5799"/>
                  </a:lnTo>
                  <a:lnTo>
                    <a:pt x="621" y="5656"/>
                  </a:lnTo>
                  <a:lnTo>
                    <a:pt x="526" y="5510"/>
                  </a:lnTo>
                  <a:lnTo>
                    <a:pt x="439" y="5358"/>
                  </a:lnTo>
                  <a:lnTo>
                    <a:pt x="358" y="5201"/>
                  </a:lnTo>
                  <a:lnTo>
                    <a:pt x="286" y="5040"/>
                  </a:lnTo>
                  <a:lnTo>
                    <a:pt x="220" y="4875"/>
                  </a:lnTo>
                  <a:lnTo>
                    <a:pt x="164" y="4707"/>
                  </a:lnTo>
                  <a:lnTo>
                    <a:pt x="114" y="4535"/>
                  </a:lnTo>
                  <a:lnTo>
                    <a:pt x="74" y="4359"/>
                  </a:lnTo>
                  <a:lnTo>
                    <a:pt x="42" y="4181"/>
                  </a:lnTo>
                  <a:lnTo>
                    <a:pt x="19" y="3999"/>
                  </a:lnTo>
                  <a:lnTo>
                    <a:pt x="5" y="3816"/>
                  </a:lnTo>
                  <a:lnTo>
                    <a:pt x="0" y="3629"/>
                  </a:lnTo>
                </a:path>
              </a:pathLst>
            </a:custGeom>
            <a:noFill/>
            <a:ln w="0">
              <a:solidFill>
                <a:srgbClr val="151619"/>
              </a:solidFill>
              <a:round/>
              <a:headEnd/>
              <a:tailEnd/>
            </a:ln>
          </p:spPr>
          <p:txBody>
            <a:bodyPr/>
            <a:lstStyle/>
            <a:p>
              <a:endParaRPr lang="en-US"/>
            </a:p>
          </p:txBody>
        </p:sp>
        <p:sp>
          <p:nvSpPr>
            <p:cNvPr id="48344" name="Freeform 1142"/>
            <p:cNvSpPr>
              <a:spLocks noChangeAspect="1"/>
            </p:cNvSpPr>
            <p:nvPr/>
          </p:nvSpPr>
          <p:spPr bwMode="auto">
            <a:xfrm>
              <a:off x="1382" y="3257"/>
              <a:ext cx="7" cy="31"/>
            </a:xfrm>
            <a:custGeom>
              <a:avLst/>
              <a:gdLst>
                <a:gd name="T0" fmla="*/ 0 w 747"/>
                <a:gd name="T1" fmla="*/ 0 h 3533"/>
                <a:gd name="T2" fmla="*/ 0 w 747"/>
                <a:gd name="T3" fmla="*/ 0 h 3533"/>
                <a:gd name="T4" fmla="*/ 0 w 747"/>
                <a:gd name="T5" fmla="*/ 0 h 3533"/>
                <a:gd name="T6" fmla="*/ 0 w 747"/>
                <a:gd name="T7" fmla="*/ 0 h 3533"/>
                <a:gd name="T8" fmla="*/ 0 w 747"/>
                <a:gd name="T9" fmla="*/ 0 h 3533"/>
                <a:gd name="T10" fmla="*/ 0 w 747"/>
                <a:gd name="T11" fmla="*/ 0 h 3533"/>
                <a:gd name="T12" fmla="*/ 0 w 747"/>
                <a:gd name="T13" fmla="*/ 0 h 3533"/>
                <a:gd name="T14" fmla="*/ 0 w 747"/>
                <a:gd name="T15" fmla="*/ 0 h 3533"/>
                <a:gd name="T16" fmla="*/ 0 w 747"/>
                <a:gd name="T17" fmla="*/ 0 h 3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7"/>
                <a:gd name="T28" fmla="*/ 0 h 3533"/>
                <a:gd name="T29" fmla="*/ 747 w 747"/>
                <a:gd name="T30" fmla="*/ 3533 h 35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7" h="3533">
                  <a:moveTo>
                    <a:pt x="373" y="0"/>
                  </a:moveTo>
                  <a:lnTo>
                    <a:pt x="0" y="374"/>
                  </a:lnTo>
                  <a:lnTo>
                    <a:pt x="0" y="3533"/>
                  </a:lnTo>
                  <a:lnTo>
                    <a:pt x="747" y="3533"/>
                  </a:lnTo>
                  <a:lnTo>
                    <a:pt x="747" y="374"/>
                  </a:lnTo>
                  <a:lnTo>
                    <a:pt x="373" y="0"/>
                  </a:lnTo>
                  <a:lnTo>
                    <a:pt x="747" y="374"/>
                  </a:lnTo>
                  <a:lnTo>
                    <a:pt x="747" y="0"/>
                  </a:lnTo>
                  <a:lnTo>
                    <a:pt x="373" y="0"/>
                  </a:lnTo>
                  <a:close/>
                </a:path>
              </a:pathLst>
            </a:custGeom>
            <a:solidFill>
              <a:srgbClr val="FFFFFF"/>
            </a:solidFill>
            <a:ln w="9525">
              <a:noFill/>
              <a:round/>
              <a:headEnd/>
              <a:tailEnd/>
            </a:ln>
          </p:spPr>
          <p:txBody>
            <a:bodyPr/>
            <a:lstStyle/>
            <a:p>
              <a:endParaRPr lang="en-US"/>
            </a:p>
          </p:txBody>
        </p:sp>
        <p:sp>
          <p:nvSpPr>
            <p:cNvPr id="48345" name="Freeform 1143"/>
            <p:cNvSpPr>
              <a:spLocks noChangeAspect="1"/>
            </p:cNvSpPr>
            <p:nvPr/>
          </p:nvSpPr>
          <p:spPr bwMode="auto">
            <a:xfrm>
              <a:off x="1350" y="3257"/>
              <a:ext cx="36" cy="6"/>
            </a:xfrm>
            <a:custGeom>
              <a:avLst/>
              <a:gdLst>
                <a:gd name="T0" fmla="*/ 0 w 3532"/>
                <a:gd name="T1" fmla="*/ 0 h 748"/>
                <a:gd name="T2" fmla="*/ 0 w 3532"/>
                <a:gd name="T3" fmla="*/ 0 h 748"/>
                <a:gd name="T4" fmla="*/ 0 w 3532"/>
                <a:gd name="T5" fmla="*/ 0 h 748"/>
                <a:gd name="T6" fmla="*/ 0 w 3532"/>
                <a:gd name="T7" fmla="*/ 0 h 748"/>
                <a:gd name="T8" fmla="*/ 0 w 3532"/>
                <a:gd name="T9" fmla="*/ 0 h 748"/>
                <a:gd name="T10" fmla="*/ 0 w 3532"/>
                <a:gd name="T11" fmla="*/ 0 h 748"/>
                <a:gd name="T12" fmla="*/ 0 w 3532"/>
                <a:gd name="T13" fmla="*/ 0 h 748"/>
                <a:gd name="T14" fmla="*/ 0 w 3532"/>
                <a:gd name="T15" fmla="*/ 0 h 748"/>
                <a:gd name="T16" fmla="*/ 0 w 3532"/>
                <a:gd name="T17" fmla="*/ 0 h 7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32"/>
                <a:gd name="T28" fmla="*/ 0 h 748"/>
                <a:gd name="T29" fmla="*/ 3532 w 3532"/>
                <a:gd name="T30" fmla="*/ 748 h 7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32" h="748">
                  <a:moveTo>
                    <a:pt x="0" y="374"/>
                  </a:moveTo>
                  <a:lnTo>
                    <a:pt x="374" y="748"/>
                  </a:lnTo>
                  <a:lnTo>
                    <a:pt x="3532" y="748"/>
                  </a:lnTo>
                  <a:lnTo>
                    <a:pt x="3532" y="0"/>
                  </a:lnTo>
                  <a:lnTo>
                    <a:pt x="374" y="0"/>
                  </a:lnTo>
                  <a:lnTo>
                    <a:pt x="0" y="374"/>
                  </a:lnTo>
                  <a:lnTo>
                    <a:pt x="374" y="0"/>
                  </a:lnTo>
                  <a:lnTo>
                    <a:pt x="0" y="0"/>
                  </a:lnTo>
                  <a:lnTo>
                    <a:pt x="0" y="374"/>
                  </a:lnTo>
                  <a:close/>
                </a:path>
              </a:pathLst>
            </a:custGeom>
            <a:solidFill>
              <a:srgbClr val="FFFFFF"/>
            </a:solidFill>
            <a:ln w="9525">
              <a:noFill/>
              <a:round/>
              <a:headEnd/>
              <a:tailEnd/>
            </a:ln>
          </p:spPr>
          <p:txBody>
            <a:bodyPr/>
            <a:lstStyle/>
            <a:p>
              <a:endParaRPr lang="en-US"/>
            </a:p>
          </p:txBody>
        </p:sp>
        <p:sp>
          <p:nvSpPr>
            <p:cNvPr id="48346" name="Freeform 1144"/>
            <p:cNvSpPr>
              <a:spLocks noChangeAspect="1"/>
            </p:cNvSpPr>
            <p:nvPr/>
          </p:nvSpPr>
          <p:spPr bwMode="auto">
            <a:xfrm>
              <a:off x="1350" y="3260"/>
              <a:ext cx="7" cy="32"/>
            </a:xfrm>
            <a:custGeom>
              <a:avLst/>
              <a:gdLst>
                <a:gd name="T0" fmla="*/ 0 w 748"/>
                <a:gd name="T1" fmla="*/ 0 h 3532"/>
                <a:gd name="T2" fmla="*/ 0 w 748"/>
                <a:gd name="T3" fmla="*/ 0 h 3532"/>
                <a:gd name="T4" fmla="*/ 0 w 748"/>
                <a:gd name="T5" fmla="*/ 0 h 3532"/>
                <a:gd name="T6" fmla="*/ 0 w 748"/>
                <a:gd name="T7" fmla="*/ 0 h 3532"/>
                <a:gd name="T8" fmla="*/ 0 w 748"/>
                <a:gd name="T9" fmla="*/ 0 h 3532"/>
                <a:gd name="T10" fmla="*/ 0 w 748"/>
                <a:gd name="T11" fmla="*/ 0 h 3532"/>
                <a:gd name="T12" fmla="*/ 0 w 748"/>
                <a:gd name="T13" fmla="*/ 0 h 3532"/>
                <a:gd name="T14" fmla="*/ 0 w 748"/>
                <a:gd name="T15" fmla="*/ 0 h 3532"/>
                <a:gd name="T16" fmla="*/ 0 w 748"/>
                <a:gd name="T17" fmla="*/ 0 h 35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8"/>
                <a:gd name="T28" fmla="*/ 0 h 3532"/>
                <a:gd name="T29" fmla="*/ 748 w 748"/>
                <a:gd name="T30" fmla="*/ 3532 h 35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8" h="3532">
                  <a:moveTo>
                    <a:pt x="374" y="3532"/>
                  </a:moveTo>
                  <a:lnTo>
                    <a:pt x="748" y="3159"/>
                  </a:lnTo>
                  <a:lnTo>
                    <a:pt x="748" y="0"/>
                  </a:lnTo>
                  <a:lnTo>
                    <a:pt x="0" y="0"/>
                  </a:lnTo>
                  <a:lnTo>
                    <a:pt x="0" y="3159"/>
                  </a:lnTo>
                  <a:lnTo>
                    <a:pt x="374" y="3532"/>
                  </a:lnTo>
                  <a:lnTo>
                    <a:pt x="0" y="3159"/>
                  </a:lnTo>
                  <a:lnTo>
                    <a:pt x="0" y="3532"/>
                  </a:lnTo>
                  <a:lnTo>
                    <a:pt x="374" y="3532"/>
                  </a:lnTo>
                  <a:close/>
                </a:path>
              </a:pathLst>
            </a:custGeom>
            <a:solidFill>
              <a:srgbClr val="FFFFFF"/>
            </a:solidFill>
            <a:ln w="9525">
              <a:noFill/>
              <a:round/>
              <a:headEnd/>
              <a:tailEnd/>
            </a:ln>
          </p:spPr>
          <p:txBody>
            <a:bodyPr/>
            <a:lstStyle/>
            <a:p>
              <a:endParaRPr lang="en-US"/>
            </a:p>
          </p:txBody>
        </p:sp>
        <p:sp>
          <p:nvSpPr>
            <p:cNvPr id="48347" name="Freeform 1145"/>
            <p:cNvSpPr>
              <a:spLocks noChangeAspect="1"/>
            </p:cNvSpPr>
            <p:nvPr/>
          </p:nvSpPr>
          <p:spPr bwMode="auto">
            <a:xfrm>
              <a:off x="1354" y="3285"/>
              <a:ext cx="35" cy="7"/>
            </a:xfrm>
            <a:custGeom>
              <a:avLst/>
              <a:gdLst>
                <a:gd name="T0" fmla="*/ 0 w 3532"/>
                <a:gd name="T1" fmla="*/ 0 h 747"/>
                <a:gd name="T2" fmla="*/ 0 w 3532"/>
                <a:gd name="T3" fmla="*/ 0 h 747"/>
                <a:gd name="T4" fmla="*/ 0 w 3532"/>
                <a:gd name="T5" fmla="*/ 0 h 747"/>
                <a:gd name="T6" fmla="*/ 0 w 3532"/>
                <a:gd name="T7" fmla="*/ 0 h 747"/>
                <a:gd name="T8" fmla="*/ 0 w 3532"/>
                <a:gd name="T9" fmla="*/ 0 h 747"/>
                <a:gd name="T10" fmla="*/ 0 w 3532"/>
                <a:gd name="T11" fmla="*/ 0 h 747"/>
                <a:gd name="T12" fmla="*/ 0 w 3532"/>
                <a:gd name="T13" fmla="*/ 0 h 747"/>
                <a:gd name="T14" fmla="*/ 0 w 3532"/>
                <a:gd name="T15" fmla="*/ 0 h 747"/>
                <a:gd name="T16" fmla="*/ 0 w 3532"/>
                <a:gd name="T17" fmla="*/ 0 h 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32"/>
                <a:gd name="T28" fmla="*/ 0 h 747"/>
                <a:gd name="T29" fmla="*/ 3532 w 3532"/>
                <a:gd name="T30" fmla="*/ 747 h 7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32" h="747">
                  <a:moveTo>
                    <a:pt x="3532" y="374"/>
                  </a:moveTo>
                  <a:lnTo>
                    <a:pt x="3158" y="0"/>
                  </a:lnTo>
                  <a:lnTo>
                    <a:pt x="0" y="0"/>
                  </a:lnTo>
                  <a:lnTo>
                    <a:pt x="0" y="747"/>
                  </a:lnTo>
                  <a:lnTo>
                    <a:pt x="3158" y="747"/>
                  </a:lnTo>
                  <a:lnTo>
                    <a:pt x="3532" y="374"/>
                  </a:lnTo>
                  <a:lnTo>
                    <a:pt x="3158" y="747"/>
                  </a:lnTo>
                  <a:lnTo>
                    <a:pt x="3532" y="747"/>
                  </a:lnTo>
                  <a:lnTo>
                    <a:pt x="3532" y="374"/>
                  </a:lnTo>
                  <a:close/>
                </a:path>
              </a:pathLst>
            </a:custGeom>
            <a:solidFill>
              <a:srgbClr val="FFFFFF"/>
            </a:solidFill>
            <a:ln w="9525">
              <a:noFill/>
              <a:round/>
              <a:headEnd/>
              <a:tailEnd/>
            </a:ln>
          </p:spPr>
          <p:txBody>
            <a:bodyPr/>
            <a:lstStyle/>
            <a:p>
              <a:endParaRPr lang="en-US"/>
            </a:p>
          </p:txBody>
        </p:sp>
      </p:grpSp>
      <p:sp>
        <p:nvSpPr>
          <p:cNvPr id="48182" name="Oval 515"/>
          <p:cNvSpPr>
            <a:spLocks noChangeArrowheads="1"/>
          </p:cNvSpPr>
          <p:nvPr/>
        </p:nvSpPr>
        <p:spPr bwMode="auto">
          <a:xfrm>
            <a:off x="6202363" y="3322638"/>
            <a:ext cx="92075" cy="182562"/>
          </a:xfrm>
          <a:prstGeom prst="ellipse">
            <a:avLst/>
          </a:prstGeom>
          <a:noFill/>
          <a:ln w="9525" algn="ctr">
            <a:solidFill>
              <a:schemeClr val="tx1"/>
            </a:solidFill>
            <a:round/>
            <a:headEnd/>
            <a:tailEnd/>
          </a:ln>
        </p:spPr>
        <p:txBody>
          <a:bodyPr/>
          <a:lstStyle/>
          <a:p>
            <a:endParaRPr lang="en-US"/>
          </a:p>
        </p:txBody>
      </p:sp>
      <p:sp>
        <p:nvSpPr>
          <p:cNvPr id="48183" name="Oval 516"/>
          <p:cNvSpPr>
            <a:spLocks noChangeArrowheads="1"/>
          </p:cNvSpPr>
          <p:nvPr/>
        </p:nvSpPr>
        <p:spPr bwMode="auto">
          <a:xfrm>
            <a:off x="8412163" y="3322638"/>
            <a:ext cx="92075" cy="182562"/>
          </a:xfrm>
          <a:prstGeom prst="ellipse">
            <a:avLst/>
          </a:prstGeom>
          <a:noFill/>
          <a:ln w="9525" algn="ctr">
            <a:solidFill>
              <a:schemeClr val="tx1"/>
            </a:solidFill>
            <a:round/>
            <a:headEnd/>
            <a:tailEnd/>
          </a:ln>
        </p:spPr>
        <p:txBody>
          <a:bodyPr/>
          <a:lstStyle/>
          <a:p>
            <a:endParaRPr lang="en-US"/>
          </a:p>
        </p:txBody>
      </p:sp>
      <p:sp>
        <p:nvSpPr>
          <p:cNvPr id="48184" name="Oval 524"/>
          <p:cNvSpPr>
            <a:spLocks noChangeArrowheads="1"/>
          </p:cNvSpPr>
          <p:nvPr/>
        </p:nvSpPr>
        <p:spPr bwMode="auto">
          <a:xfrm>
            <a:off x="8264525" y="3614738"/>
            <a:ext cx="92075" cy="184150"/>
          </a:xfrm>
          <a:prstGeom prst="ellipse">
            <a:avLst/>
          </a:prstGeom>
          <a:noFill/>
          <a:ln w="9525" algn="ctr">
            <a:solidFill>
              <a:schemeClr val="tx1"/>
            </a:solidFill>
            <a:round/>
            <a:headEnd/>
            <a:tailEnd/>
          </a:ln>
        </p:spPr>
        <p:txBody>
          <a:bodyPr/>
          <a:lstStyle/>
          <a:p>
            <a:endParaRPr lang="en-US"/>
          </a:p>
        </p:txBody>
      </p:sp>
      <p:sp>
        <p:nvSpPr>
          <p:cNvPr id="48185" name="Oval 525"/>
          <p:cNvSpPr>
            <a:spLocks noChangeArrowheads="1"/>
          </p:cNvSpPr>
          <p:nvPr/>
        </p:nvSpPr>
        <p:spPr bwMode="auto">
          <a:xfrm>
            <a:off x="6294438" y="3605213"/>
            <a:ext cx="92075" cy="184150"/>
          </a:xfrm>
          <a:prstGeom prst="ellipse">
            <a:avLst/>
          </a:prstGeom>
          <a:noFill/>
          <a:ln w="9525" algn="ctr">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ea typeface="+mn-ea"/>
                <a:cs typeface="+mn-cs"/>
              </a:rPr>
              <a:t>Attaching to a vPC domain</a:t>
            </a:r>
            <a:endParaRPr lang="en-US" sz="1600" dirty="0"/>
          </a:p>
          <a:p>
            <a:pPr lvl="1">
              <a:buClr>
                <a:schemeClr val="accent1"/>
              </a:buClr>
              <a:buFont typeface="Wingdings" pitchFamily="2" charset="2"/>
              <a:buChar char="ü"/>
              <a:defRPr/>
            </a:pPr>
            <a:r>
              <a:rPr lang="en-US" sz="1600" dirty="0">
                <a:ea typeface="+mn-ea"/>
                <a:cs typeface="+mn-cs"/>
              </a:rPr>
              <a:t>Layer 3 and vPC</a:t>
            </a:r>
            <a:endParaRPr lang="en-US" sz="1600" dirty="0"/>
          </a:p>
          <a:p>
            <a:pPr lvl="1">
              <a:buClr>
                <a:schemeClr val="accent1"/>
              </a:buClr>
              <a:buFont typeface="Wingdings" pitchFamily="2" charset="2"/>
              <a:buChar char="ü"/>
              <a:defRPr/>
            </a:pPr>
            <a:r>
              <a:rPr lang="en-US" sz="1600" dirty="0">
                <a:ea typeface="+mn-ea"/>
                <a:cs typeface="+mn-cs"/>
              </a:rPr>
              <a:t>Spanning Tree Recommendations</a:t>
            </a:r>
            <a:endParaRPr lang="en-US" sz="1600" dirty="0"/>
          </a:p>
          <a:p>
            <a:pPr lvl="1">
              <a:buClr>
                <a:schemeClr val="accent1"/>
              </a:buClr>
              <a:buFont typeface="Wingdings" pitchFamily="2" charset="2"/>
              <a:buChar char="ü"/>
              <a:defRPr/>
            </a:pPr>
            <a:r>
              <a:rPr lang="en-US" sz="1600" dirty="0">
                <a:ea typeface="+mn-ea"/>
                <a:cs typeface="+mn-cs"/>
              </a:rPr>
              <a:t>Data Center Interconnect (&amp; Encryption)</a:t>
            </a:r>
            <a:endParaRPr lang="en-US" sz="1600" dirty="0"/>
          </a:p>
          <a:p>
            <a:pPr lvl="1">
              <a:buClr>
                <a:schemeClr val="accent1"/>
              </a:buClr>
              <a:buFont typeface="Wingdings" pitchFamily="2" charset="2"/>
              <a:buChar char="ü"/>
              <a:defRPr/>
            </a:pPr>
            <a:r>
              <a:rPr lang="en-US" sz="1600" dirty="0">
                <a:ea typeface="+mn-ea"/>
                <a:cs typeface="+mn-cs"/>
              </a:rPr>
              <a:t>HSRP with </a:t>
            </a:r>
            <a:r>
              <a:rPr lang="en-US" sz="1600" dirty="0" smtClean="0">
                <a:ea typeface="+mn-ea"/>
                <a:cs typeface="+mn-cs"/>
              </a:rPr>
              <a:t>vPC</a:t>
            </a:r>
          </a:p>
          <a:p>
            <a:pPr lvl="1">
              <a:buClr>
                <a:schemeClr val="accent1"/>
              </a:buClr>
              <a:buFont typeface="Wingdings" pitchFamily="2" charset="2"/>
              <a:buChar char="ü"/>
              <a:defRPr/>
            </a:pPr>
            <a:r>
              <a:rPr lang="en-US" sz="1600" dirty="0" smtClean="0"/>
              <a:t>vPC and Services</a:t>
            </a:r>
            <a:endParaRPr lang="en-US" sz="1600" dirty="0"/>
          </a:p>
          <a:p>
            <a:pPr lvl="1">
              <a:buClr>
                <a:schemeClr val="accent1"/>
              </a:buClr>
              <a:buFont typeface="Wingdings" pitchFamily="2" charset="2"/>
              <a:buChar char="ü"/>
              <a:defRPr/>
            </a:pPr>
            <a:r>
              <a:rPr lang="en-US" sz="1600" dirty="0">
                <a:solidFill>
                  <a:schemeClr val="tx2"/>
                </a:solidFill>
                <a:ea typeface="+mn-ea"/>
                <a:cs typeface="+mn-cs"/>
              </a:rPr>
              <a:t>vPC latest </a:t>
            </a:r>
            <a:r>
              <a:rPr lang="en-US" sz="1600" dirty="0">
                <a:solidFill>
                  <a:schemeClr val="tx2"/>
                </a:solidFill>
              </a:rPr>
              <a:t>e</a:t>
            </a:r>
            <a:r>
              <a:rPr lang="en-US" sz="1600" dirty="0">
                <a:solidFill>
                  <a:schemeClr val="tx2"/>
                </a:solidFill>
                <a:ea typeface="+mn-ea"/>
                <a:cs typeface="+mn-cs"/>
              </a:rPr>
              <a:t>nhancements</a:t>
            </a:r>
            <a:endParaRPr lang="en-US" sz="1600" dirty="0">
              <a:solidFill>
                <a:schemeClr val="tx2"/>
              </a:solidFill>
            </a:endParaRPr>
          </a:p>
          <a:p>
            <a:pPr lvl="1">
              <a:buClr>
                <a:schemeClr val="accent1"/>
              </a:buClr>
              <a:buFont typeface="Wingdings" pitchFamily="2" charset="2"/>
              <a:buChar char="ü"/>
              <a:defRPr/>
            </a:pPr>
            <a:r>
              <a:rPr lang="en-US" sz="1600" dirty="0">
                <a:ea typeface="+mn-ea"/>
                <a:cs typeface="+mn-cs"/>
              </a:rPr>
              <a:t>ISSU</a:t>
            </a:r>
            <a:endParaRPr lang="en-US" sz="1600" dirty="0"/>
          </a:p>
          <a:p>
            <a:pPr>
              <a:defRPr/>
            </a:pPr>
            <a:r>
              <a:rPr lang="en-US" sz="2000" dirty="0"/>
              <a:t>Convergence and Scalability</a:t>
            </a:r>
          </a:p>
          <a:p>
            <a:pPr>
              <a:defRPr/>
            </a:pPr>
            <a:r>
              <a:rPr lang="en-US" sz="2000" dirty="0"/>
              <a:t>vPC Hands-on Lab Information</a:t>
            </a:r>
          </a:p>
          <a:p>
            <a:pPr>
              <a:defRPr/>
            </a:pPr>
            <a:r>
              <a:rPr lang="en-US" sz="2000" dirty="0" smtClean="0"/>
              <a:t>Reference Material</a:t>
            </a:r>
            <a:endParaRPr lang="en-US" sz="2000"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sz="half" idx="1"/>
          </p:nvPr>
        </p:nvSpPr>
        <p:spPr>
          <a:xfrm>
            <a:off x="304800" y="1066800"/>
            <a:ext cx="8686800" cy="5334000"/>
          </a:xfrm>
        </p:spPr>
        <p:txBody>
          <a:bodyPr/>
          <a:lstStyle/>
          <a:p>
            <a:pPr>
              <a:buFont typeface="Wingdings" pitchFamily="2" charset="2"/>
              <a:buNone/>
              <a:defRPr/>
            </a:pPr>
            <a:r>
              <a:rPr lang="en-US" sz="1800" b="1" dirty="0"/>
              <a:t>Several enhancements to vPC: </a:t>
            </a:r>
          </a:p>
          <a:p>
            <a:pPr>
              <a:buSzPct val="120000"/>
              <a:buFont typeface="Wingdings" pitchFamily="2" charset="2"/>
              <a:buChar char="ü"/>
              <a:defRPr/>
            </a:pPr>
            <a:r>
              <a:rPr lang="en-US" sz="1800" dirty="0"/>
              <a:t>vPC Object Tracking</a:t>
            </a:r>
          </a:p>
          <a:p>
            <a:pPr>
              <a:buSzPct val="120000"/>
              <a:buFont typeface="Wingdings" pitchFamily="2" charset="2"/>
              <a:buChar char="ü"/>
              <a:defRPr/>
            </a:pPr>
            <a:r>
              <a:rPr lang="en-US" sz="1800" dirty="0"/>
              <a:t>vPC Peer-Gateway</a:t>
            </a:r>
          </a:p>
          <a:p>
            <a:pPr>
              <a:buSzPct val="120000"/>
              <a:buFont typeface="Wingdings" pitchFamily="2" charset="2"/>
              <a:buChar char="ü"/>
              <a:defRPr/>
            </a:pPr>
            <a:r>
              <a:rPr lang="en-US" sz="1800" dirty="0"/>
              <a:t>vPC Delay Restore</a:t>
            </a:r>
          </a:p>
          <a:p>
            <a:pPr>
              <a:buSzPct val="120000"/>
              <a:buFont typeface="Wingdings" pitchFamily="2" charset="2"/>
              <a:buChar char="ü"/>
              <a:defRPr/>
            </a:pPr>
            <a:r>
              <a:rPr lang="en-US" sz="1800" dirty="0"/>
              <a:t>Multi-layer vPC with single HSRP group</a:t>
            </a:r>
          </a:p>
          <a:p>
            <a:pPr>
              <a:buSzPct val="120000"/>
              <a:buFont typeface="Wingdings" pitchFamily="2" charset="2"/>
              <a:buChar char="ü"/>
              <a:defRPr/>
            </a:pPr>
            <a:r>
              <a:rPr lang="en-US" sz="1800" dirty="0"/>
              <a:t>vPC </a:t>
            </a:r>
            <a:r>
              <a:rPr lang="en-US" sz="1800" dirty="0" err="1"/>
              <a:t>unicast</a:t>
            </a:r>
            <a:r>
              <a:rPr lang="en-US" sz="1800" dirty="0"/>
              <a:t> ARP handling</a:t>
            </a:r>
          </a:p>
          <a:p>
            <a:pPr>
              <a:buSzPct val="120000"/>
              <a:buFont typeface="Wingdings" pitchFamily="2" charset="2"/>
              <a:buChar char="ü"/>
              <a:defRPr/>
            </a:pPr>
            <a:r>
              <a:rPr lang="en-US" sz="1800" dirty="0"/>
              <a:t>vPC Exclude Interface-VLAN</a:t>
            </a:r>
          </a:p>
          <a:p>
            <a:pPr>
              <a:buSzPct val="120000"/>
              <a:buFont typeface="Wingdings" pitchFamily="2" charset="2"/>
              <a:buChar char="ü"/>
              <a:defRPr/>
            </a:pPr>
            <a:r>
              <a:rPr lang="en-US" sz="1800" dirty="0"/>
              <a:t>vPC single attached device Listing</a:t>
            </a:r>
          </a:p>
          <a:p>
            <a:pPr>
              <a:buSzPct val="120000"/>
              <a:buFont typeface="Wingdings" pitchFamily="2" charset="2"/>
              <a:buChar char="ü"/>
              <a:defRPr/>
            </a:pPr>
            <a:r>
              <a:rPr lang="en-US" sz="1800" dirty="0"/>
              <a:t>vPC Convergence and Scalability</a:t>
            </a:r>
          </a:p>
          <a:p>
            <a:pPr marL="237744" indent="-237744" eaLnBrk="1" hangingPunct="1">
              <a:spcBef>
                <a:spcPts val="840"/>
              </a:spcBef>
              <a:spcAft>
                <a:spcPts val="0"/>
              </a:spcAft>
              <a:buFont typeface="Wingdings" pitchFamily="2" charset="2"/>
              <a:buNone/>
              <a:defRPr/>
            </a:pPr>
            <a:r>
              <a:rPr lang="da-DK" sz="1800" b="1" dirty="0" smtClean="0"/>
              <a:t>For more details:</a:t>
            </a:r>
          </a:p>
          <a:p>
            <a:pPr marL="237744" indent="-237744" eaLnBrk="1" hangingPunct="1">
              <a:spcBef>
                <a:spcPts val="840"/>
              </a:spcBef>
              <a:spcAft>
                <a:spcPts val="0"/>
              </a:spcAft>
              <a:defRPr/>
            </a:pPr>
            <a:r>
              <a:rPr lang="da-DK" sz="1800" dirty="0" smtClean="0"/>
              <a:t>4.2 </a:t>
            </a:r>
            <a:r>
              <a:rPr lang="en-US" sz="1800" dirty="0"/>
              <a:t>Release </a:t>
            </a:r>
            <a:r>
              <a:rPr lang="en-US" sz="1800" dirty="0" smtClean="0"/>
              <a:t>Notes</a:t>
            </a:r>
            <a:br>
              <a:rPr lang="en-US" sz="1800" dirty="0" smtClean="0"/>
            </a:br>
            <a:r>
              <a:rPr lang="en-US" sz="1400" dirty="0" smtClean="0">
                <a:ea typeface="MS PGothic"/>
                <a:hlinkClick r:id="rId3"/>
              </a:rPr>
              <a:t>http</a:t>
            </a:r>
            <a:r>
              <a:rPr lang="en-US" sz="1400" dirty="0">
                <a:ea typeface="MS PGothic"/>
                <a:hlinkClick r:id="rId3"/>
              </a:rPr>
              <a:t>://www.cisco.com/en/US/docs/switches/datacenter/sw/4_2/nx-os/release/notes/42_nx-os_release_note.html#wp218085</a:t>
            </a:r>
            <a:endParaRPr lang="en-US" sz="1400" dirty="0">
              <a:ea typeface="MS PGothic"/>
              <a:hlinkClick r:id="rId4"/>
            </a:endParaRPr>
          </a:p>
          <a:p>
            <a:pPr>
              <a:buSzPct val="120000"/>
              <a:buFont typeface="Wingdings" pitchFamily="2" charset="2"/>
              <a:buNone/>
              <a:defRPr/>
            </a:pPr>
            <a:endParaRPr lang="en-US" sz="2000" dirty="0"/>
          </a:p>
        </p:txBody>
      </p:sp>
      <p:sp>
        <p:nvSpPr>
          <p:cNvPr id="50179" name="Title 3"/>
          <p:cNvSpPr>
            <a:spLocks noGrp="1"/>
          </p:cNvSpPr>
          <p:nvPr>
            <p:ph type="title"/>
          </p:nvPr>
        </p:nvSpPr>
        <p:spPr>
          <a:xfrm>
            <a:off x="655638" y="152400"/>
            <a:ext cx="8145462" cy="838200"/>
          </a:xfrm>
        </p:spPr>
        <p:txBody>
          <a:bodyPr/>
          <a:lstStyle/>
          <a:p>
            <a:r>
              <a:rPr lang="en-US" smtClean="0"/>
              <a:t>vPC Latest Enhancements</a:t>
            </a:r>
            <a:br>
              <a:rPr lang="en-US" smtClean="0"/>
            </a:br>
            <a:r>
              <a:rPr lang="en-US" sz="2400" smtClean="0">
                <a:solidFill>
                  <a:schemeClr val="tx1"/>
                </a:solidFill>
              </a:rPr>
              <a:t>Summary</a:t>
            </a:r>
            <a:endParaRPr lang="en-US" smtClean="0">
              <a:solidFill>
                <a:schemeClr val="tx1"/>
              </a:solidFill>
            </a:endParaRPr>
          </a:p>
        </p:txBody>
      </p:sp>
    </p:spTree>
  </p:cSld>
  <p:clrMapOvr>
    <a:masterClrMapping/>
  </p:clrMapOvr>
  <p:transition>
    <p:cover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Straight Connector 4"/>
          <p:cNvCxnSpPr>
            <a:cxnSpLocks noChangeShapeType="1"/>
          </p:cNvCxnSpPr>
          <p:nvPr/>
        </p:nvCxnSpPr>
        <p:spPr bwMode="auto">
          <a:xfrm>
            <a:off x="5207000" y="2628900"/>
            <a:ext cx="2590800" cy="1588"/>
          </a:xfrm>
          <a:prstGeom prst="line">
            <a:avLst/>
          </a:prstGeom>
          <a:noFill/>
          <a:ln w="38100" algn="ctr">
            <a:solidFill>
              <a:schemeClr val="tx2"/>
            </a:solidFill>
            <a:round/>
            <a:headEnd/>
            <a:tailEnd/>
          </a:ln>
        </p:spPr>
      </p:cxnSp>
      <p:cxnSp>
        <p:nvCxnSpPr>
          <p:cNvPr id="51203" name="Straight Connector 5"/>
          <p:cNvCxnSpPr>
            <a:cxnSpLocks noChangeShapeType="1"/>
          </p:cNvCxnSpPr>
          <p:nvPr/>
        </p:nvCxnSpPr>
        <p:spPr bwMode="auto">
          <a:xfrm>
            <a:off x="5207000" y="2705100"/>
            <a:ext cx="2590800" cy="1588"/>
          </a:xfrm>
          <a:prstGeom prst="line">
            <a:avLst/>
          </a:prstGeom>
          <a:noFill/>
          <a:ln w="38100" algn="ctr">
            <a:solidFill>
              <a:schemeClr val="tx2"/>
            </a:solidFill>
            <a:round/>
            <a:headEnd/>
            <a:tailEnd/>
          </a:ln>
        </p:spPr>
      </p:cxnSp>
      <p:sp>
        <p:nvSpPr>
          <p:cNvPr id="51204" name="Oval 6"/>
          <p:cNvSpPr>
            <a:spLocks noChangeArrowheads="1"/>
          </p:cNvSpPr>
          <p:nvPr/>
        </p:nvSpPr>
        <p:spPr bwMode="auto">
          <a:xfrm>
            <a:off x="6426200" y="2476500"/>
            <a:ext cx="152400" cy="381000"/>
          </a:xfrm>
          <a:prstGeom prst="ellipse">
            <a:avLst/>
          </a:prstGeom>
          <a:noFill/>
          <a:ln w="38100"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51205" name="Rectangle 11"/>
          <p:cNvSpPr>
            <a:spLocks noChangeArrowheads="1"/>
          </p:cNvSpPr>
          <p:nvPr/>
        </p:nvSpPr>
        <p:spPr bwMode="auto">
          <a:xfrm>
            <a:off x="4510088" y="2171700"/>
            <a:ext cx="4114800" cy="1447800"/>
          </a:xfrm>
          <a:prstGeom prst="rect">
            <a:avLst/>
          </a:prstGeom>
          <a:noFill/>
          <a:ln w="28575" algn="ctr">
            <a:solidFill>
              <a:schemeClr val="tx2"/>
            </a:solidFill>
            <a:prstDash val="lgDash"/>
            <a:round/>
            <a:headEnd/>
            <a:tailEnd/>
          </a:ln>
        </p:spPr>
        <p:txBody>
          <a:bodyPr lIns="82124" tIns="41061" rIns="82124" bIns="41061" anchor="ctr">
            <a:spAutoFit/>
          </a:bodyPr>
          <a:lstStyle/>
          <a:p>
            <a:pPr algn="ctr" defTabSz="814388" eaLnBrk="0" hangingPunct="0">
              <a:lnSpc>
                <a:spcPct val="90000"/>
              </a:lnSpc>
            </a:pPr>
            <a:endParaRPr lang="en-US"/>
          </a:p>
        </p:txBody>
      </p:sp>
      <p:cxnSp>
        <p:nvCxnSpPr>
          <p:cNvPr id="51206" name="Straight Connector 19"/>
          <p:cNvCxnSpPr>
            <a:cxnSpLocks noChangeShapeType="1"/>
          </p:cNvCxnSpPr>
          <p:nvPr/>
        </p:nvCxnSpPr>
        <p:spPr bwMode="auto">
          <a:xfrm>
            <a:off x="4827588" y="3111500"/>
            <a:ext cx="2781300" cy="1158875"/>
          </a:xfrm>
          <a:prstGeom prst="line">
            <a:avLst/>
          </a:prstGeom>
          <a:noFill/>
          <a:ln w="9525" algn="ctr">
            <a:solidFill>
              <a:schemeClr val="tx2"/>
            </a:solidFill>
            <a:round/>
            <a:headEnd/>
            <a:tailEnd/>
          </a:ln>
        </p:spPr>
      </p:cxnSp>
      <p:cxnSp>
        <p:nvCxnSpPr>
          <p:cNvPr id="51207" name="Straight Connector 20"/>
          <p:cNvCxnSpPr>
            <a:cxnSpLocks noChangeShapeType="1"/>
          </p:cNvCxnSpPr>
          <p:nvPr/>
        </p:nvCxnSpPr>
        <p:spPr bwMode="auto">
          <a:xfrm rot="5400000">
            <a:off x="7264400" y="3517900"/>
            <a:ext cx="1270000" cy="406400"/>
          </a:xfrm>
          <a:prstGeom prst="line">
            <a:avLst/>
          </a:prstGeom>
          <a:noFill/>
          <a:ln w="9525" algn="ctr">
            <a:solidFill>
              <a:schemeClr val="tx2"/>
            </a:solidFill>
            <a:round/>
            <a:headEnd/>
            <a:tailEnd/>
          </a:ln>
        </p:spPr>
      </p:cxnSp>
      <p:sp>
        <p:nvSpPr>
          <p:cNvPr id="51208" name="Oval 21"/>
          <p:cNvSpPr>
            <a:spLocks noChangeArrowheads="1"/>
          </p:cNvSpPr>
          <p:nvPr/>
        </p:nvSpPr>
        <p:spPr bwMode="auto">
          <a:xfrm rot="5400000">
            <a:off x="7429500" y="3543300"/>
            <a:ext cx="114300" cy="1104900"/>
          </a:xfrm>
          <a:prstGeom prst="ellipse">
            <a:avLst/>
          </a:prstGeom>
          <a:noFill/>
          <a:ln w="9525"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pic>
        <p:nvPicPr>
          <p:cNvPr id="51209" name="Picture 124" descr="DC3 Icon"/>
          <p:cNvPicPr>
            <a:picLocks noChangeAspect="1" noChangeArrowheads="1"/>
          </p:cNvPicPr>
          <p:nvPr/>
        </p:nvPicPr>
        <p:blipFill>
          <a:blip r:embed="rId3"/>
          <a:srcRect/>
          <a:stretch>
            <a:fillRect/>
          </a:stretch>
        </p:blipFill>
        <p:spPr bwMode="auto">
          <a:xfrm>
            <a:off x="4597400" y="2324100"/>
            <a:ext cx="687388" cy="909638"/>
          </a:xfrm>
          <a:prstGeom prst="rect">
            <a:avLst/>
          </a:prstGeom>
          <a:noFill/>
          <a:ln w="9525">
            <a:noFill/>
            <a:miter lim="800000"/>
            <a:headEnd/>
            <a:tailEnd/>
          </a:ln>
        </p:spPr>
      </p:pic>
      <p:pic>
        <p:nvPicPr>
          <p:cNvPr id="51210" name="Picture 124" descr="DC3 Icon"/>
          <p:cNvPicPr>
            <a:picLocks noChangeAspect="1" noChangeArrowheads="1"/>
          </p:cNvPicPr>
          <p:nvPr/>
        </p:nvPicPr>
        <p:blipFill>
          <a:blip r:embed="rId3"/>
          <a:srcRect/>
          <a:stretch>
            <a:fillRect/>
          </a:stretch>
        </p:blipFill>
        <p:spPr bwMode="auto">
          <a:xfrm>
            <a:off x="7721600" y="2324100"/>
            <a:ext cx="687388" cy="909638"/>
          </a:xfrm>
          <a:prstGeom prst="rect">
            <a:avLst/>
          </a:prstGeom>
          <a:noFill/>
          <a:ln w="9525">
            <a:noFill/>
            <a:miter lim="800000"/>
            <a:headEnd/>
            <a:tailEnd/>
          </a:ln>
        </p:spPr>
      </p:pic>
      <p:sp>
        <p:nvSpPr>
          <p:cNvPr id="51211" name="TextBox 47"/>
          <p:cNvSpPr txBox="1">
            <a:spLocks noChangeArrowheads="1"/>
          </p:cNvSpPr>
          <p:nvPr/>
        </p:nvSpPr>
        <p:spPr bwMode="auto">
          <a:xfrm>
            <a:off x="6502400" y="2390775"/>
            <a:ext cx="663575" cy="244475"/>
          </a:xfrm>
          <a:prstGeom prst="rect">
            <a:avLst/>
          </a:prstGeom>
          <a:noFill/>
          <a:ln w="9525">
            <a:noFill/>
            <a:miter lim="800000"/>
            <a:headEnd/>
            <a:tailEnd/>
          </a:ln>
        </p:spPr>
        <p:txBody>
          <a:bodyPr wrap="none">
            <a:spAutoFit/>
          </a:bodyPr>
          <a:lstStyle/>
          <a:p>
            <a:pPr algn="ctr" eaLnBrk="0" hangingPunct="0">
              <a:lnSpc>
                <a:spcPct val="90000"/>
              </a:lnSpc>
            </a:pPr>
            <a:r>
              <a:rPr lang="en-US" sz="1100"/>
              <a:t>vPC PL</a:t>
            </a:r>
          </a:p>
        </p:txBody>
      </p:sp>
      <p:sp>
        <p:nvSpPr>
          <p:cNvPr id="51212" name="TextBox 48"/>
          <p:cNvSpPr txBox="1">
            <a:spLocks noChangeArrowheads="1"/>
          </p:cNvSpPr>
          <p:nvPr/>
        </p:nvSpPr>
        <p:spPr bwMode="auto">
          <a:xfrm>
            <a:off x="6010275" y="2984500"/>
            <a:ext cx="758825" cy="396875"/>
          </a:xfrm>
          <a:prstGeom prst="rect">
            <a:avLst/>
          </a:prstGeom>
          <a:noFill/>
          <a:ln w="9525">
            <a:noFill/>
            <a:miter lim="800000"/>
            <a:headEnd/>
            <a:tailEnd/>
          </a:ln>
        </p:spPr>
        <p:txBody>
          <a:bodyPr wrap="none">
            <a:spAutoFit/>
          </a:bodyPr>
          <a:lstStyle/>
          <a:p>
            <a:pPr algn="ctr" eaLnBrk="0" hangingPunct="0">
              <a:lnSpc>
                <a:spcPct val="90000"/>
              </a:lnSpc>
            </a:pPr>
            <a:r>
              <a:rPr lang="en-US" sz="1100"/>
              <a:t>vPC PKL</a:t>
            </a:r>
            <a:br>
              <a:rPr lang="en-US" sz="1100"/>
            </a:br>
            <a:endParaRPr lang="en-US" sz="1100"/>
          </a:p>
        </p:txBody>
      </p:sp>
      <p:cxnSp>
        <p:nvCxnSpPr>
          <p:cNvPr id="51213" name="Straight Connector 43"/>
          <p:cNvCxnSpPr>
            <a:cxnSpLocks noChangeShapeType="1"/>
          </p:cNvCxnSpPr>
          <p:nvPr/>
        </p:nvCxnSpPr>
        <p:spPr bwMode="auto">
          <a:xfrm>
            <a:off x="8362950" y="2794000"/>
            <a:ext cx="533400" cy="1588"/>
          </a:xfrm>
          <a:prstGeom prst="line">
            <a:avLst/>
          </a:prstGeom>
          <a:noFill/>
          <a:ln w="38100" algn="ctr">
            <a:solidFill>
              <a:schemeClr val="tx1"/>
            </a:solidFill>
            <a:round/>
            <a:headEnd/>
            <a:tailEnd/>
          </a:ln>
        </p:spPr>
      </p:cxnSp>
      <p:sp>
        <p:nvSpPr>
          <p:cNvPr id="51214" name="TextBox 55"/>
          <p:cNvSpPr txBox="1">
            <a:spLocks noChangeArrowheads="1"/>
          </p:cNvSpPr>
          <p:nvPr/>
        </p:nvSpPr>
        <p:spPr bwMode="auto">
          <a:xfrm>
            <a:off x="8550275" y="2452688"/>
            <a:ext cx="441325" cy="341312"/>
          </a:xfrm>
          <a:prstGeom prst="rect">
            <a:avLst/>
          </a:prstGeom>
          <a:noFill/>
          <a:ln w="9525">
            <a:noFill/>
            <a:miter lim="800000"/>
            <a:headEnd/>
            <a:tailEnd/>
          </a:ln>
        </p:spPr>
        <p:txBody>
          <a:bodyPr wrap="none">
            <a:spAutoFit/>
          </a:bodyPr>
          <a:lstStyle/>
          <a:p>
            <a:pPr algn="ctr" eaLnBrk="0" hangingPunct="0">
              <a:lnSpc>
                <a:spcPct val="90000"/>
              </a:lnSpc>
            </a:pPr>
            <a:r>
              <a:rPr lang="en-US" sz="1800"/>
              <a:t>L3</a:t>
            </a:r>
          </a:p>
        </p:txBody>
      </p:sp>
      <p:sp>
        <p:nvSpPr>
          <p:cNvPr id="51215" name="TextBox 56"/>
          <p:cNvSpPr txBox="1">
            <a:spLocks noChangeArrowheads="1"/>
          </p:cNvSpPr>
          <p:nvPr/>
        </p:nvSpPr>
        <p:spPr bwMode="auto">
          <a:xfrm>
            <a:off x="8550275" y="2794000"/>
            <a:ext cx="441325" cy="341313"/>
          </a:xfrm>
          <a:prstGeom prst="rect">
            <a:avLst/>
          </a:prstGeom>
          <a:noFill/>
          <a:ln w="9525">
            <a:noFill/>
            <a:miter lim="800000"/>
            <a:headEnd/>
            <a:tailEnd/>
          </a:ln>
        </p:spPr>
        <p:txBody>
          <a:bodyPr wrap="none">
            <a:spAutoFit/>
          </a:bodyPr>
          <a:lstStyle/>
          <a:p>
            <a:pPr algn="ctr" eaLnBrk="0" hangingPunct="0">
              <a:lnSpc>
                <a:spcPct val="90000"/>
              </a:lnSpc>
            </a:pPr>
            <a:r>
              <a:rPr lang="en-US" sz="1800"/>
              <a:t>L2</a:t>
            </a:r>
          </a:p>
        </p:txBody>
      </p:sp>
      <p:sp>
        <p:nvSpPr>
          <p:cNvPr id="6162" name="Content Placeholder 43"/>
          <p:cNvSpPr>
            <a:spLocks noGrp="1"/>
          </p:cNvSpPr>
          <p:nvPr>
            <p:ph sz="half" idx="1"/>
          </p:nvPr>
        </p:nvSpPr>
        <p:spPr>
          <a:xfrm>
            <a:off x="144463" y="1250950"/>
            <a:ext cx="4335462" cy="4267200"/>
          </a:xfrm>
        </p:spPr>
        <p:txBody>
          <a:bodyPr/>
          <a:lstStyle/>
          <a:p>
            <a:pPr eaLnBrk="1" hangingPunct="1">
              <a:buFont typeface="Wingdings" pitchFamily="2" charset="2"/>
              <a:buNone/>
              <a:defRPr/>
            </a:pPr>
            <a:r>
              <a:rPr lang="en-US" sz="1800" b="1" dirty="0"/>
              <a:t>Scenario</a:t>
            </a:r>
            <a:r>
              <a:rPr lang="en-US" sz="1800" dirty="0"/>
              <a:t>:</a:t>
            </a:r>
          </a:p>
          <a:p>
            <a:pPr marL="0" eaLnBrk="1" hangingPunct="1">
              <a:defRPr/>
            </a:pPr>
            <a:r>
              <a:rPr lang="en-US" sz="1800" dirty="0"/>
              <a:t>Interoperability with non </a:t>
            </a:r>
            <a:r>
              <a:rPr lang="en-US" sz="1800" dirty="0" err="1"/>
              <a:t>RFC</a:t>
            </a:r>
            <a:r>
              <a:rPr lang="en-US" sz="1800" dirty="0"/>
              <a:t> compliant features of some NAS devices (i.e. </a:t>
            </a:r>
            <a:r>
              <a:rPr lang="en-US" sz="1800" dirty="0" err="1"/>
              <a:t>NETAPP</a:t>
            </a:r>
            <a:r>
              <a:rPr lang="en-US" sz="1800" dirty="0"/>
              <a:t> Fast-Path or EMC IP-Reflect) </a:t>
            </a:r>
          </a:p>
          <a:p>
            <a:pPr marL="0" eaLnBrk="1" hangingPunct="1">
              <a:defRPr/>
            </a:pPr>
            <a:r>
              <a:rPr lang="en-US" sz="1800" dirty="0"/>
              <a:t>NAS device may reply to traffic using the MAC address of the sender device rather than the HSRP gateway.</a:t>
            </a:r>
          </a:p>
          <a:p>
            <a:pPr marL="0" eaLnBrk="1" hangingPunct="1">
              <a:defRPr/>
            </a:pPr>
            <a:r>
              <a:rPr lang="en-US" sz="1800" dirty="0"/>
              <a:t>Packet reaching vPC for the non local Router MAC address are sent across the peer-link and can be dropped if the final destination is behind another vPC.</a:t>
            </a:r>
          </a:p>
          <a:p>
            <a:pPr marL="0" eaLnBrk="1" hangingPunct="1">
              <a:buFont typeface="Wingdings" pitchFamily="2" charset="2"/>
              <a:buNone/>
              <a:defRPr/>
            </a:pPr>
            <a:r>
              <a:rPr lang="en-US" sz="1800" b="1" dirty="0">
                <a:ea typeface="ＭＳ Ｐゴシック" pitchFamily="34" charset="-128"/>
              </a:rPr>
              <a:t>vPC Peer-Gateway Solution:</a:t>
            </a:r>
            <a:endParaRPr lang="en-US" sz="1800" dirty="0"/>
          </a:p>
          <a:p>
            <a:pPr eaLnBrk="1" hangingPunct="1">
              <a:defRPr/>
            </a:pPr>
            <a:r>
              <a:rPr lang="en-US" sz="1800" dirty="0">
                <a:ea typeface="ＭＳ Ｐゴシック" pitchFamily="34" charset="-128"/>
              </a:rPr>
              <a:t>Allows a vPC switch to act as the active gateway for packets addressed to the peer router MAC (</a:t>
            </a:r>
            <a:r>
              <a:rPr lang="en-US" sz="1800" dirty="0" err="1">
                <a:ea typeface="ＭＳ Ｐゴシック" pitchFamily="34" charset="-128"/>
              </a:rPr>
              <a:t>CLI</a:t>
            </a:r>
            <a:r>
              <a:rPr lang="en-US" sz="1800" dirty="0">
                <a:ea typeface="ＭＳ Ｐゴシック" pitchFamily="34" charset="-128"/>
              </a:rPr>
              <a:t> command added in the vPC global config)</a:t>
            </a:r>
          </a:p>
          <a:p>
            <a:pPr eaLnBrk="1" hangingPunct="1">
              <a:defRPr/>
            </a:pPr>
            <a:endParaRPr lang="en-US" sz="1800" dirty="0">
              <a:ea typeface="ＭＳ Ｐゴシック" pitchFamily="34" charset="-128"/>
            </a:endParaRPr>
          </a:p>
        </p:txBody>
      </p:sp>
      <p:pic>
        <p:nvPicPr>
          <p:cNvPr id="51217" name="Picture 2"/>
          <p:cNvPicPr>
            <a:picLocks noChangeAspect="1" noChangeArrowheads="1"/>
          </p:cNvPicPr>
          <p:nvPr/>
        </p:nvPicPr>
        <p:blipFill>
          <a:blip r:embed="rId4"/>
          <a:srcRect/>
          <a:stretch>
            <a:fillRect/>
          </a:stretch>
        </p:blipFill>
        <p:spPr bwMode="auto">
          <a:xfrm>
            <a:off x="7162800" y="4792663"/>
            <a:ext cx="892175" cy="534987"/>
          </a:xfrm>
          <a:prstGeom prst="rect">
            <a:avLst/>
          </a:prstGeom>
          <a:noFill/>
          <a:ln w="9525">
            <a:noFill/>
            <a:miter lim="800000"/>
            <a:headEnd/>
            <a:tailEnd/>
          </a:ln>
        </p:spPr>
      </p:pic>
      <p:cxnSp>
        <p:nvCxnSpPr>
          <p:cNvPr id="51218" name="Straight Connector 19"/>
          <p:cNvCxnSpPr>
            <a:cxnSpLocks noChangeShapeType="1"/>
          </p:cNvCxnSpPr>
          <p:nvPr/>
        </p:nvCxnSpPr>
        <p:spPr bwMode="auto">
          <a:xfrm rot="16200000" flipH="1">
            <a:off x="4534694" y="3393281"/>
            <a:ext cx="1196975" cy="760413"/>
          </a:xfrm>
          <a:prstGeom prst="line">
            <a:avLst/>
          </a:prstGeom>
          <a:noFill/>
          <a:ln w="9525" algn="ctr">
            <a:solidFill>
              <a:schemeClr val="tx2"/>
            </a:solidFill>
            <a:round/>
            <a:headEnd/>
            <a:tailEnd/>
          </a:ln>
        </p:spPr>
      </p:cxnSp>
      <p:cxnSp>
        <p:nvCxnSpPr>
          <p:cNvPr id="51219" name="Straight Connector 19"/>
          <p:cNvCxnSpPr>
            <a:cxnSpLocks noChangeShapeType="1"/>
          </p:cNvCxnSpPr>
          <p:nvPr/>
        </p:nvCxnSpPr>
        <p:spPr bwMode="auto">
          <a:xfrm rot="10800000" flipV="1">
            <a:off x="5575300" y="3124200"/>
            <a:ext cx="2247900" cy="1231900"/>
          </a:xfrm>
          <a:prstGeom prst="line">
            <a:avLst/>
          </a:prstGeom>
          <a:noFill/>
          <a:ln w="9525" algn="ctr">
            <a:solidFill>
              <a:schemeClr val="tx2"/>
            </a:solidFill>
            <a:round/>
            <a:headEnd/>
            <a:tailEnd/>
          </a:ln>
        </p:spPr>
      </p:cxnSp>
      <p:pic>
        <p:nvPicPr>
          <p:cNvPr id="51220" name="Picture 2"/>
          <p:cNvPicPr>
            <a:picLocks noChangeAspect="1" noChangeArrowheads="1"/>
          </p:cNvPicPr>
          <p:nvPr/>
        </p:nvPicPr>
        <p:blipFill>
          <a:blip r:embed="rId4"/>
          <a:srcRect/>
          <a:stretch>
            <a:fillRect/>
          </a:stretch>
        </p:blipFill>
        <p:spPr bwMode="auto">
          <a:xfrm>
            <a:off x="5091113" y="4845050"/>
            <a:ext cx="892175" cy="534988"/>
          </a:xfrm>
          <a:prstGeom prst="rect">
            <a:avLst/>
          </a:prstGeom>
          <a:noFill/>
          <a:ln w="9525">
            <a:noFill/>
            <a:miter lim="800000"/>
            <a:headEnd/>
            <a:tailEnd/>
          </a:ln>
        </p:spPr>
      </p:pic>
      <p:sp>
        <p:nvSpPr>
          <p:cNvPr id="51221" name="Oval 21"/>
          <p:cNvSpPr>
            <a:spLocks noChangeArrowheads="1"/>
          </p:cNvSpPr>
          <p:nvPr/>
        </p:nvSpPr>
        <p:spPr bwMode="auto">
          <a:xfrm rot="5400000">
            <a:off x="5638800" y="3543300"/>
            <a:ext cx="114300" cy="1104900"/>
          </a:xfrm>
          <a:prstGeom prst="ellipse">
            <a:avLst/>
          </a:prstGeom>
          <a:noFill/>
          <a:ln w="9525"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6168" name="Freeform 67"/>
          <p:cNvSpPr>
            <a:spLocks noChangeArrowheads="1"/>
          </p:cNvSpPr>
          <p:nvPr/>
        </p:nvSpPr>
        <p:spPr bwMode="auto">
          <a:xfrm>
            <a:off x="4760913" y="2741613"/>
            <a:ext cx="3640137" cy="1462087"/>
          </a:xfrm>
          <a:custGeom>
            <a:avLst/>
            <a:gdLst>
              <a:gd name="T0" fmla="*/ 2879146 w 3640667"/>
              <a:gd name="T1" fmla="*/ 568326 h 1564217"/>
              <a:gd name="T2" fmla="*/ 3221350 w 3640667"/>
              <a:gd name="T3" fmla="*/ 88440 h 1564217"/>
              <a:gd name="T4" fmla="*/ 407691 w 3640667"/>
              <a:gd name="T5" fmla="*/ 74598 h 1564217"/>
              <a:gd name="T6" fmla="*/ 775235 w 3640667"/>
              <a:gd name="T7" fmla="*/ 536026 h 1564217"/>
              <a:gd name="T8" fmla="*/ 0 60000 65536"/>
              <a:gd name="T9" fmla="*/ 0 60000 65536"/>
              <a:gd name="T10" fmla="*/ 0 60000 65536"/>
              <a:gd name="T11" fmla="*/ 0 60000 65536"/>
              <a:gd name="T12" fmla="*/ 0 w 3640667"/>
              <a:gd name="T13" fmla="*/ 0 h 1564217"/>
              <a:gd name="T14" fmla="*/ 3640667 w 3640667"/>
              <a:gd name="T15" fmla="*/ 1564217 h 1564217"/>
            </a:gdLst>
            <a:ahLst/>
            <a:cxnLst>
              <a:cxn ang="T8">
                <a:pos x="T0" y="T1"/>
              </a:cxn>
              <a:cxn ang="T9">
                <a:pos x="T2" y="T3"/>
              </a:cxn>
              <a:cxn ang="T10">
                <a:pos x="T4" y="T5"/>
              </a:cxn>
              <a:cxn ang="T11">
                <a:pos x="T6" y="T7"/>
              </a:cxn>
            </a:cxnLst>
            <a:rect l="T12" t="T13" r="T14" b="T15"/>
            <a:pathLst>
              <a:path w="3640667" h="1564217">
                <a:moveTo>
                  <a:pt x="2885017" y="1564217"/>
                </a:moveTo>
                <a:cubicBezTo>
                  <a:pt x="3262842" y="1112308"/>
                  <a:pt x="3640667" y="469900"/>
                  <a:pt x="3227917" y="243417"/>
                </a:cubicBezTo>
                <a:cubicBezTo>
                  <a:pt x="2815167" y="16934"/>
                  <a:pt x="817034" y="0"/>
                  <a:pt x="408517" y="205317"/>
                </a:cubicBezTo>
                <a:cubicBezTo>
                  <a:pt x="0" y="410634"/>
                  <a:pt x="709084" y="1263650"/>
                  <a:pt x="776817" y="1475317"/>
                </a:cubicBezTo>
              </a:path>
            </a:pathLst>
          </a:custGeom>
          <a:noFill/>
          <a:ln w="25400" algn="ctr">
            <a:solidFill>
              <a:schemeClr val="accent2"/>
            </a:solidFill>
            <a:round/>
            <a:headEnd/>
            <a:tailEnd type="triangle" w="lg" len="lg"/>
          </a:ln>
        </p:spPr>
        <p:txBody>
          <a:bodyPr wrap="none" lIns="73025" tIns="36511" rIns="73025" bIns="36511" anchor="ctr"/>
          <a:lstStyle/>
          <a:p>
            <a:endParaRPr lang="en-US"/>
          </a:p>
        </p:txBody>
      </p:sp>
      <p:pic>
        <p:nvPicPr>
          <p:cNvPr id="69" name="Picture 68" descr="C:\Documents and Settings\rmari\Local Settings\Temporary Internet Files\Content.IE5\BEG33HKP\MCj04325370000[1].png"/>
          <p:cNvPicPr>
            <a:picLocks noChangeAspect="1" noChangeArrowheads="1"/>
          </p:cNvPicPr>
          <p:nvPr/>
        </p:nvPicPr>
        <p:blipFill>
          <a:blip r:embed="rId5"/>
          <a:srcRect/>
          <a:stretch>
            <a:fillRect/>
          </a:stretch>
        </p:blipFill>
        <p:spPr bwMode="auto">
          <a:xfrm>
            <a:off x="5054600" y="3314700"/>
            <a:ext cx="196850" cy="196850"/>
          </a:xfrm>
          <a:prstGeom prst="rect">
            <a:avLst/>
          </a:prstGeom>
          <a:noFill/>
          <a:ln w="9525">
            <a:noFill/>
            <a:miter lim="800000"/>
            <a:headEnd/>
            <a:tailEnd/>
          </a:ln>
        </p:spPr>
      </p:pic>
      <p:cxnSp>
        <p:nvCxnSpPr>
          <p:cNvPr id="6170" name="Straight Arrow Connector 71"/>
          <p:cNvCxnSpPr>
            <a:cxnSpLocks noChangeShapeType="1"/>
          </p:cNvCxnSpPr>
          <p:nvPr/>
        </p:nvCxnSpPr>
        <p:spPr bwMode="auto">
          <a:xfrm rot="5400000" flipH="1" flipV="1">
            <a:off x="7651750" y="3562350"/>
            <a:ext cx="977900" cy="355600"/>
          </a:xfrm>
          <a:prstGeom prst="straightConnector1">
            <a:avLst/>
          </a:prstGeom>
          <a:noFill/>
          <a:ln w="25400" algn="ctr">
            <a:solidFill>
              <a:srgbClr val="00B050"/>
            </a:solidFill>
            <a:round/>
            <a:headEnd/>
            <a:tailEnd type="arrow" w="med" len="med"/>
          </a:ln>
        </p:spPr>
      </p:cxnSp>
      <p:cxnSp>
        <p:nvCxnSpPr>
          <p:cNvPr id="6171" name="Straight Arrow Connector 72"/>
          <p:cNvCxnSpPr>
            <a:cxnSpLocks noChangeShapeType="1"/>
          </p:cNvCxnSpPr>
          <p:nvPr/>
        </p:nvCxnSpPr>
        <p:spPr bwMode="auto">
          <a:xfrm rot="10800000" flipV="1">
            <a:off x="5857875" y="3238500"/>
            <a:ext cx="2028825" cy="1217613"/>
          </a:xfrm>
          <a:prstGeom prst="straightConnector1">
            <a:avLst/>
          </a:prstGeom>
          <a:noFill/>
          <a:ln w="25400" algn="ctr">
            <a:solidFill>
              <a:srgbClr val="00B050"/>
            </a:solidFill>
            <a:round/>
            <a:headEnd/>
            <a:tailEnd type="arrow" w="med" len="med"/>
          </a:ln>
        </p:spPr>
      </p:cxnSp>
      <p:sp>
        <p:nvSpPr>
          <p:cNvPr id="78" name="Arc 77"/>
          <p:cNvSpPr/>
          <p:nvPr/>
        </p:nvSpPr>
        <p:spPr bwMode="auto">
          <a:xfrm flipH="1">
            <a:off x="7886700" y="1816100"/>
            <a:ext cx="508000" cy="990600"/>
          </a:xfrm>
          <a:prstGeom prst="arc">
            <a:avLst>
              <a:gd name="adj1" fmla="val 10389432"/>
              <a:gd name="adj2" fmla="val 0"/>
            </a:avLst>
          </a:prstGeom>
          <a:noFill/>
          <a:ln w="25400" cap="flat" cmpd="sng" algn="ctr">
            <a:solidFill>
              <a:srgbClr val="00B050"/>
            </a:solidFill>
            <a:prstDash val="solid"/>
            <a:round/>
            <a:headEnd type="none" w="med" len="med"/>
            <a:tailEnd type="arrow"/>
          </a:ln>
          <a:effectLst/>
        </p:spPr>
        <p:txBody>
          <a:bodyPr anchor="ctr"/>
          <a:lstStyle/>
          <a:p>
            <a:pPr algn="ctr" eaLnBrk="0" hangingPunct="0">
              <a:lnSpc>
                <a:spcPct val="90000"/>
              </a:lnSpc>
              <a:defRPr/>
            </a:pPr>
            <a:endParaRPr lang="en-US">
              <a:latin typeface="Arial" charset="0"/>
              <a:cs typeface="+mn-cs"/>
            </a:endParaRPr>
          </a:p>
        </p:txBody>
      </p:sp>
      <p:pic>
        <p:nvPicPr>
          <p:cNvPr id="51227" name="Picture 100" descr="cataly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273925" y="4279900"/>
            <a:ext cx="660400" cy="301625"/>
          </a:xfrm>
          <a:prstGeom prst="rect">
            <a:avLst/>
          </a:prstGeom>
          <a:noFill/>
          <a:ln w="9525">
            <a:noFill/>
            <a:miter lim="800000"/>
            <a:headEnd/>
            <a:tailEnd/>
          </a:ln>
        </p:spPr>
      </p:pic>
      <p:pic>
        <p:nvPicPr>
          <p:cNvPr id="51228" name="Picture 100" descr="cataly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197475" y="4305300"/>
            <a:ext cx="660400" cy="301625"/>
          </a:xfrm>
          <a:prstGeom prst="rect">
            <a:avLst/>
          </a:prstGeom>
          <a:noFill/>
          <a:ln w="9525">
            <a:noFill/>
            <a:miter lim="800000"/>
            <a:headEnd/>
            <a:tailEnd/>
          </a:ln>
        </p:spPr>
      </p:pic>
      <p:cxnSp>
        <p:nvCxnSpPr>
          <p:cNvPr id="51229" name="Straight Connector 32"/>
          <p:cNvCxnSpPr>
            <a:cxnSpLocks noChangeShapeType="1"/>
          </p:cNvCxnSpPr>
          <p:nvPr/>
        </p:nvCxnSpPr>
        <p:spPr bwMode="auto">
          <a:xfrm rot="16200000" flipH="1">
            <a:off x="5413375" y="4721225"/>
            <a:ext cx="238125" cy="9525"/>
          </a:xfrm>
          <a:prstGeom prst="line">
            <a:avLst/>
          </a:prstGeom>
          <a:noFill/>
          <a:ln w="9525" algn="ctr">
            <a:solidFill>
              <a:srgbClr val="006666"/>
            </a:solidFill>
            <a:round/>
            <a:headEnd/>
            <a:tailEnd/>
          </a:ln>
        </p:spPr>
      </p:cxnSp>
      <p:cxnSp>
        <p:nvCxnSpPr>
          <p:cNvPr id="51230" name="Straight Connector 36"/>
          <p:cNvCxnSpPr>
            <a:cxnSpLocks noChangeShapeType="1"/>
          </p:cNvCxnSpPr>
          <p:nvPr/>
        </p:nvCxnSpPr>
        <p:spPr bwMode="auto">
          <a:xfrm rot="16200000" flipH="1">
            <a:off x="7450931" y="4695032"/>
            <a:ext cx="238125" cy="11112"/>
          </a:xfrm>
          <a:prstGeom prst="line">
            <a:avLst/>
          </a:prstGeom>
          <a:noFill/>
          <a:ln w="9525" algn="ctr">
            <a:solidFill>
              <a:srgbClr val="006666"/>
            </a:solidFill>
            <a:round/>
            <a:headEnd/>
            <a:tailEnd/>
          </a:ln>
        </p:spPr>
      </p:cxnSp>
      <p:cxnSp>
        <p:nvCxnSpPr>
          <p:cNvPr id="51231" name="Straight Connector 23"/>
          <p:cNvCxnSpPr>
            <a:cxnSpLocks noChangeShapeType="1"/>
          </p:cNvCxnSpPr>
          <p:nvPr/>
        </p:nvCxnSpPr>
        <p:spPr bwMode="auto">
          <a:xfrm>
            <a:off x="5207000" y="2965450"/>
            <a:ext cx="2590800" cy="1588"/>
          </a:xfrm>
          <a:prstGeom prst="line">
            <a:avLst/>
          </a:prstGeom>
          <a:noFill/>
          <a:ln w="9525" algn="ctr">
            <a:solidFill>
              <a:schemeClr val="tx1"/>
            </a:solidFill>
            <a:prstDash val="dashDot"/>
            <a:round/>
            <a:headEnd/>
            <a:tailEnd/>
          </a:ln>
        </p:spPr>
      </p:cxnSp>
      <p:sp>
        <p:nvSpPr>
          <p:cNvPr id="40" name="TextBox 47"/>
          <p:cNvSpPr txBox="1">
            <a:spLocks noChangeArrowheads="1"/>
          </p:cNvSpPr>
          <p:nvPr/>
        </p:nvSpPr>
        <p:spPr bwMode="auto">
          <a:xfrm>
            <a:off x="7323138" y="1149350"/>
            <a:ext cx="1625600" cy="600075"/>
          </a:xfrm>
          <a:prstGeom prst="rect">
            <a:avLst/>
          </a:prstGeom>
          <a:noFill/>
          <a:ln w="9525">
            <a:noFill/>
            <a:miter lim="800000"/>
            <a:headEnd/>
            <a:tailEnd/>
          </a:ln>
        </p:spPr>
        <p:txBody>
          <a:bodyPr>
            <a:spAutoFit/>
          </a:bodyPr>
          <a:lstStyle/>
          <a:p>
            <a:pPr algn="ctr" eaLnBrk="0" hangingPunct="0">
              <a:lnSpc>
                <a:spcPct val="90000"/>
              </a:lnSpc>
            </a:pPr>
            <a:r>
              <a:rPr lang="en-US" sz="1100"/>
              <a:t>Local Routing for peer router –mac Traffic</a:t>
            </a:r>
          </a:p>
        </p:txBody>
      </p:sp>
      <p:sp>
        <p:nvSpPr>
          <p:cNvPr id="51233" name="Rectangle 40"/>
          <p:cNvSpPr>
            <a:spLocks noChangeArrowheads="1"/>
          </p:cNvSpPr>
          <p:nvPr/>
        </p:nvSpPr>
        <p:spPr bwMode="auto">
          <a:xfrm>
            <a:off x="4343400" y="6135688"/>
            <a:ext cx="4494213" cy="341312"/>
          </a:xfrm>
          <a:prstGeom prst="rect">
            <a:avLst/>
          </a:prstGeom>
          <a:noFill/>
          <a:ln w="9525">
            <a:solidFill>
              <a:schemeClr val="tx1"/>
            </a:solidFill>
            <a:prstDash val="lgDash"/>
            <a:miter lim="800000"/>
            <a:headEnd/>
            <a:tailEnd/>
          </a:ln>
        </p:spPr>
        <p:txBody>
          <a:bodyPr wrap="none">
            <a:spAutoFit/>
          </a:bodyPr>
          <a:lstStyle/>
          <a:p>
            <a:pPr algn="ctr" eaLnBrk="0" hangingPunct="0">
              <a:lnSpc>
                <a:spcPct val="90000"/>
              </a:lnSpc>
            </a:pPr>
            <a:r>
              <a:rPr lang="en-US" sz="1800" b="1" i="1">
                <a:solidFill>
                  <a:schemeClr val="tx2"/>
                </a:solidFill>
              </a:rPr>
              <a:t>N7k(config-vpc-domain)# peer-gateway</a:t>
            </a:r>
          </a:p>
        </p:txBody>
      </p:sp>
      <p:sp>
        <p:nvSpPr>
          <p:cNvPr id="51234" name="Title 34"/>
          <p:cNvSpPr>
            <a:spLocks noGrp="1"/>
          </p:cNvSpPr>
          <p:nvPr>
            <p:ph type="title"/>
          </p:nvPr>
        </p:nvSpPr>
        <p:spPr>
          <a:xfrm>
            <a:off x="228600" y="304800"/>
            <a:ext cx="8145462" cy="838200"/>
          </a:xfrm>
        </p:spPr>
        <p:txBody>
          <a:bodyPr/>
          <a:lstStyle/>
          <a:p>
            <a:r>
              <a:rPr lang="en-US" smtClean="0">
                <a:solidFill>
                  <a:srgbClr val="0183B7"/>
                </a:solidFill>
              </a:rPr>
              <a:t>vPC Latest Enhancements</a:t>
            </a:r>
            <a:br>
              <a:rPr lang="en-US" smtClean="0">
                <a:solidFill>
                  <a:srgbClr val="0183B7"/>
                </a:solidFill>
              </a:rPr>
            </a:br>
            <a:r>
              <a:rPr lang="en-US" sz="2400" smtClean="0">
                <a:solidFill>
                  <a:srgbClr val="000000"/>
                </a:solidFill>
                <a:ea typeface="MS PGothic" pitchFamily="34" charset="-128"/>
              </a:rPr>
              <a:t>vPC Peer-Gateway for NAS interoperability</a:t>
            </a: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68"/>
                                        </p:tgtEl>
                                        <p:attrNameLst>
                                          <p:attrName>style.visibility</p:attrName>
                                        </p:attrNameLst>
                                      </p:cBhvr>
                                      <p:to>
                                        <p:strVal val="visible"/>
                                      </p:to>
                                    </p:set>
                                    <p:animEffect transition="in" filter="blinds(horizontal)">
                                      <p:cBhvr>
                                        <p:cTn id="7" dur="500"/>
                                        <p:tgtEl>
                                          <p:spTgt spid="61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linds(horizont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168"/>
                                        </p:tgtEl>
                                      </p:cBhvr>
                                    </p:animEffect>
                                    <p:set>
                                      <p:cBhvr>
                                        <p:cTn id="17" dur="1" fill="hold">
                                          <p:stCondLst>
                                            <p:cond delay="499"/>
                                          </p:stCondLst>
                                        </p:cTn>
                                        <p:tgtEl>
                                          <p:spTgt spid="6168"/>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69"/>
                                        </p:tgtEl>
                                      </p:cBhvr>
                                    </p:animEffect>
                                    <p:set>
                                      <p:cBhvr>
                                        <p:cTn id="20" dur="1" fill="hold">
                                          <p:stCondLst>
                                            <p:cond delay="499"/>
                                          </p:stCondLst>
                                        </p:cTn>
                                        <p:tgtEl>
                                          <p:spTgt spid="6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170"/>
                                        </p:tgtEl>
                                        <p:attrNameLst>
                                          <p:attrName>style.visibility</p:attrName>
                                        </p:attrNameLst>
                                      </p:cBhvr>
                                      <p:to>
                                        <p:strVal val="visible"/>
                                      </p:to>
                                    </p:set>
                                    <p:animEffect transition="in" filter="blinds(horizontal)">
                                      <p:cBhvr>
                                        <p:cTn id="25" dur="500"/>
                                        <p:tgtEl>
                                          <p:spTgt spid="617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blinds(horizontal)">
                                      <p:cBhvr>
                                        <p:cTn id="30" dur="50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171"/>
                                        </p:tgtEl>
                                        <p:attrNameLst>
                                          <p:attrName>style.visibility</p:attrName>
                                        </p:attrNameLst>
                                      </p:cBhvr>
                                      <p:to>
                                        <p:strVal val="visible"/>
                                      </p:to>
                                    </p:set>
                                    <p:animEffect transition="in" filter="blinds(horizontal)">
                                      <p:cBhvr>
                                        <p:cTn id="40" dur="500"/>
                                        <p:tgtEl>
                                          <p:spTgt spid="6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8" grpId="0" animBg="1"/>
      <p:bldP spid="6168" grpId="1" animBg="1"/>
      <p:bldP spid="4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ea typeface="+mn-ea"/>
                <a:cs typeface="+mn-cs"/>
              </a:rPr>
              <a:t>Attaching to a vPC domain</a:t>
            </a:r>
            <a:endParaRPr lang="en-US" sz="1600" dirty="0"/>
          </a:p>
          <a:p>
            <a:pPr lvl="1">
              <a:buClr>
                <a:schemeClr val="accent1"/>
              </a:buClr>
              <a:buFont typeface="Wingdings" pitchFamily="2" charset="2"/>
              <a:buChar char="ü"/>
              <a:defRPr/>
            </a:pPr>
            <a:r>
              <a:rPr lang="en-US" sz="1600" dirty="0">
                <a:ea typeface="+mn-ea"/>
                <a:cs typeface="+mn-cs"/>
              </a:rPr>
              <a:t>Layer 3 and vPC</a:t>
            </a:r>
            <a:endParaRPr lang="en-US" sz="1600" dirty="0"/>
          </a:p>
          <a:p>
            <a:pPr lvl="1">
              <a:buClr>
                <a:schemeClr val="accent1"/>
              </a:buClr>
              <a:buFont typeface="Wingdings" pitchFamily="2" charset="2"/>
              <a:buChar char="ü"/>
              <a:defRPr/>
            </a:pPr>
            <a:r>
              <a:rPr lang="en-US" sz="1600" dirty="0">
                <a:ea typeface="+mn-ea"/>
                <a:cs typeface="+mn-cs"/>
              </a:rPr>
              <a:t>Spanning Tree Recommendations</a:t>
            </a:r>
            <a:endParaRPr lang="en-US" sz="1600" dirty="0"/>
          </a:p>
          <a:p>
            <a:pPr lvl="1">
              <a:buClr>
                <a:schemeClr val="accent1"/>
              </a:buClr>
              <a:buFont typeface="Wingdings" pitchFamily="2" charset="2"/>
              <a:buChar char="ü"/>
              <a:defRPr/>
            </a:pPr>
            <a:r>
              <a:rPr lang="en-US" sz="1600" dirty="0">
                <a:ea typeface="+mn-ea"/>
                <a:cs typeface="+mn-cs"/>
              </a:rPr>
              <a:t>Data Center Interconnect (&amp; Encryption)</a:t>
            </a:r>
            <a:endParaRPr lang="en-US" sz="1600" dirty="0"/>
          </a:p>
          <a:p>
            <a:pPr lvl="1">
              <a:buClr>
                <a:schemeClr val="accent1"/>
              </a:buClr>
              <a:buFont typeface="Wingdings" pitchFamily="2" charset="2"/>
              <a:buChar char="ü"/>
              <a:defRPr/>
            </a:pPr>
            <a:r>
              <a:rPr lang="en-US" sz="1600" dirty="0">
                <a:ea typeface="+mn-ea"/>
                <a:cs typeface="+mn-cs"/>
              </a:rPr>
              <a:t>HSRP with </a:t>
            </a:r>
            <a:r>
              <a:rPr lang="en-US" sz="1600" dirty="0" smtClean="0">
                <a:ea typeface="+mn-ea"/>
                <a:cs typeface="+mn-cs"/>
              </a:rPr>
              <a:t>vPC</a:t>
            </a:r>
          </a:p>
          <a:p>
            <a:pPr lvl="1">
              <a:buClr>
                <a:schemeClr val="accent1"/>
              </a:buClr>
              <a:buFont typeface="Wingdings" pitchFamily="2" charset="2"/>
              <a:buChar char="ü"/>
              <a:defRPr/>
            </a:pPr>
            <a:r>
              <a:rPr lang="en-US" sz="1600" dirty="0" smtClean="0"/>
              <a:t>vPC and Services</a:t>
            </a:r>
            <a:endParaRPr lang="en-US" sz="1600" dirty="0"/>
          </a:p>
          <a:p>
            <a:pPr lvl="1">
              <a:buClr>
                <a:schemeClr val="accent1"/>
              </a:buClr>
              <a:buFont typeface="Wingdings" pitchFamily="2" charset="2"/>
              <a:buChar char="ü"/>
              <a:defRPr/>
            </a:pPr>
            <a:r>
              <a:rPr lang="en-US" sz="1600" dirty="0">
                <a:ea typeface="+mn-ea"/>
                <a:cs typeface="+mn-cs"/>
              </a:rPr>
              <a:t>vPC latest </a:t>
            </a:r>
            <a:r>
              <a:rPr lang="en-US" sz="1600" dirty="0"/>
              <a:t>e</a:t>
            </a:r>
            <a:r>
              <a:rPr lang="en-US" sz="1600" dirty="0">
                <a:ea typeface="+mn-ea"/>
                <a:cs typeface="+mn-cs"/>
              </a:rPr>
              <a:t>nhancements</a:t>
            </a:r>
            <a:endParaRPr lang="en-US" sz="1600" dirty="0"/>
          </a:p>
          <a:p>
            <a:pPr lvl="1">
              <a:buClr>
                <a:schemeClr val="accent1"/>
              </a:buClr>
              <a:buFont typeface="Wingdings" pitchFamily="2" charset="2"/>
              <a:buChar char="ü"/>
              <a:defRPr/>
            </a:pPr>
            <a:r>
              <a:rPr lang="en-US" sz="1600" dirty="0">
                <a:solidFill>
                  <a:schemeClr val="tx2"/>
                </a:solidFill>
                <a:ea typeface="+mn-ea"/>
                <a:cs typeface="+mn-cs"/>
              </a:rPr>
              <a:t>ISSU</a:t>
            </a:r>
            <a:endParaRPr lang="en-US" sz="1600" dirty="0">
              <a:solidFill>
                <a:schemeClr val="tx2"/>
              </a:solidFill>
            </a:endParaRPr>
          </a:p>
          <a:p>
            <a:pPr>
              <a:defRPr/>
            </a:pPr>
            <a:r>
              <a:rPr lang="en-US" sz="2000" dirty="0"/>
              <a:t>Convergence and Scalability</a:t>
            </a:r>
          </a:p>
          <a:p>
            <a:pPr>
              <a:defRPr/>
            </a:pPr>
            <a:r>
              <a:rPr lang="en-US" sz="2000" dirty="0"/>
              <a:t>vPC Hands-on Lab Information</a:t>
            </a:r>
          </a:p>
          <a:p>
            <a:pPr>
              <a:defRPr/>
            </a:pPr>
            <a:r>
              <a:rPr lang="en-US" sz="2000" dirty="0" smtClean="0"/>
              <a:t>Reference Material</a:t>
            </a:r>
            <a:endParaRPr lang="en-US" sz="2000"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a:spLocks noGrp="1"/>
          </p:cNvSpPr>
          <p:nvPr>
            <p:ph idx="1"/>
          </p:nvPr>
        </p:nvSpPr>
        <p:spPr>
          <a:xfrm>
            <a:off x="304800" y="1447800"/>
            <a:ext cx="5486400" cy="2743200"/>
          </a:xfrm>
        </p:spPr>
        <p:txBody>
          <a:bodyPr>
            <a:normAutofit fontScale="85000" lnSpcReduction="20000"/>
          </a:bodyPr>
          <a:lstStyle/>
          <a:p>
            <a:pPr eaLnBrk="1" hangingPunct="1">
              <a:defRPr/>
            </a:pPr>
            <a:r>
              <a:rPr lang="en-US" dirty="0"/>
              <a:t>ISSU is still the recommended system upgrade in a multi-device vPC environment</a:t>
            </a:r>
          </a:p>
          <a:p>
            <a:pPr eaLnBrk="1" hangingPunct="1">
              <a:defRPr/>
            </a:pPr>
            <a:r>
              <a:rPr lang="en-US" dirty="0"/>
              <a:t>vPC system can be independently upgraded with </a:t>
            </a:r>
            <a:r>
              <a:rPr lang="en-US" b="1" u="sng" dirty="0"/>
              <a:t>no disruption to traffic</a:t>
            </a:r>
            <a:r>
              <a:rPr lang="en-US" dirty="0"/>
              <a:t>.</a:t>
            </a:r>
          </a:p>
          <a:p>
            <a:pPr eaLnBrk="1" hangingPunct="1">
              <a:defRPr/>
            </a:pPr>
            <a:r>
              <a:rPr lang="en-US" dirty="0"/>
              <a:t>Upgrade is serialized and must be run one at the time (i.e. config lock will prevent synchronous upgrades)</a:t>
            </a:r>
          </a:p>
          <a:p>
            <a:pPr eaLnBrk="1" hangingPunct="1">
              <a:defRPr/>
            </a:pPr>
            <a:r>
              <a:rPr lang="en-US" dirty="0"/>
              <a:t>Configuration is locked on “other” vPC peer during ISSU.</a:t>
            </a:r>
          </a:p>
          <a:p>
            <a:pPr eaLnBrk="1" hangingPunct="1">
              <a:buFont typeface="Wingdings" pitchFamily="2" charset="2"/>
              <a:buNone/>
              <a:defRPr/>
            </a:pPr>
            <a:endParaRPr lang="en-US" dirty="0"/>
          </a:p>
          <a:p>
            <a:pPr eaLnBrk="1" hangingPunct="1">
              <a:defRPr/>
            </a:pPr>
            <a:endParaRPr lang="en-US" dirty="0"/>
          </a:p>
        </p:txBody>
      </p:sp>
      <p:graphicFrame>
        <p:nvGraphicFramePr>
          <p:cNvPr id="24" name="Table 23"/>
          <p:cNvGraphicFramePr>
            <a:graphicFrameLocks noGrp="1"/>
          </p:cNvGraphicFramePr>
          <p:nvPr/>
        </p:nvGraphicFramePr>
        <p:xfrm>
          <a:off x="838200" y="4572000"/>
          <a:ext cx="6553200" cy="1257300"/>
        </p:xfrm>
        <a:graphic>
          <a:graphicData uri="http://schemas.openxmlformats.org/drawingml/2006/table">
            <a:tbl>
              <a:tblPr firstRow="1" bandRow="1">
                <a:tableStyleId>{5C22544A-7EE6-4342-B048-85BDC9FD1C3A}</a:tableStyleId>
              </a:tblPr>
              <a:tblGrid>
                <a:gridCol w="2184400"/>
                <a:gridCol w="2184400"/>
                <a:gridCol w="2184400"/>
              </a:tblGrid>
              <a:tr h="419100">
                <a:tc>
                  <a:txBody>
                    <a:bodyPr/>
                    <a:lstStyle/>
                    <a:p>
                      <a:r>
                        <a:rPr lang="en-US" dirty="0"/>
                        <a:t>Begin</a:t>
                      </a:r>
                    </a:p>
                  </a:txBody>
                  <a:tcPr/>
                </a:tc>
                <a:tc>
                  <a:txBody>
                    <a:bodyPr/>
                    <a:lstStyle/>
                    <a:p>
                      <a:r>
                        <a:rPr lang="en-US" dirty="0"/>
                        <a:t>End</a:t>
                      </a:r>
                    </a:p>
                  </a:txBody>
                  <a:tcPr/>
                </a:tc>
                <a:tc>
                  <a:txBody>
                    <a:bodyPr/>
                    <a:lstStyle/>
                    <a:p>
                      <a:r>
                        <a:rPr lang="en-US" dirty="0"/>
                        <a:t>Caveats</a:t>
                      </a:r>
                    </a:p>
                  </a:txBody>
                  <a:tcPr/>
                </a:tc>
              </a:tr>
              <a:tr h="419100">
                <a:tc>
                  <a:txBody>
                    <a:bodyPr/>
                    <a:lstStyle/>
                    <a:p>
                      <a:r>
                        <a:rPr lang="en-US" dirty="0"/>
                        <a:t>4.1(x)</a:t>
                      </a:r>
                    </a:p>
                  </a:txBody>
                  <a:tcPr/>
                </a:tc>
                <a:tc>
                  <a:txBody>
                    <a:bodyPr/>
                    <a:lstStyle/>
                    <a:p>
                      <a:r>
                        <a:rPr lang="en-US" dirty="0"/>
                        <a:t>4.2(x)</a:t>
                      </a:r>
                    </a:p>
                  </a:txBody>
                  <a:tcPr/>
                </a:tc>
                <a:tc>
                  <a:txBody>
                    <a:bodyPr/>
                    <a:lstStyle/>
                    <a:p>
                      <a:r>
                        <a:rPr lang="en-US" dirty="0"/>
                        <a:t>None</a:t>
                      </a:r>
                    </a:p>
                  </a:txBody>
                  <a:tcPr/>
                </a:tc>
              </a:tr>
              <a:tr h="419100">
                <a:tc>
                  <a:txBody>
                    <a:bodyPr/>
                    <a:lstStyle/>
                    <a:p>
                      <a:r>
                        <a:rPr lang="en-US" dirty="0"/>
                        <a:t>4.2(x)</a:t>
                      </a:r>
                    </a:p>
                  </a:txBody>
                  <a:tcPr/>
                </a:tc>
                <a:tc>
                  <a:txBody>
                    <a:bodyPr/>
                    <a:lstStyle/>
                    <a:p>
                      <a:r>
                        <a:rPr lang="en-US" dirty="0"/>
                        <a:t>4.1(x)</a:t>
                      </a:r>
                    </a:p>
                  </a:txBody>
                  <a:tcPr/>
                </a:tc>
                <a:tc>
                  <a:txBody>
                    <a:bodyPr/>
                    <a:lstStyle/>
                    <a:p>
                      <a:r>
                        <a:rPr lang="en-US" dirty="0"/>
                        <a:t>None</a:t>
                      </a:r>
                    </a:p>
                  </a:txBody>
                  <a:tcPr/>
                </a:tc>
              </a:tr>
            </a:tbl>
          </a:graphicData>
        </a:graphic>
      </p:graphicFrame>
      <p:sp>
        <p:nvSpPr>
          <p:cNvPr id="53269" name="Rectangle 26"/>
          <p:cNvSpPr>
            <a:spLocks noChangeArrowheads="1"/>
          </p:cNvSpPr>
          <p:nvPr/>
        </p:nvSpPr>
        <p:spPr bwMode="auto">
          <a:xfrm>
            <a:off x="6096000" y="16764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53270" name="Line 28"/>
          <p:cNvSpPr>
            <a:spLocks noChangeShapeType="1"/>
          </p:cNvSpPr>
          <p:nvPr/>
        </p:nvSpPr>
        <p:spPr bwMode="auto">
          <a:xfrm flipH="1">
            <a:off x="6699250" y="21336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53271" name="Line 23"/>
          <p:cNvSpPr>
            <a:spLocks noChangeShapeType="1"/>
          </p:cNvSpPr>
          <p:nvPr/>
        </p:nvSpPr>
        <p:spPr bwMode="auto">
          <a:xfrm>
            <a:off x="7772400" y="24384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53272" name="Line 36"/>
          <p:cNvSpPr>
            <a:spLocks noChangeShapeType="1"/>
          </p:cNvSpPr>
          <p:nvPr/>
        </p:nvSpPr>
        <p:spPr bwMode="auto">
          <a:xfrm flipH="1" flipV="1">
            <a:off x="6477000" y="23622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53273" name="Line 32"/>
          <p:cNvSpPr>
            <a:spLocks noChangeShapeType="1"/>
          </p:cNvSpPr>
          <p:nvPr/>
        </p:nvSpPr>
        <p:spPr bwMode="auto">
          <a:xfrm flipH="1">
            <a:off x="6400800" y="24384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53274" name="Line 36"/>
          <p:cNvSpPr>
            <a:spLocks noChangeShapeType="1"/>
          </p:cNvSpPr>
          <p:nvPr/>
        </p:nvSpPr>
        <p:spPr bwMode="auto">
          <a:xfrm flipH="1">
            <a:off x="6477000" y="24384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53275" name="Picture 124" descr="DC3 Icon"/>
          <p:cNvPicPr>
            <a:picLocks noChangeAspect="1" noChangeArrowheads="1"/>
          </p:cNvPicPr>
          <p:nvPr/>
        </p:nvPicPr>
        <p:blipFill>
          <a:blip r:embed="rId3"/>
          <a:srcRect/>
          <a:stretch>
            <a:fillRect/>
          </a:stretch>
        </p:blipFill>
        <p:spPr bwMode="auto">
          <a:xfrm>
            <a:off x="6165850" y="1752600"/>
            <a:ext cx="603250" cy="796925"/>
          </a:xfrm>
          <a:prstGeom prst="rect">
            <a:avLst/>
          </a:prstGeom>
          <a:noFill/>
          <a:ln w="9525">
            <a:noFill/>
            <a:miter lim="800000"/>
            <a:headEnd/>
            <a:tailEnd/>
          </a:ln>
        </p:spPr>
      </p:pic>
      <p:pic>
        <p:nvPicPr>
          <p:cNvPr id="53276" name="Picture 124" descr="DC3 Icon"/>
          <p:cNvPicPr>
            <a:picLocks noChangeAspect="1" noChangeArrowheads="1"/>
          </p:cNvPicPr>
          <p:nvPr/>
        </p:nvPicPr>
        <p:blipFill>
          <a:blip r:embed="rId3"/>
          <a:srcRect/>
          <a:stretch>
            <a:fillRect/>
          </a:stretch>
        </p:blipFill>
        <p:spPr bwMode="auto">
          <a:xfrm>
            <a:off x="7620000" y="1752600"/>
            <a:ext cx="603250" cy="796925"/>
          </a:xfrm>
          <a:prstGeom prst="rect">
            <a:avLst/>
          </a:prstGeom>
          <a:noFill/>
          <a:ln w="9525">
            <a:noFill/>
            <a:miter lim="800000"/>
            <a:headEnd/>
            <a:tailEnd/>
          </a:ln>
        </p:spPr>
      </p:pic>
      <p:pic>
        <p:nvPicPr>
          <p:cNvPr id="53277"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91250" y="3305175"/>
            <a:ext cx="660400" cy="301625"/>
          </a:xfrm>
          <a:prstGeom prst="rect">
            <a:avLst/>
          </a:prstGeom>
          <a:noFill/>
          <a:ln w="9525">
            <a:noFill/>
            <a:miter lim="800000"/>
            <a:headEnd/>
            <a:tailEnd/>
          </a:ln>
        </p:spPr>
      </p:pic>
      <p:pic>
        <p:nvPicPr>
          <p:cNvPr id="53278"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37450" y="3305175"/>
            <a:ext cx="660400" cy="301625"/>
          </a:xfrm>
          <a:prstGeom prst="rect">
            <a:avLst/>
          </a:prstGeom>
          <a:noFill/>
          <a:ln w="9525">
            <a:noFill/>
            <a:miter lim="800000"/>
            <a:headEnd/>
            <a:tailEnd/>
          </a:ln>
        </p:spPr>
      </p:pic>
      <p:sp>
        <p:nvSpPr>
          <p:cNvPr id="53279" name="Line 30"/>
          <p:cNvSpPr>
            <a:spLocks noChangeShapeType="1"/>
          </p:cNvSpPr>
          <p:nvPr/>
        </p:nvSpPr>
        <p:spPr bwMode="auto">
          <a:xfrm flipH="1">
            <a:off x="6705600" y="19812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53280" name="Oval 108"/>
          <p:cNvSpPr>
            <a:spLocks noChangeArrowheads="1"/>
          </p:cNvSpPr>
          <p:nvPr/>
        </p:nvSpPr>
        <p:spPr bwMode="auto">
          <a:xfrm>
            <a:off x="6327775" y="31511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53281" name="Line 28"/>
          <p:cNvSpPr>
            <a:spLocks noChangeShapeType="1"/>
          </p:cNvSpPr>
          <p:nvPr/>
        </p:nvSpPr>
        <p:spPr bwMode="auto">
          <a:xfrm flipH="1">
            <a:off x="6705600" y="22098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53282" name="Oval 108"/>
          <p:cNvSpPr>
            <a:spLocks noChangeArrowheads="1"/>
          </p:cNvSpPr>
          <p:nvPr/>
        </p:nvSpPr>
        <p:spPr bwMode="auto">
          <a:xfrm>
            <a:off x="7162800" y="20574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39" name="TextBox 38"/>
          <p:cNvSpPr txBox="1">
            <a:spLocks noChangeArrowheads="1"/>
          </p:cNvSpPr>
          <p:nvPr/>
        </p:nvSpPr>
        <p:spPr bwMode="auto">
          <a:xfrm>
            <a:off x="5943600" y="1219200"/>
            <a:ext cx="838200" cy="314325"/>
          </a:xfrm>
          <a:prstGeom prst="rect">
            <a:avLst/>
          </a:prstGeom>
          <a:noFill/>
          <a:ln w="9525">
            <a:noFill/>
            <a:miter lim="800000"/>
            <a:headEnd/>
            <a:tailEnd/>
          </a:ln>
        </p:spPr>
        <p:txBody>
          <a:bodyPr>
            <a:spAutoFit/>
          </a:bodyPr>
          <a:lstStyle/>
          <a:p>
            <a:pPr algn="ctr" eaLnBrk="0" hangingPunct="0">
              <a:lnSpc>
                <a:spcPct val="90000"/>
              </a:lnSpc>
            </a:pPr>
            <a:r>
              <a:rPr lang="en-US" sz="1600"/>
              <a:t>4.1(3)</a:t>
            </a:r>
          </a:p>
        </p:txBody>
      </p:sp>
      <p:sp>
        <p:nvSpPr>
          <p:cNvPr id="40" name="TextBox 39"/>
          <p:cNvSpPr txBox="1">
            <a:spLocks noChangeArrowheads="1"/>
          </p:cNvSpPr>
          <p:nvPr/>
        </p:nvSpPr>
        <p:spPr bwMode="auto">
          <a:xfrm>
            <a:off x="7543800" y="1219200"/>
            <a:ext cx="838200" cy="314325"/>
          </a:xfrm>
          <a:prstGeom prst="rect">
            <a:avLst/>
          </a:prstGeom>
          <a:noFill/>
          <a:ln w="9525">
            <a:noFill/>
            <a:miter lim="800000"/>
            <a:headEnd/>
            <a:tailEnd/>
          </a:ln>
        </p:spPr>
        <p:txBody>
          <a:bodyPr>
            <a:spAutoFit/>
          </a:bodyPr>
          <a:lstStyle/>
          <a:p>
            <a:pPr algn="ctr" eaLnBrk="0" hangingPunct="0">
              <a:lnSpc>
                <a:spcPct val="90000"/>
              </a:lnSpc>
            </a:pPr>
            <a:r>
              <a:rPr lang="en-US" sz="1600"/>
              <a:t>4.1(3)</a:t>
            </a:r>
          </a:p>
        </p:txBody>
      </p:sp>
      <p:pic>
        <p:nvPicPr>
          <p:cNvPr id="41" name="Picture 40" descr="lock.png"/>
          <p:cNvPicPr>
            <a:picLocks noChangeAspect="1"/>
          </p:cNvPicPr>
          <p:nvPr/>
        </p:nvPicPr>
        <p:blipFill>
          <a:blip r:embed="rId5"/>
          <a:srcRect/>
          <a:stretch>
            <a:fillRect/>
          </a:stretch>
        </p:blipFill>
        <p:spPr bwMode="auto">
          <a:xfrm>
            <a:off x="7696200" y="1905000"/>
            <a:ext cx="427038" cy="427038"/>
          </a:xfrm>
          <a:prstGeom prst="rect">
            <a:avLst/>
          </a:prstGeom>
          <a:noFill/>
          <a:ln w="9525">
            <a:noFill/>
            <a:miter lim="800000"/>
            <a:headEnd/>
            <a:tailEnd/>
          </a:ln>
        </p:spPr>
      </p:pic>
      <p:sp>
        <p:nvSpPr>
          <p:cNvPr id="42" name="TextBox 41"/>
          <p:cNvSpPr txBox="1">
            <a:spLocks noChangeArrowheads="1"/>
          </p:cNvSpPr>
          <p:nvPr/>
        </p:nvSpPr>
        <p:spPr bwMode="auto">
          <a:xfrm>
            <a:off x="5943600" y="1219200"/>
            <a:ext cx="838200" cy="317500"/>
          </a:xfrm>
          <a:prstGeom prst="rect">
            <a:avLst/>
          </a:prstGeom>
          <a:noFill/>
          <a:ln w="9525">
            <a:noFill/>
            <a:miter lim="800000"/>
            <a:headEnd/>
            <a:tailEnd/>
          </a:ln>
        </p:spPr>
        <p:txBody>
          <a:bodyPr>
            <a:spAutoFit/>
          </a:bodyPr>
          <a:lstStyle/>
          <a:p>
            <a:pPr algn="ctr" eaLnBrk="0" hangingPunct="0">
              <a:lnSpc>
                <a:spcPct val="90000"/>
              </a:lnSpc>
            </a:pPr>
            <a:r>
              <a:rPr lang="en-US" sz="1600"/>
              <a:t>4.2(1)</a:t>
            </a:r>
          </a:p>
        </p:txBody>
      </p:sp>
      <p:sp>
        <p:nvSpPr>
          <p:cNvPr id="53287" name="Oval 108"/>
          <p:cNvSpPr>
            <a:spLocks noChangeArrowheads="1"/>
          </p:cNvSpPr>
          <p:nvPr/>
        </p:nvSpPr>
        <p:spPr bwMode="auto">
          <a:xfrm>
            <a:off x="7566025" y="315595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44" name="Curved Up Arrow 43"/>
          <p:cNvSpPr/>
          <p:nvPr/>
        </p:nvSpPr>
        <p:spPr bwMode="auto">
          <a:xfrm>
            <a:off x="6172200" y="1905000"/>
            <a:ext cx="533400" cy="533400"/>
          </a:xfrm>
          <a:prstGeom prst="curvedUp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lIns="82124" tIns="41061" rIns="82124" bIns="41061" anchor="ctr">
            <a:spAutoFit/>
          </a:bodyPr>
          <a:lstStyle/>
          <a:p>
            <a:pPr algn="ctr" defTabSz="814388" eaLnBrk="0" hangingPunct="0">
              <a:lnSpc>
                <a:spcPct val="90000"/>
              </a:lnSpc>
              <a:defRPr/>
            </a:pPr>
            <a:endParaRPr lang="en-US">
              <a:solidFill>
                <a:schemeClr val="tx1"/>
              </a:solidFill>
            </a:endParaRPr>
          </a:p>
        </p:txBody>
      </p:sp>
      <p:sp>
        <p:nvSpPr>
          <p:cNvPr id="45" name="Curved Up Arrow 44"/>
          <p:cNvSpPr/>
          <p:nvPr/>
        </p:nvSpPr>
        <p:spPr bwMode="auto">
          <a:xfrm>
            <a:off x="7696200" y="1905000"/>
            <a:ext cx="533400" cy="533400"/>
          </a:xfrm>
          <a:prstGeom prst="curvedUp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lIns="82124" tIns="41061" rIns="82124" bIns="41061" anchor="ctr">
            <a:spAutoFit/>
          </a:bodyPr>
          <a:lstStyle/>
          <a:p>
            <a:pPr algn="ctr" defTabSz="814388" eaLnBrk="0" hangingPunct="0">
              <a:lnSpc>
                <a:spcPct val="90000"/>
              </a:lnSpc>
              <a:defRPr/>
            </a:pPr>
            <a:endParaRPr lang="en-US">
              <a:solidFill>
                <a:schemeClr val="tx1"/>
              </a:solidFill>
            </a:endParaRPr>
          </a:p>
        </p:txBody>
      </p:sp>
      <p:pic>
        <p:nvPicPr>
          <p:cNvPr id="46" name="Picture 45" descr="lock.png"/>
          <p:cNvPicPr>
            <a:picLocks noChangeAspect="1"/>
          </p:cNvPicPr>
          <p:nvPr/>
        </p:nvPicPr>
        <p:blipFill>
          <a:blip r:embed="rId5"/>
          <a:srcRect/>
          <a:stretch>
            <a:fillRect/>
          </a:stretch>
        </p:blipFill>
        <p:spPr bwMode="auto">
          <a:xfrm>
            <a:off x="6172200" y="1981200"/>
            <a:ext cx="427038" cy="427038"/>
          </a:xfrm>
          <a:prstGeom prst="rect">
            <a:avLst/>
          </a:prstGeom>
          <a:noFill/>
          <a:ln w="9525">
            <a:noFill/>
            <a:miter lim="800000"/>
            <a:headEnd/>
            <a:tailEnd/>
          </a:ln>
        </p:spPr>
      </p:pic>
      <p:sp>
        <p:nvSpPr>
          <p:cNvPr id="47" name="Left-Right Arrow 46"/>
          <p:cNvSpPr/>
          <p:nvPr/>
        </p:nvSpPr>
        <p:spPr bwMode="auto">
          <a:xfrm>
            <a:off x="6553200" y="2286000"/>
            <a:ext cx="1219200" cy="304800"/>
          </a:xfrm>
          <a:prstGeom prst="leftRightArrow">
            <a:avLst/>
          </a:prstGeom>
          <a:solidFill>
            <a:schemeClr val="tx2">
              <a:lumMod val="60000"/>
              <a:lumOff val="40000"/>
            </a:schemeClr>
          </a:solidFill>
          <a:ln w="9525" cap="flat" cmpd="sng" algn="ctr">
            <a:noFill/>
            <a:prstDash val="solid"/>
            <a:round/>
            <a:headEnd type="none" w="med" len="med"/>
            <a:tailEnd type="none" w="med" len="med"/>
          </a:ln>
          <a:effectLst/>
        </p:spPr>
        <p:txBody>
          <a:bodyPr wrap="none" lIns="73025" tIns="36511" rIns="73025" bIns="36511" anchor="ctr"/>
          <a:lstStyle/>
          <a:p>
            <a:pPr algn="ctr" defTabSz="814388" eaLnBrk="0" hangingPunct="0">
              <a:lnSpc>
                <a:spcPct val="90000"/>
              </a:lnSpc>
              <a:buFont typeface="Wingdings" pitchFamily="-112" charset="2"/>
              <a:buNone/>
              <a:defRPr/>
            </a:pPr>
            <a:endParaRPr lang="en-US" dirty="0">
              <a:latin typeface="Arial" pitchFamily="-112" charset="0"/>
              <a:ea typeface="ＭＳ Ｐゴシック" pitchFamily="-112" charset="-128"/>
              <a:cs typeface="ＭＳ Ｐゴシック" pitchFamily="-112" charset="-128"/>
            </a:endParaRPr>
          </a:p>
        </p:txBody>
      </p:sp>
      <p:sp>
        <p:nvSpPr>
          <p:cNvPr id="48" name="TextBox 47"/>
          <p:cNvSpPr txBox="1">
            <a:spLocks noChangeArrowheads="1"/>
          </p:cNvSpPr>
          <p:nvPr/>
        </p:nvSpPr>
        <p:spPr bwMode="auto">
          <a:xfrm>
            <a:off x="6781800" y="2286000"/>
            <a:ext cx="838200" cy="314325"/>
          </a:xfrm>
          <a:prstGeom prst="rect">
            <a:avLst/>
          </a:prstGeom>
          <a:noFill/>
          <a:ln w="9525">
            <a:noFill/>
            <a:miter lim="800000"/>
            <a:headEnd/>
            <a:tailEnd/>
          </a:ln>
        </p:spPr>
        <p:txBody>
          <a:bodyPr>
            <a:spAutoFit/>
          </a:bodyPr>
          <a:lstStyle/>
          <a:p>
            <a:pPr algn="ctr" eaLnBrk="0" hangingPunct="0">
              <a:lnSpc>
                <a:spcPct val="90000"/>
              </a:lnSpc>
            </a:pPr>
            <a:r>
              <a:rPr lang="en-US" sz="1600"/>
              <a:t>4.1(3)</a:t>
            </a:r>
          </a:p>
        </p:txBody>
      </p:sp>
      <p:sp>
        <p:nvSpPr>
          <p:cNvPr id="49" name="TextBox 48"/>
          <p:cNvSpPr txBox="1">
            <a:spLocks noChangeArrowheads="1"/>
          </p:cNvSpPr>
          <p:nvPr/>
        </p:nvSpPr>
        <p:spPr bwMode="auto">
          <a:xfrm>
            <a:off x="7543800" y="1219200"/>
            <a:ext cx="838200" cy="317500"/>
          </a:xfrm>
          <a:prstGeom prst="rect">
            <a:avLst/>
          </a:prstGeom>
          <a:noFill/>
          <a:ln w="9525">
            <a:noFill/>
            <a:miter lim="800000"/>
            <a:headEnd/>
            <a:tailEnd/>
          </a:ln>
        </p:spPr>
        <p:txBody>
          <a:bodyPr>
            <a:spAutoFit/>
          </a:bodyPr>
          <a:lstStyle/>
          <a:p>
            <a:pPr algn="ctr" eaLnBrk="0" hangingPunct="0">
              <a:lnSpc>
                <a:spcPct val="90000"/>
              </a:lnSpc>
            </a:pPr>
            <a:r>
              <a:rPr lang="en-US" sz="1600"/>
              <a:t>4.2(1)</a:t>
            </a:r>
          </a:p>
        </p:txBody>
      </p:sp>
      <p:sp>
        <p:nvSpPr>
          <p:cNvPr id="50" name="TextBox 49"/>
          <p:cNvSpPr txBox="1">
            <a:spLocks noChangeArrowheads="1"/>
          </p:cNvSpPr>
          <p:nvPr/>
        </p:nvSpPr>
        <p:spPr bwMode="auto">
          <a:xfrm>
            <a:off x="6781800" y="2286000"/>
            <a:ext cx="838200" cy="317500"/>
          </a:xfrm>
          <a:prstGeom prst="rect">
            <a:avLst/>
          </a:prstGeom>
          <a:noFill/>
          <a:ln w="9525">
            <a:noFill/>
            <a:miter lim="800000"/>
            <a:headEnd/>
            <a:tailEnd/>
          </a:ln>
        </p:spPr>
        <p:txBody>
          <a:bodyPr>
            <a:spAutoFit/>
          </a:bodyPr>
          <a:lstStyle/>
          <a:p>
            <a:pPr algn="ctr" eaLnBrk="0" hangingPunct="0">
              <a:lnSpc>
                <a:spcPct val="90000"/>
              </a:lnSpc>
            </a:pPr>
            <a:r>
              <a:rPr lang="en-US" sz="1600"/>
              <a:t>4.2(1)</a:t>
            </a:r>
          </a:p>
        </p:txBody>
      </p:sp>
      <p:sp>
        <p:nvSpPr>
          <p:cNvPr id="53295" name="Title 30"/>
          <p:cNvSpPr>
            <a:spLocks noGrp="1"/>
          </p:cNvSpPr>
          <p:nvPr>
            <p:ph type="title"/>
          </p:nvPr>
        </p:nvSpPr>
        <p:spPr/>
        <p:txBody>
          <a:bodyPr/>
          <a:lstStyle/>
          <a:p>
            <a:r>
              <a:rPr lang="en-US" smtClean="0"/>
              <a:t>In-Service Software Upgrade (ISSU)</a:t>
            </a:r>
            <a:br>
              <a:rPr lang="en-US" smtClean="0"/>
            </a:br>
            <a:r>
              <a:rPr lang="en-US" sz="2400" smtClean="0">
                <a:solidFill>
                  <a:schemeClr val="tx1"/>
                </a:solidFill>
              </a:rPr>
              <a:t>vPC System Upgrade/Downgrade</a:t>
            </a: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dissolve">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dissolve">
                                      <p:cBhvr>
                                        <p:cTn id="20" dur="500"/>
                                        <p:tgtEl>
                                          <p:spTgt spid="42"/>
                                        </p:tgtEl>
                                      </p:cBhvr>
                                    </p:animEffect>
                                  </p:childTnLst>
                                </p:cTn>
                              </p:par>
                            </p:childTnLst>
                          </p:cTn>
                        </p:par>
                        <p:par>
                          <p:cTn id="21" fill="hold">
                            <p:stCondLst>
                              <p:cond delay="1000"/>
                            </p:stCondLst>
                            <p:childTnLst>
                              <p:par>
                                <p:cTn id="22" presetID="9" presetClass="exit" presetSubtype="0" fill="hold" grpId="1" nodeType="afterEffect">
                                  <p:stCondLst>
                                    <p:cond delay="0"/>
                                  </p:stCondLst>
                                  <p:childTnLst>
                                    <p:animEffect transition="out" filter="dissolve">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par>
                          <p:cTn id="25" fill="hold">
                            <p:stCondLst>
                              <p:cond delay="1500"/>
                            </p:stCondLst>
                            <p:childTnLst>
                              <p:par>
                                <p:cTn id="26" presetID="9" presetClass="exit" presetSubtype="0" fill="hold" nodeType="afterEffect">
                                  <p:stCondLst>
                                    <p:cond delay="0"/>
                                  </p:stCondLst>
                                  <p:childTnLst>
                                    <p:animEffect transition="out" filter="dissolve">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dissolve">
                                      <p:cBhvr>
                                        <p:cTn id="33" dur="500"/>
                                        <p:tgtEl>
                                          <p:spTgt spid="46"/>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dissolv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40"/>
                                        </p:tgtEl>
                                      </p:cBhvr>
                                    </p:animEffect>
                                    <p:set>
                                      <p:cBhvr>
                                        <p:cTn id="42" dur="1" fill="hold">
                                          <p:stCondLst>
                                            <p:cond delay="499"/>
                                          </p:stCondLst>
                                        </p:cTn>
                                        <p:tgtEl>
                                          <p:spTgt spid="40"/>
                                        </p:tgtEl>
                                        <p:attrNameLst>
                                          <p:attrName>style.visibility</p:attrName>
                                        </p:attrNameLst>
                                      </p:cBhvr>
                                      <p:to>
                                        <p:strVal val="hidden"/>
                                      </p:to>
                                    </p:se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dissolve">
                                      <p:cBhvr>
                                        <p:cTn id="46" dur="500"/>
                                        <p:tgtEl>
                                          <p:spTgt spid="49"/>
                                        </p:tgtEl>
                                      </p:cBhvr>
                                    </p:animEffect>
                                  </p:childTnLst>
                                </p:cTn>
                              </p:par>
                            </p:childTnLst>
                          </p:cTn>
                        </p:par>
                        <p:par>
                          <p:cTn id="47" fill="hold">
                            <p:stCondLst>
                              <p:cond delay="1000"/>
                            </p:stCondLst>
                            <p:childTnLst>
                              <p:par>
                                <p:cTn id="48" presetID="9" presetClass="exit" presetSubtype="0" fill="hold" grpId="1" nodeType="afterEffect">
                                  <p:stCondLst>
                                    <p:cond delay="0"/>
                                  </p:stCondLst>
                                  <p:childTnLst>
                                    <p:animEffect transition="out" filter="dissolve">
                                      <p:cBhvr>
                                        <p:cTn id="49" dur="500"/>
                                        <p:tgtEl>
                                          <p:spTgt spid="45"/>
                                        </p:tgtEl>
                                      </p:cBhvr>
                                    </p:animEffect>
                                    <p:set>
                                      <p:cBhvr>
                                        <p:cTn id="50" dur="1" fill="hold">
                                          <p:stCondLst>
                                            <p:cond delay="499"/>
                                          </p:stCondLst>
                                        </p:cTn>
                                        <p:tgtEl>
                                          <p:spTgt spid="45"/>
                                        </p:tgtEl>
                                        <p:attrNameLst>
                                          <p:attrName>style.visibility</p:attrName>
                                        </p:attrNameLst>
                                      </p:cBhvr>
                                      <p:to>
                                        <p:strVal val="hidden"/>
                                      </p:to>
                                    </p:set>
                                  </p:childTnLst>
                                </p:cTn>
                              </p:par>
                            </p:childTnLst>
                          </p:cTn>
                        </p:par>
                        <p:par>
                          <p:cTn id="51" fill="hold">
                            <p:stCondLst>
                              <p:cond delay="1500"/>
                            </p:stCondLst>
                            <p:childTnLst>
                              <p:par>
                                <p:cTn id="52" presetID="9" presetClass="exit" presetSubtype="0" fill="hold" nodeType="afterEffect">
                                  <p:stCondLst>
                                    <p:cond delay="0"/>
                                  </p:stCondLst>
                                  <p:childTnLst>
                                    <p:animEffect transition="out" filter="dissolve">
                                      <p:cBhvr>
                                        <p:cTn id="53" dur="500"/>
                                        <p:tgtEl>
                                          <p:spTgt spid="46"/>
                                        </p:tgtEl>
                                      </p:cBhvr>
                                    </p:animEffect>
                                    <p:set>
                                      <p:cBhvr>
                                        <p:cTn id="54" dur="1" fill="hold">
                                          <p:stCondLst>
                                            <p:cond delay="499"/>
                                          </p:stCondLst>
                                        </p:cTn>
                                        <p:tgtEl>
                                          <p:spTgt spid="4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0" nodeType="clickEffect">
                                  <p:stCondLst>
                                    <p:cond delay="0"/>
                                  </p:stCondLst>
                                  <p:childTnLst>
                                    <p:animEffect transition="out" filter="dissolve">
                                      <p:cBhvr>
                                        <p:cTn id="58" dur="500"/>
                                        <p:tgtEl>
                                          <p:spTgt spid="48"/>
                                        </p:tgtEl>
                                      </p:cBhvr>
                                    </p:animEffect>
                                    <p:set>
                                      <p:cBhvr>
                                        <p:cTn id="59" dur="1" fill="hold">
                                          <p:stCondLst>
                                            <p:cond delay="499"/>
                                          </p:stCondLst>
                                        </p:cTn>
                                        <p:tgtEl>
                                          <p:spTgt spid="48"/>
                                        </p:tgtEl>
                                        <p:attrNameLst>
                                          <p:attrName>style.visibility</p:attrName>
                                        </p:attrNameLst>
                                      </p:cBhvr>
                                      <p:to>
                                        <p:strVal val="hidden"/>
                                      </p:to>
                                    </p:set>
                                  </p:childTnLst>
                                </p:cTn>
                              </p:par>
                            </p:childTnLst>
                          </p:cTn>
                        </p:par>
                        <p:par>
                          <p:cTn id="60" fill="hold">
                            <p:stCondLst>
                              <p:cond delay="500"/>
                            </p:stCondLst>
                            <p:childTnLst>
                              <p:par>
                                <p:cTn id="61" presetID="9"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dissolve">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4" grpId="0" animBg="1"/>
      <p:bldP spid="44" grpId="1" animBg="1"/>
      <p:bldP spid="45" grpId="0" animBg="1"/>
      <p:bldP spid="45" grpId="1"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ea typeface="+mn-ea"/>
                <a:cs typeface="+mn-cs"/>
              </a:rPr>
              <a:t>Attaching to a vPC domain</a:t>
            </a:r>
            <a:endParaRPr lang="en-US" sz="1600" dirty="0"/>
          </a:p>
          <a:p>
            <a:pPr lvl="1">
              <a:buClr>
                <a:schemeClr val="accent1"/>
              </a:buClr>
              <a:buFont typeface="Wingdings" pitchFamily="2" charset="2"/>
              <a:buChar char="ü"/>
              <a:defRPr/>
            </a:pPr>
            <a:r>
              <a:rPr lang="en-US" sz="1600" dirty="0">
                <a:ea typeface="+mn-ea"/>
                <a:cs typeface="+mn-cs"/>
              </a:rPr>
              <a:t>Layer 3 and vPC</a:t>
            </a:r>
            <a:endParaRPr lang="en-US" sz="1600" dirty="0"/>
          </a:p>
          <a:p>
            <a:pPr lvl="1">
              <a:buClr>
                <a:schemeClr val="accent1"/>
              </a:buClr>
              <a:buFont typeface="Wingdings" pitchFamily="2" charset="2"/>
              <a:buChar char="ü"/>
              <a:defRPr/>
            </a:pPr>
            <a:r>
              <a:rPr lang="en-US" sz="1600" dirty="0">
                <a:ea typeface="+mn-ea"/>
                <a:cs typeface="+mn-cs"/>
              </a:rPr>
              <a:t>Spanning Tree Recommendations</a:t>
            </a:r>
            <a:endParaRPr lang="en-US" sz="1600" dirty="0"/>
          </a:p>
          <a:p>
            <a:pPr lvl="1">
              <a:buClr>
                <a:schemeClr val="accent1"/>
              </a:buClr>
              <a:buFont typeface="Wingdings" pitchFamily="2" charset="2"/>
              <a:buChar char="ü"/>
              <a:defRPr/>
            </a:pPr>
            <a:r>
              <a:rPr lang="en-US" sz="1600" dirty="0">
                <a:ea typeface="+mn-ea"/>
                <a:cs typeface="+mn-cs"/>
              </a:rPr>
              <a:t>Data Center Interconnect (&amp; Encryption)</a:t>
            </a:r>
            <a:endParaRPr lang="en-US" sz="1600" dirty="0"/>
          </a:p>
          <a:p>
            <a:pPr lvl="1">
              <a:buClr>
                <a:schemeClr val="accent1"/>
              </a:buClr>
              <a:buFont typeface="Wingdings" pitchFamily="2" charset="2"/>
              <a:buChar char="ü"/>
              <a:defRPr/>
            </a:pPr>
            <a:r>
              <a:rPr lang="en-US" sz="1600" dirty="0">
                <a:ea typeface="+mn-ea"/>
                <a:cs typeface="+mn-cs"/>
              </a:rPr>
              <a:t>HSRP with vPC</a:t>
            </a:r>
            <a:endParaRPr lang="en-US" sz="1600" dirty="0"/>
          </a:p>
          <a:p>
            <a:pPr lvl="1">
              <a:buClr>
                <a:schemeClr val="accent1"/>
              </a:buClr>
              <a:buFont typeface="Wingdings" pitchFamily="2" charset="2"/>
              <a:buChar char="ü"/>
              <a:defRPr/>
            </a:pPr>
            <a:r>
              <a:rPr lang="en-US" sz="1600" dirty="0">
                <a:ea typeface="+mn-ea"/>
                <a:cs typeface="+mn-cs"/>
              </a:rPr>
              <a:t>vPC latest </a:t>
            </a:r>
            <a:r>
              <a:rPr lang="en-US" sz="1600" dirty="0"/>
              <a:t>e</a:t>
            </a:r>
            <a:r>
              <a:rPr lang="en-US" sz="1600" dirty="0">
                <a:ea typeface="+mn-ea"/>
                <a:cs typeface="+mn-cs"/>
              </a:rPr>
              <a:t>nhancements</a:t>
            </a:r>
            <a:endParaRPr lang="en-US" sz="1600" dirty="0"/>
          </a:p>
          <a:p>
            <a:pPr lvl="1">
              <a:buClr>
                <a:schemeClr val="accent1"/>
              </a:buClr>
              <a:buFont typeface="Wingdings" pitchFamily="2" charset="2"/>
              <a:buChar char="ü"/>
              <a:defRPr/>
            </a:pPr>
            <a:r>
              <a:rPr lang="en-US" sz="1600" dirty="0">
                <a:ea typeface="+mn-ea"/>
                <a:cs typeface="+mn-cs"/>
              </a:rPr>
              <a:t>ISSU</a:t>
            </a:r>
            <a:endParaRPr lang="en-US" sz="1600" dirty="0"/>
          </a:p>
          <a:p>
            <a:pPr>
              <a:defRPr/>
            </a:pPr>
            <a:r>
              <a:rPr lang="en-US" sz="2000" dirty="0">
                <a:solidFill>
                  <a:schemeClr val="tx2"/>
                </a:solidFill>
              </a:rPr>
              <a:t>Convergence and Scalability</a:t>
            </a:r>
          </a:p>
          <a:p>
            <a:pPr>
              <a:defRPr/>
            </a:pPr>
            <a:r>
              <a:rPr lang="en-US" sz="2000" dirty="0"/>
              <a:t>vPC Hands-on Lab Information</a:t>
            </a:r>
          </a:p>
          <a:p>
            <a:pPr>
              <a:defRPr/>
            </a:pPr>
            <a:r>
              <a:rPr lang="en-US" sz="2000" dirty="0" smtClean="0"/>
              <a:t>Reference Material</a:t>
            </a:r>
            <a:endParaRPr lang="en-US" sz="2000"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val 11"/>
          <p:cNvSpPr>
            <a:spLocks noChangeArrowheads="1"/>
          </p:cNvSpPr>
          <p:nvPr/>
        </p:nvSpPr>
        <p:spPr bwMode="auto">
          <a:xfrm rot="5400000">
            <a:off x="289719" y="5822157"/>
            <a:ext cx="547687" cy="304800"/>
          </a:xfrm>
          <a:prstGeom prst="ellipse">
            <a:avLst/>
          </a:prstGeom>
          <a:noFill/>
          <a:ln w="76200" cap="rnd" cmpd="tri">
            <a:solidFill>
              <a:schemeClr val="tx2"/>
            </a:solidFill>
            <a:prstDash val="sysDot"/>
            <a:round/>
            <a:headEnd/>
            <a:tailEnd/>
          </a:ln>
        </p:spPr>
        <p:txBody>
          <a:bodyPr wrap="none" lIns="82124" tIns="41061" rIns="82124" bIns="41061" anchor="ctr"/>
          <a:lstStyle/>
          <a:p>
            <a:pPr algn="ctr" eaLnBrk="0" hangingPunct="0">
              <a:lnSpc>
                <a:spcPct val="90000"/>
              </a:lnSpc>
            </a:pPr>
            <a:endParaRPr lang="en-US">
              <a:latin typeface="Calibri" pitchFamily="34" charset="0"/>
            </a:endParaRPr>
          </a:p>
        </p:txBody>
      </p:sp>
      <p:sp>
        <p:nvSpPr>
          <p:cNvPr id="55299" name="TextBox 36"/>
          <p:cNvSpPr txBox="1">
            <a:spLocks noChangeArrowheads="1"/>
          </p:cNvSpPr>
          <p:nvPr/>
        </p:nvSpPr>
        <p:spPr bwMode="auto">
          <a:xfrm>
            <a:off x="914400" y="5791200"/>
            <a:ext cx="1600200" cy="457200"/>
          </a:xfrm>
          <a:prstGeom prst="rect">
            <a:avLst/>
          </a:prstGeom>
          <a:solidFill>
            <a:schemeClr val="bg1">
              <a:alpha val="79999"/>
            </a:schemeClr>
          </a:solidFill>
          <a:ln w="9525">
            <a:noFill/>
            <a:miter lim="800000"/>
            <a:headEnd/>
            <a:tailEnd/>
          </a:ln>
        </p:spPr>
        <p:txBody>
          <a:bodyPr>
            <a:spAutoFit/>
          </a:bodyPr>
          <a:lstStyle/>
          <a:p>
            <a:pPr algn="ctr" eaLnBrk="0" hangingPunct="0">
              <a:lnSpc>
                <a:spcPct val="90000"/>
              </a:lnSpc>
            </a:pPr>
            <a:r>
              <a:rPr lang="en-US" sz="1200">
                <a:latin typeface="Calibri" pitchFamily="34" charset="0"/>
              </a:rPr>
              <a:t>vPC Peer Link  LACP Channel (2x10 GigE)</a:t>
            </a:r>
          </a:p>
        </p:txBody>
      </p:sp>
      <p:sp>
        <p:nvSpPr>
          <p:cNvPr id="55300" name="Line 46"/>
          <p:cNvSpPr>
            <a:spLocks noChangeShapeType="1"/>
          </p:cNvSpPr>
          <p:nvPr/>
        </p:nvSpPr>
        <p:spPr bwMode="auto">
          <a:xfrm>
            <a:off x="304800" y="6477000"/>
            <a:ext cx="533400" cy="0"/>
          </a:xfrm>
          <a:prstGeom prst="line">
            <a:avLst/>
          </a:prstGeom>
          <a:noFill/>
          <a:ln w="28575">
            <a:solidFill>
              <a:srgbClr val="FF0000"/>
            </a:solidFill>
            <a:prstDash val="dash"/>
            <a:round/>
            <a:headEnd/>
            <a:tailEnd/>
          </a:ln>
        </p:spPr>
        <p:txBody>
          <a:bodyPr/>
          <a:lstStyle/>
          <a:p>
            <a:endParaRPr lang="en-US"/>
          </a:p>
        </p:txBody>
      </p:sp>
      <p:sp>
        <p:nvSpPr>
          <p:cNvPr id="55301" name="TextBox 36"/>
          <p:cNvSpPr txBox="1">
            <a:spLocks noChangeArrowheads="1"/>
          </p:cNvSpPr>
          <p:nvPr/>
        </p:nvSpPr>
        <p:spPr bwMode="auto">
          <a:xfrm>
            <a:off x="914400" y="6324600"/>
            <a:ext cx="2057400" cy="274638"/>
          </a:xfrm>
          <a:prstGeom prst="rect">
            <a:avLst/>
          </a:prstGeom>
          <a:solidFill>
            <a:schemeClr val="bg1">
              <a:alpha val="79999"/>
            </a:schemeClr>
          </a:solidFill>
          <a:ln w="9525">
            <a:noFill/>
            <a:miter lim="800000"/>
            <a:headEnd/>
            <a:tailEnd/>
          </a:ln>
        </p:spPr>
        <p:txBody>
          <a:bodyPr>
            <a:spAutoFit/>
          </a:bodyPr>
          <a:lstStyle/>
          <a:p>
            <a:pPr algn="ctr" eaLnBrk="0" hangingPunct="0">
              <a:lnSpc>
                <a:spcPct val="90000"/>
              </a:lnSpc>
            </a:pPr>
            <a:r>
              <a:rPr lang="en-US" sz="1200">
                <a:latin typeface="Calibri" pitchFamily="34" charset="0"/>
              </a:rPr>
              <a:t>vPC Peer-Keepalive (GigE)</a:t>
            </a:r>
          </a:p>
        </p:txBody>
      </p:sp>
      <p:sp>
        <p:nvSpPr>
          <p:cNvPr id="42" name="Rectangle 41"/>
          <p:cNvSpPr/>
          <p:nvPr/>
        </p:nvSpPr>
        <p:spPr>
          <a:xfrm>
            <a:off x="1219200" y="2774950"/>
            <a:ext cx="6781800" cy="1219200"/>
          </a:xfrm>
          <a:prstGeom prst="rect">
            <a:avLst/>
          </a:prstGeom>
          <a:solidFill>
            <a:schemeClr val="accent1">
              <a:lumMod val="40000"/>
              <a:lumOff val="6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90000"/>
              </a:lnSpc>
              <a:spcBef>
                <a:spcPts val="0"/>
              </a:spcBef>
              <a:spcAft>
                <a:spcPts val="0"/>
              </a:spcAft>
              <a:defRPr/>
            </a:pPr>
            <a:endParaRPr lang="en-US"/>
          </a:p>
        </p:txBody>
      </p:sp>
      <p:sp>
        <p:nvSpPr>
          <p:cNvPr id="41" name="Rectangle 40"/>
          <p:cNvSpPr/>
          <p:nvPr/>
        </p:nvSpPr>
        <p:spPr>
          <a:xfrm>
            <a:off x="1295400" y="4679950"/>
            <a:ext cx="6781800" cy="990600"/>
          </a:xfrm>
          <a:prstGeom prst="rect">
            <a:avLst/>
          </a:prstGeom>
          <a:solidFill>
            <a:schemeClr val="accent1">
              <a:lumMod val="40000"/>
              <a:lumOff val="6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90000"/>
              </a:lnSpc>
              <a:spcBef>
                <a:spcPts val="0"/>
              </a:spcBef>
              <a:spcAft>
                <a:spcPts val="0"/>
              </a:spcAft>
              <a:defRPr/>
            </a:pPr>
            <a:endParaRPr lang="en-US"/>
          </a:p>
        </p:txBody>
      </p:sp>
      <p:cxnSp>
        <p:nvCxnSpPr>
          <p:cNvPr id="22" name="Straight Connector 21"/>
          <p:cNvCxnSpPr/>
          <p:nvPr/>
        </p:nvCxnSpPr>
        <p:spPr>
          <a:xfrm rot="10800000">
            <a:off x="3962400" y="3306763"/>
            <a:ext cx="990600" cy="1587"/>
          </a:xfrm>
          <a:prstGeom prst="line">
            <a:avLst/>
          </a:prstGeom>
          <a:ln w="28575">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Rectangle 42"/>
          <p:cNvSpPr>
            <a:spLocks noChangeArrowheads="1"/>
          </p:cNvSpPr>
          <p:nvPr/>
        </p:nvSpPr>
        <p:spPr bwMode="auto">
          <a:xfrm>
            <a:off x="1231900" y="1516063"/>
            <a:ext cx="6781800" cy="1069975"/>
          </a:xfrm>
          <a:prstGeom prst="rect">
            <a:avLst/>
          </a:prstGeom>
          <a:solidFill>
            <a:srgbClr val="7DD9FE"/>
          </a:solidFill>
          <a:ln w="25400" algn="ctr">
            <a:solidFill>
              <a:schemeClr val="tx1"/>
            </a:solidFill>
            <a:prstDash val="dashDot"/>
            <a:miter lim="800000"/>
            <a:headEnd/>
            <a:tailEnd/>
          </a:ln>
          <a:effectLst/>
        </p:spPr>
        <p:txBody>
          <a:bodyPr anchor="ctr"/>
          <a:lstStyle/>
          <a:p>
            <a:pPr algn="ctr" eaLnBrk="0" fontAlgn="auto" hangingPunct="0">
              <a:lnSpc>
                <a:spcPct val="90000"/>
              </a:lnSpc>
              <a:spcBef>
                <a:spcPts val="0"/>
              </a:spcBef>
              <a:spcAft>
                <a:spcPts val="0"/>
              </a:spcAft>
              <a:defRPr/>
            </a:pPr>
            <a:endParaRPr lang="en-US">
              <a:solidFill>
                <a:schemeClr val="lt1"/>
              </a:solidFill>
              <a:latin typeface="+mn-lt"/>
              <a:cs typeface="+mn-cs"/>
            </a:endParaRPr>
          </a:p>
        </p:txBody>
      </p:sp>
      <p:sp>
        <p:nvSpPr>
          <p:cNvPr id="55306" name="Rectangle 43"/>
          <p:cNvSpPr>
            <a:spLocks noChangeArrowheads="1"/>
          </p:cNvSpPr>
          <p:nvPr/>
        </p:nvSpPr>
        <p:spPr bwMode="auto">
          <a:xfrm>
            <a:off x="6064250" y="2886075"/>
            <a:ext cx="1936750" cy="923925"/>
          </a:xfrm>
          <a:prstGeom prst="rect">
            <a:avLst/>
          </a:prstGeom>
          <a:noFill/>
          <a:ln w="9525">
            <a:noFill/>
            <a:miter lim="800000"/>
            <a:headEnd/>
            <a:tailEnd/>
          </a:ln>
        </p:spPr>
        <p:txBody>
          <a:bodyPr>
            <a:spAutoFit/>
          </a:bodyPr>
          <a:lstStyle/>
          <a:p>
            <a:pPr algn="ctr" eaLnBrk="0" hangingPunct="0">
              <a:lnSpc>
                <a:spcPct val="90000"/>
              </a:lnSpc>
            </a:pPr>
            <a:r>
              <a:rPr lang="en-US" sz="2000">
                <a:latin typeface="Calibri" pitchFamily="34" charset="0"/>
              </a:rPr>
              <a:t>L2/L3 Aggregation</a:t>
            </a:r>
          </a:p>
          <a:p>
            <a:pPr algn="ctr" eaLnBrk="0" hangingPunct="0">
              <a:lnSpc>
                <a:spcPct val="90000"/>
              </a:lnSpc>
            </a:pPr>
            <a:r>
              <a:rPr lang="en-US" sz="2000">
                <a:solidFill>
                  <a:schemeClr val="bg1"/>
                </a:solidFill>
                <a:latin typeface="Calibri" pitchFamily="34" charset="0"/>
              </a:rPr>
              <a:t>Nexus 7000 vPC</a:t>
            </a:r>
          </a:p>
        </p:txBody>
      </p:sp>
      <p:sp>
        <p:nvSpPr>
          <p:cNvPr id="55307" name="Rectangle 44"/>
          <p:cNvSpPr>
            <a:spLocks noChangeArrowheads="1"/>
          </p:cNvSpPr>
          <p:nvPr/>
        </p:nvSpPr>
        <p:spPr bwMode="auto">
          <a:xfrm>
            <a:off x="6400800" y="1676400"/>
            <a:ext cx="1600200" cy="646113"/>
          </a:xfrm>
          <a:prstGeom prst="rect">
            <a:avLst/>
          </a:prstGeom>
          <a:noFill/>
          <a:ln w="9525">
            <a:noFill/>
            <a:miter lim="800000"/>
            <a:headEnd/>
            <a:tailEnd/>
          </a:ln>
        </p:spPr>
        <p:txBody>
          <a:bodyPr>
            <a:spAutoFit/>
          </a:bodyPr>
          <a:lstStyle/>
          <a:p>
            <a:pPr algn="ctr" eaLnBrk="0" hangingPunct="0">
              <a:lnSpc>
                <a:spcPct val="90000"/>
              </a:lnSpc>
            </a:pPr>
            <a:r>
              <a:rPr lang="en-US" sz="2000"/>
              <a:t>L3 Core</a:t>
            </a:r>
          </a:p>
          <a:p>
            <a:pPr algn="ctr" eaLnBrk="0" hangingPunct="0">
              <a:lnSpc>
                <a:spcPct val="90000"/>
              </a:lnSpc>
            </a:pPr>
            <a:r>
              <a:rPr lang="en-US" sz="2000">
                <a:solidFill>
                  <a:schemeClr val="bg1"/>
                </a:solidFill>
                <a:latin typeface="Calibri" pitchFamily="34" charset="0"/>
              </a:rPr>
              <a:t>Nexus 7000</a:t>
            </a:r>
          </a:p>
        </p:txBody>
      </p:sp>
      <p:sp>
        <p:nvSpPr>
          <p:cNvPr id="55308" name="Rectangle 45"/>
          <p:cNvSpPr>
            <a:spLocks noChangeArrowheads="1"/>
          </p:cNvSpPr>
          <p:nvPr/>
        </p:nvSpPr>
        <p:spPr bwMode="auto">
          <a:xfrm>
            <a:off x="6400800" y="4832350"/>
            <a:ext cx="1600200" cy="646113"/>
          </a:xfrm>
          <a:prstGeom prst="rect">
            <a:avLst/>
          </a:prstGeom>
          <a:noFill/>
          <a:ln w="9525">
            <a:noFill/>
            <a:miter lim="800000"/>
            <a:headEnd/>
            <a:tailEnd/>
          </a:ln>
        </p:spPr>
        <p:txBody>
          <a:bodyPr>
            <a:spAutoFit/>
          </a:bodyPr>
          <a:lstStyle/>
          <a:p>
            <a:pPr algn="ctr" eaLnBrk="0" hangingPunct="0">
              <a:lnSpc>
                <a:spcPct val="90000"/>
              </a:lnSpc>
            </a:pPr>
            <a:r>
              <a:rPr lang="en-US" sz="2000">
                <a:latin typeface="Calibri" pitchFamily="34" charset="0"/>
              </a:rPr>
              <a:t>L2 Access</a:t>
            </a:r>
          </a:p>
          <a:p>
            <a:pPr algn="ctr" eaLnBrk="0" hangingPunct="0">
              <a:lnSpc>
                <a:spcPct val="90000"/>
              </a:lnSpc>
            </a:pPr>
            <a:r>
              <a:rPr lang="en-US" sz="2000">
                <a:solidFill>
                  <a:schemeClr val="bg1"/>
                </a:solidFill>
              </a:rPr>
              <a:t>Nexus 5000</a:t>
            </a:r>
          </a:p>
        </p:txBody>
      </p:sp>
      <p:sp>
        <p:nvSpPr>
          <p:cNvPr id="55309" name="Freeform 45"/>
          <p:cNvSpPr>
            <a:spLocks/>
          </p:cNvSpPr>
          <p:nvPr/>
        </p:nvSpPr>
        <p:spPr bwMode="auto">
          <a:xfrm>
            <a:off x="3962400" y="2820988"/>
            <a:ext cx="990600" cy="182562"/>
          </a:xfrm>
          <a:custGeom>
            <a:avLst/>
            <a:gdLst>
              <a:gd name="T0" fmla="*/ 0 w 1056"/>
              <a:gd name="T1" fmla="*/ 2147483647 h 632"/>
              <a:gd name="T2" fmla="*/ 2147483647 w 1056"/>
              <a:gd name="T3" fmla="*/ 2147483647 h 632"/>
              <a:gd name="T4" fmla="*/ 2147483647 w 1056"/>
              <a:gd name="T5" fmla="*/ 2147483647 h 632"/>
              <a:gd name="T6" fmla="*/ 0 60000 65536"/>
              <a:gd name="T7" fmla="*/ 0 60000 65536"/>
              <a:gd name="T8" fmla="*/ 0 60000 65536"/>
              <a:gd name="T9" fmla="*/ 0 w 1056"/>
              <a:gd name="T10" fmla="*/ 0 h 632"/>
              <a:gd name="T11" fmla="*/ 1056 w 1056"/>
              <a:gd name="T12" fmla="*/ 632 h 632"/>
            </a:gdLst>
            <a:ahLst/>
            <a:cxnLst>
              <a:cxn ang="T6">
                <a:pos x="T0" y="T1"/>
              </a:cxn>
              <a:cxn ang="T7">
                <a:pos x="T2" y="T3"/>
              </a:cxn>
              <a:cxn ang="T8">
                <a:pos x="T4" y="T5"/>
              </a:cxn>
            </a:cxnLst>
            <a:rect l="T9" t="T10" r="T11" b="T12"/>
            <a:pathLst>
              <a:path w="1056" h="632">
                <a:moveTo>
                  <a:pt x="0" y="584"/>
                </a:moveTo>
                <a:cubicBezTo>
                  <a:pt x="152" y="292"/>
                  <a:pt x="304" y="0"/>
                  <a:pt x="480" y="8"/>
                </a:cubicBezTo>
                <a:cubicBezTo>
                  <a:pt x="656" y="16"/>
                  <a:pt x="856" y="324"/>
                  <a:pt x="1056" y="632"/>
                </a:cubicBezTo>
              </a:path>
            </a:pathLst>
          </a:custGeom>
          <a:noFill/>
          <a:ln w="28575">
            <a:solidFill>
              <a:schemeClr val="tx1"/>
            </a:solidFill>
            <a:prstDash val="dash"/>
            <a:round/>
            <a:headEnd/>
            <a:tailEnd/>
          </a:ln>
        </p:spPr>
        <p:txBody>
          <a:bodyPr/>
          <a:lstStyle/>
          <a:p>
            <a:endParaRPr lang="en-US"/>
          </a:p>
        </p:txBody>
      </p:sp>
      <p:sp>
        <p:nvSpPr>
          <p:cNvPr id="55310" name="TextBox 36"/>
          <p:cNvSpPr txBox="1">
            <a:spLocks noChangeArrowheads="1"/>
          </p:cNvSpPr>
          <p:nvPr/>
        </p:nvSpPr>
        <p:spPr bwMode="auto">
          <a:xfrm rot="-2218052">
            <a:off x="3816350" y="2871788"/>
            <a:ext cx="685800" cy="244475"/>
          </a:xfrm>
          <a:prstGeom prst="rect">
            <a:avLst/>
          </a:prstGeom>
          <a:noFill/>
          <a:ln w="9525">
            <a:noFill/>
            <a:miter lim="800000"/>
            <a:headEnd/>
            <a:tailEnd/>
          </a:ln>
        </p:spPr>
        <p:txBody>
          <a:bodyPr>
            <a:spAutoFit/>
          </a:bodyPr>
          <a:lstStyle/>
          <a:p>
            <a:pPr algn="ctr" eaLnBrk="0" hangingPunct="0">
              <a:lnSpc>
                <a:spcPct val="90000"/>
              </a:lnSpc>
            </a:pPr>
            <a:r>
              <a:rPr lang="en-US" sz="1000" i="1">
                <a:latin typeface="Calibri" pitchFamily="34" charset="0"/>
              </a:rPr>
              <a:t>E2/14</a:t>
            </a:r>
          </a:p>
        </p:txBody>
      </p:sp>
      <p:sp>
        <p:nvSpPr>
          <p:cNvPr id="55311" name="TextBox 36"/>
          <p:cNvSpPr txBox="1">
            <a:spLocks noChangeArrowheads="1"/>
          </p:cNvSpPr>
          <p:nvPr/>
        </p:nvSpPr>
        <p:spPr bwMode="auto">
          <a:xfrm rot="2089907">
            <a:off x="4400550" y="2892425"/>
            <a:ext cx="685800" cy="244475"/>
          </a:xfrm>
          <a:prstGeom prst="rect">
            <a:avLst/>
          </a:prstGeom>
          <a:noFill/>
          <a:ln w="9525">
            <a:noFill/>
            <a:miter lim="800000"/>
            <a:headEnd/>
            <a:tailEnd/>
          </a:ln>
        </p:spPr>
        <p:txBody>
          <a:bodyPr>
            <a:spAutoFit/>
          </a:bodyPr>
          <a:lstStyle/>
          <a:p>
            <a:pPr algn="ctr" eaLnBrk="0" hangingPunct="0">
              <a:lnSpc>
                <a:spcPct val="90000"/>
              </a:lnSpc>
            </a:pPr>
            <a:r>
              <a:rPr lang="en-US" sz="1000" i="1">
                <a:latin typeface="Calibri" pitchFamily="34" charset="0"/>
              </a:rPr>
              <a:t>E2/14</a:t>
            </a:r>
          </a:p>
        </p:txBody>
      </p:sp>
      <p:pic>
        <p:nvPicPr>
          <p:cNvPr id="55312" name="Picture 3"/>
          <p:cNvPicPr>
            <a:picLocks noChangeAspect="1" noChangeArrowheads="1"/>
          </p:cNvPicPr>
          <p:nvPr/>
        </p:nvPicPr>
        <p:blipFill>
          <a:blip r:embed="rId3"/>
          <a:srcRect/>
          <a:stretch>
            <a:fillRect/>
          </a:stretch>
        </p:blipFill>
        <p:spPr bwMode="auto">
          <a:xfrm>
            <a:off x="3276600" y="2927350"/>
            <a:ext cx="700088" cy="981075"/>
          </a:xfrm>
          <a:prstGeom prst="rect">
            <a:avLst/>
          </a:prstGeom>
          <a:noFill/>
          <a:ln w="9525">
            <a:noFill/>
            <a:miter lim="800000"/>
            <a:headEnd/>
            <a:tailEnd/>
          </a:ln>
        </p:spPr>
      </p:pic>
      <p:sp>
        <p:nvSpPr>
          <p:cNvPr id="55313" name="TextBox 29"/>
          <p:cNvSpPr txBox="1">
            <a:spLocks noChangeArrowheads="1"/>
          </p:cNvSpPr>
          <p:nvPr/>
        </p:nvSpPr>
        <p:spPr bwMode="auto">
          <a:xfrm>
            <a:off x="2667000" y="2927350"/>
            <a:ext cx="622300" cy="257175"/>
          </a:xfrm>
          <a:prstGeom prst="rect">
            <a:avLst/>
          </a:prstGeom>
          <a:noFill/>
          <a:ln w="9525">
            <a:noFill/>
            <a:miter lim="800000"/>
            <a:headEnd/>
            <a:tailEnd/>
          </a:ln>
        </p:spPr>
        <p:txBody>
          <a:bodyPr wrap="none">
            <a:spAutoFit/>
          </a:bodyPr>
          <a:lstStyle/>
          <a:p>
            <a:pPr algn="ctr" eaLnBrk="0" hangingPunct="0">
              <a:lnSpc>
                <a:spcPct val="90000"/>
              </a:lnSpc>
            </a:pPr>
            <a:r>
              <a:rPr lang="en-US" sz="1200"/>
              <a:t>N7K-1</a:t>
            </a:r>
          </a:p>
        </p:txBody>
      </p:sp>
      <p:sp>
        <p:nvSpPr>
          <p:cNvPr id="55314" name="TextBox 29"/>
          <p:cNvSpPr txBox="1">
            <a:spLocks noChangeArrowheads="1"/>
          </p:cNvSpPr>
          <p:nvPr/>
        </p:nvSpPr>
        <p:spPr bwMode="auto">
          <a:xfrm>
            <a:off x="5638800" y="2927350"/>
            <a:ext cx="622300" cy="257175"/>
          </a:xfrm>
          <a:prstGeom prst="rect">
            <a:avLst/>
          </a:prstGeom>
          <a:noFill/>
          <a:ln w="9525">
            <a:noFill/>
            <a:miter lim="800000"/>
            <a:headEnd/>
            <a:tailEnd/>
          </a:ln>
        </p:spPr>
        <p:txBody>
          <a:bodyPr wrap="none">
            <a:spAutoFit/>
          </a:bodyPr>
          <a:lstStyle/>
          <a:p>
            <a:pPr algn="ctr" eaLnBrk="0" hangingPunct="0">
              <a:lnSpc>
                <a:spcPct val="90000"/>
              </a:lnSpc>
            </a:pPr>
            <a:r>
              <a:rPr lang="en-US" sz="1200"/>
              <a:t>N7K-2</a:t>
            </a:r>
          </a:p>
        </p:txBody>
      </p:sp>
      <p:sp>
        <p:nvSpPr>
          <p:cNvPr id="30" name="Oval 11"/>
          <p:cNvSpPr>
            <a:spLocks noChangeArrowheads="1"/>
          </p:cNvSpPr>
          <p:nvPr/>
        </p:nvSpPr>
        <p:spPr bwMode="auto">
          <a:xfrm>
            <a:off x="4648200" y="4598988"/>
            <a:ext cx="1066800" cy="403225"/>
          </a:xfrm>
          <a:prstGeom prst="ellipse">
            <a:avLst/>
          </a:prstGeom>
          <a:noFill/>
          <a:ln w="25400" cap="rnd">
            <a:solidFill>
              <a:schemeClr val="tx2"/>
            </a:solidFill>
            <a:prstDash val="solid"/>
            <a:round/>
            <a:headEnd/>
            <a:tailEnd/>
          </a:ln>
        </p:spPr>
        <p:txBody>
          <a:bodyPr wrap="none" lIns="82124" tIns="41061" rIns="82124" bIns="41061" anchor="ctr"/>
          <a:lstStyle/>
          <a:p>
            <a:pPr algn="ctr" eaLnBrk="0" fontAlgn="auto" hangingPunct="0">
              <a:lnSpc>
                <a:spcPct val="90000"/>
              </a:lnSpc>
              <a:spcBef>
                <a:spcPts val="0"/>
              </a:spcBef>
              <a:spcAft>
                <a:spcPts val="0"/>
              </a:spcAft>
              <a:defRPr/>
            </a:pPr>
            <a:endParaRPr lang="en-US">
              <a:latin typeface="+mn-lt"/>
              <a:ea typeface="MS PGothic" pitchFamily="34" charset="-128"/>
              <a:cs typeface="+mn-cs"/>
            </a:endParaRPr>
          </a:p>
        </p:txBody>
      </p:sp>
      <p:sp>
        <p:nvSpPr>
          <p:cNvPr id="55316" name="TextBox 36"/>
          <p:cNvSpPr txBox="1">
            <a:spLocks noChangeArrowheads="1"/>
          </p:cNvSpPr>
          <p:nvPr/>
        </p:nvSpPr>
        <p:spPr bwMode="auto">
          <a:xfrm>
            <a:off x="4114800" y="3613150"/>
            <a:ext cx="685800" cy="304800"/>
          </a:xfrm>
          <a:prstGeom prst="rect">
            <a:avLst/>
          </a:prstGeom>
          <a:solidFill>
            <a:srgbClr val="7DD9FE"/>
          </a:solidFill>
          <a:ln w="25400" algn="ctr">
            <a:noFill/>
            <a:prstDash val="dashDot"/>
            <a:miter lim="800000"/>
            <a:headEnd/>
            <a:tailEnd/>
          </a:ln>
        </p:spPr>
        <p:txBody>
          <a:bodyPr anchor="ctr"/>
          <a:lstStyle/>
          <a:p>
            <a:pPr algn="ctr" eaLnBrk="0" hangingPunct="0">
              <a:lnSpc>
                <a:spcPct val="90000"/>
              </a:lnSpc>
            </a:pPr>
            <a:r>
              <a:rPr lang="en-US" sz="1200">
                <a:latin typeface="Times New Roman" pitchFamily="18" charset="0"/>
              </a:rPr>
              <a:t>Po10</a:t>
            </a:r>
          </a:p>
        </p:txBody>
      </p:sp>
      <p:pic>
        <p:nvPicPr>
          <p:cNvPr id="55317" name="Picture 76"/>
          <p:cNvPicPr>
            <a:picLocks noChangeAspect="1" noChangeArrowheads="1"/>
          </p:cNvPicPr>
          <p:nvPr/>
        </p:nvPicPr>
        <p:blipFill>
          <a:blip r:embed="rId4"/>
          <a:srcRect/>
          <a:stretch>
            <a:fillRect/>
          </a:stretch>
        </p:blipFill>
        <p:spPr bwMode="auto">
          <a:xfrm>
            <a:off x="4819650" y="5746750"/>
            <a:ext cx="666750" cy="577850"/>
          </a:xfrm>
          <a:prstGeom prst="rect">
            <a:avLst/>
          </a:prstGeom>
          <a:noFill/>
          <a:ln w="9525">
            <a:noFill/>
            <a:miter lim="800000"/>
            <a:headEnd/>
            <a:tailEnd/>
          </a:ln>
        </p:spPr>
      </p:pic>
      <p:pic>
        <p:nvPicPr>
          <p:cNvPr id="55318" name="Picture 77"/>
          <p:cNvPicPr>
            <a:picLocks noChangeAspect="1" noChangeArrowheads="1"/>
          </p:cNvPicPr>
          <p:nvPr/>
        </p:nvPicPr>
        <p:blipFill>
          <a:blip r:embed="rId4"/>
          <a:srcRect/>
          <a:stretch>
            <a:fillRect/>
          </a:stretch>
        </p:blipFill>
        <p:spPr bwMode="auto">
          <a:xfrm>
            <a:off x="4114800" y="793750"/>
            <a:ext cx="666750" cy="577850"/>
          </a:xfrm>
          <a:prstGeom prst="rect">
            <a:avLst/>
          </a:prstGeom>
          <a:noFill/>
          <a:ln w="9525">
            <a:noFill/>
            <a:miter lim="800000"/>
            <a:headEnd/>
            <a:tailEnd/>
          </a:ln>
        </p:spPr>
      </p:pic>
      <p:cxnSp>
        <p:nvCxnSpPr>
          <p:cNvPr id="4" name="Straight Connector 59"/>
          <p:cNvCxnSpPr>
            <a:endCxn id="59" idx="0"/>
          </p:cNvCxnSpPr>
          <p:nvPr/>
        </p:nvCxnSpPr>
        <p:spPr>
          <a:xfrm rot="10800000" flipV="1">
            <a:off x="3632200" y="1327150"/>
            <a:ext cx="788988" cy="247650"/>
          </a:xfrm>
          <a:prstGeom prst="line">
            <a:avLst/>
          </a:prstGeom>
          <a:ln w="28575">
            <a:solidFill>
              <a:schemeClr val="accent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 name="Straight Connector 59"/>
          <p:cNvCxnSpPr/>
          <p:nvPr/>
        </p:nvCxnSpPr>
        <p:spPr>
          <a:xfrm rot="5400000">
            <a:off x="4991100" y="5556250"/>
            <a:ext cx="381000" cy="0"/>
          </a:xfrm>
          <a:prstGeom prst="line">
            <a:avLst/>
          </a:prstGeom>
          <a:ln w="28575">
            <a:solidFill>
              <a:schemeClr val="accent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5321" name="Picture 3"/>
          <p:cNvPicPr>
            <a:picLocks noChangeAspect="1" noChangeArrowheads="1"/>
          </p:cNvPicPr>
          <p:nvPr/>
        </p:nvPicPr>
        <p:blipFill>
          <a:blip r:embed="rId3"/>
          <a:srcRect/>
          <a:stretch>
            <a:fillRect/>
          </a:stretch>
        </p:blipFill>
        <p:spPr bwMode="auto">
          <a:xfrm>
            <a:off x="4940300" y="1587500"/>
            <a:ext cx="700088" cy="981075"/>
          </a:xfrm>
          <a:prstGeom prst="rect">
            <a:avLst/>
          </a:prstGeom>
          <a:noFill/>
          <a:ln w="9525">
            <a:noFill/>
            <a:miter lim="800000"/>
            <a:headEnd/>
            <a:tailEnd/>
          </a:ln>
        </p:spPr>
      </p:pic>
      <p:sp>
        <p:nvSpPr>
          <p:cNvPr id="51" name="Down Arrow 50"/>
          <p:cNvSpPr/>
          <p:nvPr/>
        </p:nvSpPr>
        <p:spPr>
          <a:xfrm>
            <a:off x="4840288" y="974725"/>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a:p>
        </p:txBody>
      </p:sp>
      <p:sp>
        <p:nvSpPr>
          <p:cNvPr id="53" name="Up Arrow 52"/>
          <p:cNvSpPr/>
          <p:nvPr/>
        </p:nvSpPr>
        <p:spPr>
          <a:xfrm>
            <a:off x="5486400" y="5943600"/>
            <a:ext cx="13335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a:p>
        </p:txBody>
      </p:sp>
      <p:sp>
        <p:nvSpPr>
          <p:cNvPr id="54" name="TextBox 29"/>
          <p:cNvSpPr txBox="1">
            <a:spLocks noChangeArrowheads="1"/>
          </p:cNvSpPr>
          <p:nvPr/>
        </p:nvSpPr>
        <p:spPr bwMode="auto">
          <a:xfrm>
            <a:off x="5473700" y="6324600"/>
            <a:ext cx="1460500" cy="238125"/>
          </a:xfrm>
          <a:prstGeom prst="rect">
            <a:avLst/>
          </a:prstGeom>
          <a:noFill/>
          <a:ln w="9525">
            <a:noFill/>
            <a:miter lim="800000"/>
            <a:headEnd/>
            <a:tailEnd/>
          </a:ln>
        </p:spPr>
        <p:txBody>
          <a:bodyPr wrap="none">
            <a:spAutoFit/>
          </a:bodyPr>
          <a:lstStyle/>
          <a:p>
            <a:pPr algn="ctr" eaLnBrk="0" hangingPunct="0">
              <a:lnSpc>
                <a:spcPct val="90000"/>
              </a:lnSpc>
              <a:defRPr/>
            </a:pPr>
            <a:r>
              <a:rPr lang="en-US" sz="1050" dirty="0">
                <a:latin typeface="Arial" charset="0"/>
                <a:cs typeface="+mn-cs"/>
              </a:rPr>
              <a:t>20 flows @1000 </a:t>
            </a:r>
            <a:r>
              <a:rPr lang="en-US" sz="1050" dirty="0" err="1">
                <a:latin typeface="Arial" charset="0"/>
                <a:cs typeface="+mn-cs"/>
              </a:rPr>
              <a:t>pps</a:t>
            </a:r>
            <a:endParaRPr lang="en-US" sz="1050" dirty="0">
              <a:latin typeface="Arial" charset="0"/>
              <a:cs typeface="+mn-cs"/>
            </a:endParaRPr>
          </a:p>
        </p:txBody>
      </p:sp>
      <p:sp>
        <p:nvSpPr>
          <p:cNvPr id="55" name="TextBox 29"/>
          <p:cNvSpPr txBox="1">
            <a:spLocks noChangeArrowheads="1"/>
          </p:cNvSpPr>
          <p:nvPr/>
        </p:nvSpPr>
        <p:spPr bwMode="auto">
          <a:xfrm>
            <a:off x="4800600" y="722313"/>
            <a:ext cx="1409700" cy="238125"/>
          </a:xfrm>
          <a:prstGeom prst="rect">
            <a:avLst/>
          </a:prstGeom>
          <a:noFill/>
          <a:ln w="9525">
            <a:noFill/>
            <a:miter lim="800000"/>
            <a:headEnd/>
            <a:tailEnd/>
          </a:ln>
        </p:spPr>
        <p:txBody>
          <a:bodyPr wrap="none">
            <a:spAutoFit/>
          </a:bodyPr>
          <a:lstStyle/>
          <a:p>
            <a:pPr algn="ctr" eaLnBrk="0" hangingPunct="0">
              <a:lnSpc>
                <a:spcPct val="90000"/>
              </a:lnSpc>
              <a:defRPr/>
            </a:pPr>
            <a:r>
              <a:rPr lang="en-US" sz="1050" dirty="0">
                <a:latin typeface="Arial" charset="0"/>
                <a:cs typeface="+mn-cs"/>
              </a:rPr>
              <a:t>20 flows @1000 </a:t>
            </a:r>
            <a:r>
              <a:rPr lang="en-US" sz="1050" dirty="0" err="1">
                <a:latin typeface="Arial" charset="0"/>
                <a:cs typeface="+mn-cs"/>
              </a:rPr>
              <a:t>pps</a:t>
            </a:r>
            <a:endParaRPr lang="en-US" sz="1050" dirty="0">
              <a:latin typeface="Arial" charset="0"/>
              <a:cs typeface="+mn-cs"/>
            </a:endParaRPr>
          </a:p>
        </p:txBody>
      </p:sp>
      <p:pic>
        <p:nvPicPr>
          <p:cNvPr id="55326" name="Picture 30"/>
          <p:cNvPicPr>
            <a:picLocks noChangeAspect="1" noChangeArrowheads="1"/>
          </p:cNvPicPr>
          <p:nvPr/>
        </p:nvPicPr>
        <p:blipFill>
          <a:blip r:embed="rId5"/>
          <a:srcRect/>
          <a:stretch>
            <a:fillRect/>
          </a:stretch>
        </p:blipFill>
        <p:spPr bwMode="auto">
          <a:xfrm>
            <a:off x="4760913" y="5060950"/>
            <a:ext cx="877887" cy="338138"/>
          </a:xfrm>
          <a:prstGeom prst="rect">
            <a:avLst/>
          </a:prstGeom>
          <a:noFill/>
          <a:ln w="9525">
            <a:noFill/>
            <a:miter lim="800000"/>
            <a:headEnd/>
            <a:tailEnd/>
          </a:ln>
        </p:spPr>
      </p:pic>
      <p:pic>
        <p:nvPicPr>
          <p:cNvPr id="55327" name="Picture 76"/>
          <p:cNvPicPr>
            <a:picLocks noChangeAspect="1" noChangeArrowheads="1"/>
          </p:cNvPicPr>
          <p:nvPr/>
        </p:nvPicPr>
        <p:blipFill>
          <a:blip r:embed="rId4"/>
          <a:srcRect/>
          <a:stretch>
            <a:fillRect/>
          </a:stretch>
        </p:blipFill>
        <p:spPr bwMode="auto">
          <a:xfrm>
            <a:off x="3200400" y="5715000"/>
            <a:ext cx="666750" cy="577850"/>
          </a:xfrm>
          <a:prstGeom prst="rect">
            <a:avLst/>
          </a:prstGeom>
          <a:noFill/>
          <a:ln w="9525">
            <a:noFill/>
            <a:miter lim="800000"/>
            <a:headEnd/>
            <a:tailEnd/>
          </a:ln>
        </p:spPr>
      </p:pic>
      <p:cxnSp>
        <p:nvCxnSpPr>
          <p:cNvPr id="57" name="Straight Connector 59"/>
          <p:cNvCxnSpPr/>
          <p:nvPr/>
        </p:nvCxnSpPr>
        <p:spPr>
          <a:xfrm rot="5400000">
            <a:off x="3371850" y="5524500"/>
            <a:ext cx="381000" cy="0"/>
          </a:xfrm>
          <a:prstGeom prst="line">
            <a:avLst/>
          </a:prstGeom>
          <a:ln w="28575">
            <a:solidFill>
              <a:schemeClr val="accent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2" name="Up Arrow 61"/>
          <p:cNvSpPr/>
          <p:nvPr/>
        </p:nvSpPr>
        <p:spPr>
          <a:xfrm>
            <a:off x="3048000" y="5943600"/>
            <a:ext cx="13335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a:p>
        </p:txBody>
      </p:sp>
      <p:sp>
        <p:nvSpPr>
          <p:cNvPr id="63" name="TextBox 29"/>
          <p:cNvSpPr txBox="1">
            <a:spLocks noChangeArrowheads="1"/>
          </p:cNvSpPr>
          <p:nvPr/>
        </p:nvSpPr>
        <p:spPr bwMode="auto">
          <a:xfrm>
            <a:off x="3111500" y="6324600"/>
            <a:ext cx="1460500" cy="238125"/>
          </a:xfrm>
          <a:prstGeom prst="rect">
            <a:avLst/>
          </a:prstGeom>
          <a:noFill/>
          <a:ln w="9525">
            <a:noFill/>
            <a:miter lim="800000"/>
            <a:headEnd/>
            <a:tailEnd/>
          </a:ln>
        </p:spPr>
        <p:txBody>
          <a:bodyPr wrap="none">
            <a:spAutoFit/>
          </a:bodyPr>
          <a:lstStyle/>
          <a:p>
            <a:pPr algn="ctr" eaLnBrk="0" hangingPunct="0">
              <a:lnSpc>
                <a:spcPct val="90000"/>
              </a:lnSpc>
              <a:defRPr/>
            </a:pPr>
            <a:r>
              <a:rPr lang="en-US" sz="1050" dirty="0">
                <a:latin typeface="Arial" charset="0"/>
                <a:cs typeface="+mn-cs"/>
              </a:rPr>
              <a:t>20 flows @1000 </a:t>
            </a:r>
            <a:r>
              <a:rPr lang="en-US" sz="1050" dirty="0" err="1">
                <a:latin typeface="Arial" charset="0"/>
                <a:cs typeface="+mn-cs"/>
              </a:rPr>
              <a:t>pps</a:t>
            </a:r>
            <a:endParaRPr lang="en-US" sz="1050" dirty="0">
              <a:latin typeface="Arial" charset="0"/>
              <a:cs typeface="+mn-cs"/>
            </a:endParaRPr>
          </a:p>
        </p:txBody>
      </p:sp>
      <p:sp>
        <p:nvSpPr>
          <p:cNvPr id="3" name="TextBox 36"/>
          <p:cNvSpPr txBox="1">
            <a:spLocks noChangeArrowheads="1"/>
          </p:cNvSpPr>
          <p:nvPr/>
        </p:nvSpPr>
        <p:spPr bwMode="auto">
          <a:xfrm>
            <a:off x="4876800" y="4662488"/>
            <a:ext cx="685800" cy="290512"/>
          </a:xfrm>
          <a:prstGeom prst="rect">
            <a:avLst/>
          </a:prstGeom>
          <a:solidFill>
            <a:schemeClr val="tx2">
              <a:lumMod val="40000"/>
              <a:lumOff val="60000"/>
            </a:schemeClr>
          </a:solidFill>
          <a:ln w="9525">
            <a:noFill/>
            <a:miter lim="800000"/>
            <a:headEnd/>
            <a:tailEnd/>
          </a:ln>
        </p:spPr>
        <p:txBody>
          <a:bodyPr>
            <a:spAutoFit/>
          </a:bodyPr>
          <a:lstStyle/>
          <a:p>
            <a:pPr algn="ctr" eaLnBrk="0" hangingPunct="0">
              <a:lnSpc>
                <a:spcPct val="90000"/>
              </a:lnSpc>
              <a:defRPr/>
            </a:pPr>
            <a:r>
              <a:rPr lang="en-US" sz="1300" dirty="0" err="1">
                <a:latin typeface="Calibri" pitchFamily="34" charset="0"/>
                <a:cs typeface="+mn-cs"/>
              </a:rPr>
              <a:t>Po20</a:t>
            </a:r>
            <a:endParaRPr lang="en-US" sz="1300" dirty="0">
              <a:latin typeface="Calibri" pitchFamily="34" charset="0"/>
              <a:cs typeface="+mn-cs"/>
            </a:endParaRPr>
          </a:p>
        </p:txBody>
      </p:sp>
      <p:sp>
        <p:nvSpPr>
          <p:cNvPr id="55332" name="Line 57"/>
          <p:cNvSpPr>
            <a:spLocks noChangeShapeType="1"/>
          </p:cNvSpPr>
          <p:nvPr/>
        </p:nvSpPr>
        <p:spPr bwMode="auto">
          <a:xfrm>
            <a:off x="3581400" y="3917950"/>
            <a:ext cx="1447800" cy="1187450"/>
          </a:xfrm>
          <a:prstGeom prst="line">
            <a:avLst/>
          </a:prstGeom>
          <a:noFill/>
          <a:ln w="25400">
            <a:solidFill>
              <a:schemeClr val="tx1"/>
            </a:solidFill>
            <a:round/>
            <a:headEnd/>
            <a:tailEnd/>
          </a:ln>
        </p:spPr>
        <p:txBody>
          <a:bodyPr/>
          <a:lstStyle/>
          <a:p>
            <a:endParaRPr lang="en-US"/>
          </a:p>
        </p:txBody>
      </p:sp>
      <p:sp>
        <p:nvSpPr>
          <p:cNvPr id="55333" name="Line 57"/>
          <p:cNvSpPr>
            <a:spLocks noChangeShapeType="1"/>
          </p:cNvSpPr>
          <p:nvPr/>
        </p:nvSpPr>
        <p:spPr bwMode="auto">
          <a:xfrm>
            <a:off x="3733800" y="3886200"/>
            <a:ext cx="1447800" cy="1187450"/>
          </a:xfrm>
          <a:prstGeom prst="line">
            <a:avLst/>
          </a:prstGeom>
          <a:noFill/>
          <a:ln w="25400">
            <a:solidFill>
              <a:schemeClr val="tx1"/>
            </a:solidFill>
            <a:round/>
            <a:headEnd/>
            <a:tailEnd/>
          </a:ln>
        </p:spPr>
        <p:txBody>
          <a:bodyPr/>
          <a:lstStyle/>
          <a:p>
            <a:endParaRPr lang="en-US"/>
          </a:p>
        </p:txBody>
      </p:sp>
      <p:sp>
        <p:nvSpPr>
          <p:cNvPr id="67" name="TextBox 36"/>
          <p:cNvSpPr txBox="1">
            <a:spLocks noChangeArrowheads="1"/>
          </p:cNvSpPr>
          <p:nvPr/>
        </p:nvSpPr>
        <p:spPr bwMode="auto">
          <a:xfrm>
            <a:off x="3390900" y="4710113"/>
            <a:ext cx="685800" cy="290512"/>
          </a:xfrm>
          <a:prstGeom prst="rect">
            <a:avLst/>
          </a:prstGeom>
          <a:solidFill>
            <a:schemeClr val="tx2">
              <a:lumMod val="40000"/>
              <a:lumOff val="60000"/>
            </a:schemeClr>
          </a:solidFill>
          <a:ln w="9525">
            <a:noFill/>
            <a:miter lim="800000"/>
            <a:headEnd/>
            <a:tailEnd/>
          </a:ln>
        </p:spPr>
        <p:txBody>
          <a:bodyPr>
            <a:spAutoFit/>
          </a:bodyPr>
          <a:lstStyle/>
          <a:p>
            <a:pPr algn="ctr" eaLnBrk="0" hangingPunct="0">
              <a:lnSpc>
                <a:spcPct val="90000"/>
              </a:lnSpc>
              <a:defRPr/>
            </a:pPr>
            <a:r>
              <a:rPr lang="en-US" sz="1300" dirty="0" err="1">
                <a:latin typeface="Calibri" pitchFamily="34" charset="0"/>
                <a:cs typeface="+mn-cs"/>
              </a:rPr>
              <a:t>Po160</a:t>
            </a:r>
            <a:endParaRPr lang="en-US" sz="1300" dirty="0">
              <a:latin typeface="Calibri" pitchFamily="34" charset="0"/>
              <a:cs typeface="+mn-cs"/>
            </a:endParaRPr>
          </a:p>
        </p:txBody>
      </p:sp>
      <p:sp>
        <p:nvSpPr>
          <p:cNvPr id="55335" name="Line 84"/>
          <p:cNvSpPr>
            <a:spLocks noChangeShapeType="1"/>
          </p:cNvSpPr>
          <p:nvPr/>
        </p:nvSpPr>
        <p:spPr bwMode="auto">
          <a:xfrm flipH="1">
            <a:off x="3937000" y="3810000"/>
            <a:ext cx="1447800" cy="1295400"/>
          </a:xfrm>
          <a:prstGeom prst="line">
            <a:avLst/>
          </a:prstGeom>
          <a:noFill/>
          <a:ln w="25400">
            <a:solidFill>
              <a:schemeClr val="tx1"/>
            </a:solidFill>
            <a:round/>
            <a:headEnd/>
            <a:tailEnd/>
          </a:ln>
        </p:spPr>
        <p:txBody>
          <a:bodyPr/>
          <a:lstStyle/>
          <a:p>
            <a:endParaRPr lang="en-US"/>
          </a:p>
        </p:txBody>
      </p:sp>
      <p:sp>
        <p:nvSpPr>
          <p:cNvPr id="55336" name="Line 84"/>
          <p:cNvSpPr>
            <a:spLocks noChangeShapeType="1"/>
          </p:cNvSpPr>
          <p:nvPr/>
        </p:nvSpPr>
        <p:spPr bwMode="auto">
          <a:xfrm flipH="1">
            <a:off x="3803650" y="3810000"/>
            <a:ext cx="1447800" cy="1295400"/>
          </a:xfrm>
          <a:prstGeom prst="line">
            <a:avLst/>
          </a:prstGeom>
          <a:noFill/>
          <a:ln w="25400">
            <a:solidFill>
              <a:schemeClr val="tx1"/>
            </a:solidFill>
            <a:prstDash val="dash"/>
            <a:round/>
            <a:headEnd/>
            <a:tailEnd/>
          </a:ln>
        </p:spPr>
        <p:txBody>
          <a:bodyPr/>
          <a:lstStyle/>
          <a:p>
            <a:endParaRPr lang="en-US"/>
          </a:p>
        </p:txBody>
      </p:sp>
      <p:cxnSp>
        <p:nvCxnSpPr>
          <p:cNvPr id="55337" name="Straight Connector 57"/>
          <p:cNvCxnSpPr>
            <a:cxnSpLocks noChangeShapeType="1"/>
          </p:cNvCxnSpPr>
          <p:nvPr/>
        </p:nvCxnSpPr>
        <p:spPr bwMode="auto">
          <a:xfrm rot="5400000">
            <a:off x="2755107" y="4496594"/>
            <a:ext cx="1219200" cy="1587"/>
          </a:xfrm>
          <a:prstGeom prst="line">
            <a:avLst/>
          </a:prstGeom>
          <a:noFill/>
          <a:ln w="25400">
            <a:solidFill>
              <a:schemeClr val="tx1"/>
            </a:solidFill>
            <a:round/>
            <a:headEnd/>
            <a:tailEnd/>
          </a:ln>
        </p:spPr>
      </p:cxnSp>
      <p:cxnSp>
        <p:nvCxnSpPr>
          <p:cNvPr id="55338" name="Straight Connector 59"/>
          <p:cNvCxnSpPr>
            <a:cxnSpLocks noChangeShapeType="1"/>
          </p:cNvCxnSpPr>
          <p:nvPr/>
        </p:nvCxnSpPr>
        <p:spPr bwMode="auto">
          <a:xfrm rot="5400000">
            <a:off x="2831307" y="4495006"/>
            <a:ext cx="1219200" cy="1587"/>
          </a:xfrm>
          <a:prstGeom prst="line">
            <a:avLst/>
          </a:prstGeom>
          <a:noFill/>
          <a:ln w="25400">
            <a:solidFill>
              <a:schemeClr val="tx1"/>
            </a:solidFill>
            <a:prstDash val="dash"/>
            <a:round/>
            <a:headEnd/>
            <a:tailEnd/>
          </a:ln>
        </p:spPr>
      </p:cxnSp>
      <p:cxnSp>
        <p:nvCxnSpPr>
          <p:cNvPr id="55339" name="Straight Connector 60"/>
          <p:cNvCxnSpPr>
            <a:cxnSpLocks noChangeShapeType="1"/>
          </p:cNvCxnSpPr>
          <p:nvPr/>
        </p:nvCxnSpPr>
        <p:spPr bwMode="auto">
          <a:xfrm rot="5400000">
            <a:off x="4876007" y="4418806"/>
            <a:ext cx="1219200" cy="1587"/>
          </a:xfrm>
          <a:prstGeom prst="line">
            <a:avLst/>
          </a:prstGeom>
          <a:noFill/>
          <a:ln w="25400">
            <a:solidFill>
              <a:schemeClr val="tx1"/>
            </a:solidFill>
            <a:round/>
            <a:headEnd/>
            <a:tailEnd/>
          </a:ln>
        </p:spPr>
      </p:cxnSp>
      <p:cxnSp>
        <p:nvCxnSpPr>
          <p:cNvPr id="55340" name="Straight Connector 63"/>
          <p:cNvCxnSpPr>
            <a:cxnSpLocks noChangeShapeType="1"/>
          </p:cNvCxnSpPr>
          <p:nvPr/>
        </p:nvCxnSpPr>
        <p:spPr bwMode="auto">
          <a:xfrm rot="5400000">
            <a:off x="4779169" y="4417219"/>
            <a:ext cx="1219200" cy="1588"/>
          </a:xfrm>
          <a:prstGeom prst="line">
            <a:avLst/>
          </a:prstGeom>
          <a:noFill/>
          <a:ln w="25400">
            <a:solidFill>
              <a:schemeClr val="tx1"/>
            </a:solidFill>
            <a:round/>
            <a:headEnd/>
            <a:tailEnd/>
          </a:ln>
        </p:spPr>
      </p:cxnSp>
      <p:sp>
        <p:nvSpPr>
          <p:cNvPr id="65" name="Line Callout 1 (Accent Bar) 64"/>
          <p:cNvSpPr/>
          <p:nvPr/>
        </p:nvSpPr>
        <p:spPr>
          <a:xfrm>
            <a:off x="304800" y="4191000"/>
            <a:ext cx="2590800" cy="304800"/>
          </a:xfrm>
          <a:prstGeom prst="accentCallout1">
            <a:avLst>
              <a:gd name="adj1" fmla="val 52332"/>
              <a:gd name="adj2" fmla="val 101572"/>
              <a:gd name="adj3" fmla="val 188620"/>
              <a:gd name="adj4" fmla="val 117211"/>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hangingPunct="0">
              <a:lnSpc>
                <a:spcPct val="90000"/>
              </a:lnSpc>
              <a:defRPr/>
            </a:pPr>
            <a:r>
              <a:rPr lang="en-US" sz="2000" dirty="0"/>
              <a:t>16-way port-channel</a:t>
            </a:r>
          </a:p>
        </p:txBody>
      </p:sp>
      <p:sp>
        <p:nvSpPr>
          <p:cNvPr id="68" name="Line Callout 1 (Accent Bar) 67"/>
          <p:cNvSpPr/>
          <p:nvPr/>
        </p:nvSpPr>
        <p:spPr>
          <a:xfrm>
            <a:off x="5867400" y="4191000"/>
            <a:ext cx="2590800" cy="304800"/>
          </a:xfrm>
          <a:prstGeom prst="accentCallout1">
            <a:avLst>
              <a:gd name="adj1" fmla="val 83675"/>
              <a:gd name="adj2" fmla="val -2203"/>
              <a:gd name="adj3" fmla="val 184142"/>
              <a:gd name="adj4" fmla="val -10797"/>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hangingPunct="0">
              <a:lnSpc>
                <a:spcPct val="90000"/>
              </a:lnSpc>
              <a:defRPr/>
            </a:pPr>
            <a:r>
              <a:rPr lang="en-US" sz="2000" dirty="0"/>
              <a:t>4-way port-channel</a:t>
            </a:r>
          </a:p>
        </p:txBody>
      </p:sp>
      <p:pic>
        <p:nvPicPr>
          <p:cNvPr id="55343" name="Picture 30"/>
          <p:cNvPicPr>
            <a:picLocks noChangeAspect="1" noChangeArrowheads="1"/>
          </p:cNvPicPr>
          <p:nvPr/>
        </p:nvPicPr>
        <p:blipFill>
          <a:blip r:embed="rId5"/>
          <a:srcRect/>
          <a:stretch>
            <a:fillRect/>
          </a:stretch>
        </p:blipFill>
        <p:spPr bwMode="auto">
          <a:xfrm>
            <a:off x="3200400" y="5072063"/>
            <a:ext cx="877888" cy="338137"/>
          </a:xfrm>
          <a:prstGeom prst="rect">
            <a:avLst/>
          </a:prstGeom>
          <a:noFill/>
          <a:ln w="9525">
            <a:noFill/>
            <a:miter lim="800000"/>
            <a:headEnd/>
            <a:tailEnd/>
          </a:ln>
        </p:spPr>
      </p:pic>
      <p:pic>
        <p:nvPicPr>
          <p:cNvPr id="55344" name="Picture 3"/>
          <p:cNvPicPr>
            <a:picLocks noChangeAspect="1" noChangeArrowheads="1"/>
          </p:cNvPicPr>
          <p:nvPr/>
        </p:nvPicPr>
        <p:blipFill>
          <a:blip r:embed="rId3"/>
          <a:srcRect/>
          <a:stretch>
            <a:fillRect/>
          </a:stretch>
        </p:blipFill>
        <p:spPr bwMode="auto">
          <a:xfrm>
            <a:off x="4938713" y="2927350"/>
            <a:ext cx="700087" cy="981075"/>
          </a:xfrm>
          <a:prstGeom prst="rect">
            <a:avLst/>
          </a:prstGeom>
          <a:noFill/>
          <a:ln w="9525">
            <a:noFill/>
            <a:miter lim="800000"/>
            <a:headEnd/>
            <a:tailEnd/>
          </a:ln>
        </p:spPr>
      </p:pic>
      <p:sp>
        <p:nvSpPr>
          <p:cNvPr id="66" name="Oval 11"/>
          <p:cNvSpPr>
            <a:spLocks noChangeArrowheads="1"/>
          </p:cNvSpPr>
          <p:nvPr/>
        </p:nvSpPr>
        <p:spPr bwMode="auto">
          <a:xfrm>
            <a:off x="3186113" y="4702175"/>
            <a:ext cx="1066800" cy="327025"/>
          </a:xfrm>
          <a:prstGeom prst="ellipse">
            <a:avLst/>
          </a:prstGeom>
          <a:noFill/>
          <a:ln w="25400" cap="rnd">
            <a:solidFill>
              <a:schemeClr val="tx2"/>
            </a:solidFill>
            <a:prstDash val="solid"/>
            <a:round/>
            <a:headEnd/>
            <a:tailEnd/>
          </a:ln>
        </p:spPr>
        <p:txBody>
          <a:bodyPr wrap="none" lIns="82124" tIns="41061" rIns="82124" bIns="41061" anchor="ctr"/>
          <a:lstStyle/>
          <a:p>
            <a:pPr algn="ctr" eaLnBrk="0" fontAlgn="auto" hangingPunct="0">
              <a:lnSpc>
                <a:spcPct val="90000"/>
              </a:lnSpc>
              <a:spcBef>
                <a:spcPts val="0"/>
              </a:spcBef>
              <a:spcAft>
                <a:spcPts val="0"/>
              </a:spcAft>
              <a:defRPr/>
            </a:pPr>
            <a:endParaRPr lang="en-US">
              <a:latin typeface="+mn-lt"/>
              <a:ea typeface="MS PGothic" pitchFamily="34" charset="-128"/>
              <a:cs typeface="+mn-cs"/>
            </a:endParaRPr>
          </a:p>
        </p:txBody>
      </p:sp>
      <p:sp>
        <p:nvSpPr>
          <p:cNvPr id="58" name="Cloud"/>
          <p:cNvSpPr>
            <a:spLocks noChangeAspect="1" noEditPoints="1" noChangeArrowheads="1"/>
          </p:cNvSpPr>
          <p:nvPr/>
        </p:nvSpPr>
        <p:spPr bwMode="auto">
          <a:xfrm>
            <a:off x="4038600" y="3163888"/>
            <a:ext cx="838200" cy="304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lIns="0" tIns="0" rIns="0" bIns="0" anchor="ctr"/>
          <a:lstStyle/>
          <a:p>
            <a:pPr algn="ctr" eaLnBrk="0" hangingPunct="0">
              <a:lnSpc>
                <a:spcPct val="90000"/>
              </a:lnSpc>
              <a:defRPr/>
            </a:pPr>
            <a:r>
              <a:rPr lang="en-US" sz="1200">
                <a:cs typeface="+mn-cs"/>
              </a:rPr>
              <a:t>OSPF</a:t>
            </a:r>
          </a:p>
        </p:txBody>
      </p:sp>
      <p:sp>
        <p:nvSpPr>
          <p:cNvPr id="55347" name="Oval 11"/>
          <p:cNvSpPr>
            <a:spLocks noChangeArrowheads="1"/>
          </p:cNvSpPr>
          <p:nvPr/>
        </p:nvSpPr>
        <p:spPr bwMode="auto">
          <a:xfrm rot="5400000">
            <a:off x="4098925" y="3140075"/>
            <a:ext cx="641350" cy="304800"/>
          </a:xfrm>
          <a:prstGeom prst="ellipse">
            <a:avLst/>
          </a:prstGeom>
          <a:noFill/>
          <a:ln w="76200" cap="rnd" cmpd="tri">
            <a:solidFill>
              <a:schemeClr val="tx2"/>
            </a:solidFill>
            <a:prstDash val="sysDot"/>
            <a:round/>
            <a:headEnd/>
            <a:tailEnd/>
          </a:ln>
        </p:spPr>
        <p:txBody>
          <a:bodyPr rot="10800000" vert="eaVert" wrap="none" lIns="82124" tIns="41061" rIns="82124" bIns="41061" anchor="ctr"/>
          <a:lstStyle/>
          <a:p>
            <a:pPr algn="ctr" eaLnBrk="0" hangingPunct="0">
              <a:lnSpc>
                <a:spcPct val="90000"/>
              </a:lnSpc>
            </a:pPr>
            <a:endParaRPr lang="en-US">
              <a:latin typeface="Calibri" pitchFamily="34" charset="0"/>
            </a:endParaRPr>
          </a:p>
        </p:txBody>
      </p:sp>
      <p:pic>
        <p:nvPicPr>
          <p:cNvPr id="55348" name="Picture 3"/>
          <p:cNvPicPr>
            <a:picLocks noChangeAspect="1" noChangeArrowheads="1"/>
          </p:cNvPicPr>
          <p:nvPr/>
        </p:nvPicPr>
        <p:blipFill>
          <a:blip r:embed="rId3"/>
          <a:srcRect/>
          <a:stretch>
            <a:fillRect/>
          </a:stretch>
        </p:blipFill>
        <p:spPr bwMode="auto">
          <a:xfrm>
            <a:off x="3281363" y="1574800"/>
            <a:ext cx="700087" cy="981075"/>
          </a:xfrm>
          <a:prstGeom prst="rect">
            <a:avLst/>
          </a:prstGeom>
          <a:noFill/>
          <a:ln w="9525">
            <a:noFill/>
            <a:miter lim="800000"/>
            <a:headEnd/>
            <a:tailEnd/>
          </a:ln>
        </p:spPr>
      </p:pic>
      <p:cxnSp>
        <p:nvCxnSpPr>
          <p:cNvPr id="55349" name="Straight Connector 60"/>
          <p:cNvCxnSpPr>
            <a:cxnSpLocks noChangeShapeType="1"/>
          </p:cNvCxnSpPr>
          <p:nvPr/>
        </p:nvCxnSpPr>
        <p:spPr bwMode="auto">
          <a:xfrm rot="5400000">
            <a:off x="5110956" y="2747169"/>
            <a:ext cx="358775" cy="1588"/>
          </a:xfrm>
          <a:prstGeom prst="line">
            <a:avLst/>
          </a:prstGeom>
          <a:noFill/>
          <a:ln w="25400" algn="ctr">
            <a:solidFill>
              <a:schemeClr val="accent2"/>
            </a:solidFill>
            <a:round/>
            <a:headEnd/>
            <a:tailEnd/>
          </a:ln>
        </p:spPr>
      </p:cxnSp>
      <p:cxnSp>
        <p:nvCxnSpPr>
          <p:cNvPr id="55350" name="Straight Connector 73"/>
          <p:cNvCxnSpPr>
            <a:cxnSpLocks noChangeShapeType="1"/>
          </p:cNvCxnSpPr>
          <p:nvPr/>
        </p:nvCxnSpPr>
        <p:spPr bwMode="auto">
          <a:xfrm rot="5400000">
            <a:off x="3444081" y="2739232"/>
            <a:ext cx="371475" cy="4762"/>
          </a:xfrm>
          <a:prstGeom prst="line">
            <a:avLst/>
          </a:prstGeom>
          <a:noFill/>
          <a:ln w="25400" algn="ctr">
            <a:solidFill>
              <a:schemeClr val="accent2"/>
            </a:solidFill>
            <a:round/>
            <a:headEnd/>
            <a:tailEnd/>
          </a:ln>
        </p:spPr>
      </p:cxnSp>
      <p:cxnSp>
        <p:nvCxnSpPr>
          <p:cNvPr id="79" name="Straight Connector 59"/>
          <p:cNvCxnSpPr/>
          <p:nvPr/>
        </p:nvCxnSpPr>
        <p:spPr>
          <a:xfrm rot="16200000" flipH="1">
            <a:off x="4761707" y="1018381"/>
            <a:ext cx="215900" cy="842963"/>
          </a:xfrm>
          <a:prstGeom prst="line">
            <a:avLst/>
          </a:prstGeom>
          <a:ln w="28575">
            <a:solidFill>
              <a:schemeClr val="accent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7" name="Cloud"/>
          <p:cNvSpPr>
            <a:spLocks noChangeAspect="1" noEditPoints="1" noChangeArrowheads="1"/>
          </p:cNvSpPr>
          <p:nvPr/>
        </p:nvSpPr>
        <p:spPr bwMode="auto">
          <a:xfrm>
            <a:off x="3775075" y="1658938"/>
            <a:ext cx="1306513" cy="6397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lIns="0" tIns="0" rIns="0" bIns="0" anchor="ctr"/>
          <a:lstStyle/>
          <a:p>
            <a:pPr algn="ctr" eaLnBrk="0" hangingPunct="0">
              <a:lnSpc>
                <a:spcPct val="90000"/>
              </a:lnSpc>
              <a:defRPr/>
            </a:pPr>
            <a:r>
              <a:rPr lang="en-US" sz="1200" dirty="0" err="1">
                <a:cs typeface="+mn-cs"/>
              </a:rPr>
              <a:t>OSPF</a:t>
            </a:r>
            <a:endParaRPr lang="en-US" sz="1200" dirty="0">
              <a:cs typeface="+mn-cs"/>
            </a:endParaRPr>
          </a:p>
        </p:txBody>
      </p:sp>
      <p:cxnSp>
        <p:nvCxnSpPr>
          <p:cNvPr id="55353" name="Straight Connector 87"/>
          <p:cNvCxnSpPr>
            <a:cxnSpLocks noChangeShapeType="1"/>
          </p:cNvCxnSpPr>
          <p:nvPr/>
        </p:nvCxnSpPr>
        <p:spPr bwMode="auto">
          <a:xfrm rot="16200000" flipH="1">
            <a:off x="4275137" y="1912938"/>
            <a:ext cx="371475" cy="1657350"/>
          </a:xfrm>
          <a:prstGeom prst="line">
            <a:avLst/>
          </a:prstGeom>
          <a:noFill/>
          <a:ln w="25400" algn="ctr">
            <a:solidFill>
              <a:schemeClr val="accent2"/>
            </a:solidFill>
            <a:round/>
            <a:headEnd/>
            <a:tailEnd/>
          </a:ln>
        </p:spPr>
      </p:cxnSp>
      <p:cxnSp>
        <p:nvCxnSpPr>
          <p:cNvPr id="55354" name="Straight Connector 90"/>
          <p:cNvCxnSpPr>
            <a:cxnSpLocks noChangeShapeType="1"/>
          </p:cNvCxnSpPr>
          <p:nvPr/>
        </p:nvCxnSpPr>
        <p:spPr bwMode="auto">
          <a:xfrm rot="5400000" flipH="1" flipV="1">
            <a:off x="4279106" y="1915319"/>
            <a:ext cx="358775" cy="1665288"/>
          </a:xfrm>
          <a:prstGeom prst="line">
            <a:avLst/>
          </a:prstGeom>
          <a:noFill/>
          <a:ln w="25400" algn="ctr">
            <a:solidFill>
              <a:schemeClr val="accent2"/>
            </a:solidFill>
            <a:round/>
            <a:headEnd/>
            <a:tailEnd/>
          </a:ln>
        </p:spPr>
      </p:cxnSp>
      <p:sp>
        <p:nvSpPr>
          <p:cNvPr id="60" name="TextBox 1"/>
          <p:cNvSpPr txBox="1">
            <a:spLocks noChangeArrowheads="1"/>
          </p:cNvSpPr>
          <p:nvPr/>
        </p:nvSpPr>
        <p:spPr bwMode="auto">
          <a:xfrm>
            <a:off x="76200" y="220663"/>
            <a:ext cx="9601200" cy="922337"/>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16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6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6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6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600" b="1" kern="1200">
                <a:solidFill>
                  <a:schemeClr val="tx1"/>
                </a:solidFill>
                <a:latin typeface="Arial" charset="0"/>
                <a:ea typeface="ＭＳ Ｐゴシック" pitchFamily="34" charset="-128"/>
                <a:cs typeface="+mn-cs"/>
              </a:defRPr>
            </a:lvl5pPr>
            <a:lvl6pPr marL="2286000" algn="l" defTabSz="914400" rtl="0" eaLnBrk="1" latinLnBrk="0" hangingPunct="1">
              <a:defRPr sz="1600" b="1" kern="1200">
                <a:solidFill>
                  <a:schemeClr val="tx1"/>
                </a:solidFill>
                <a:latin typeface="Arial" charset="0"/>
                <a:ea typeface="ＭＳ Ｐゴシック" pitchFamily="34" charset="-128"/>
                <a:cs typeface="+mn-cs"/>
              </a:defRPr>
            </a:lvl6pPr>
            <a:lvl7pPr marL="2743200" algn="l" defTabSz="914400" rtl="0" eaLnBrk="1" latinLnBrk="0" hangingPunct="1">
              <a:defRPr sz="1600" b="1" kern="1200">
                <a:solidFill>
                  <a:schemeClr val="tx1"/>
                </a:solidFill>
                <a:latin typeface="Arial" charset="0"/>
                <a:ea typeface="ＭＳ Ｐゴシック" pitchFamily="34" charset="-128"/>
                <a:cs typeface="+mn-cs"/>
              </a:defRPr>
            </a:lvl7pPr>
            <a:lvl8pPr marL="3200400" algn="l" defTabSz="914400" rtl="0" eaLnBrk="1" latinLnBrk="0" hangingPunct="1">
              <a:defRPr sz="1600" b="1" kern="1200">
                <a:solidFill>
                  <a:schemeClr val="tx1"/>
                </a:solidFill>
                <a:latin typeface="Arial" charset="0"/>
                <a:ea typeface="ＭＳ Ｐゴシック" pitchFamily="34" charset="-128"/>
                <a:cs typeface="+mn-cs"/>
              </a:defRPr>
            </a:lvl8pPr>
            <a:lvl9pPr marL="3657600" algn="l" defTabSz="914400" rtl="0" eaLnBrk="1" latinLnBrk="0" hangingPunct="1">
              <a:defRPr sz="1600" b="1" kern="1200">
                <a:solidFill>
                  <a:schemeClr val="tx1"/>
                </a:solidFill>
                <a:latin typeface="Arial" charset="0"/>
                <a:ea typeface="ＭＳ Ｐゴシック" pitchFamily="34" charset="-128"/>
                <a:cs typeface="+mn-cs"/>
              </a:defRPr>
            </a:lvl9pPr>
          </a:lstStyle>
          <a:p>
            <a:pPr eaLnBrk="0" hangingPunct="0">
              <a:lnSpc>
                <a:spcPct val="90000"/>
              </a:lnSpc>
              <a:defRPr/>
            </a:pPr>
            <a:r>
              <a:rPr lang="en-US" sz="3000" dirty="0">
                <a:solidFill>
                  <a:schemeClr val="tx2"/>
                </a:solidFill>
                <a:latin typeface="+mj-lt"/>
                <a:cs typeface="ＭＳ Ｐゴシック" pitchFamily="-108" charset="-128"/>
              </a:rPr>
              <a:t>4.2(1) vPC Enhancements</a:t>
            </a:r>
            <a:r>
              <a:rPr lang="en-US" sz="2000" dirty="0"/>
              <a:t/>
            </a:r>
            <a:br>
              <a:rPr lang="en-US" sz="2000" dirty="0"/>
            </a:br>
            <a:r>
              <a:rPr lang="en-US" sz="2400" dirty="0">
                <a:solidFill>
                  <a:schemeClr val="tx2"/>
                </a:solidFill>
                <a:latin typeface="+mj-lt"/>
                <a:cs typeface="ＭＳ Ｐゴシック" pitchFamily="-108" charset="-128"/>
              </a:rPr>
              <a:t>Convergence Topology</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195263"/>
            <a:ext cx="5329238" cy="838200"/>
          </a:xfrm>
        </p:spPr>
        <p:txBody>
          <a:bodyPr/>
          <a:lstStyle/>
          <a:p>
            <a:pPr eaLnBrk="1" hangingPunct="1"/>
            <a:r>
              <a:rPr lang="en-US" smtClean="0">
                <a:ea typeface="MS PGothic" pitchFamily="34" charset="-128"/>
              </a:rPr>
              <a:t>vPC on Nexus 7000</a:t>
            </a:r>
            <a:br>
              <a:rPr lang="en-US" smtClean="0">
                <a:ea typeface="MS PGothic" pitchFamily="34" charset="-128"/>
              </a:rPr>
            </a:br>
            <a:r>
              <a:rPr lang="en-US" sz="2400" i="1" smtClean="0">
                <a:solidFill>
                  <a:srgbClr val="000000"/>
                </a:solidFill>
                <a:ea typeface="MS PGothic" pitchFamily="34" charset="-128"/>
              </a:rPr>
              <a:t>Convergence Numbers</a:t>
            </a:r>
          </a:p>
        </p:txBody>
      </p:sp>
      <p:graphicFrame>
        <p:nvGraphicFramePr>
          <p:cNvPr id="6" name="Group 108"/>
          <p:cNvGraphicFramePr>
            <a:graphicFrameLocks noGrp="1"/>
          </p:cNvGraphicFramePr>
          <p:nvPr/>
        </p:nvGraphicFramePr>
        <p:xfrm>
          <a:off x="209550" y="1031875"/>
          <a:ext cx="8712925" cy="5081016"/>
        </p:xfrm>
        <a:graphic>
          <a:graphicData uri="http://schemas.openxmlformats.org/drawingml/2006/table">
            <a:tbl>
              <a:tblPr/>
              <a:tblGrid>
                <a:gridCol w="1515687"/>
                <a:gridCol w="1610417"/>
                <a:gridCol w="2255793"/>
                <a:gridCol w="3331028"/>
              </a:tblGrid>
              <a:tr h="273493">
                <a:tc rowSpan="2">
                  <a:txBody>
                    <a:bodyPr/>
                    <a:lstStyle/>
                    <a:p>
                      <a:pPr marL="0" marR="0" lvl="0" indent="0" algn="ctr"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ea typeface="ＭＳ Ｐゴシック" pitchFamily="34" charset="-128"/>
                        </a:rPr>
                        <a:t>Failover case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rowSpan="2">
                  <a:txBody>
                    <a:bodyPr/>
                    <a:lstStyle/>
                    <a:p>
                      <a:pPr marL="0" marR="0" lvl="0" indent="0" algn="ctr"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ea typeface="ＭＳ Ｐゴシック" pitchFamily="34" charset="-128"/>
                        </a:rPr>
                        <a:t>Failure Topology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gridSpan="2">
                  <a:txBody>
                    <a:bodyPr/>
                    <a:lstStyle/>
                    <a:p>
                      <a:pPr marL="0" marR="0" lvl="0" indent="0" algn="ctr"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ea typeface="ＭＳ Ｐゴシック" pitchFamily="34" charset="-128"/>
                        </a:rPr>
                        <a:t>Convergence Time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r>
              <a:tr h="290051">
                <a:tc vMerge="1">
                  <a:txBody>
                    <a:bodyPr/>
                    <a:lstStyle/>
                    <a:p>
                      <a:endParaRPr lang="en-US"/>
                    </a:p>
                  </a:txBody>
                  <a:tcPr/>
                </a:tc>
                <a:tc vMerge="1">
                  <a:txBody>
                    <a:bodyPr/>
                    <a:lstStyle/>
                    <a:p>
                      <a:endParaRPr lang="en-US"/>
                    </a:p>
                  </a:txBody>
                  <a:tcPr/>
                </a:tc>
                <a:tc>
                  <a:txBody>
                    <a:bodyPr/>
                    <a:lstStyle/>
                    <a:p>
                      <a:pPr marL="0" marR="0" lvl="0" indent="0" algn="ctr"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ea typeface="ＭＳ Ｐゴシック" pitchFamily="34" charset="-128"/>
                        </a:rPr>
                        <a:t>Failure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ea typeface="ＭＳ Ｐゴシック" pitchFamily="34" charset="-128"/>
                        </a:rPr>
                        <a:t>Restoration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654682">
                <a:tc rowSpan="2">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Failure of secondary vPC peer*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endParaRPr kumimoji="0" lang="en-US" sz="20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defRPr/>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4.1(4)</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700 ms</a:t>
                      </a:r>
                      <a:br>
                        <a:rPr kumimoji="0" lang="en-US" sz="1200" b="1" i="0" u="none" strike="noStrike" cap="none" normalizeH="0" baseline="0" dirty="0">
                          <a:ln>
                            <a:noFill/>
                          </a:ln>
                          <a:solidFill>
                            <a:schemeClr val="tx1"/>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~2.5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defRPr/>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4.1(4)</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3 sec</a:t>
                      </a:r>
                      <a:br>
                        <a:rPr kumimoji="0" lang="en-US" sz="1200" b="1" i="0" u="none" strike="noStrike" cap="none" normalizeH="0" baseline="0" dirty="0">
                          <a:ln>
                            <a:noFill/>
                          </a:ln>
                          <a:solidFill>
                            <a:schemeClr val="tx1"/>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 ~3.4 sec</a:t>
                      </a:r>
                      <a:r>
                        <a:rPr kumimoji="0" lang="en-US" sz="1200" b="0" i="0" u="none" strike="noStrike" cap="none" normalizeH="0" baseline="0" dirty="0">
                          <a:ln>
                            <a:noFill/>
                          </a:ln>
                          <a:solidFill>
                            <a:schemeClr val="tx1"/>
                          </a:solidFill>
                          <a:effectLst/>
                          <a:latin typeface="Arial" pitchFamily="34" charset="0"/>
                          <a:ea typeface="ＭＳ Ｐゴシック" pitchFamily="34"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516">
                <a:tc vMerge="1">
                  <a:txBody>
                    <a:bodyPr/>
                    <a:lstStyle/>
                    <a:p>
                      <a:endParaRPr lang="en-US"/>
                    </a:p>
                  </a:txBody>
                  <a:tcPr/>
                </a:tc>
                <a:tc vMerge="1">
                  <a:txBody>
                    <a:bodyPr/>
                    <a:lstStyle/>
                    <a:p>
                      <a:endParaRPr lang="en-US"/>
                    </a:p>
                  </a:txBody>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4.2(1)</a:t>
                      </a:r>
                    </a:p>
                    <a:p>
                      <a:pPr marL="0" marR="0" lvl="0" indent="0" algn="l" defTabSz="814388" rtl="0" eaLnBrk="1" fontAlgn="base" latinLnBrk="0" hangingPunct="1">
                        <a:lnSpc>
                          <a:spcPct val="100000"/>
                        </a:lnSpc>
                        <a:spcBef>
                          <a:spcPts val="6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~50 </a:t>
                      </a:r>
                      <a:r>
                        <a:rPr kumimoji="0" lang="en-US" sz="1200" b="1" i="0" u="none" strike="noStrike" cap="none" normalizeH="0" baseline="0" dirty="0" err="1">
                          <a:ln>
                            <a:noFill/>
                          </a:ln>
                          <a:solidFill>
                            <a:schemeClr val="tx1"/>
                          </a:solidFill>
                          <a:effectLst/>
                          <a:latin typeface="Arial" pitchFamily="34" charset="0"/>
                          <a:ea typeface="ＭＳ Ｐゴシック" pitchFamily="34" charset="-128"/>
                        </a:rPr>
                        <a:t>ms</a:t>
                      </a:r>
                      <a:r>
                        <a:rPr kumimoji="0" lang="en-US" sz="1200" b="0" i="0" u="none" strike="noStrike" cap="none" normalizeH="0" baseline="0" dirty="0" err="1">
                          <a:ln>
                            <a:noFill/>
                          </a:ln>
                          <a:solidFill>
                            <a:schemeClr val="tx1"/>
                          </a:solidFill>
                          <a:effectLst/>
                          <a:latin typeface="Arial" pitchFamily="34" charset="0"/>
                          <a:ea typeface="ＭＳ Ｐゴシック" pitchFamily="34" charset="-128"/>
                        </a:rPr>
                        <a:t>.</a:t>
                      </a:r>
                      <a:r>
                        <a:rPr kumimoji="0" lang="en-US" sz="1200" b="0" i="0" u="none" strike="noStrike" cap="none" normalizeH="0" baseline="0" dirty="0">
                          <a:ln>
                            <a:noFill/>
                          </a:ln>
                          <a:solidFill>
                            <a:schemeClr val="tx1"/>
                          </a:solidFill>
                          <a:effectLst/>
                          <a:latin typeface="Arial" pitchFamily="34" charset="0"/>
                          <a:ea typeface="ＭＳ Ｐゴシック" pitchFamily="34" charset="-128"/>
                        </a:rPr>
                        <a:t/>
                      </a:r>
                      <a:br>
                        <a:rPr kumimoji="0" lang="en-US" sz="1200" b="0" i="0" u="none" strike="noStrike" cap="none" normalizeH="0" baseline="0" dirty="0">
                          <a:ln>
                            <a:noFill/>
                          </a:ln>
                          <a:solidFill>
                            <a:schemeClr val="tx1"/>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~100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4.2(1)</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100 – 900 ms</a:t>
                      </a:r>
                      <a:r>
                        <a:rPr kumimoji="0" lang="en-US" sz="1200" b="1" i="0" u="none" strike="noStrike" cap="none" normalizeH="0" baseline="0" dirty="0">
                          <a:ln>
                            <a:noFill/>
                          </a:ln>
                          <a:solidFill>
                            <a:srgbClr val="FF0000"/>
                          </a:solidFill>
                          <a:effectLst/>
                          <a:latin typeface="Arial" pitchFamily="34" charset="0"/>
                          <a:ea typeface="ＭＳ Ｐゴシック" pitchFamily="34" charset="-128"/>
                        </a:rPr>
                        <a:t/>
                      </a:r>
                      <a:br>
                        <a:rPr kumimoji="0" lang="en-US" sz="1200" b="1" i="0" u="none" strike="noStrike" cap="none" normalizeH="0" baseline="0" dirty="0">
                          <a:ln>
                            <a:noFill/>
                          </a:ln>
                          <a:solidFill>
                            <a:srgbClr val="FF0000"/>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1.2 -2 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654682">
                <a:tc rowSpan="2">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Failure of a primary vPC peer*</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endParaRPr kumimoji="0" lang="en-US" sz="1200" b="1"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endParaRPr kumimoji="0" lang="en-US" sz="20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defRPr/>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4.1(4)</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~150 ms</a:t>
                      </a:r>
                      <a:r>
                        <a:rPr kumimoji="0" lang="en-US" sz="1200" b="0" i="0" u="none" strike="noStrike" cap="none" normalizeH="0" baseline="0" dirty="0">
                          <a:ln>
                            <a:noFill/>
                          </a:ln>
                          <a:solidFill>
                            <a:schemeClr val="tx1"/>
                          </a:solidFill>
                          <a:effectLst/>
                          <a:latin typeface="Arial" pitchFamily="34" charset="0"/>
                          <a:ea typeface="ＭＳ Ｐゴシック" pitchFamily="34" charset="-128"/>
                        </a:rPr>
                        <a:t/>
                      </a:r>
                      <a:br>
                        <a:rPr kumimoji="0" lang="en-US" sz="1200" b="0" i="0" u="none" strike="noStrike" cap="none" normalizeH="0" baseline="0" dirty="0">
                          <a:ln>
                            <a:noFill/>
                          </a:ln>
                          <a:solidFill>
                            <a:schemeClr val="tx1"/>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~3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defRPr/>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4.1(4)</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~4.5 </a:t>
                      </a:r>
                      <a:r>
                        <a:rPr kumimoji="0" lang="en-US" sz="1200" b="1" i="0" u="none" strike="noStrike" cap="none" normalizeH="0" baseline="0" dirty="0" err="1">
                          <a:ln>
                            <a:noFill/>
                          </a:ln>
                          <a:solidFill>
                            <a:schemeClr val="tx1"/>
                          </a:solidFill>
                          <a:effectLst/>
                          <a:latin typeface="Arial" pitchFamily="34" charset="0"/>
                          <a:ea typeface="ＭＳ Ｐゴシック" pitchFamily="34" charset="-128"/>
                        </a:rPr>
                        <a:t>secs</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
                      </a:r>
                      <a:br>
                        <a:rPr kumimoji="0" lang="en-US" sz="1200" b="1" i="0" u="none" strike="noStrike" cap="none" normalizeH="0" baseline="0" dirty="0">
                          <a:ln>
                            <a:noFill/>
                          </a:ln>
                          <a:solidFill>
                            <a:schemeClr val="tx1"/>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~5 </a:t>
                      </a:r>
                      <a:r>
                        <a:rPr kumimoji="0" lang="en-US" sz="1200" b="1" i="0" u="none" strike="noStrike" cap="none" normalizeH="0" baseline="0" dirty="0" err="1">
                          <a:ln>
                            <a:noFill/>
                          </a:ln>
                          <a:solidFill>
                            <a:schemeClr val="tx1"/>
                          </a:solidFill>
                          <a:effectLst/>
                          <a:latin typeface="Arial" pitchFamily="34" charset="0"/>
                          <a:ea typeface="ＭＳ Ｐゴシック" pitchFamily="34" charset="-128"/>
                        </a:rPr>
                        <a:t>secs</a:t>
                      </a:r>
                      <a:r>
                        <a:rPr kumimoji="0" lang="en-US" sz="1200" b="0" i="0" u="none" strike="noStrike" cap="none" normalizeH="0" baseline="0" dirty="0">
                          <a:ln>
                            <a:noFill/>
                          </a:ln>
                          <a:solidFill>
                            <a:schemeClr val="tx1"/>
                          </a:solidFill>
                          <a:effectLst/>
                          <a:latin typeface="Arial" pitchFamily="34" charset="0"/>
                          <a:ea typeface="ＭＳ Ｐゴシック" pitchFamily="34"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32">
                <a:tc vMerge="1">
                  <a:txBody>
                    <a:bodyPr/>
                    <a:lstStyle/>
                    <a:p>
                      <a:endParaRPr lang="en-US"/>
                    </a:p>
                  </a:txBody>
                  <a:tcPr/>
                </a:tc>
                <a:tc vMerge="1">
                  <a:txBody>
                    <a:bodyPr/>
                    <a:lstStyle/>
                    <a:p>
                      <a:endParaRPr lang="en-US"/>
                    </a:p>
                  </a:txBody>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4.2(1)</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50 ms</a:t>
                      </a:r>
                      <a:r>
                        <a:rPr kumimoji="0" lang="en-US" sz="1200" b="0" i="0" u="none" strike="noStrike" cap="none" normalizeH="0" baseline="0" dirty="0">
                          <a:ln>
                            <a:noFill/>
                          </a:ln>
                          <a:solidFill>
                            <a:schemeClr val="tx1"/>
                          </a:solidFill>
                          <a:effectLst/>
                          <a:latin typeface="Arial" pitchFamily="34" charset="0"/>
                          <a:ea typeface="ＭＳ Ｐゴシック" pitchFamily="34" charset="-128"/>
                        </a:rPr>
                        <a:t/>
                      </a:r>
                      <a:br>
                        <a:rPr kumimoji="0" lang="en-US" sz="1200" b="0" i="0" u="none" strike="noStrike" cap="none" normalizeH="0" baseline="0" dirty="0">
                          <a:ln>
                            <a:noFill/>
                          </a:ln>
                          <a:solidFill>
                            <a:schemeClr val="tx1"/>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~100 ms</a:t>
                      </a:r>
                      <a:endParaRPr kumimoji="0" lang="en-US" sz="1200" b="1" i="0" u="none" strike="noStrike" cap="none" normalizeH="0" baseline="0" dirty="0">
                        <a:ln>
                          <a:noFill/>
                        </a:ln>
                        <a:solidFill>
                          <a:schemeClr val="accent2"/>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4.2(1)</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 </a:t>
                      </a:r>
                      <a:r>
                        <a:rPr kumimoji="0" lang="en-US" sz="1200" b="1" i="0" u="none" strike="noStrike" kern="1200" cap="none" normalizeH="0" baseline="0" dirty="0">
                          <a:ln>
                            <a:noFill/>
                          </a:ln>
                          <a:solidFill>
                            <a:schemeClr val="tx1"/>
                          </a:solidFill>
                          <a:effectLst/>
                          <a:latin typeface="Arial" pitchFamily="34" charset="0"/>
                          <a:ea typeface="ＭＳ Ｐゴシック" pitchFamily="34" charset="-128"/>
                          <a:cs typeface="+mn-cs"/>
                        </a:rPr>
                        <a:t>~400 ms-1.5 s</a:t>
                      </a:r>
                      <a:r>
                        <a:rPr kumimoji="0" lang="en-US" sz="1200" b="1" i="0" u="none" strike="noStrike" cap="none" normalizeH="0" baseline="0" dirty="0">
                          <a:ln>
                            <a:noFill/>
                          </a:ln>
                          <a:solidFill>
                            <a:srgbClr val="388434"/>
                          </a:solidFill>
                          <a:effectLst/>
                          <a:latin typeface="Arial" pitchFamily="34" charset="0"/>
                          <a:ea typeface="ＭＳ Ｐゴシック" pitchFamily="34" charset="-128"/>
                        </a:rPr>
                        <a:t/>
                      </a:r>
                      <a:br>
                        <a:rPr kumimoji="0" lang="en-US" sz="1200" b="1" i="0" u="none" strike="noStrike" cap="none" normalizeH="0" baseline="0" dirty="0">
                          <a:ln>
                            <a:noFill/>
                          </a:ln>
                          <a:solidFill>
                            <a:srgbClr val="388434"/>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  ~</a:t>
                      </a:r>
                      <a:r>
                        <a:rPr kumimoji="0" lang="en-US" sz="1200" b="1" i="0" u="none" strike="noStrike" kern="1200" cap="none" normalizeH="0" baseline="0" dirty="0">
                          <a:ln>
                            <a:noFill/>
                          </a:ln>
                          <a:solidFill>
                            <a:schemeClr val="tx1"/>
                          </a:solidFill>
                          <a:effectLst/>
                          <a:latin typeface="Arial" pitchFamily="34" charset="0"/>
                          <a:ea typeface="ＭＳ Ｐゴシック" pitchFamily="34" charset="-128"/>
                          <a:cs typeface="+mn-cs"/>
                        </a:rPr>
                        <a:t>1.5 s </a:t>
                      </a:r>
                      <a:endParaRPr kumimoji="0" lang="en-US" sz="1200" b="1" i="0" u="none" strike="noStrike" cap="none" normalizeH="0" baseline="0" dirty="0">
                        <a:ln>
                          <a:noFill/>
                        </a:ln>
                        <a:solidFill>
                          <a:srgbClr val="FF0000"/>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671884">
                <a:tc rowSpan="2">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Failover of the vPC Peer Link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endParaRPr kumimoji="0" lang="en-US" sz="20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defRPr/>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4.1(4)</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~1.3 s</a:t>
                      </a:r>
                      <a:br>
                        <a:rPr kumimoji="0" lang="en-US" sz="1200" b="1" i="0" u="none" strike="noStrike" cap="none" normalizeH="0" baseline="0" dirty="0">
                          <a:ln>
                            <a:noFill/>
                          </a:ln>
                          <a:solidFill>
                            <a:schemeClr val="tx1"/>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 ~1.8 s</a:t>
                      </a:r>
                      <a:endParaRPr kumimoji="0" lang="en-US" sz="12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defRPr/>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4.1(4)</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~900 ms </a:t>
                      </a:r>
                      <a:br>
                        <a:rPr kumimoji="0" lang="en-US" sz="1200" b="1" i="0" u="none" strike="noStrike" cap="none" normalizeH="0" baseline="0" dirty="0">
                          <a:ln>
                            <a:noFill/>
                          </a:ln>
                          <a:solidFill>
                            <a:schemeClr val="tx1"/>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 up to 10+ s  (</a:t>
                      </a:r>
                      <a:r>
                        <a:rPr kumimoji="0" lang="en-US" sz="1200" b="1" i="0" u="none" strike="noStrike" cap="none" normalizeH="0" baseline="0" dirty="0" err="1">
                          <a:ln>
                            <a:noFill/>
                          </a:ln>
                          <a:solidFill>
                            <a:schemeClr val="tx1"/>
                          </a:solidFill>
                          <a:effectLst/>
                          <a:latin typeface="Arial" pitchFamily="34" charset="0"/>
                          <a:ea typeface="ＭＳ Ｐゴシック" pitchFamily="34" charset="-128"/>
                        </a:rPr>
                        <a:t>CSCsz88998</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a:t>
                      </a:r>
                      <a:endParaRPr kumimoji="0" lang="en-US" sz="12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13094">
                <a:tc vMerge="1">
                  <a:txBody>
                    <a:bodyPr/>
                    <a:lstStyle/>
                    <a:p>
                      <a:endParaRPr lang="en-US"/>
                    </a:p>
                  </a:txBody>
                  <a:tcPr/>
                </a:tc>
                <a:tc vMerge="1">
                  <a:txBody>
                    <a:bodyPr/>
                    <a:lstStyle/>
                    <a:p>
                      <a:endParaRPr lang="en-US"/>
                    </a:p>
                  </a:txBody>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4.2(1)</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100-300 ms</a:t>
                      </a:r>
                      <a:r>
                        <a:rPr kumimoji="0" lang="en-US" sz="1200" b="1" i="0" u="none" strike="noStrike" cap="none" normalizeH="0" baseline="0" dirty="0">
                          <a:ln>
                            <a:noFill/>
                          </a:ln>
                          <a:solidFill>
                            <a:srgbClr val="388434"/>
                          </a:solidFill>
                          <a:effectLst/>
                          <a:latin typeface="Arial" pitchFamily="34" charset="0"/>
                          <a:ea typeface="ＭＳ Ｐゴシック" pitchFamily="34" charset="-128"/>
                        </a:rPr>
                        <a:t/>
                      </a:r>
                      <a:br>
                        <a:rPr kumimoji="0" lang="en-US" sz="1200" b="1" i="0" u="none" strike="noStrike" cap="none" normalizeH="0" baseline="0" dirty="0">
                          <a:ln>
                            <a:noFill/>
                          </a:ln>
                          <a:solidFill>
                            <a:srgbClr val="388434"/>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 50-500 ms</a:t>
                      </a:r>
                      <a:endParaRPr kumimoji="0" lang="en-US" sz="12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rPr>
                        <a:t>4.2(1)</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North-Bound: </a:t>
                      </a:r>
                      <a:r>
                        <a:rPr kumimoji="0" lang="en-US" sz="1200" b="1" i="0" u="none" strike="noStrike" cap="none" normalizeH="0" baseline="0" dirty="0">
                          <a:ln>
                            <a:noFill/>
                          </a:ln>
                          <a:solidFill>
                            <a:srgbClr val="388434"/>
                          </a:solidFill>
                          <a:effectLst/>
                          <a:latin typeface="Arial" pitchFamily="34" charset="0"/>
                          <a:ea typeface="ＭＳ Ｐゴシック" pitchFamily="34" charset="-128"/>
                        </a:rPr>
                        <a:t>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150 - 900 ms</a:t>
                      </a:r>
                      <a:r>
                        <a:rPr kumimoji="0" lang="en-US" sz="1200" b="1" i="0" u="none" strike="noStrike" cap="none" normalizeH="0" baseline="0" dirty="0">
                          <a:ln>
                            <a:noFill/>
                          </a:ln>
                          <a:solidFill>
                            <a:srgbClr val="388434"/>
                          </a:solidFill>
                          <a:effectLst/>
                          <a:latin typeface="Arial" pitchFamily="34" charset="0"/>
                          <a:ea typeface="ＭＳ Ｐゴシック" pitchFamily="34" charset="-128"/>
                        </a:rPr>
                        <a:t/>
                      </a:r>
                      <a:br>
                        <a:rPr kumimoji="0" lang="en-US" sz="1200" b="1" i="0" u="none" strike="noStrike" cap="none" normalizeH="0" baseline="0" dirty="0">
                          <a:ln>
                            <a:noFill/>
                          </a:ln>
                          <a:solidFill>
                            <a:srgbClr val="388434"/>
                          </a:solidFill>
                          <a:effectLst/>
                          <a:latin typeface="Arial" pitchFamily="34" charset="0"/>
                          <a:ea typeface="ＭＳ Ｐゴシック" pitchFamily="34" charset="-128"/>
                        </a:rPr>
                      </a:br>
                      <a:r>
                        <a:rPr kumimoji="0" lang="en-US" sz="1200" b="0" i="0" u="none" strike="noStrike" cap="none" normalizeH="0" baseline="0" dirty="0">
                          <a:ln>
                            <a:noFill/>
                          </a:ln>
                          <a:solidFill>
                            <a:schemeClr val="tx1"/>
                          </a:solidFill>
                          <a:effectLst/>
                          <a:latin typeface="Arial" pitchFamily="34" charset="0"/>
                          <a:ea typeface="ＭＳ Ｐゴシック" pitchFamily="34" charset="-128"/>
                        </a:rPr>
                        <a:t>South-Bound: </a:t>
                      </a:r>
                      <a:r>
                        <a:rPr kumimoji="0" lang="en-US" sz="1200" b="1" i="0" u="none" strike="noStrike" cap="none" normalizeH="0" baseline="0" dirty="0">
                          <a:ln>
                            <a:noFill/>
                          </a:ln>
                          <a:solidFill>
                            <a:schemeClr val="tx1"/>
                          </a:solidFill>
                          <a:effectLst/>
                          <a:latin typeface="Arial" pitchFamily="34" charset="0"/>
                          <a:ea typeface="ＭＳ Ｐゴシック" pitchFamily="34" charset="-128"/>
                        </a:rPr>
                        <a:t>~ 900 ms–1.5 s</a:t>
                      </a:r>
                    </a:p>
                    <a:p>
                      <a:pPr marL="0" marR="0" lvl="0" indent="0" algn="l" defTabSz="814388" rtl="0" eaLnBrk="1" fontAlgn="base" latinLnBrk="0" hangingPunct="1">
                        <a:lnSpc>
                          <a:spcPct val="95000"/>
                        </a:lnSpc>
                        <a:spcBef>
                          <a:spcPct val="50000"/>
                        </a:spcBef>
                        <a:spcAft>
                          <a:spcPct val="0"/>
                        </a:spcAft>
                        <a:buClr>
                          <a:schemeClr val="tx2"/>
                        </a:buClr>
                        <a:buSzPct val="100000"/>
                        <a:buFont typeface="Wingdings" pitchFamily="2" charset="2"/>
                        <a:buNone/>
                        <a:tabLst/>
                      </a:pPr>
                      <a:endParaRPr kumimoji="0" lang="en-US" sz="12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
        <p:nvSpPr>
          <p:cNvPr id="56361" name="Rectangle 6"/>
          <p:cNvSpPr>
            <a:spLocks noChangeArrowheads="1"/>
          </p:cNvSpPr>
          <p:nvPr/>
        </p:nvSpPr>
        <p:spPr bwMode="auto">
          <a:xfrm>
            <a:off x="228600" y="6145213"/>
            <a:ext cx="8823325" cy="534987"/>
          </a:xfrm>
          <a:prstGeom prst="rect">
            <a:avLst/>
          </a:prstGeom>
          <a:noFill/>
          <a:ln w="9525">
            <a:noFill/>
            <a:miter lim="800000"/>
            <a:headEnd/>
            <a:tailEnd/>
          </a:ln>
        </p:spPr>
        <p:txBody>
          <a:bodyPr>
            <a:spAutoFit/>
          </a:bodyPr>
          <a:lstStyle/>
          <a:p>
            <a:pPr eaLnBrk="0" hangingPunct="0">
              <a:lnSpc>
                <a:spcPct val="90000"/>
              </a:lnSpc>
            </a:pPr>
            <a:r>
              <a:rPr lang="en-US" sz="1600">
                <a:solidFill>
                  <a:schemeClr val="accent2"/>
                </a:solidFill>
              </a:rPr>
              <a:t>NOTE</a:t>
            </a:r>
            <a:r>
              <a:rPr lang="en-US" sz="1600"/>
              <a:t>: Convergence numbers may vary depending on the specific configuration (i.e. scaled number of VLANs/SVIs or HSRP groups) and traffic patterns (i.e. L2 vs L3 flows).</a:t>
            </a:r>
          </a:p>
        </p:txBody>
      </p:sp>
      <p:sp>
        <p:nvSpPr>
          <p:cNvPr id="9" name="Line 17"/>
          <p:cNvSpPr>
            <a:spLocks noChangeAspect="1" noChangeShapeType="1"/>
          </p:cNvSpPr>
          <p:nvPr/>
        </p:nvSpPr>
        <p:spPr bwMode="auto">
          <a:xfrm>
            <a:off x="2619375" y="4846638"/>
            <a:ext cx="184150" cy="166687"/>
          </a:xfrm>
          <a:prstGeom prst="line">
            <a:avLst/>
          </a:prstGeom>
          <a:noFill/>
          <a:ln w="28575">
            <a:solidFill>
              <a:schemeClr val="accent2"/>
            </a:solidFill>
            <a:round/>
            <a:headEnd/>
            <a:tailEnd/>
          </a:ln>
          <a:effectLst>
            <a:outerShdw dist="38099" dir="2700000" algn="ctr" rotWithShape="0">
              <a:srgbClr val="000000">
                <a:alpha val="74997"/>
              </a:srgbClr>
            </a:outerShdw>
          </a:effectLst>
        </p:spPr>
        <p:txBody>
          <a:bodyPr wrap="none" anchor="ctr"/>
          <a:lstStyle/>
          <a:p>
            <a:pPr algn="ctr" eaLnBrk="0" hangingPunct="0">
              <a:lnSpc>
                <a:spcPct val="90000"/>
              </a:lnSpc>
              <a:defRPr/>
            </a:pPr>
            <a:endParaRPr lang="en-US">
              <a:latin typeface="Arial" charset="0"/>
              <a:cs typeface="+mn-cs"/>
            </a:endParaRPr>
          </a:p>
        </p:txBody>
      </p:sp>
      <p:cxnSp>
        <p:nvCxnSpPr>
          <p:cNvPr id="10" name="Straight Connector 21"/>
          <p:cNvCxnSpPr>
            <a:cxnSpLocks noChangeAspect="1" noChangeShapeType="1"/>
          </p:cNvCxnSpPr>
          <p:nvPr/>
        </p:nvCxnSpPr>
        <p:spPr bwMode="auto">
          <a:xfrm flipH="1" flipV="1">
            <a:off x="2435225" y="5097463"/>
            <a:ext cx="300038" cy="0"/>
          </a:xfrm>
          <a:prstGeom prst="line">
            <a:avLst/>
          </a:prstGeom>
          <a:noFill/>
          <a:ln w="28575" algn="ctr">
            <a:solidFill>
              <a:schemeClr val="tx2"/>
            </a:solidFill>
            <a:round/>
            <a:headEnd/>
            <a:tailEnd/>
          </a:ln>
          <a:effectLst>
            <a:outerShdw dist="38100" dir="5400000" algn="t" rotWithShape="0">
              <a:srgbClr val="000000">
                <a:alpha val="39999"/>
              </a:srgbClr>
            </a:outerShdw>
          </a:effectLst>
        </p:spPr>
      </p:cxnSp>
      <p:sp>
        <p:nvSpPr>
          <p:cNvPr id="11" name="Oval 11"/>
          <p:cNvSpPr>
            <a:spLocks noChangeArrowheads="1"/>
          </p:cNvSpPr>
          <p:nvPr/>
        </p:nvSpPr>
        <p:spPr bwMode="auto">
          <a:xfrm>
            <a:off x="2316163" y="5326063"/>
            <a:ext cx="557212" cy="85725"/>
          </a:xfrm>
          <a:prstGeom prst="ellipse">
            <a:avLst/>
          </a:prstGeom>
          <a:noFill/>
          <a:ln w="28575" cap="rnd">
            <a:solidFill>
              <a:schemeClr val="tx2">
                <a:lumMod val="40000"/>
                <a:lumOff val="60000"/>
              </a:schemeClr>
            </a:solidFill>
            <a:prstDash val="sysDot"/>
            <a:round/>
            <a:headEnd/>
            <a:tailEnd/>
          </a:ln>
        </p:spPr>
        <p:txBody>
          <a:bodyPr wrap="none" lIns="82124" tIns="41061" rIns="82124" bIns="41061" anchor="ctr"/>
          <a:lstStyle/>
          <a:p>
            <a:pPr algn="ctr" eaLnBrk="0" fontAlgn="auto" hangingPunct="0">
              <a:lnSpc>
                <a:spcPct val="90000"/>
              </a:lnSpc>
              <a:spcBef>
                <a:spcPts val="0"/>
              </a:spcBef>
              <a:spcAft>
                <a:spcPts val="0"/>
              </a:spcAft>
              <a:defRPr/>
            </a:pPr>
            <a:endParaRPr lang="en-US">
              <a:latin typeface="+mn-lt"/>
              <a:ea typeface="MS PGothic" pitchFamily="34" charset="-128"/>
              <a:cs typeface="+mn-cs"/>
            </a:endParaRPr>
          </a:p>
        </p:txBody>
      </p:sp>
      <p:pic>
        <p:nvPicPr>
          <p:cNvPr id="56365" name="Picture 3"/>
          <p:cNvPicPr>
            <a:picLocks noChangeAspect="1" noChangeArrowheads="1"/>
          </p:cNvPicPr>
          <p:nvPr/>
        </p:nvPicPr>
        <p:blipFill>
          <a:blip r:embed="rId3"/>
          <a:srcRect/>
          <a:stretch>
            <a:fillRect/>
          </a:stretch>
        </p:blipFill>
        <p:spPr bwMode="auto">
          <a:xfrm>
            <a:off x="2730500" y="4992688"/>
            <a:ext cx="211138" cy="269875"/>
          </a:xfrm>
          <a:prstGeom prst="rect">
            <a:avLst/>
          </a:prstGeom>
          <a:noFill/>
          <a:ln w="9525">
            <a:noFill/>
            <a:miter lim="800000"/>
            <a:headEnd/>
            <a:tailEnd/>
          </a:ln>
        </p:spPr>
      </p:pic>
      <p:sp>
        <p:nvSpPr>
          <p:cNvPr id="56366" name="Oval 11"/>
          <p:cNvSpPr>
            <a:spLocks noChangeAspect="1" noChangeArrowheads="1"/>
          </p:cNvSpPr>
          <p:nvPr/>
        </p:nvSpPr>
        <p:spPr bwMode="auto">
          <a:xfrm rot="5400000">
            <a:off x="2497931" y="5080794"/>
            <a:ext cx="150813" cy="92075"/>
          </a:xfrm>
          <a:prstGeom prst="ellipse">
            <a:avLst/>
          </a:prstGeom>
          <a:noFill/>
          <a:ln w="76200" cap="rnd" cmpd="tri">
            <a:solidFill>
              <a:schemeClr val="tx2"/>
            </a:solidFill>
            <a:prstDash val="sysDot"/>
            <a:round/>
            <a:headEnd/>
            <a:tailEnd/>
          </a:ln>
        </p:spPr>
        <p:txBody>
          <a:bodyPr wrap="none" lIns="82124" tIns="41061" rIns="82124" bIns="41061" anchor="ctr"/>
          <a:lstStyle/>
          <a:p>
            <a:pPr algn="ctr" eaLnBrk="0" hangingPunct="0">
              <a:lnSpc>
                <a:spcPct val="90000"/>
              </a:lnSpc>
            </a:pPr>
            <a:endParaRPr lang="en-US">
              <a:latin typeface="Calibri" pitchFamily="34" charset="0"/>
            </a:endParaRPr>
          </a:p>
        </p:txBody>
      </p:sp>
      <p:sp>
        <p:nvSpPr>
          <p:cNvPr id="56367" name="Freeform 45"/>
          <p:cNvSpPr>
            <a:spLocks noChangeAspect="1"/>
          </p:cNvSpPr>
          <p:nvPr/>
        </p:nvSpPr>
        <p:spPr bwMode="auto">
          <a:xfrm>
            <a:off x="2435225" y="4887913"/>
            <a:ext cx="300038" cy="125412"/>
          </a:xfrm>
          <a:custGeom>
            <a:avLst/>
            <a:gdLst>
              <a:gd name="T0" fmla="*/ 0 w 1056"/>
              <a:gd name="T1" fmla="*/ 2147483647 h 632"/>
              <a:gd name="T2" fmla="*/ 2147483647 w 1056"/>
              <a:gd name="T3" fmla="*/ 2147483647 h 632"/>
              <a:gd name="T4" fmla="*/ 2147483647 w 1056"/>
              <a:gd name="T5" fmla="*/ 2147483647 h 632"/>
              <a:gd name="T6" fmla="*/ 0 60000 65536"/>
              <a:gd name="T7" fmla="*/ 0 60000 65536"/>
              <a:gd name="T8" fmla="*/ 0 60000 65536"/>
              <a:gd name="T9" fmla="*/ 0 w 1056"/>
              <a:gd name="T10" fmla="*/ 0 h 632"/>
              <a:gd name="T11" fmla="*/ 1056 w 1056"/>
              <a:gd name="T12" fmla="*/ 632 h 632"/>
            </a:gdLst>
            <a:ahLst/>
            <a:cxnLst>
              <a:cxn ang="T6">
                <a:pos x="T0" y="T1"/>
              </a:cxn>
              <a:cxn ang="T7">
                <a:pos x="T2" y="T3"/>
              </a:cxn>
              <a:cxn ang="T8">
                <a:pos x="T4" y="T5"/>
              </a:cxn>
            </a:cxnLst>
            <a:rect l="T9" t="T10" r="T11" b="T12"/>
            <a:pathLst>
              <a:path w="1056" h="632">
                <a:moveTo>
                  <a:pt x="0" y="584"/>
                </a:moveTo>
                <a:cubicBezTo>
                  <a:pt x="152" y="292"/>
                  <a:pt x="304" y="0"/>
                  <a:pt x="480" y="8"/>
                </a:cubicBezTo>
                <a:cubicBezTo>
                  <a:pt x="656" y="16"/>
                  <a:pt x="856" y="324"/>
                  <a:pt x="1056" y="632"/>
                </a:cubicBezTo>
              </a:path>
            </a:pathLst>
          </a:custGeom>
          <a:noFill/>
          <a:ln w="28575">
            <a:solidFill>
              <a:srgbClr val="FF0000"/>
            </a:solidFill>
            <a:prstDash val="dash"/>
            <a:round/>
            <a:headEnd/>
            <a:tailEnd/>
          </a:ln>
        </p:spPr>
        <p:txBody>
          <a:bodyPr/>
          <a:lstStyle/>
          <a:p>
            <a:endParaRPr lang="en-US"/>
          </a:p>
        </p:txBody>
      </p:sp>
      <p:sp>
        <p:nvSpPr>
          <p:cNvPr id="56368" name="Line 259"/>
          <p:cNvSpPr>
            <a:spLocks noChangeAspect="1" noChangeShapeType="1"/>
          </p:cNvSpPr>
          <p:nvPr/>
        </p:nvSpPr>
        <p:spPr bwMode="auto">
          <a:xfrm flipV="1">
            <a:off x="2343150" y="4846638"/>
            <a:ext cx="184150" cy="166687"/>
          </a:xfrm>
          <a:prstGeom prst="line">
            <a:avLst/>
          </a:prstGeom>
          <a:noFill/>
          <a:ln w="25400">
            <a:solidFill>
              <a:schemeClr val="accent2"/>
            </a:solidFill>
            <a:round/>
            <a:headEnd/>
            <a:tailEnd/>
          </a:ln>
        </p:spPr>
        <p:txBody>
          <a:bodyPr/>
          <a:lstStyle/>
          <a:p>
            <a:endParaRPr lang="en-US"/>
          </a:p>
        </p:txBody>
      </p:sp>
      <p:pic>
        <p:nvPicPr>
          <p:cNvPr id="56369" name="Picture 3"/>
          <p:cNvPicPr>
            <a:picLocks noChangeAspect="1" noChangeArrowheads="1"/>
          </p:cNvPicPr>
          <p:nvPr/>
        </p:nvPicPr>
        <p:blipFill>
          <a:blip r:embed="rId3"/>
          <a:srcRect/>
          <a:stretch>
            <a:fillRect/>
          </a:stretch>
        </p:blipFill>
        <p:spPr bwMode="auto">
          <a:xfrm>
            <a:off x="2228850" y="4992688"/>
            <a:ext cx="211138" cy="269875"/>
          </a:xfrm>
          <a:prstGeom prst="rect">
            <a:avLst/>
          </a:prstGeom>
          <a:noFill/>
          <a:ln w="9525">
            <a:noFill/>
            <a:miter lim="800000"/>
            <a:headEnd/>
            <a:tailEnd/>
          </a:ln>
        </p:spPr>
      </p:pic>
      <p:pic>
        <p:nvPicPr>
          <p:cNvPr id="56370" name="Picture 262" descr="MCj04325370000[1]"/>
          <p:cNvPicPr>
            <a:picLocks noChangeAspect="1" noChangeArrowheads="1"/>
          </p:cNvPicPr>
          <p:nvPr/>
        </p:nvPicPr>
        <p:blipFill>
          <a:blip r:embed="rId4"/>
          <a:srcRect/>
          <a:stretch>
            <a:fillRect/>
          </a:stretch>
        </p:blipFill>
        <p:spPr bwMode="auto">
          <a:xfrm>
            <a:off x="2408238" y="4984750"/>
            <a:ext cx="301625" cy="274638"/>
          </a:xfrm>
          <a:prstGeom prst="rect">
            <a:avLst/>
          </a:prstGeom>
          <a:noFill/>
          <a:ln w="9525">
            <a:noFill/>
            <a:miter lim="800000"/>
            <a:headEnd/>
            <a:tailEnd/>
          </a:ln>
        </p:spPr>
      </p:pic>
      <p:sp>
        <p:nvSpPr>
          <p:cNvPr id="56371" name="Line 62"/>
          <p:cNvSpPr>
            <a:spLocks noChangeShapeType="1"/>
          </p:cNvSpPr>
          <p:nvPr/>
        </p:nvSpPr>
        <p:spPr bwMode="auto">
          <a:xfrm>
            <a:off x="2713038" y="4752975"/>
            <a:ext cx="152400" cy="139700"/>
          </a:xfrm>
          <a:prstGeom prst="line">
            <a:avLst/>
          </a:prstGeom>
          <a:noFill/>
          <a:ln w="9525">
            <a:solidFill>
              <a:schemeClr val="accent1"/>
            </a:solidFill>
            <a:round/>
            <a:headEnd/>
            <a:tailEnd type="triangle" w="med" len="sm"/>
          </a:ln>
        </p:spPr>
        <p:txBody>
          <a:bodyPr/>
          <a:lstStyle/>
          <a:p>
            <a:endParaRPr lang="en-US"/>
          </a:p>
        </p:txBody>
      </p:sp>
      <p:pic>
        <p:nvPicPr>
          <p:cNvPr id="56372" name="Picture 123" descr="MCj04325370000[1]"/>
          <p:cNvPicPr>
            <a:picLocks noChangeAspect="1" noChangeArrowheads="1"/>
          </p:cNvPicPr>
          <p:nvPr/>
        </p:nvPicPr>
        <p:blipFill>
          <a:blip r:embed="rId5"/>
          <a:srcRect/>
          <a:stretch>
            <a:fillRect/>
          </a:stretch>
        </p:blipFill>
        <p:spPr bwMode="auto">
          <a:xfrm>
            <a:off x="2813050" y="5292725"/>
            <a:ext cx="128588" cy="117475"/>
          </a:xfrm>
          <a:prstGeom prst="rect">
            <a:avLst/>
          </a:prstGeom>
          <a:noFill/>
          <a:ln w="9525">
            <a:noFill/>
            <a:miter lim="800000"/>
            <a:headEnd/>
            <a:tailEnd/>
          </a:ln>
        </p:spPr>
      </p:pic>
      <p:pic>
        <p:nvPicPr>
          <p:cNvPr id="56373" name="Picture 123" descr="MCj04325370000[1]"/>
          <p:cNvPicPr>
            <a:picLocks noChangeAspect="1" noChangeArrowheads="1"/>
          </p:cNvPicPr>
          <p:nvPr/>
        </p:nvPicPr>
        <p:blipFill>
          <a:blip r:embed="rId5"/>
          <a:srcRect/>
          <a:stretch>
            <a:fillRect/>
          </a:stretch>
        </p:blipFill>
        <p:spPr bwMode="auto">
          <a:xfrm>
            <a:off x="2636838" y="5292725"/>
            <a:ext cx="128587" cy="117475"/>
          </a:xfrm>
          <a:prstGeom prst="rect">
            <a:avLst/>
          </a:prstGeom>
          <a:noFill/>
          <a:ln w="9525">
            <a:noFill/>
            <a:miter lim="800000"/>
            <a:headEnd/>
            <a:tailEnd/>
          </a:ln>
        </p:spPr>
      </p:pic>
      <p:sp>
        <p:nvSpPr>
          <p:cNvPr id="56374" name="Text Box 65"/>
          <p:cNvSpPr txBox="1">
            <a:spLocks noChangeArrowheads="1"/>
          </p:cNvSpPr>
          <p:nvPr/>
        </p:nvSpPr>
        <p:spPr bwMode="auto">
          <a:xfrm>
            <a:off x="2027238" y="4781550"/>
            <a:ext cx="304800" cy="274638"/>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1200"/>
              <a:t>P</a:t>
            </a:r>
          </a:p>
        </p:txBody>
      </p:sp>
      <p:sp>
        <p:nvSpPr>
          <p:cNvPr id="56375" name="Text Box 66"/>
          <p:cNvSpPr txBox="1">
            <a:spLocks noChangeArrowheads="1"/>
          </p:cNvSpPr>
          <p:nvPr/>
        </p:nvSpPr>
        <p:spPr bwMode="auto">
          <a:xfrm>
            <a:off x="2865438" y="4781550"/>
            <a:ext cx="304800" cy="274638"/>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1200"/>
              <a:t>S</a:t>
            </a:r>
          </a:p>
        </p:txBody>
      </p:sp>
      <p:sp>
        <p:nvSpPr>
          <p:cNvPr id="26" name="Oval 11"/>
          <p:cNvSpPr>
            <a:spLocks noChangeArrowheads="1"/>
          </p:cNvSpPr>
          <p:nvPr/>
        </p:nvSpPr>
        <p:spPr bwMode="auto">
          <a:xfrm>
            <a:off x="2332038" y="5332413"/>
            <a:ext cx="557212" cy="84137"/>
          </a:xfrm>
          <a:prstGeom prst="ellipse">
            <a:avLst/>
          </a:prstGeom>
          <a:noFill/>
          <a:ln w="28575" cap="rnd">
            <a:solidFill>
              <a:schemeClr val="tx2">
                <a:lumMod val="40000"/>
                <a:lumOff val="60000"/>
              </a:schemeClr>
            </a:solidFill>
            <a:prstDash val="sysDot"/>
            <a:round/>
            <a:headEnd/>
            <a:tailEnd/>
          </a:ln>
        </p:spPr>
        <p:txBody>
          <a:bodyPr wrap="none" lIns="82124" tIns="41061" rIns="82124" bIns="41061" anchor="ctr"/>
          <a:lstStyle/>
          <a:p>
            <a:pPr algn="ctr" eaLnBrk="0" fontAlgn="auto" hangingPunct="0">
              <a:lnSpc>
                <a:spcPct val="90000"/>
              </a:lnSpc>
              <a:spcBef>
                <a:spcPts val="0"/>
              </a:spcBef>
              <a:spcAft>
                <a:spcPts val="0"/>
              </a:spcAft>
              <a:defRPr/>
            </a:pPr>
            <a:endParaRPr lang="en-US">
              <a:latin typeface="+mn-lt"/>
              <a:ea typeface="MS PGothic" pitchFamily="34" charset="-128"/>
              <a:cs typeface="+mn-cs"/>
            </a:endParaRPr>
          </a:p>
        </p:txBody>
      </p:sp>
      <p:sp>
        <p:nvSpPr>
          <p:cNvPr id="56377" name="Line 118"/>
          <p:cNvSpPr>
            <a:spLocks noChangeShapeType="1"/>
          </p:cNvSpPr>
          <p:nvPr/>
        </p:nvSpPr>
        <p:spPr bwMode="auto">
          <a:xfrm>
            <a:off x="2347913" y="5278438"/>
            <a:ext cx="228600" cy="228600"/>
          </a:xfrm>
          <a:prstGeom prst="line">
            <a:avLst/>
          </a:prstGeom>
          <a:noFill/>
          <a:ln w="9525">
            <a:solidFill>
              <a:schemeClr val="tx1"/>
            </a:solidFill>
            <a:round/>
            <a:headEnd/>
            <a:tailEnd/>
          </a:ln>
        </p:spPr>
        <p:txBody>
          <a:bodyPr/>
          <a:lstStyle/>
          <a:p>
            <a:endParaRPr lang="en-US"/>
          </a:p>
        </p:txBody>
      </p:sp>
      <p:sp>
        <p:nvSpPr>
          <p:cNvPr id="56378" name="Line 119"/>
          <p:cNvSpPr>
            <a:spLocks noChangeShapeType="1"/>
          </p:cNvSpPr>
          <p:nvPr/>
        </p:nvSpPr>
        <p:spPr bwMode="auto">
          <a:xfrm>
            <a:off x="2424113" y="5278438"/>
            <a:ext cx="152400" cy="152400"/>
          </a:xfrm>
          <a:prstGeom prst="line">
            <a:avLst/>
          </a:prstGeom>
          <a:noFill/>
          <a:ln w="9525">
            <a:solidFill>
              <a:schemeClr val="tx1"/>
            </a:solidFill>
            <a:round/>
            <a:headEnd/>
            <a:tailEnd/>
          </a:ln>
        </p:spPr>
        <p:txBody>
          <a:bodyPr/>
          <a:lstStyle/>
          <a:p>
            <a:endParaRPr lang="en-US"/>
          </a:p>
        </p:txBody>
      </p:sp>
      <p:sp>
        <p:nvSpPr>
          <p:cNvPr id="56379" name="Line 120"/>
          <p:cNvSpPr>
            <a:spLocks noChangeShapeType="1"/>
          </p:cNvSpPr>
          <p:nvPr/>
        </p:nvSpPr>
        <p:spPr bwMode="auto">
          <a:xfrm flipV="1">
            <a:off x="2652713" y="5202238"/>
            <a:ext cx="152400" cy="228600"/>
          </a:xfrm>
          <a:prstGeom prst="line">
            <a:avLst/>
          </a:prstGeom>
          <a:noFill/>
          <a:ln w="9525">
            <a:solidFill>
              <a:schemeClr val="tx1"/>
            </a:solidFill>
            <a:round/>
            <a:headEnd/>
            <a:tailEnd/>
          </a:ln>
        </p:spPr>
        <p:txBody>
          <a:bodyPr/>
          <a:lstStyle/>
          <a:p>
            <a:endParaRPr lang="en-US"/>
          </a:p>
        </p:txBody>
      </p:sp>
      <p:sp>
        <p:nvSpPr>
          <p:cNvPr id="56380" name="Line 121"/>
          <p:cNvSpPr>
            <a:spLocks noChangeShapeType="1"/>
          </p:cNvSpPr>
          <p:nvPr/>
        </p:nvSpPr>
        <p:spPr bwMode="auto">
          <a:xfrm flipV="1">
            <a:off x="2652713" y="5202238"/>
            <a:ext cx="228600" cy="304800"/>
          </a:xfrm>
          <a:prstGeom prst="line">
            <a:avLst/>
          </a:prstGeom>
          <a:noFill/>
          <a:ln w="9525">
            <a:solidFill>
              <a:schemeClr val="tx1"/>
            </a:solidFill>
            <a:round/>
            <a:headEnd/>
            <a:tailEnd/>
          </a:ln>
        </p:spPr>
        <p:txBody>
          <a:bodyPr/>
          <a:lstStyle/>
          <a:p>
            <a:endParaRPr lang="en-US"/>
          </a:p>
        </p:txBody>
      </p:sp>
      <p:pic>
        <p:nvPicPr>
          <p:cNvPr id="56381" name="Picture 30"/>
          <p:cNvPicPr>
            <a:picLocks noChangeAspect="1" noChangeArrowheads="1"/>
          </p:cNvPicPr>
          <p:nvPr/>
        </p:nvPicPr>
        <p:blipFill>
          <a:blip r:embed="rId6"/>
          <a:srcRect/>
          <a:stretch>
            <a:fillRect/>
          </a:stretch>
        </p:blipFill>
        <p:spPr bwMode="auto">
          <a:xfrm>
            <a:off x="2500313" y="5430838"/>
            <a:ext cx="238125" cy="114300"/>
          </a:xfrm>
          <a:prstGeom prst="rect">
            <a:avLst/>
          </a:prstGeom>
          <a:noFill/>
          <a:ln w="9525">
            <a:noFill/>
            <a:miter lim="800000"/>
            <a:headEnd/>
            <a:tailEnd/>
          </a:ln>
        </p:spPr>
      </p:pic>
      <p:sp>
        <p:nvSpPr>
          <p:cNvPr id="38" name="Line 17"/>
          <p:cNvSpPr>
            <a:spLocks noChangeAspect="1" noChangeShapeType="1"/>
          </p:cNvSpPr>
          <p:nvPr/>
        </p:nvSpPr>
        <p:spPr bwMode="auto">
          <a:xfrm>
            <a:off x="2603500" y="1987550"/>
            <a:ext cx="184150" cy="166688"/>
          </a:xfrm>
          <a:prstGeom prst="line">
            <a:avLst/>
          </a:prstGeom>
          <a:noFill/>
          <a:ln w="28575">
            <a:solidFill>
              <a:schemeClr val="accent2"/>
            </a:solidFill>
            <a:round/>
            <a:headEnd/>
            <a:tailEnd/>
          </a:ln>
          <a:effectLst>
            <a:outerShdw dist="38099" dir="2700000" algn="ctr" rotWithShape="0">
              <a:srgbClr val="000000">
                <a:alpha val="74997"/>
              </a:srgbClr>
            </a:outerShdw>
          </a:effectLst>
        </p:spPr>
        <p:txBody>
          <a:bodyPr wrap="none" anchor="ctr"/>
          <a:lstStyle/>
          <a:p>
            <a:pPr algn="ctr" eaLnBrk="0" hangingPunct="0">
              <a:lnSpc>
                <a:spcPct val="90000"/>
              </a:lnSpc>
              <a:defRPr/>
            </a:pPr>
            <a:endParaRPr lang="en-US">
              <a:latin typeface="Arial" charset="0"/>
              <a:cs typeface="+mn-cs"/>
            </a:endParaRPr>
          </a:p>
        </p:txBody>
      </p:sp>
      <p:cxnSp>
        <p:nvCxnSpPr>
          <p:cNvPr id="39" name="Straight Connector 21"/>
          <p:cNvCxnSpPr>
            <a:cxnSpLocks noChangeAspect="1" noChangeShapeType="1"/>
          </p:cNvCxnSpPr>
          <p:nvPr/>
        </p:nvCxnSpPr>
        <p:spPr bwMode="auto">
          <a:xfrm flipH="1" flipV="1">
            <a:off x="2419350" y="2238375"/>
            <a:ext cx="300038" cy="1588"/>
          </a:xfrm>
          <a:prstGeom prst="line">
            <a:avLst/>
          </a:prstGeom>
          <a:noFill/>
          <a:ln w="28575" algn="ctr">
            <a:solidFill>
              <a:schemeClr val="tx2"/>
            </a:solidFill>
            <a:round/>
            <a:headEnd/>
            <a:tailEnd/>
          </a:ln>
          <a:effectLst>
            <a:outerShdw dist="38100" dir="5400000" algn="t" rotWithShape="0">
              <a:srgbClr val="000000">
                <a:alpha val="39999"/>
              </a:srgbClr>
            </a:outerShdw>
          </a:effectLst>
        </p:spPr>
      </p:cxnSp>
      <p:sp>
        <p:nvSpPr>
          <p:cNvPr id="40" name="Oval 11"/>
          <p:cNvSpPr>
            <a:spLocks noChangeArrowheads="1"/>
          </p:cNvSpPr>
          <p:nvPr/>
        </p:nvSpPr>
        <p:spPr bwMode="auto">
          <a:xfrm>
            <a:off x="2300288" y="2466975"/>
            <a:ext cx="557212" cy="85725"/>
          </a:xfrm>
          <a:prstGeom prst="ellipse">
            <a:avLst/>
          </a:prstGeom>
          <a:noFill/>
          <a:ln w="28575" cap="rnd">
            <a:solidFill>
              <a:schemeClr val="tx2">
                <a:lumMod val="40000"/>
                <a:lumOff val="60000"/>
              </a:schemeClr>
            </a:solidFill>
            <a:prstDash val="sysDot"/>
            <a:round/>
            <a:headEnd/>
            <a:tailEnd/>
          </a:ln>
        </p:spPr>
        <p:txBody>
          <a:bodyPr wrap="none" lIns="82124" tIns="41061" rIns="82124" bIns="41061" anchor="ctr"/>
          <a:lstStyle/>
          <a:p>
            <a:pPr algn="ctr" eaLnBrk="0" fontAlgn="auto" hangingPunct="0">
              <a:lnSpc>
                <a:spcPct val="90000"/>
              </a:lnSpc>
              <a:spcBef>
                <a:spcPts val="0"/>
              </a:spcBef>
              <a:spcAft>
                <a:spcPts val="0"/>
              </a:spcAft>
              <a:defRPr/>
            </a:pPr>
            <a:endParaRPr lang="en-US">
              <a:latin typeface="+mn-lt"/>
              <a:ea typeface="MS PGothic" pitchFamily="34" charset="-128"/>
              <a:cs typeface="+mn-cs"/>
            </a:endParaRPr>
          </a:p>
        </p:txBody>
      </p:sp>
      <p:sp>
        <p:nvSpPr>
          <p:cNvPr id="56385" name="Oval 11"/>
          <p:cNvSpPr>
            <a:spLocks noChangeAspect="1" noChangeArrowheads="1"/>
          </p:cNvSpPr>
          <p:nvPr/>
        </p:nvSpPr>
        <p:spPr bwMode="auto">
          <a:xfrm rot="5400000">
            <a:off x="2482057" y="2221706"/>
            <a:ext cx="150812" cy="92075"/>
          </a:xfrm>
          <a:prstGeom prst="ellipse">
            <a:avLst/>
          </a:prstGeom>
          <a:noFill/>
          <a:ln w="76200" cap="rnd" cmpd="tri">
            <a:solidFill>
              <a:schemeClr val="tx2"/>
            </a:solidFill>
            <a:prstDash val="sysDot"/>
            <a:round/>
            <a:headEnd/>
            <a:tailEnd/>
          </a:ln>
        </p:spPr>
        <p:txBody>
          <a:bodyPr wrap="none" lIns="82124" tIns="41061" rIns="82124" bIns="41061" anchor="ctr"/>
          <a:lstStyle/>
          <a:p>
            <a:pPr algn="ctr" eaLnBrk="0" hangingPunct="0">
              <a:lnSpc>
                <a:spcPct val="90000"/>
              </a:lnSpc>
            </a:pPr>
            <a:endParaRPr lang="en-US">
              <a:latin typeface="Calibri" pitchFamily="34" charset="0"/>
            </a:endParaRPr>
          </a:p>
        </p:txBody>
      </p:sp>
      <p:sp>
        <p:nvSpPr>
          <p:cNvPr id="56386" name="Freeform 45"/>
          <p:cNvSpPr>
            <a:spLocks noChangeAspect="1"/>
          </p:cNvSpPr>
          <p:nvPr/>
        </p:nvSpPr>
        <p:spPr bwMode="auto">
          <a:xfrm>
            <a:off x="2419350" y="2028825"/>
            <a:ext cx="300038" cy="125413"/>
          </a:xfrm>
          <a:custGeom>
            <a:avLst/>
            <a:gdLst>
              <a:gd name="T0" fmla="*/ 0 w 1056"/>
              <a:gd name="T1" fmla="*/ 2147483647 h 632"/>
              <a:gd name="T2" fmla="*/ 2147483647 w 1056"/>
              <a:gd name="T3" fmla="*/ 2147483647 h 632"/>
              <a:gd name="T4" fmla="*/ 2147483647 w 1056"/>
              <a:gd name="T5" fmla="*/ 2147483647 h 632"/>
              <a:gd name="T6" fmla="*/ 0 60000 65536"/>
              <a:gd name="T7" fmla="*/ 0 60000 65536"/>
              <a:gd name="T8" fmla="*/ 0 60000 65536"/>
              <a:gd name="T9" fmla="*/ 0 w 1056"/>
              <a:gd name="T10" fmla="*/ 0 h 632"/>
              <a:gd name="T11" fmla="*/ 1056 w 1056"/>
              <a:gd name="T12" fmla="*/ 632 h 632"/>
            </a:gdLst>
            <a:ahLst/>
            <a:cxnLst>
              <a:cxn ang="T6">
                <a:pos x="T0" y="T1"/>
              </a:cxn>
              <a:cxn ang="T7">
                <a:pos x="T2" y="T3"/>
              </a:cxn>
              <a:cxn ang="T8">
                <a:pos x="T4" y="T5"/>
              </a:cxn>
            </a:cxnLst>
            <a:rect l="T9" t="T10" r="T11" b="T12"/>
            <a:pathLst>
              <a:path w="1056" h="632">
                <a:moveTo>
                  <a:pt x="0" y="584"/>
                </a:moveTo>
                <a:cubicBezTo>
                  <a:pt x="152" y="292"/>
                  <a:pt x="304" y="0"/>
                  <a:pt x="480" y="8"/>
                </a:cubicBezTo>
                <a:cubicBezTo>
                  <a:pt x="656" y="16"/>
                  <a:pt x="856" y="324"/>
                  <a:pt x="1056" y="632"/>
                </a:cubicBezTo>
              </a:path>
            </a:pathLst>
          </a:custGeom>
          <a:noFill/>
          <a:ln w="28575">
            <a:solidFill>
              <a:srgbClr val="FF0000"/>
            </a:solidFill>
            <a:prstDash val="dash"/>
            <a:round/>
            <a:headEnd/>
            <a:tailEnd/>
          </a:ln>
        </p:spPr>
        <p:txBody>
          <a:bodyPr/>
          <a:lstStyle/>
          <a:p>
            <a:endParaRPr lang="en-US"/>
          </a:p>
        </p:txBody>
      </p:sp>
      <p:sp>
        <p:nvSpPr>
          <p:cNvPr id="56387" name="Line 259"/>
          <p:cNvSpPr>
            <a:spLocks noChangeAspect="1" noChangeShapeType="1"/>
          </p:cNvSpPr>
          <p:nvPr/>
        </p:nvSpPr>
        <p:spPr bwMode="auto">
          <a:xfrm flipV="1">
            <a:off x="2327275" y="1987550"/>
            <a:ext cx="184150" cy="166688"/>
          </a:xfrm>
          <a:prstGeom prst="line">
            <a:avLst/>
          </a:prstGeom>
          <a:noFill/>
          <a:ln w="25400">
            <a:solidFill>
              <a:schemeClr val="accent2"/>
            </a:solidFill>
            <a:round/>
            <a:headEnd/>
            <a:tailEnd/>
          </a:ln>
        </p:spPr>
        <p:txBody>
          <a:bodyPr/>
          <a:lstStyle/>
          <a:p>
            <a:endParaRPr lang="en-US"/>
          </a:p>
        </p:txBody>
      </p:sp>
      <p:pic>
        <p:nvPicPr>
          <p:cNvPr id="56388" name="Picture 3"/>
          <p:cNvPicPr>
            <a:picLocks noChangeAspect="1" noChangeArrowheads="1"/>
          </p:cNvPicPr>
          <p:nvPr/>
        </p:nvPicPr>
        <p:blipFill>
          <a:blip r:embed="rId3"/>
          <a:srcRect/>
          <a:stretch>
            <a:fillRect/>
          </a:stretch>
        </p:blipFill>
        <p:spPr bwMode="auto">
          <a:xfrm>
            <a:off x="2212975" y="2133600"/>
            <a:ext cx="211138" cy="269875"/>
          </a:xfrm>
          <a:prstGeom prst="rect">
            <a:avLst/>
          </a:prstGeom>
          <a:noFill/>
          <a:ln w="9525">
            <a:noFill/>
            <a:miter lim="800000"/>
            <a:headEnd/>
            <a:tailEnd/>
          </a:ln>
        </p:spPr>
      </p:pic>
      <p:sp>
        <p:nvSpPr>
          <p:cNvPr id="56389" name="Line 62"/>
          <p:cNvSpPr>
            <a:spLocks noChangeShapeType="1"/>
          </p:cNvSpPr>
          <p:nvPr/>
        </p:nvSpPr>
        <p:spPr bwMode="auto">
          <a:xfrm>
            <a:off x="2697163" y="1893888"/>
            <a:ext cx="152400" cy="139700"/>
          </a:xfrm>
          <a:prstGeom prst="line">
            <a:avLst/>
          </a:prstGeom>
          <a:noFill/>
          <a:ln w="9525">
            <a:solidFill>
              <a:schemeClr val="accent1"/>
            </a:solidFill>
            <a:round/>
            <a:headEnd/>
            <a:tailEnd type="triangle" w="med" len="sm"/>
          </a:ln>
        </p:spPr>
        <p:txBody>
          <a:bodyPr/>
          <a:lstStyle/>
          <a:p>
            <a:endParaRPr lang="en-US"/>
          </a:p>
        </p:txBody>
      </p:sp>
      <p:sp>
        <p:nvSpPr>
          <p:cNvPr id="56390" name="Text Box 65"/>
          <p:cNvSpPr txBox="1">
            <a:spLocks noChangeArrowheads="1"/>
          </p:cNvSpPr>
          <p:nvPr/>
        </p:nvSpPr>
        <p:spPr bwMode="auto">
          <a:xfrm>
            <a:off x="2011363" y="1922463"/>
            <a:ext cx="304800" cy="274637"/>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1200"/>
              <a:t>P</a:t>
            </a:r>
          </a:p>
        </p:txBody>
      </p:sp>
      <p:sp>
        <p:nvSpPr>
          <p:cNvPr id="56391" name="Text Box 66"/>
          <p:cNvSpPr txBox="1">
            <a:spLocks noChangeArrowheads="1"/>
          </p:cNvSpPr>
          <p:nvPr/>
        </p:nvSpPr>
        <p:spPr bwMode="auto">
          <a:xfrm>
            <a:off x="2849563" y="1922463"/>
            <a:ext cx="304800" cy="274637"/>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1200"/>
              <a:t>S</a:t>
            </a:r>
          </a:p>
        </p:txBody>
      </p:sp>
      <p:sp>
        <p:nvSpPr>
          <p:cNvPr id="50" name="Oval 11"/>
          <p:cNvSpPr>
            <a:spLocks noChangeArrowheads="1"/>
          </p:cNvSpPr>
          <p:nvPr/>
        </p:nvSpPr>
        <p:spPr bwMode="auto">
          <a:xfrm>
            <a:off x="2316163" y="2473325"/>
            <a:ext cx="557212" cy="84138"/>
          </a:xfrm>
          <a:prstGeom prst="ellipse">
            <a:avLst/>
          </a:prstGeom>
          <a:noFill/>
          <a:ln w="28575" cap="rnd">
            <a:solidFill>
              <a:schemeClr val="tx2">
                <a:lumMod val="40000"/>
                <a:lumOff val="60000"/>
              </a:schemeClr>
            </a:solidFill>
            <a:prstDash val="sysDot"/>
            <a:round/>
            <a:headEnd/>
            <a:tailEnd/>
          </a:ln>
        </p:spPr>
        <p:txBody>
          <a:bodyPr wrap="none" lIns="82124" tIns="41061" rIns="82124" bIns="41061" anchor="ctr"/>
          <a:lstStyle/>
          <a:p>
            <a:pPr algn="ctr" eaLnBrk="0" fontAlgn="auto" hangingPunct="0">
              <a:lnSpc>
                <a:spcPct val="90000"/>
              </a:lnSpc>
              <a:spcBef>
                <a:spcPts val="0"/>
              </a:spcBef>
              <a:spcAft>
                <a:spcPts val="0"/>
              </a:spcAft>
              <a:defRPr/>
            </a:pPr>
            <a:endParaRPr lang="en-US">
              <a:latin typeface="+mn-lt"/>
              <a:ea typeface="MS PGothic" pitchFamily="34" charset="-128"/>
              <a:cs typeface="+mn-cs"/>
            </a:endParaRPr>
          </a:p>
        </p:txBody>
      </p:sp>
      <p:sp>
        <p:nvSpPr>
          <p:cNvPr id="56393" name="Line 150"/>
          <p:cNvSpPr>
            <a:spLocks noChangeShapeType="1"/>
          </p:cNvSpPr>
          <p:nvPr/>
        </p:nvSpPr>
        <p:spPr bwMode="auto">
          <a:xfrm>
            <a:off x="2332038" y="2419350"/>
            <a:ext cx="228600" cy="228600"/>
          </a:xfrm>
          <a:prstGeom prst="line">
            <a:avLst/>
          </a:prstGeom>
          <a:noFill/>
          <a:ln w="9525">
            <a:solidFill>
              <a:schemeClr val="tx1"/>
            </a:solidFill>
            <a:round/>
            <a:headEnd/>
            <a:tailEnd/>
          </a:ln>
        </p:spPr>
        <p:txBody>
          <a:bodyPr/>
          <a:lstStyle/>
          <a:p>
            <a:endParaRPr lang="en-US"/>
          </a:p>
        </p:txBody>
      </p:sp>
      <p:sp>
        <p:nvSpPr>
          <p:cNvPr id="56394" name="Line 151"/>
          <p:cNvSpPr>
            <a:spLocks noChangeShapeType="1"/>
          </p:cNvSpPr>
          <p:nvPr/>
        </p:nvSpPr>
        <p:spPr bwMode="auto">
          <a:xfrm>
            <a:off x="2408238" y="2419350"/>
            <a:ext cx="152400" cy="152400"/>
          </a:xfrm>
          <a:prstGeom prst="line">
            <a:avLst/>
          </a:prstGeom>
          <a:noFill/>
          <a:ln w="9525">
            <a:solidFill>
              <a:schemeClr val="tx1"/>
            </a:solidFill>
            <a:round/>
            <a:headEnd/>
            <a:tailEnd/>
          </a:ln>
        </p:spPr>
        <p:txBody>
          <a:bodyPr/>
          <a:lstStyle/>
          <a:p>
            <a:endParaRPr lang="en-US"/>
          </a:p>
        </p:txBody>
      </p:sp>
      <p:sp>
        <p:nvSpPr>
          <p:cNvPr id="56395" name="Line 152"/>
          <p:cNvSpPr>
            <a:spLocks noChangeShapeType="1"/>
          </p:cNvSpPr>
          <p:nvPr/>
        </p:nvSpPr>
        <p:spPr bwMode="auto">
          <a:xfrm flipV="1">
            <a:off x="2636838" y="2343150"/>
            <a:ext cx="152400" cy="228600"/>
          </a:xfrm>
          <a:prstGeom prst="line">
            <a:avLst/>
          </a:prstGeom>
          <a:noFill/>
          <a:ln w="9525">
            <a:solidFill>
              <a:schemeClr val="tx1"/>
            </a:solidFill>
            <a:round/>
            <a:headEnd/>
            <a:tailEnd/>
          </a:ln>
        </p:spPr>
        <p:txBody>
          <a:bodyPr/>
          <a:lstStyle/>
          <a:p>
            <a:endParaRPr lang="en-US"/>
          </a:p>
        </p:txBody>
      </p:sp>
      <p:sp>
        <p:nvSpPr>
          <p:cNvPr id="56396" name="Line 153"/>
          <p:cNvSpPr>
            <a:spLocks noChangeShapeType="1"/>
          </p:cNvSpPr>
          <p:nvPr/>
        </p:nvSpPr>
        <p:spPr bwMode="auto">
          <a:xfrm flipV="1">
            <a:off x="2636838" y="2343150"/>
            <a:ext cx="228600" cy="304800"/>
          </a:xfrm>
          <a:prstGeom prst="line">
            <a:avLst/>
          </a:prstGeom>
          <a:noFill/>
          <a:ln w="9525">
            <a:solidFill>
              <a:schemeClr val="tx1"/>
            </a:solidFill>
            <a:round/>
            <a:headEnd/>
            <a:tailEnd/>
          </a:ln>
        </p:spPr>
        <p:txBody>
          <a:bodyPr/>
          <a:lstStyle/>
          <a:p>
            <a:endParaRPr lang="en-US"/>
          </a:p>
        </p:txBody>
      </p:sp>
      <p:pic>
        <p:nvPicPr>
          <p:cNvPr id="56397" name="Picture 30"/>
          <p:cNvPicPr>
            <a:picLocks noChangeAspect="1" noChangeArrowheads="1"/>
          </p:cNvPicPr>
          <p:nvPr/>
        </p:nvPicPr>
        <p:blipFill>
          <a:blip r:embed="rId6"/>
          <a:srcRect/>
          <a:stretch>
            <a:fillRect/>
          </a:stretch>
        </p:blipFill>
        <p:spPr bwMode="auto">
          <a:xfrm>
            <a:off x="2484438" y="2571750"/>
            <a:ext cx="238125" cy="114300"/>
          </a:xfrm>
          <a:prstGeom prst="rect">
            <a:avLst/>
          </a:prstGeom>
          <a:noFill/>
          <a:ln w="9525">
            <a:noFill/>
            <a:miter lim="800000"/>
            <a:headEnd/>
            <a:tailEnd/>
          </a:ln>
        </p:spPr>
      </p:pic>
      <p:pic>
        <p:nvPicPr>
          <p:cNvPr id="56398" name="Picture 3"/>
          <p:cNvPicPr>
            <a:picLocks noChangeAspect="1" noChangeArrowheads="1"/>
          </p:cNvPicPr>
          <p:nvPr/>
        </p:nvPicPr>
        <p:blipFill>
          <a:blip r:embed="rId3"/>
          <a:srcRect/>
          <a:stretch>
            <a:fillRect/>
          </a:stretch>
        </p:blipFill>
        <p:spPr bwMode="auto">
          <a:xfrm>
            <a:off x="2714625" y="2133600"/>
            <a:ext cx="211138" cy="269875"/>
          </a:xfrm>
          <a:prstGeom prst="rect">
            <a:avLst/>
          </a:prstGeom>
          <a:noFill/>
          <a:ln w="9525">
            <a:noFill/>
            <a:miter lim="800000"/>
            <a:headEnd/>
            <a:tailEnd/>
          </a:ln>
        </p:spPr>
      </p:pic>
      <p:pic>
        <p:nvPicPr>
          <p:cNvPr id="56399" name="Picture 286" descr="MCj04325370000[1]"/>
          <p:cNvPicPr>
            <a:picLocks noChangeAspect="1" noChangeArrowheads="1"/>
          </p:cNvPicPr>
          <p:nvPr/>
        </p:nvPicPr>
        <p:blipFill>
          <a:blip r:embed="rId7"/>
          <a:srcRect/>
          <a:stretch>
            <a:fillRect/>
          </a:stretch>
        </p:blipFill>
        <p:spPr bwMode="auto">
          <a:xfrm>
            <a:off x="2697163" y="2087563"/>
            <a:ext cx="292100" cy="244475"/>
          </a:xfrm>
          <a:prstGeom prst="rect">
            <a:avLst/>
          </a:prstGeom>
          <a:noFill/>
          <a:ln w="9525">
            <a:noFill/>
            <a:miter lim="800000"/>
            <a:headEnd/>
            <a:tailEnd/>
          </a:ln>
        </p:spPr>
      </p:pic>
      <p:sp>
        <p:nvSpPr>
          <p:cNvPr id="64" name="Line 17"/>
          <p:cNvSpPr>
            <a:spLocks noChangeAspect="1" noChangeShapeType="1"/>
          </p:cNvSpPr>
          <p:nvPr/>
        </p:nvSpPr>
        <p:spPr bwMode="auto">
          <a:xfrm>
            <a:off x="2578100" y="3403600"/>
            <a:ext cx="184150" cy="166688"/>
          </a:xfrm>
          <a:prstGeom prst="line">
            <a:avLst/>
          </a:prstGeom>
          <a:noFill/>
          <a:ln w="28575">
            <a:solidFill>
              <a:schemeClr val="accent2"/>
            </a:solidFill>
            <a:round/>
            <a:headEnd/>
            <a:tailEnd/>
          </a:ln>
          <a:effectLst>
            <a:outerShdw dist="38099" dir="2700000" algn="ctr" rotWithShape="0">
              <a:srgbClr val="000000">
                <a:alpha val="74997"/>
              </a:srgbClr>
            </a:outerShdw>
          </a:effectLst>
        </p:spPr>
        <p:txBody>
          <a:bodyPr wrap="none" anchor="ctr"/>
          <a:lstStyle/>
          <a:p>
            <a:pPr algn="ctr" eaLnBrk="0" hangingPunct="0">
              <a:lnSpc>
                <a:spcPct val="90000"/>
              </a:lnSpc>
              <a:defRPr/>
            </a:pPr>
            <a:endParaRPr lang="en-US">
              <a:latin typeface="Arial" charset="0"/>
              <a:cs typeface="+mn-cs"/>
            </a:endParaRPr>
          </a:p>
        </p:txBody>
      </p:sp>
      <p:cxnSp>
        <p:nvCxnSpPr>
          <p:cNvPr id="65" name="Straight Connector 21"/>
          <p:cNvCxnSpPr>
            <a:cxnSpLocks noChangeAspect="1" noChangeShapeType="1"/>
          </p:cNvCxnSpPr>
          <p:nvPr/>
        </p:nvCxnSpPr>
        <p:spPr bwMode="auto">
          <a:xfrm flipH="1" flipV="1">
            <a:off x="2393950" y="3654425"/>
            <a:ext cx="300038" cy="1588"/>
          </a:xfrm>
          <a:prstGeom prst="line">
            <a:avLst/>
          </a:prstGeom>
          <a:noFill/>
          <a:ln w="28575" algn="ctr">
            <a:solidFill>
              <a:schemeClr val="tx2"/>
            </a:solidFill>
            <a:round/>
            <a:headEnd/>
            <a:tailEnd/>
          </a:ln>
          <a:effectLst>
            <a:outerShdw dist="38100" dir="5400000" algn="t" rotWithShape="0">
              <a:srgbClr val="000000">
                <a:alpha val="39999"/>
              </a:srgbClr>
            </a:outerShdw>
          </a:effectLst>
        </p:spPr>
      </p:cxnSp>
      <p:sp>
        <p:nvSpPr>
          <p:cNvPr id="66" name="Oval 11"/>
          <p:cNvSpPr>
            <a:spLocks noChangeArrowheads="1"/>
          </p:cNvSpPr>
          <p:nvPr/>
        </p:nvSpPr>
        <p:spPr bwMode="auto">
          <a:xfrm>
            <a:off x="2274888" y="3883025"/>
            <a:ext cx="557212" cy="85725"/>
          </a:xfrm>
          <a:prstGeom prst="ellipse">
            <a:avLst/>
          </a:prstGeom>
          <a:noFill/>
          <a:ln w="28575" cap="rnd">
            <a:solidFill>
              <a:schemeClr val="tx2">
                <a:lumMod val="40000"/>
                <a:lumOff val="60000"/>
              </a:schemeClr>
            </a:solidFill>
            <a:prstDash val="sysDot"/>
            <a:round/>
            <a:headEnd/>
            <a:tailEnd/>
          </a:ln>
        </p:spPr>
        <p:txBody>
          <a:bodyPr wrap="none" lIns="82124" tIns="41061" rIns="82124" bIns="41061" anchor="ctr"/>
          <a:lstStyle/>
          <a:p>
            <a:pPr algn="ctr" eaLnBrk="0" fontAlgn="auto" hangingPunct="0">
              <a:lnSpc>
                <a:spcPct val="90000"/>
              </a:lnSpc>
              <a:spcBef>
                <a:spcPts val="0"/>
              </a:spcBef>
              <a:spcAft>
                <a:spcPts val="0"/>
              </a:spcAft>
              <a:defRPr/>
            </a:pPr>
            <a:endParaRPr lang="en-US">
              <a:latin typeface="+mn-lt"/>
              <a:ea typeface="MS PGothic" pitchFamily="34" charset="-128"/>
              <a:cs typeface="+mn-cs"/>
            </a:endParaRPr>
          </a:p>
        </p:txBody>
      </p:sp>
      <p:sp>
        <p:nvSpPr>
          <p:cNvPr id="56403" name="Oval 11"/>
          <p:cNvSpPr>
            <a:spLocks noChangeAspect="1" noChangeArrowheads="1"/>
          </p:cNvSpPr>
          <p:nvPr/>
        </p:nvSpPr>
        <p:spPr bwMode="auto">
          <a:xfrm rot="5400000">
            <a:off x="2455070" y="3637756"/>
            <a:ext cx="150812" cy="92075"/>
          </a:xfrm>
          <a:prstGeom prst="ellipse">
            <a:avLst/>
          </a:prstGeom>
          <a:noFill/>
          <a:ln w="76200" cap="rnd" cmpd="tri">
            <a:solidFill>
              <a:schemeClr val="tx2"/>
            </a:solidFill>
            <a:prstDash val="sysDot"/>
            <a:round/>
            <a:headEnd/>
            <a:tailEnd/>
          </a:ln>
        </p:spPr>
        <p:txBody>
          <a:bodyPr wrap="none" lIns="82124" tIns="41061" rIns="82124" bIns="41061" anchor="ctr"/>
          <a:lstStyle/>
          <a:p>
            <a:pPr algn="ctr" eaLnBrk="0" hangingPunct="0">
              <a:lnSpc>
                <a:spcPct val="90000"/>
              </a:lnSpc>
            </a:pPr>
            <a:endParaRPr lang="en-US">
              <a:latin typeface="Calibri" pitchFamily="34" charset="0"/>
            </a:endParaRPr>
          </a:p>
        </p:txBody>
      </p:sp>
      <p:sp>
        <p:nvSpPr>
          <p:cNvPr id="56404" name="Freeform 45"/>
          <p:cNvSpPr>
            <a:spLocks noChangeAspect="1"/>
          </p:cNvSpPr>
          <p:nvPr/>
        </p:nvSpPr>
        <p:spPr bwMode="auto">
          <a:xfrm>
            <a:off x="2393950" y="3444875"/>
            <a:ext cx="300038" cy="125413"/>
          </a:xfrm>
          <a:custGeom>
            <a:avLst/>
            <a:gdLst>
              <a:gd name="T0" fmla="*/ 0 w 1056"/>
              <a:gd name="T1" fmla="*/ 0 h 632"/>
              <a:gd name="T2" fmla="*/ 0 w 1056"/>
              <a:gd name="T3" fmla="*/ 0 h 632"/>
              <a:gd name="T4" fmla="*/ 0 w 1056"/>
              <a:gd name="T5" fmla="*/ 0 h 632"/>
              <a:gd name="T6" fmla="*/ 0 60000 65536"/>
              <a:gd name="T7" fmla="*/ 0 60000 65536"/>
              <a:gd name="T8" fmla="*/ 0 60000 65536"/>
              <a:gd name="T9" fmla="*/ 0 w 1056"/>
              <a:gd name="T10" fmla="*/ 0 h 632"/>
              <a:gd name="T11" fmla="*/ 1056 w 1056"/>
              <a:gd name="T12" fmla="*/ 632 h 632"/>
            </a:gdLst>
            <a:ahLst/>
            <a:cxnLst>
              <a:cxn ang="T6">
                <a:pos x="T0" y="T1"/>
              </a:cxn>
              <a:cxn ang="T7">
                <a:pos x="T2" y="T3"/>
              </a:cxn>
              <a:cxn ang="T8">
                <a:pos x="T4" y="T5"/>
              </a:cxn>
            </a:cxnLst>
            <a:rect l="T9" t="T10" r="T11" b="T12"/>
            <a:pathLst>
              <a:path w="1056" h="632">
                <a:moveTo>
                  <a:pt x="0" y="584"/>
                </a:moveTo>
                <a:cubicBezTo>
                  <a:pt x="152" y="292"/>
                  <a:pt x="304" y="0"/>
                  <a:pt x="480" y="8"/>
                </a:cubicBezTo>
                <a:cubicBezTo>
                  <a:pt x="656" y="16"/>
                  <a:pt x="856" y="324"/>
                  <a:pt x="1056" y="632"/>
                </a:cubicBezTo>
              </a:path>
            </a:pathLst>
          </a:custGeom>
          <a:noFill/>
          <a:ln w="28575">
            <a:solidFill>
              <a:srgbClr val="FF0000"/>
            </a:solidFill>
            <a:prstDash val="dash"/>
            <a:round/>
            <a:headEnd/>
            <a:tailEnd/>
          </a:ln>
        </p:spPr>
        <p:txBody>
          <a:bodyPr/>
          <a:lstStyle/>
          <a:p>
            <a:endParaRPr lang="en-US"/>
          </a:p>
        </p:txBody>
      </p:sp>
      <p:sp>
        <p:nvSpPr>
          <p:cNvPr id="56405" name="Line 259"/>
          <p:cNvSpPr>
            <a:spLocks noChangeAspect="1" noChangeShapeType="1"/>
          </p:cNvSpPr>
          <p:nvPr/>
        </p:nvSpPr>
        <p:spPr bwMode="auto">
          <a:xfrm flipV="1">
            <a:off x="2301875" y="3403600"/>
            <a:ext cx="184150" cy="166688"/>
          </a:xfrm>
          <a:prstGeom prst="line">
            <a:avLst/>
          </a:prstGeom>
          <a:noFill/>
          <a:ln w="25400">
            <a:solidFill>
              <a:schemeClr val="accent2"/>
            </a:solidFill>
            <a:round/>
            <a:headEnd/>
            <a:tailEnd/>
          </a:ln>
        </p:spPr>
        <p:txBody>
          <a:bodyPr/>
          <a:lstStyle/>
          <a:p>
            <a:endParaRPr lang="en-US"/>
          </a:p>
        </p:txBody>
      </p:sp>
      <p:pic>
        <p:nvPicPr>
          <p:cNvPr id="56406" name="Picture 3"/>
          <p:cNvPicPr>
            <a:picLocks noChangeAspect="1" noChangeArrowheads="1"/>
          </p:cNvPicPr>
          <p:nvPr/>
        </p:nvPicPr>
        <p:blipFill>
          <a:blip r:embed="rId3"/>
          <a:srcRect/>
          <a:stretch>
            <a:fillRect/>
          </a:stretch>
        </p:blipFill>
        <p:spPr bwMode="auto">
          <a:xfrm>
            <a:off x="2187575" y="3549650"/>
            <a:ext cx="211138" cy="269875"/>
          </a:xfrm>
          <a:prstGeom prst="rect">
            <a:avLst/>
          </a:prstGeom>
          <a:noFill/>
          <a:ln w="9525">
            <a:noFill/>
            <a:miter lim="800000"/>
            <a:headEnd/>
            <a:tailEnd/>
          </a:ln>
        </p:spPr>
      </p:pic>
      <p:sp>
        <p:nvSpPr>
          <p:cNvPr id="56407" name="Text Box 65"/>
          <p:cNvSpPr txBox="1">
            <a:spLocks noChangeArrowheads="1"/>
          </p:cNvSpPr>
          <p:nvPr/>
        </p:nvSpPr>
        <p:spPr bwMode="auto">
          <a:xfrm>
            <a:off x="1985963" y="3338513"/>
            <a:ext cx="304800" cy="274637"/>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1200"/>
              <a:t>P</a:t>
            </a:r>
          </a:p>
        </p:txBody>
      </p:sp>
      <p:sp>
        <p:nvSpPr>
          <p:cNvPr id="56408" name="Text Box 66"/>
          <p:cNvSpPr txBox="1">
            <a:spLocks noChangeArrowheads="1"/>
          </p:cNvSpPr>
          <p:nvPr/>
        </p:nvSpPr>
        <p:spPr bwMode="auto">
          <a:xfrm>
            <a:off x="2824163" y="3338513"/>
            <a:ext cx="304800" cy="274637"/>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1200"/>
              <a:t>S</a:t>
            </a:r>
          </a:p>
        </p:txBody>
      </p:sp>
      <p:sp>
        <p:nvSpPr>
          <p:cNvPr id="75" name="Oval 11"/>
          <p:cNvSpPr>
            <a:spLocks noChangeArrowheads="1"/>
          </p:cNvSpPr>
          <p:nvPr/>
        </p:nvSpPr>
        <p:spPr bwMode="auto">
          <a:xfrm>
            <a:off x="2290763" y="3889375"/>
            <a:ext cx="557212" cy="84138"/>
          </a:xfrm>
          <a:prstGeom prst="ellipse">
            <a:avLst/>
          </a:prstGeom>
          <a:noFill/>
          <a:ln w="28575" cap="rnd">
            <a:solidFill>
              <a:schemeClr val="tx2">
                <a:lumMod val="40000"/>
                <a:lumOff val="60000"/>
              </a:schemeClr>
            </a:solidFill>
            <a:prstDash val="sysDot"/>
            <a:round/>
            <a:headEnd/>
            <a:tailEnd/>
          </a:ln>
        </p:spPr>
        <p:txBody>
          <a:bodyPr wrap="none" lIns="82124" tIns="41061" rIns="82124" bIns="41061" anchor="ctr"/>
          <a:lstStyle/>
          <a:p>
            <a:pPr algn="ctr" eaLnBrk="0" fontAlgn="auto" hangingPunct="0">
              <a:lnSpc>
                <a:spcPct val="90000"/>
              </a:lnSpc>
              <a:spcBef>
                <a:spcPts val="0"/>
              </a:spcBef>
              <a:spcAft>
                <a:spcPts val="0"/>
              </a:spcAft>
              <a:defRPr/>
            </a:pPr>
            <a:endParaRPr lang="en-US">
              <a:latin typeface="+mn-lt"/>
              <a:ea typeface="MS PGothic" pitchFamily="34" charset="-128"/>
              <a:cs typeface="+mn-cs"/>
            </a:endParaRPr>
          </a:p>
        </p:txBody>
      </p:sp>
      <p:sp>
        <p:nvSpPr>
          <p:cNvPr id="56410" name="Line 173"/>
          <p:cNvSpPr>
            <a:spLocks noChangeShapeType="1"/>
          </p:cNvSpPr>
          <p:nvPr/>
        </p:nvSpPr>
        <p:spPr bwMode="auto">
          <a:xfrm>
            <a:off x="2306638" y="3835400"/>
            <a:ext cx="228600" cy="228600"/>
          </a:xfrm>
          <a:prstGeom prst="line">
            <a:avLst/>
          </a:prstGeom>
          <a:noFill/>
          <a:ln w="9525">
            <a:solidFill>
              <a:schemeClr val="tx1"/>
            </a:solidFill>
            <a:round/>
            <a:headEnd/>
            <a:tailEnd/>
          </a:ln>
        </p:spPr>
        <p:txBody>
          <a:bodyPr/>
          <a:lstStyle/>
          <a:p>
            <a:endParaRPr lang="en-US"/>
          </a:p>
        </p:txBody>
      </p:sp>
      <p:sp>
        <p:nvSpPr>
          <p:cNvPr id="56411" name="Line 174"/>
          <p:cNvSpPr>
            <a:spLocks noChangeShapeType="1"/>
          </p:cNvSpPr>
          <p:nvPr/>
        </p:nvSpPr>
        <p:spPr bwMode="auto">
          <a:xfrm>
            <a:off x="2382838" y="3835400"/>
            <a:ext cx="152400" cy="152400"/>
          </a:xfrm>
          <a:prstGeom prst="line">
            <a:avLst/>
          </a:prstGeom>
          <a:noFill/>
          <a:ln w="9525">
            <a:solidFill>
              <a:schemeClr val="tx1"/>
            </a:solidFill>
            <a:round/>
            <a:headEnd/>
            <a:tailEnd/>
          </a:ln>
        </p:spPr>
        <p:txBody>
          <a:bodyPr/>
          <a:lstStyle/>
          <a:p>
            <a:endParaRPr lang="en-US"/>
          </a:p>
        </p:txBody>
      </p:sp>
      <p:sp>
        <p:nvSpPr>
          <p:cNvPr id="56412" name="Line 175"/>
          <p:cNvSpPr>
            <a:spLocks noChangeShapeType="1"/>
          </p:cNvSpPr>
          <p:nvPr/>
        </p:nvSpPr>
        <p:spPr bwMode="auto">
          <a:xfrm flipV="1">
            <a:off x="2611438" y="3759200"/>
            <a:ext cx="152400" cy="228600"/>
          </a:xfrm>
          <a:prstGeom prst="line">
            <a:avLst/>
          </a:prstGeom>
          <a:noFill/>
          <a:ln w="9525">
            <a:solidFill>
              <a:schemeClr val="tx1"/>
            </a:solidFill>
            <a:round/>
            <a:headEnd/>
            <a:tailEnd/>
          </a:ln>
        </p:spPr>
        <p:txBody>
          <a:bodyPr/>
          <a:lstStyle/>
          <a:p>
            <a:endParaRPr lang="en-US"/>
          </a:p>
        </p:txBody>
      </p:sp>
      <p:sp>
        <p:nvSpPr>
          <p:cNvPr id="56413" name="Line 176"/>
          <p:cNvSpPr>
            <a:spLocks noChangeShapeType="1"/>
          </p:cNvSpPr>
          <p:nvPr/>
        </p:nvSpPr>
        <p:spPr bwMode="auto">
          <a:xfrm flipV="1">
            <a:off x="2611438" y="3759200"/>
            <a:ext cx="228600" cy="304800"/>
          </a:xfrm>
          <a:prstGeom prst="line">
            <a:avLst/>
          </a:prstGeom>
          <a:noFill/>
          <a:ln w="9525">
            <a:solidFill>
              <a:schemeClr val="tx1"/>
            </a:solidFill>
            <a:round/>
            <a:headEnd/>
            <a:tailEnd/>
          </a:ln>
        </p:spPr>
        <p:txBody>
          <a:bodyPr/>
          <a:lstStyle/>
          <a:p>
            <a:endParaRPr lang="en-US"/>
          </a:p>
        </p:txBody>
      </p:sp>
      <p:pic>
        <p:nvPicPr>
          <p:cNvPr id="56414" name="Picture 30"/>
          <p:cNvPicPr>
            <a:picLocks noChangeAspect="1" noChangeArrowheads="1"/>
          </p:cNvPicPr>
          <p:nvPr/>
        </p:nvPicPr>
        <p:blipFill>
          <a:blip r:embed="rId6"/>
          <a:srcRect/>
          <a:stretch>
            <a:fillRect/>
          </a:stretch>
        </p:blipFill>
        <p:spPr bwMode="auto">
          <a:xfrm>
            <a:off x="2459038" y="3987800"/>
            <a:ext cx="238125" cy="114300"/>
          </a:xfrm>
          <a:prstGeom prst="rect">
            <a:avLst/>
          </a:prstGeom>
          <a:noFill/>
          <a:ln w="9525">
            <a:noFill/>
            <a:miter lim="800000"/>
            <a:headEnd/>
            <a:tailEnd/>
          </a:ln>
        </p:spPr>
      </p:pic>
      <p:pic>
        <p:nvPicPr>
          <p:cNvPr id="56415" name="Picture 3"/>
          <p:cNvPicPr>
            <a:picLocks noChangeAspect="1" noChangeArrowheads="1"/>
          </p:cNvPicPr>
          <p:nvPr/>
        </p:nvPicPr>
        <p:blipFill>
          <a:blip r:embed="rId3"/>
          <a:srcRect/>
          <a:stretch>
            <a:fillRect/>
          </a:stretch>
        </p:blipFill>
        <p:spPr bwMode="auto">
          <a:xfrm>
            <a:off x="2689225" y="3549650"/>
            <a:ext cx="211138" cy="269875"/>
          </a:xfrm>
          <a:prstGeom prst="rect">
            <a:avLst/>
          </a:prstGeom>
          <a:noFill/>
          <a:ln w="9525">
            <a:noFill/>
            <a:miter lim="800000"/>
            <a:headEnd/>
            <a:tailEnd/>
          </a:ln>
        </p:spPr>
      </p:pic>
      <p:pic>
        <p:nvPicPr>
          <p:cNvPr id="56416" name="Picture 286" descr="MCj04325370000[1]"/>
          <p:cNvPicPr>
            <a:picLocks noChangeAspect="1" noChangeArrowheads="1"/>
          </p:cNvPicPr>
          <p:nvPr/>
        </p:nvPicPr>
        <p:blipFill>
          <a:blip r:embed="rId7"/>
          <a:srcRect/>
          <a:stretch>
            <a:fillRect/>
          </a:stretch>
        </p:blipFill>
        <p:spPr bwMode="auto">
          <a:xfrm>
            <a:off x="2138363" y="3551238"/>
            <a:ext cx="292100" cy="244475"/>
          </a:xfrm>
          <a:prstGeom prst="rect">
            <a:avLst/>
          </a:prstGeom>
          <a:noFill/>
          <a:ln w="9525">
            <a:noFill/>
            <a:miter lim="800000"/>
            <a:headEnd/>
            <a:tailEnd/>
          </a:ln>
        </p:spPr>
      </p:pic>
      <p:sp>
        <p:nvSpPr>
          <p:cNvPr id="56417" name="Line 182"/>
          <p:cNvSpPr>
            <a:spLocks noChangeShapeType="1"/>
          </p:cNvSpPr>
          <p:nvPr/>
        </p:nvSpPr>
        <p:spPr bwMode="auto">
          <a:xfrm flipH="1">
            <a:off x="2214563" y="3338513"/>
            <a:ext cx="152400" cy="130175"/>
          </a:xfrm>
          <a:prstGeom prst="line">
            <a:avLst/>
          </a:prstGeom>
          <a:noFill/>
          <a:ln w="9525">
            <a:solidFill>
              <a:schemeClr val="accent1"/>
            </a:solidFill>
            <a:round/>
            <a:headEnd/>
            <a:tailEnd type="triangle" w="med" len="sm"/>
          </a:ln>
        </p:spPr>
        <p:txBody>
          <a:bodyPr/>
          <a:lstStyle/>
          <a:p>
            <a:endParaRPr lang="en-US"/>
          </a:p>
        </p:txBody>
      </p:sp>
      <p:pic>
        <p:nvPicPr>
          <p:cNvPr id="56418" name="Picture 3"/>
          <p:cNvPicPr>
            <a:picLocks noChangeAspect="1" noChangeArrowheads="1"/>
          </p:cNvPicPr>
          <p:nvPr/>
        </p:nvPicPr>
        <p:blipFill>
          <a:blip r:embed="rId3"/>
          <a:srcRect/>
          <a:stretch>
            <a:fillRect/>
          </a:stretch>
        </p:blipFill>
        <p:spPr bwMode="auto">
          <a:xfrm>
            <a:off x="2447925" y="1741488"/>
            <a:ext cx="211138" cy="269875"/>
          </a:xfrm>
          <a:prstGeom prst="rect">
            <a:avLst/>
          </a:prstGeom>
          <a:noFill/>
          <a:ln w="9525">
            <a:noFill/>
            <a:miter lim="800000"/>
            <a:headEnd/>
            <a:tailEnd/>
          </a:ln>
        </p:spPr>
      </p:pic>
      <p:pic>
        <p:nvPicPr>
          <p:cNvPr id="56419" name="Picture 3"/>
          <p:cNvPicPr>
            <a:picLocks noChangeAspect="1" noChangeArrowheads="1"/>
          </p:cNvPicPr>
          <p:nvPr/>
        </p:nvPicPr>
        <p:blipFill>
          <a:blip r:embed="rId3"/>
          <a:srcRect/>
          <a:stretch>
            <a:fillRect/>
          </a:stretch>
        </p:blipFill>
        <p:spPr bwMode="auto">
          <a:xfrm>
            <a:off x="2427288" y="3157538"/>
            <a:ext cx="211137" cy="269875"/>
          </a:xfrm>
          <a:prstGeom prst="rect">
            <a:avLst/>
          </a:prstGeom>
          <a:noFill/>
          <a:ln w="9525">
            <a:noFill/>
            <a:miter lim="800000"/>
            <a:headEnd/>
            <a:tailEnd/>
          </a:ln>
        </p:spPr>
      </p:pic>
      <p:pic>
        <p:nvPicPr>
          <p:cNvPr id="56420" name="Picture 3"/>
          <p:cNvPicPr>
            <a:picLocks noChangeAspect="1" noChangeArrowheads="1"/>
          </p:cNvPicPr>
          <p:nvPr/>
        </p:nvPicPr>
        <p:blipFill>
          <a:blip r:embed="rId3"/>
          <a:srcRect/>
          <a:stretch>
            <a:fillRect/>
          </a:stretch>
        </p:blipFill>
        <p:spPr bwMode="auto">
          <a:xfrm>
            <a:off x="2470150" y="4600575"/>
            <a:ext cx="211138" cy="2698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0" y="914400"/>
            <a:ext cx="4267200" cy="4953000"/>
          </a:xfrm>
        </p:spPr>
        <p:txBody>
          <a:bodyPr/>
          <a:lstStyle/>
          <a:p>
            <a:pPr marL="168275" indent="-168275" eaLnBrk="1" hangingPunct="1">
              <a:lnSpc>
                <a:spcPct val="100000"/>
              </a:lnSpc>
            </a:pPr>
            <a:r>
              <a:rPr lang="en-US" sz="1600" b="1" smtClean="0">
                <a:ea typeface="MS PGothic" pitchFamily="34" charset="-128"/>
              </a:rPr>
              <a:t>vPC peer </a:t>
            </a:r>
            <a:r>
              <a:rPr lang="en-US" sz="1600" smtClean="0">
                <a:ea typeface="MS PGothic" pitchFamily="34" charset="-128"/>
              </a:rPr>
              <a:t>– a vPC switch, one of a pair</a:t>
            </a:r>
          </a:p>
          <a:p>
            <a:pPr marL="168275" indent="-168275" eaLnBrk="1" hangingPunct="1">
              <a:lnSpc>
                <a:spcPct val="100000"/>
              </a:lnSpc>
            </a:pPr>
            <a:r>
              <a:rPr lang="en-US" sz="1600" b="1" smtClean="0">
                <a:ea typeface="MS PGothic" pitchFamily="34" charset="-128"/>
              </a:rPr>
              <a:t>vPC member port</a:t>
            </a:r>
            <a:r>
              <a:rPr lang="en-US" sz="1600" smtClean="0">
                <a:ea typeface="MS PGothic" pitchFamily="34" charset="-128"/>
              </a:rPr>
              <a:t> – one of a set of ports (port channels) that form a vPC</a:t>
            </a:r>
          </a:p>
          <a:p>
            <a:pPr marL="168275" indent="-168275" eaLnBrk="1" hangingPunct="1">
              <a:lnSpc>
                <a:spcPct val="100000"/>
              </a:lnSpc>
            </a:pPr>
            <a:r>
              <a:rPr lang="en-US" sz="1600" b="1" smtClean="0">
                <a:ea typeface="MS PGothic" pitchFamily="34" charset="-128"/>
              </a:rPr>
              <a:t>vPC</a:t>
            </a:r>
            <a:r>
              <a:rPr lang="en-US" sz="1600" smtClean="0">
                <a:ea typeface="MS PGothic" pitchFamily="34" charset="-128"/>
              </a:rPr>
              <a:t> – the combined port channel between the vPC peers and the downstream device</a:t>
            </a:r>
          </a:p>
          <a:p>
            <a:pPr marL="168275" indent="-168275" eaLnBrk="1" hangingPunct="1">
              <a:lnSpc>
                <a:spcPct val="100000"/>
              </a:lnSpc>
            </a:pPr>
            <a:r>
              <a:rPr lang="en-US" sz="1600" b="1" smtClean="0">
                <a:ea typeface="MS PGothic" pitchFamily="34" charset="-128"/>
              </a:rPr>
              <a:t>vPC peer-link</a:t>
            </a:r>
            <a:r>
              <a:rPr lang="en-US" sz="1600" smtClean="0">
                <a:ea typeface="MS PGothic" pitchFamily="34" charset="-128"/>
              </a:rPr>
              <a:t> – Link used to synchronize state between vPC peer devices, must be 10GbE</a:t>
            </a:r>
          </a:p>
          <a:p>
            <a:pPr marL="168275" indent="-168275" eaLnBrk="1" hangingPunct="1">
              <a:lnSpc>
                <a:spcPct val="100000"/>
              </a:lnSpc>
            </a:pPr>
            <a:r>
              <a:rPr lang="en-US" sz="1600" b="1" smtClean="0">
                <a:ea typeface="MS PGothic" pitchFamily="34" charset="-128"/>
              </a:rPr>
              <a:t>vPC peer-keepalive link</a:t>
            </a:r>
            <a:r>
              <a:rPr lang="en-US" sz="1600" smtClean="0">
                <a:ea typeface="MS PGothic" pitchFamily="34" charset="-128"/>
              </a:rPr>
              <a:t> – the keepalive link between vPC peer devices, i.e., backup to the vPC peer-link</a:t>
            </a:r>
          </a:p>
          <a:p>
            <a:pPr marL="168275" indent="-168275" eaLnBrk="1" hangingPunct="1">
              <a:lnSpc>
                <a:spcPct val="100000"/>
              </a:lnSpc>
            </a:pPr>
            <a:r>
              <a:rPr lang="en-US" sz="1600" b="1" smtClean="0">
                <a:ea typeface="MS PGothic" pitchFamily="34" charset="-128"/>
              </a:rPr>
              <a:t>vPC VLAN</a:t>
            </a:r>
            <a:r>
              <a:rPr lang="en-US" sz="1600" smtClean="0">
                <a:ea typeface="MS PGothic" pitchFamily="34" charset="-128"/>
              </a:rPr>
              <a:t> –  one of the VLANs carried over the peer-link and used to communicate via vPC with a peer device. </a:t>
            </a:r>
          </a:p>
          <a:p>
            <a:pPr marL="168275" indent="-168275" eaLnBrk="1" hangingPunct="1">
              <a:lnSpc>
                <a:spcPct val="100000"/>
              </a:lnSpc>
            </a:pPr>
            <a:r>
              <a:rPr lang="en-US" sz="1600" b="1" smtClean="0">
                <a:ea typeface="MS PGothic" pitchFamily="34" charset="-128"/>
              </a:rPr>
              <a:t>non-vPC VLAN</a:t>
            </a:r>
            <a:r>
              <a:rPr lang="en-US" sz="1600" smtClean="0">
                <a:ea typeface="MS PGothic" pitchFamily="34" charset="-128"/>
              </a:rPr>
              <a:t> –  One of the STP VLANs not carried over the peer-link</a:t>
            </a:r>
          </a:p>
          <a:p>
            <a:pPr marL="168275" indent="-168275" eaLnBrk="1" hangingPunct="1">
              <a:lnSpc>
                <a:spcPct val="100000"/>
              </a:lnSpc>
            </a:pPr>
            <a:r>
              <a:rPr lang="en-US" sz="1600" b="1" smtClean="0">
                <a:ea typeface="MS PGothic" pitchFamily="34" charset="-128"/>
              </a:rPr>
              <a:t>CFS</a:t>
            </a:r>
            <a:r>
              <a:rPr lang="en-US" sz="1600" smtClean="0">
                <a:ea typeface="MS PGothic" pitchFamily="34" charset="-128"/>
              </a:rPr>
              <a:t> – Cisco Fabric Services protocol, used for state synchronization and configuration validation between vPC peer devices</a:t>
            </a:r>
          </a:p>
        </p:txBody>
      </p:sp>
      <p:sp>
        <p:nvSpPr>
          <p:cNvPr id="7171" name="AutoShape 104"/>
          <p:cNvSpPr>
            <a:spLocks noChangeArrowheads="1"/>
          </p:cNvSpPr>
          <p:nvPr/>
        </p:nvSpPr>
        <p:spPr bwMode="auto">
          <a:xfrm>
            <a:off x="228600" y="4981575"/>
            <a:ext cx="762000" cy="293688"/>
          </a:xfrm>
          <a:prstGeom prst="wedgeRoundRectCallout">
            <a:avLst>
              <a:gd name="adj1" fmla="val 180208"/>
              <a:gd name="adj2" fmla="val -192704"/>
              <a:gd name="adj3" fmla="val 16667"/>
            </a:avLst>
          </a:prstGeom>
          <a:solidFill>
            <a:schemeClr val="accent1"/>
          </a:solidFill>
          <a:ln w="9525">
            <a:solidFill>
              <a:schemeClr val="tx1"/>
            </a:solidFill>
            <a:miter lim="800000"/>
            <a:headEnd/>
            <a:tailEnd/>
          </a:ln>
        </p:spPr>
        <p:txBody>
          <a:bodyPr lIns="0" tIns="0" rIns="0" bIns="0" anchor="ctr"/>
          <a:lstStyle/>
          <a:p>
            <a:pPr algn="ctr"/>
            <a:r>
              <a:rPr lang="en-US" sz="1200"/>
              <a:t>vPC</a:t>
            </a:r>
          </a:p>
        </p:txBody>
      </p:sp>
      <p:sp>
        <p:nvSpPr>
          <p:cNvPr id="7172" name="AutoShape 106"/>
          <p:cNvSpPr>
            <a:spLocks noChangeArrowheads="1"/>
          </p:cNvSpPr>
          <p:nvPr/>
        </p:nvSpPr>
        <p:spPr bwMode="auto">
          <a:xfrm>
            <a:off x="3581400" y="3048000"/>
            <a:ext cx="762000" cy="304800"/>
          </a:xfrm>
          <a:prstGeom prst="wedgeRoundRectCallout">
            <a:avLst>
              <a:gd name="adj1" fmla="val -122500"/>
              <a:gd name="adj2" fmla="val -69273"/>
              <a:gd name="adj3" fmla="val 16667"/>
            </a:avLst>
          </a:prstGeom>
          <a:solidFill>
            <a:schemeClr val="accent1"/>
          </a:solidFill>
          <a:ln w="9525">
            <a:solidFill>
              <a:schemeClr val="tx1"/>
            </a:solidFill>
            <a:miter lim="800000"/>
            <a:headEnd/>
            <a:tailEnd/>
          </a:ln>
        </p:spPr>
        <p:txBody>
          <a:bodyPr lIns="0" tIns="0" rIns="0" bIns="0"/>
          <a:lstStyle/>
          <a:p>
            <a:pPr algn="ctr"/>
            <a:r>
              <a:rPr lang="en-US" sz="1200"/>
              <a:t>vPC peer</a:t>
            </a:r>
          </a:p>
        </p:txBody>
      </p:sp>
      <p:sp>
        <p:nvSpPr>
          <p:cNvPr id="7173" name="AutoShape 107"/>
          <p:cNvSpPr>
            <a:spLocks noChangeArrowheads="1"/>
          </p:cNvSpPr>
          <p:nvPr/>
        </p:nvSpPr>
        <p:spPr bwMode="auto">
          <a:xfrm>
            <a:off x="3581400" y="5181600"/>
            <a:ext cx="762000" cy="609600"/>
          </a:xfrm>
          <a:prstGeom prst="wedgeRoundRectCallout">
            <a:avLst>
              <a:gd name="adj1" fmla="val -107190"/>
              <a:gd name="adj2" fmla="val -54699"/>
              <a:gd name="adj3" fmla="val 16667"/>
            </a:avLst>
          </a:prstGeom>
          <a:solidFill>
            <a:schemeClr val="accent1"/>
          </a:solidFill>
          <a:ln w="9525">
            <a:solidFill>
              <a:schemeClr val="tx1"/>
            </a:solidFill>
            <a:miter lim="800000"/>
            <a:headEnd/>
            <a:tailEnd/>
          </a:ln>
        </p:spPr>
        <p:txBody>
          <a:bodyPr lIns="0" tIns="0" rIns="0" bIns="0" anchor="ctr"/>
          <a:lstStyle/>
          <a:p>
            <a:pPr algn="ctr"/>
            <a:r>
              <a:rPr lang="en-US" sz="1200"/>
              <a:t>non-vPC device</a:t>
            </a:r>
          </a:p>
        </p:txBody>
      </p:sp>
      <p:sp>
        <p:nvSpPr>
          <p:cNvPr id="7174" name="AutoShape 105"/>
          <p:cNvSpPr>
            <a:spLocks noChangeArrowheads="1"/>
          </p:cNvSpPr>
          <p:nvPr/>
        </p:nvSpPr>
        <p:spPr bwMode="auto">
          <a:xfrm>
            <a:off x="228600" y="1752600"/>
            <a:ext cx="1371600" cy="381000"/>
          </a:xfrm>
          <a:prstGeom prst="wedgeRoundRectCallout">
            <a:avLst>
              <a:gd name="adj1" fmla="val 81981"/>
              <a:gd name="adj2" fmla="val 157204"/>
              <a:gd name="adj3" fmla="val 16667"/>
            </a:avLst>
          </a:prstGeom>
          <a:solidFill>
            <a:schemeClr val="accent1"/>
          </a:solidFill>
          <a:ln w="9525">
            <a:solidFill>
              <a:schemeClr val="tx1"/>
            </a:solidFill>
            <a:miter lim="800000"/>
            <a:headEnd/>
            <a:tailEnd/>
          </a:ln>
        </p:spPr>
        <p:txBody>
          <a:bodyPr lIns="0" tIns="0" rIns="0" bIns="0"/>
          <a:lstStyle/>
          <a:p>
            <a:pPr algn="ctr"/>
            <a:r>
              <a:rPr lang="en-US" sz="1200"/>
              <a:t>vPC peer-keepalive link</a:t>
            </a:r>
          </a:p>
        </p:txBody>
      </p:sp>
      <p:sp>
        <p:nvSpPr>
          <p:cNvPr id="7175" name="Rectangle 26"/>
          <p:cNvSpPr>
            <a:spLocks noChangeArrowheads="1"/>
          </p:cNvSpPr>
          <p:nvPr/>
        </p:nvSpPr>
        <p:spPr bwMode="auto">
          <a:xfrm>
            <a:off x="990600" y="3838575"/>
            <a:ext cx="2209800" cy="5334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7176" name="Rectangle 26"/>
          <p:cNvSpPr>
            <a:spLocks noChangeArrowheads="1"/>
          </p:cNvSpPr>
          <p:nvPr/>
        </p:nvSpPr>
        <p:spPr bwMode="auto">
          <a:xfrm>
            <a:off x="990600" y="22860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7177" name="Line 28"/>
          <p:cNvSpPr>
            <a:spLocks noChangeShapeType="1"/>
          </p:cNvSpPr>
          <p:nvPr/>
        </p:nvSpPr>
        <p:spPr bwMode="auto">
          <a:xfrm flipH="1">
            <a:off x="1593850" y="27432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78" name="Line 13"/>
          <p:cNvSpPr>
            <a:spLocks noChangeShapeType="1"/>
          </p:cNvSpPr>
          <p:nvPr/>
        </p:nvSpPr>
        <p:spPr bwMode="auto">
          <a:xfrm>
            <a:off x="1365250" y="4143375"/>
            <a:ext cx="0" cy="381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79" name="Line 21"/>
          <p:cNvSpPr>
            <a:spLocks noChangeShapeType="1"/>
          </p:cNvSpPr>
          <p:nvPr/>
        </p:nvSpPr>
        <p:spPr bwMode="auto">
          <a:xfrm flipH="1">
            <a:off x="2057400" y="4371975"/>
            <a:ext cx="0" cy="685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80" name="Line 22"/>
          <p:cNvSpPr>
            <a:spLocks noChangeShapeType="1"/>
          </p:cNvSpPr>
          <p:nvPr/>
        </p:nvSpPr>
        <p:spPr bwMode="auto">
          <a:xfrm flipH="1">
            <a:off x="2133600" y="4067175"/>
            <a:ext cx="685800" cy="304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81" name="Line 24"/>
          <p:cNvSpPr>
            <a:spLocks noChangeShapeType="1"/>
          </p:cNvSpPr>
          <p:nvPr/>
        </p:nvSpPr>
        <p:spPr bwMode="auto">
          <a:xfrm>
            <a:off x="1371600" y="4067175"/>
            <a:ext cx="685800" cy="304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82" name="Line 33"/>
          <p:cNvSpPr>
            <a:spLocks noChangeShapeType="1"/>
          </p:cNvSpPr>
          <p:nvPr/>
        </p:nvSpPr>
        <p:spPr bwMode="auto">
          <a:xfrm flipH="1">
            <a:off x="2133600" y="4371975"/>
            <a:ext cx="0" cy="685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83" name="Oval 108"/>
          <p:cNvSpPr>
            <a:spLocks noChangeArrowheads="1"/>
          </p:cNvSpPr>
          <p:nvPr/>
        </p:nvSpPr>
        <p:spPr bwMode="auto">
          <a:xfrm>
            <a:off x="1905000" y="4448175"/>
            <a:ext cx="30480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7184" name="Line 23"/>
          <p:cNvSpPr>
            <a:spLocks noChangeShapeType="1"/>
          </p:cNvSpPr>
          <p:nvPr/>
        </p:nvSpPr>
        <p:spPr bwMode="auto">
          <a:xfrm>
            <a:off x="2819400" y="4371975"/>
            <a:ext cx="304800" cy="381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85" name="Line 32"/>
          <p:cNvSpPr>
            <a:spLocks noChangeShapeType="1"/>
          </p:cNvSpPr>
          <p:nvPr/>
        </p:nvSpPr>
        <p:spPr bwMode="auto">
          <a:xfrm>
            <a:off x="2743200" y="4371975"/>
            <a:ext cx="304800" cy="3810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86" name="Line 34"/>
          <p:cNvSpPr>
            <a:spLocks noChangeShapeType="1"/>
          </p:cNvSpPr>
          <p:nvPr/>
        </p:nvSpPr>
        <p:spPr bwMode="auto">
          <a:xfrm>
            <a:off x="2819400" y="4067175"/>
            <a:ext cx="0" cy="304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87" name="Line 36"/>
          <p:cNvSpPr>
            <a:spLocks noChangeShapeType="1"/>
          </p:cNvSpPr>
          <p:nvPr/>
        </p:nvSpPr>
        <p:spPr bwMode="auto">
          <a:xfrm flipH="1" flipV="1">
            <a:off x="1371600" y="4067175"/>
            <a:ext cx="1371600" cy="3048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88" name="Line 23"/>
          <p:cNvSpPr>
            <a:spLocks noChangeShapeType="1"/>
          </p:cNvSpPr>
          <p:nvPr/>
        </p:nvSpPr>
        <p:spPr bwMode="auto">
          <a:xfrm>
            <a:off x="2667000" y="30480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89" name="Line 36"/>
          <p:cNvSpPr>
            <a:spLocks noChangeShapeType="1"/>
          </p:cNvSpPr>
          <p:nvPr/>
        </p:nvSpPr>
        <p:spPr bwMode="auto">
          <a:xfrm flipH="1" flipV="1">
            <a:off x="1371600" y="29718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90" name="Line 32"/>
          <p:cNvSpPr>
            <a:spLocks noChangeShapeType="1"/>
          </p:cNvSpPr>
          <p:nvPr/>
        </p:nvSpPr>
        <p:spPr bwMode="auto">
          <a:xfrm flipH="1">
            <a:off x="1295400" y="30480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91" name="Line 36"/>
          <p:cNvSpPr>
            <a:spLocks noChangeShapeType="1"/>
          </p:cNvSpPr>
          <p:nvPr/>
        </p:nvSpPr>
        <p:spPr bwMode="auto">
          <a:xfrm flipH="1">
            <a:off x="1371600" y="30480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192" name="Oval 108"/>
          <p:cNvSpPr>
            <a:spLocks noChangeArrowheads="1"/>
          </p:cNvSpPr>
          <p:nvPr/>
        </p:nvSpPr>
        <p:spPr bwMode="auto">
          <a:xfrm>
            <a:off x="2743200" y="4448175"/>
            <a:ext cx="30480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7193" name="Picture 124" descr="DC3 Icon"/>
          <p:cNvPicPr>
            <a:picLocks noChangeAspect="1" noChangeArrowheads="1"/>
          </p:cNvPicPr>
          <p:nvPr/>
        </p:nvPicPr>
        <p:blipFill>
          <a:blip r:embed="rId3"/>
          <a:srcRect/>
          <a:stretch>
            <a:fillRect/>
          </a:stretch>
        </p:blipFill>
        <p:spPr bwMode="auto">
          <a:xfrm>
            <a:off x="1060450" y="2362200"/>
            <a:ext cx="603250" cy="796925"/>
          </a:xfrm>
          <a:prstGeom prst="rect">
            <a:avLst/>
          </a:prstGeom>
          <a:noFill/>
          <a:ln w="9525">
            <a:noFill/>
            <a:miter lim="800000"/>
            <a:headEnd/>
            <a:tailEnd/>
          </a:ln>
        </p:spPr>
      </p:pic>
      <p:pic>
        <p:nvPicPr>
          <p:cNvPr id="7194" name="Picture 124" descr="DC3 Icon"/>
          <p:cNvPicPr>
            <a:picLocks noChangeAspect="1" noChangeArrowheads="1"/>
          </p:cNvPicPr>
          <p:nvPr/>
        </p:nvPicPr>
        <p:blipFill>
          <a:blip r:embed="rId3"/>
          <a:srcRect/>
          <a:stretch>
            <a:fillRect/>
          </a:stretch>
        </p:blipFill>
        <p:spPr bwMode="auto">
          <a:xfrm>
            <a:off x="2514600" y="2362200"/>
            <a:ext cx="603250" cy="796925"/>
          </a:xfrm>
          <a:prstGeom prst="rect">
            <a:avLst/>
          </a:prstGeom>
          <a:noFill/>
          <a:ln w="9525">
            <a:noFill/>
            <a:miter lim="800000"/>
            <a:headEnd/>
            <a:tailEnd/>
          </a:ln>
        </p:spPr>
      </p:pic>
      <p:pic>
        <p:nvPicPr>
          <p:cNvPr id="7195" name="Picture 40" descr="server"/>
          <p:cNvPicPr>
            <a:picLocks noChangeAspect="1" noChangeArrowheads="1"/>
          </p:cNvPicPr>
          <p:nvPr/>
        </p:nvPicPr>
        <p:blipFill>
          <a:blip r:embed="rId4"/>
          <a:srcRect/>
          <a:stretch>
            <a:fillRect/>
          </a:stretch>
        </p:blipFill>
        <p:spPr bwMode="auto">
          <a:xfrm>
            <a:off x="1974850" y="4598988"/>
            <a:ext cx="338138" cy="534987"/>
          </a:xfrm>
          <a:prstGeom prst="rect">
            <a:avLst/>
          </a:prstGeom>
          <a:noFill/>
          <a:ln w="9525">
            <a:noFill/>
            <a:miter lim="800000"/>
            <a:headEnd/>
            <a:tailEnd/>
          </a:ln>
        </p:spPr>
      </p:pic>
      <p:grpSp>
        <p:nvGrpSpPr>
          <p:cNvPr id="7196" name="Group 41"/>
          <p:cNvGrpSpPr>
            <a:grpSpLocks/>
          </p:cNvGrpSpPr>
          <p:nvPr/>
        </p:nvGrpSpPr>
        <p:grpSpPr bwMode="auto">
          <a:xfrm>
            <a:off x="2660650" y="4659313"/>
            <a:ext cx="630238" cy="474662"/>
            <a:chOff x="3168" y="2976"/>
            <a:chExt cx="397" cy="299"/>
          </a:xfrm>
        </p:grpSpPr>
        <p:pic>
          <p:nvPicPr>
            <p:cNvPr id="7215" name="Picture 42" descr="hub"/>
            <p:cNvPicPr>
              <a:picLocks noChangeAspect="1" noChangeArrowheads="1"/>
            </p:cNvPicPr>
            <p:nvPr/>
          </p:nvPicPr>
          <p:blipFill>
            <a:blip r:embed="rId5"/>
            <a:srcRect/>
            <a:stretch>
              <a:fillRect/>
            </a:stretch>
          </p:blipFill>
          <p:spPr bwMode="auto">
            <a:xfrm>
              <a:off x="3168" y="2976"/>
              <a:ext cx="397" cy="299"/>
            </a:xfrm>
            <a:prstGeom prst="rect">
              <a:avLst/>
            </a:prstGeom>
            <a:noFill/>
            <a:ln w="9525">
              <a:noFill/>
              <a:miter lim="800000"/>
              <a:headEnd/>
              <a:tailEnd/>
            </a:ln>
          </p:spPr>
        </p:pic>
        <p:pic>
          <p:nvPicPr>
            <p:cNvPr id="7216" name="Picture 43" descr="sfs-7000"/>
            <p:cNvPicPr>
              <a:picLocks noChangeAspect="1" noChangeArrowheads="1"/>
            </p:cNvPicPr>
            <p:nvPr/>
          </p:nvPicPr>
          <p:blipFill>
            <a:blip r:embed="rId6"/>
            <a:srcRect/>
            <a:stretch>
              <a:fillRect/>
            </a:stretch>
          </p:blipFill>
          <p:spPr bwMode="auto">
            <a:xfrm>
              <a:off x="3385" y="3016"/>
              <a:ext cx="104" cy="126"/>
            </a:xfrm>
            <a:prstGeom prst="rect">
              <a:avLst/>
            </a:prstGeom>
            <a:noFill/>
            <a:ln w="9525">
              <a:noFill/>
              <a:miter lim="800000"/>
              <a:headEnd/>
              <a:tailEnd/>
            </a:ln>
          </p:spPr>
        </p:pic>
      </p:grpSp>
      <p:sp>
        <p:nvSpPr>
          <p:cNvPr id="7197" name="Line 28"/>
          <p:cNvSpPr>
            <a:spLocks noChangeShapeType="1"/>
          </p:cNvSpPr>
          <p:nvPr/>
        </p:nvSpPr>
        <p:spPr bwMode="auto">
          <a:xfrm flipH="1">
            <a:off x="1600200" y="4067175"/>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7198" name="Picture 100" descr="cataly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085850" y="3914775"/>
            <a:ext cx="660400" cy="301625"/>
          </a:xfrm>
          <a:prstGeom prst="rect">
            <a:avLst/>
          </a:prstGeom>
          <a:noFill/>
          <a:ln w="9525">
            <a:noFill/>
            <a:miter lim="800000"/>
            <a:headEnd/>
            <a:tailEnd/>
          </a:ln>
        </p:spPr>
      </p:pic>
      <p:sp>
        <p:nvSpPr>
          <p:cNvPr id="7199" name="Line 30"/>
          <p:cNvSpPr>
            <a:spLocks noChangeShapeType="1"/>
          </p:cNvSpPr>
          <p:nvPr/>
        </p:nvSpPr>
        <p:spPr bwMode="auto">
          <a:xfrm flipH="1">
            <a:off x="1600200" y="25908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7200" name="Line 30"/>
          <p:cNvSpPr>
            <a:spLocks noChangeShapeType="1"/>
          </p:cNvSpPr>
          <p:nvPr/>
        </p:nvSpPr>
        <p:spPr bwMode="auto">
          <a:xfrm flipH="1">
            <a:off x="1600200" y="3990975"/>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7201" name="Oval 108"/>
          <p:cNvSpPr>
            <a:spLocks noChangeArrowheads="1"/>
          </p:cNvSpPr>
          <p:nvPr/>
        </p:nvSpPr>
        <p:spPr bwMode="auto">
          <a:xfrm>
            <a:off x="1295400" y="3505200"/>
            <a:ext cx="152400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7202" name="AutoShape 104"/>
          <p:cNvSpPr>
            <a:spLocks noChangeArrowheads="1"/>
          </p:cNvSpPr>
          <p:nvPr/>
        </p:nvSpPr>
        <p:spPr bwMode="auto">
          <a:xfrm>
            <a:off x="3505200" y="3657600"/>
            <a:ext cx="762000" cy="685800"/>
          </a:xfrm>
          <a:prstGeom prst="wedgeRoundRectCallout">
            <a:avLst>
              <a:gd name="adj1" fmla="val -176532"/>
              <a:gd name="adj2" fmla="val -131532"/>
              <a:gd name="adj3" fmla="val 16667"/>
            </a:avLst>
          </a:prstGeom>
          <a:solidFill>
            <a:schemeClr val="accent1"/>
          </a:solidFill>
          <a:ln w="9525">
            <a:solidFill>
              <a:schemeClr val="tx1"/>
            </a:solidFill>
            <a:miter lim="800000"/>
            <a:headEnd/>
            <a:tailEnd/>
          </a:ln>
        </p:spPr>
        <p:txBody>
          <a:bodyPr lIns="0" tIns="0" rIns="0" bIns="0"/>
          <a:lstStyle/>
          <a:p>
            <a:pPr algn="ctr"/>
            <a:r>
              <a:rPr lang="en-US" sz="1200"/>
              <a:t>vPC member port</a:t>
            </a:r>
          </a:p>
        </p:txBody>
      </p:sp>
      <p:sp>
        <p:nvSpPr>
          <p:cNvPr id="7203" name="AutoShape 104"/>
          <p:cNvSpPr>
            <a:spLocks noChangeArrowheads="1"/>
          </p:cNvSpPr>
          <p:nvPr/>
        </p:nvSpPr>
        <p:spPr bwMode="auto">
          <a:xfrm>
            <a:off x="152400" y="3505200"/>
            <a:ext cx="762000" cy="293688"/>
          </a:xfrm>
          <a:prstGeom prst="wedgeRoundRectCallout">
            <a:avLst>
              <a:gd name="adj1" fmla="val 105500"/>
              <a:gd name="adj2" fmla="val -47111"/>
              <a:gd name="adj3" fmla="val 16667"/>
            </a:avLst>
          </a:prstGeom>
          <a:solidFill>
            <a:schemeClr val="accent1"/>
          </a:solidFill>
          <a:ln w="9525">
            <a:solidFill>
              <a:schemeClr val="tx1"/>
            </a:solidFill>
            <a:miter lim="800000"/>
            <a:headEnd/>
            <a:tailEnd/>
          </a:ln>
        </p:spPr>
        <p:txBody>
          <a:bodyPr lIns="0" tIns="0" rIns="0" bIns="0" anchor="ctr"/>
          <a:lstStyle/>
          <a:p>
            <a:pPr algn="ctr"/>
            <a:r>
              <a:rPr lang="en-US" sz="1200"/>
              <a:t>vPC</a:t>
            </a:r>
          </a:p>
        </p:txBody>
      </p:sp>
      <p:sp>
        <p:nvSpPr>
          <p:cNvPr id="7204" name="AutoShape 104"/>
          <p:cNvSpPr>
            <a:spLocks noChangeArrowheads="1"/>
          </p:cNvSpPr>
          <p:nvPr/>
        </p:nvSpPr>
        <p:spPr bwMode="auto">
          <a:xfrm>
            <a:off x="3505200" y="3657600"/>
            <a:ext cx="762000" cy="685800"/>
          </a:xfrm>
          <a:prstGeom prst="wedgeRoundRectCallout">
            <a:avLst>
              <a:gd name="adj1" fmla="val -157856"/>
              <a:gd name="adj2" fmla="val -131532"/>
              <a:gd name="adj3" fmla="val 16667"/>
            </a:avLst>
          </a:prstGeom>
          <a:solidFill>
            <a:schemeClr val="accent1"/>
          </a:solidFill>
          <a:ln w="9525">
            <a:solidFill>
              <a:schemeClr val="tx1"/>
            </a:solidFill>
            <a:miter lim="800000"/>
            <a:headEnd/>
            <a:tailEnd/>
          </a:ln>
        </p:spPr>
        <p:txBody>
          <a:bodyPr lIns="0" tIns="0" rIns="0" bIns="0" anchor="ctr"/>
          <a:lstStyle/>
          <a:p>
            <a:pPr algn="ctr"/>
            <a:r>
              <a:rPr lang="en-US" sz="1200"/>
              <a:t>vPC member port</a:t>
            </a:r>
          </a:p>
        </p:txBody>
      </p:sp>
      <p:sp>
        <p:nvSpPr>
          <p:cNvPr id="7205" name="Line 28"/>
          <p:cNvSpPr>
            <a:spLocks noChangeShapeType="1"/>
          </p:cNvSpPr>
          <p:nvPr/>
        </p:nvSpPr>
        <p:spPr bwMode="auto">
          <a:xfrm flipH="1">
            <a:off x="1600200" y="28194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206" name="Oval 108"/>
          <p:cNvSpPr>
            <a:spLocks noChangeArrowheads="1"/>
          </p:cNvSpPr>
          <p:nvPr/>
        </p:nvSpPr>
        <p:spPr bwMode="auto">
          <a:xfrm>
            <a:off x="2057400" y="26670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50" name="Left-Right Arrow 49"/>
          <p:cNvSpPr/>
          <p:nvPr/>
        </p:nvSpPr>
        <p:spPr bwMode="auto">
          <a:xfrm>
            <a:off x="1447800" y="2895600"/>
            <a:ext cx="1219200" cy="228600"/>
          </a:xfrm>
          <a:prstGeom prst="leftRightArrow">
            <a:avLst/>
          </a:prstGeom>
          <a:solidFill>
            <a:schemeClr val="tx2">
              <a:lumMod val="60000"/>
              <a:lumOff val="40000"/>
            </a:schemeClr>
          </a:solidFill>
          <a:ln w="9525" cap="flat" cmpd="sng" algn="ctr">
            <a:noFill/>
            <a:prstDash val="solid"/>
            <a:round/>
            <a:headEnd type="none" w="med" len="med"/>
            <a:tailEnd type="none" w="med" len="med"/>
          </a:ln>
          <a:effectLst/>
        </p:spPr>
        <p:txBody>
          <a:bodyPr wrap="none" lIns="73025" tIns="36511" rIns="73025" bIns="36511" anchor="ctr"/>
          <a:lstStyle/>
          <a:p>
            <a:pPr algn="ctr" defTabSz="814388" eaLnBrk="0" hangingPunct="0">
              <a:lnSpc>
                <a:spcPct val="90000"/>
              </a:lnSpc>
              <a:buFont typeface="Wingdings" pitchFamily="-112" charset="2"/>
              <a:buNone/>
              <a:defRPr/>
            </a:pPr>
            <a:endParaRPr lang="en-US" dirty="0">
              <a:latin typeface="Arial" pitchFamily="-112" charset="0"/>
              <a:ea typeface="ＭＳ Ｐゴシック" pitchFamily="-112" charset="-128"/>
              <a:cs typeface="ＭＳ Ｐゴシック" pitchFamily="-112" charset="-128"/>
            </a:endParaRPr>
          </a:p>
        </p:txBody>
      </p:sp>
      <p:sp>
        <p:nvSpPr>
          <p:cNvPr id="7208" name="Line 22"/>
          <p:cNvSpPr>
            <a:spLocks noChangeShapeType="1"/>
          </p:cNvSpPr>
          <p:nvPr/>
        </p:nvSpPr>
        <p:spPr bwMode="auto">
          <a:xfrm flipH="1">
            <a:off x="1371600" y="4114800"/>
            <a:ext cx="1295400" cy="4572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7209" name="Oval 108"/>
          <p:cNvSpPr>
            <a:spLocks noChangeArrowheads="1"/>
          </p:cNvSpPr>
          <p:nvPr/>
        </p:nvSpPr>
        <p:spPr bwMode="auto">
          <a:xfrm>
            <a:off x="1295400" y="4419600"/>
            <a:ext cx="38100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pic>
        <p:nvPicPr>
          <p:cNvPr id="7210" name="Picture 40" descr="server"/>
          <p:cNvPicPr>
            <a:picLocks noChangeAspect="1" noChangeArrowheads="1"/>
          </p:cNvPicPr>
          <p:nvPr/>
        </p:nvPicPr>
        <p:blipFill>
          <a:blip r:embed="rId4"/>
          <a:srcRect/>
          <a:stretch>
            <a:fillRect/>
          </a:stretch>
        </p:blipFill>
        <p:spPr bwMode="auto">
          <a:xfrm>
            <a:off x="1136650" y="4524375"/>
            <a:ext cx="609600" cy="174625"/>
          </a:xfrm>
          <a:prstGeom prst="rect">
            <a:avLst/>
          </a:prstGeom>
          <a:noFill/>
          <a:ln w="9525">
            <a:noFill/>
            <a:miter lim="800000"/>
            <a:headEnd/>
            <a:tailEnd/>
          </a:ln>
        </p:spPr>
      </p:pic>
      <p:pic>
        <p:nvPicPr>
          <p:cNvPr id="7211" name="Picture 100" descr="cataly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432050" y="3914775"/>
            <a:ext cx="660400" cy="301625"/>
          </a:xfrm>
          <a:prstGeom prst="rect">
            <a:avLst/>
          </a:prstGeom>
          <a:noFill/>
          <a:ln w="9525">
            <a:noFill/>
            <a:miter lim="800000"/>
            <a:headEnd/>
            <a:tailEnd/>
          </a:ln>
        </p:spPr>
      </p:pic>
      <p:sp>
        <p:nvSpPr>
          <p:cNvPr id="7212" name="AutoShape 105"/>
          <p:cNvSpPr>
            <a:spLocks noChangeArrowheads="1"/>
          </p:cNvSpPr>
          <p:nvPr/>
        </p:nvSpPr>
        <p:spPr bwMode="auto">
          <a:xfrm>
            <a:off x="3048000" y="2362200"/>
            <a:ext cx="1066800" cy="228600"/>
          </a:xfrm>
          <a:prstGeom prst="wedgeRoundRectCallout">
            <a:avLst>
              <a:gd name="adj1" fmla="val -117778"/>
              <a:gd name="adj2" fmla="val 231125"/>
              <a:gd name="adj3" fmla="val 16667"/>
            </a:avLst>
          </a:prstGeom>
          <a:solidFill>
            <a:schemeClr val="accent1"/>
          </a:solidFill>
          <a:ln w="9525">
            <a:solidFill>
              <a:schemeClr val="tx1"/>
            </a:solidFill>
            <a:miter lim="800000"/>
            <a:headEnd/>
            <a:tailEnd/>
          </a:ln>
        </p:spPr>
        <p:txBody>
          <a:bodyPr lIns="0" tIns="0" rIns="0" bIns="0"/>
          <a:lstStyle/>
          <a:p>
            <a:pPr algn="ctr"/>
            <a:r>
              <a:rPr lang="en-US" sz="1200"/>
              <a:t>CFS protocol</a:t>
            </a:r>
          </a:p>
        </p:txBody>
      </p:sp>
      <p:sp>
        <p:nvSpPr>
          <p:cNvPr id="7213" name="AutoShape 105"/>
          <p:cNvSpPr>
            <a:spLocks noChangeArrowheads="1"/>
          </p:cNvSpPr>
          <p:nvPr/>
        </p:nvSpPr>
        <p:spPr bwMode="auto">
          <a:xfrm>
            <a:off x="2438400" y="1752600"/>
            <a:ext cx="1066800" cy="228600"/>
          </a:xfrm>
          <a:prstGeom prst="wedgeRoundRectCallout">
            <a:avLst>
              <a:gd name="adj1" fmla="val -72051"/>
              <a:gd name="adj2" fmla="val 392801"/>
              <a:gd name="adj3" fmla="val 16667"/>
            </a:avLst>
          </a:prstGeom>
          <a:solidFill>
            <a:schemeClr val="accent1"/>
          </a:solidFill>
          <a:ln w="9525">
            <a:solidFill>
              <a:schemeClr val="tx1"/>
            </a:solidFill>
            <a:miter lim="800000"/>
            <a:headEnd/>
            <a:tailEnd/>
          </a:ln>
        </p:spPr>
        <p:txBody>
          <a:bodyPr lIns="0" tIns="0" rIns="0" bIns="0"/>
          <a:lstStyle/>
          <a:p>
            <a:pPr algn="ctr"/>
            <a:r>
              <a:rPr lang="en-US" sz="1200"/>
              <a:t>vPC peer-link</a:t>
            </a:r>
          </a:p>
        </p:txBody>
      </p:sp>
      <p:sp>
        <p:nvSpPr>
          <p:cNvPr id="7214" name="Title 48"/>
          <p:cNvSpPr>
            <a:spLocks noGrp="1"/>
          </p:cNvSpPr>
          <p:nvPr>
            <p:ph type="title"/>
          </p:nvPr>
        </p:nvSpPr>
        <p:spPr/>
        <p:txBody>
          <a:bodyPr/>
          <a:lstStyle/>
          <a:p>
            <a:r>
              <a:rPr lang="en-US" smtClean="0">
                <a:ea typeface="MS PGothic" pitchFamily="34" charset="-128"/>
              </a:rPr>
              <a:t>Feature Overview &amp; Terminology </a:t>
            </a:r>
            <a:br>
              <a:rPr lang="en-US" smtClean="0">
                <a:ea typeface="MS PGothic" pitchFamily="34" charset="-128"/>
              </a:rPr>
            </a:br>
            <a:r>
              <a:rPr lang="en-US" sz="2400" smtClean="0">
                <a:solidFill>
                  <a:schemeClr val="tx1"/>
                </a:solidFill>
                <a:ea typeface="MS PGothic" pitchFamily="34" charset="-128"/>
              </a:rPr>
              <a:t>vPC Terminology</a:t>
            </a:r>
            <a:endParaRPr lang="en-US" smtClean="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ea typeface="MS PGothic" pitchFamily="34" charset="-128"/>
              </a:rPr>
              <a:t>vPC on Nexus 7000</a:t>
            </a:r>
            <a:br>
              <a:rPr lang="en-US" smtClean="0">
                <a:ea typeface="MS PGothic" pitchFamily="34" charset="-128"/>
              </a:rPr>
            </a:br>
            <a:r>
              <a:rPr lang="en-US" sz="2400" i="1" smtClean="0">
                <a:solidFill>
                  <a:srgbClr val="000000"/>
                </a:solidFill>
                <a:ea typeface="MS PGothic" pitchFamily="34" charset="-128"/>
              </a:rPr>
              <a:t>Scalability Number Improvements</a:t>
            </a:r>
          </a:p>
        </p:txBody>
      </p:sp>
      <p:graphicFrame>
        <p:nvGraphicFramePr>
          <p:cNvPr id="5" name="Content Placeholder 4"/>
          <p:cNvGraphicFramePr>
            <a:graphicFrameLocks noGrp="1"/>
          </p:cNvGraphicFramePr>
          <p:nvPr>
            <p:ph idx="1"/>
          </p:nvPr>
        </p:nvGraphicFramePr>
        <p:xfrm>
          <a:off x="365125" y="1236663"/>
          <a:ext cx="8158162" cy="4194711"/>
        </p:xfrm>
        <a:graphic>
          <a:graphicData uri="http://schemas.openxmlformats.org/drawingml/2006/table">
            <a:tbl>
              <a:tblPr/>
              <a:tblGrid>
                <a:gridCol w="1406525"/>
                <a:gridCol w="6751637"/>
              </a:tblGrid>
              <a:tr h="5570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65" charset="0"/>
                        </a:rPr>
                        <a:t>Release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65" charset="0"/>
                        </a:rPr>
                        <a:t>Supported Scalability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8698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65" charset="0"/>
                        </a:rPr>
                        <a:t>4.1(5)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65" charset="0"/>
                        </a:rPr>
                        <a:t>192 vPC’s (2-port) with the following,</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65" charset="0"/>
                        </a:rPr>
                        <a:t>200 VLANs</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65" charset="0"/>
                        </a:rPr>
                        <a:t>200 HSRP Groups</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65" charset="0"/>
                        </a:rPr>
                        <a:t>40K MACs &amp; 40K ARPs</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65" charset="0"/>
                        </a:rPr>
                        <a:t>10K (S,G) w. 66 OIFs (L3 sources)</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65" charset="0"/>
                        </a:rPr>
                        <a:t>3K (S,G) w. 34 OIFs (L2 sources)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77670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65" charset="0"/>
                        </a:rPr>
                        <a:t>Latest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65" charset="0"/>
                        </a:rPr>
                        <a:t>Ankara </a:t>
                      </a:r>
                      <a:r>
                        <a:rPr kumimoji="0" lang="en-US" sz="2000" b="1" i="0" u="none" strike="noStrike" cap="none" normalizeH="0" baseline="0" dirty="0">
                          <a:ln>
                            <a:noFill/>
                          </a:ln>
                          <a:solidFill>
                            <a:srgbClr val="000000"/>
                          </a:solidFill>
                          <a:effectLst/>
                          <a:latin typeface="Arial" pitchFamily="-65" charset="0"/>
                        </a:rPr>
                        <a:t>4.2(1)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pitchFamily="-65" charset="0"/>
                        </a:rPr>
                        <a:t>256 </a:t>
                      </a:r>
                      <a:r>
                        <a:rPr kumimoji="0" lang="en-US" sz="2000" b="1" i="0" u="none" strike="noStrike" cap="none" normalizeH="0" baseline="0" dirty="0" err="1">
                          <a:ln>
                            <a:noFill/>
                          </a:ln>
                          <a:solidFill>
                            <a:srgbClr val="000000"/>
                          </a:solidFill>
                          <a:effectLst/>
                          <a:latin typeface="Arial" pitchFamily="-65" charset="0"/>
                        </a:rPr>
                        <a:t>vPC’s</a:t>
                      </a:r>
                      <a:r>
                        <a:rPr kumimoji="0" lang="en-US" sz="2000" b="1" i="0" u="none" strike="noStrike" cap="none" normalizeH="0" baseline="0" dirty="0">
                          <a:ln>
                            <a:noFill/>
                          </a:ln>
                          <a:solidFill>
                            <a:srgbClr val="000000"/>
                          </a:solidFill>
                          <a:effectLst/>
                          <a:latin typeface="Arial" pitchFamily="-65" charset="0"/>
                        </a:rPr>
                        <a:t> (4-port) </a:t>
                      </a:r>
                      <a:r>
                        <a:rPr kumimoji="0" lang="en-US" sz="2000" b="0" i="0" u="none" strike="noStrike" cap="none" normalizeH="0" baseline="0" dirty="0">
                          <a:ln>
                            <a:noFill/>
                          </a:ln>
                          <a:solidFill>
                            <a:srgbClr val="000000"/>
                          </a:solidFill>
                          <a:effectLst/>
                          <a:latin typeface="Arial" pitchFamily="-65" charset="0"/>
                        </a:rPr>
                        <a:t>with the following,</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rgbClr val="000000"/>
                          </a:solidFill>
                          <a:effectLst/>
                          <a:latin typeface="Arial" pitchFamily="-65" charset="0"/>
                          <a:ea typeface="+mn-ea"/>
                          <a:cs typeface="+mn-cs"/>
                        </a:rPr>
                        <a:t>260 </a:t>
                      </a:r>
                      <a:r>
                        <a:rPr kumimoji="0" lang="en-US" sz="1800" b="1" i="0" u="none" strike="noStrike" kern="1200" cap="none" normalizeH="0" baseline="0" dirty="0" err="1">
                          <a:ln>
                            <a:noFill/>
                          </a:ln>
                          <a:solidFill>
                            <a:srgbClr val="000000"/>
                          </a:solidFill>
                          <a:effectLst/>
                          <a:latin typeface="Arial" pitchFamily="-65" charset="0"/>
                          <a:ea typeface="+mn-ea"/>
                          <a:cs typeface="+mn-cs"/>
                        </a:rPr>
                        <a:t>VLANs</a:t>
                      </a:r>
                      <a:r>
                        <a:rPr kumimoji="0" lang="en-US" sz="1800" b="1" i="0" u="none" strike="noStrike" kern="1200" cap="none" normalizeH="0" baseline="0" dirty="0">
                          <a:ln>
                            <a:noFill/>
                          </a:ln>
                          <a:solidFill>
                            <a:srgbClr val="000000"/>
                          </a:solidFill>
                          <a:effectLst/>
                          <a:latin typeface="Arial" pitchFamily="-65" charset="0"/>
                          <a:ea typeface="+mn-ea"/>
                          <a:cs typeface="+mn-cs"/>
                        </a:rPr>
                        <a:t> </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rgbClr val="000000"/>
                          </a:solidFill>
                          <a:effectLst/>
                          <a:latin typeface="Arial" pitchFamily="-65" charset="0"/>
                          <a:ea typeface="+mn-ea"/>
                          <a:cs typeface="+mn-cs"/>
                        </a:rPr>
                        <a:t>200 </a:t>
                      </a:r>
                      <a:r>
                        <a:rPr kumimoji="0" lang="en-US" sz="1800" b="1" i="0" u="none" strike="noStrike" kern="1200" cap="none" normalizeH="0" baseline="0" dirty="0" err="1">
                          <a:ln>
                            <a:noFill/>
                          </a:ln>
                          <a:solidFill>
                            <a:srgbClr val="000000"/>
                          </a:solidFill>
                          <a:effectLst/>
                          <a:latin typeface="Arial" pitchFamily="-65" charset="0"/>
                          <a:ea typeface="+mn-ea"/>
                          <a:cs typeface="+mn-cs"/>
                        </a:rPr>
                        <a:t>SVI</a:t>
                      </a:r>
                      <a:r>
                        <a:rPr kumimoji="0" lang="en-US" sz="1800" b="1" i="0" u="none" strike="noStrike" kern="1200" cap="none" normalizeH="0" baseline="0" dirty="0">
                          <a:ln>
                            <a:noFill/>
                          </a:ln>
                          <a:solidFill>
                            <a:srgbClr val="000000"/>
                          </a:solidFill>
                          <a:effectLst/>
                          <a:latin typeface="Arial" pitchFamily="-65" charset="0"/>
                          <a:ea typeface="+mn-ea"/>
                          <a:cs typeface="+mn-cs"/>
                        </a:rPr>
                        <a:t>/</a:t>
                      </a:r>
                      <a:r>
                        <a:rPr kumimoji="0" lang="en-US" sz="1800" b="1" i="0" u="none" strike="noStrike" kern="1200" cap="none" normalizeH="0" baseline="0" dirty="0" err="1">
                          <a:ln>
                            <a:noFill/>
                          </a:ln>
                          <a:solidFill>
                            <a:srgbClr val="000000"/>
                          </a:solidFill>
                          <a:effectLst/>
                          <a:latin typeface="Arial" pitchFamily="-65" charset="0"/>
                          <a:ea typeface="+mn-ea"/>
                          <a:cs typeface="+mn-cs"/>
                        </a:rPr>
                        <a:t>HSRP</a:t>
                      </a:r>
                      <a:r>
                        <a:rPr kumimoji="0" lang="en-US" sz="1800" b="1" i="0" u="none" strike="noStrike" kern="1200" cap="none" normalizeH="0" baseline="0" dirty="0">
                          <a:ln>
                            <a:noFill/>
                          </a:ln>
                          <a:solidFill>
                            <a:srgbClr val="000000"/>
                          </a:solidFill>
                          <a:effectLst/>
                          <a:latin typeface="Arial" pitchFamily="-65" charset="0"/>
                          <a:ea typeface="+mn-ea"/>
                          <a:cs typeface="+mn-cs"/>
                        </a:rPr>
                        <a:t> Groups</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err="1">
                          <a:ln>
                            <a:noFill/>
                          </a:ln>
                          <a:solidFill>
                            <a:srgbClr val="000000"/>
                          </a:solidFill>
                          <a:effectLst/>
                          <a:latin typeface="Arial" pitchFamily="-65" charset="0"/>
                          <a:ea typeface="+mn-ea"/>
                          <a:cs typeface="+mn-cs"/>
                        </a:rPr>
                        <a:t>40k</a:t>
                      </a:r>
                      <a:r>
                        <a:rPr kumimoji="0" lang="en-US" sz="1800" b="1" i="0" u="none" strike="noStrike" kern="1200" cap="none" normalizeH="0" baseline="0" dirty="0">
                          <a:ln>
                            <a:noFill/>
                          </a:ln>
                          <a:solidFill>
                            <a:srgbClr val="000000"/>
                          </a:solidFill>
                          <a:effectLst/>
                          <a:latin typeface="Arial" pitchFamily="-65" charset="0"/>
                          <a:ea typeface="+mn-ea"/>
                          <a:cs typeface="+mn-cs"/>
                        </a:rPr>
                        <a:t> </a:t>
                      </a:r>
                      <a:r>
                        <a:rPr kumimoji="0" lang="en-US" sz="1800" b="1" i="0" u="none" strike="noStrike" kern="1200" cap="none" normalizeH="0" baseline="0" dirty="0" err="1">
                          <a:ln>
                            <a:noFill/>
                          </a:ln>
                          <a:solidFill>
                            <a:srgbClr val="000000"/>
                          </a:solidFill>
                          <a:effectLst/>
                          <a:latin typeface="Arial" pitchFamily="-65" charset="0"/>
                          <a:ea typeface="+mn-ea"/>
                          <a:cs typeface="+mn-cs"/>
                        </a:rPr>
                        <a:t>MACs</a:t>
                      </a:r>
                      <a:r>
                        <a:rPr kumimoji="0" lang="en-US" sz="1800" b="1" i="0" u="none" strike="noStrike" kern="1200" cap="none" normalizeH="0" baseline="0" dirty="0">
                          <a:ln>
                            <a:noFill/>
                          </a:ln>
                          <a:solidFill>
                            <a:srgbClr val="000000"/>
                          </a:solidFill>
                          <a:effectLst/>
                          <a:latin typeface="Arial" pitchFamily="-65" charset="0"/>
                          <a:ea typeface="+mn-ea"/>
                          <a:cs typeface="+mn-cs"/>
                        </a:rPr>
                        <a:t> </a:t>
                      </a:r>
                      <a:r>
                        <a:rPr kumimoji="0" lang="en-US" sz="1800" b="1" i="0" u="none" strike="noStrike" cap="none" normalizeH="0" baseline="0" dirty="0">
                          <a:ln>
                            <a:noFill/>
                          </a:ln>
                          <a:solidFill>
                            <a:srgbClr val="000000"/>
                          </a:solidFill>
                          <a:effectLst/>
                          <a:latin typeface="Arial" pitchFamily="-65" charset="0"/>
                        </a:rPr>
                        <a:t>&amp; </a:t>
                      </a:r>
                      <a:r>
                        <a:rPr kumimoji="0" lang="en-US" sz="1800" b="1" i="0" u="none" strike="noStrike" cap="none" normalizeH="0" baseline="0" dirty="0" err="1">
                          <a:ln>
                            <a:noFill/>
                          </a:ln>
                          <a:solidFill>
                            <a:srgbClr val="000000"/>
                          </a:solidFill>
                          <a:effectLst/>
                          <a:latin typeface="Arial" pitchFamily="-65" charset="0"/>
                        </a:rPr>
                        <a:t>40K</a:t>
                      </a:r>
                      <a:r>
                        <a:rPr kumimoji="0" lang="en-US" sz="1800" b="1" i="0" u="none" strike="noStrike" cap="none" normalizeH="0" baseline="0" dirty="0">
                          <a:ln>
                            <a:noFill/>
                          </a:ln>
                          <a:solidFill>
                            <a:srgbClr val="000000"/>
                          </a:solidFill>
                          <a:effectLst/>
                          <a:latin typeface="Arial" pitchFamily="-65" charset="0"/>
                        </a:rPr>
                        <a:t> </a:t>
                      </a:r>
                      <a:r>
                        <a:rPr kumimoji="0" lang="en-US" sz="1800" b="1" i="0" u="none" strike="noStrike" cap="none" normalizeH="0" baseline="0" dirty="0" err="1">
                          <a:ln>
                            <a:noFill/>
                          </a:ln>
                          <a:solidFill>
                            <a:srgbClr val="000000"/>
                          </a:solidFill>
                          <a:effectLst/>
                          <a:latin typeface="Arial" pitchFamily="-65" charset="0"/>
                        </a:rPr>
                        <a:t>ARPs</a:t>
                      </a:r>
                      <a:endParaRPr kumimoji="0" lang="en-US" sz="1800" b="1" i="0" u="none" strike="noStrike" kern="1200" cap="none" normalizeH="0" baseline="0" dirty="0">
                        <a:ln>
                          <a:noFill/>
                        </a:ln>
                        <a:solidFill>
                          <a:srgbClr val="000000"/>
                        </a:solidFill>
                        <a:effectLst/>
                        <a:latin typeface="Arial" pitchFamily="-65"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accent6"/>
                          </a:solidFill>
                          <a:effectLst/>
                          <a:latin typeface="Arial" pitchFamily="-65" charset="0"/>
                        </a:rPr>
                        <a:t>       </a:t>
                      </a:r>
                      <a:r>
                        <a:rPr kumimoji="0" lang="en-US" sz="1800" b="1" i="0" u="none" strike="noStrike" kern="1200" cap="none" normalizeH="0" baseline="0" dirty="0" err="1">
                          <a:ln>
                            <a:noFill/>
                          </a:ln>
                          <a:solidFill>
                            <a:srgbClr val="000000"/>
                          </a:solidFill>
                          <a:effectLst/>
                          <a:latin typeface="Arial" pitchFamily="-65" charset="0"/>
                          <a:ea typeface="+mn-ea"/>
                          <a:cs typeface="+mn-cs"/>
                        </a:rPr>
                        <a:t>10K</a:t>
                      </a:r>
                      <a:r>
                        <a:rPr kumimoji="0" lang="en-US" sz="1800" b="1" i="0" u="none" strike="noStrike" kern="1200" cap="none" normalizeH="0" baseline="0" dirty="0">
                          <a:ln>
                            <a:noFill/>
                          </a:ln>
                          <a:solidFill>
                            <a:srgbClr val="000000"/>
                          </a:solidFill>
                          <a:effectLst/>
                          <a:latin typeface="Arial" pitchFamily="-65" charset="0"/>
                          <a:ea typeface="+mn-ea"/>
                          <a:cs typeface="+mn-cs"/>
                        </a:rPr>
                        <a:t> (</a:t>
                      </a:r>
                      <a:r>
                        <a:rPr kumimoji="0" lang="en-US" sz="1800" b="1" i="0" u="none" strike="noStrike" kern="1200" cap="none" normalizeH="0" baseline="0" dirty="0" err="1">
                          <a:ln>
                            <a:noFill/>
                          </a:ln>
                          <a:solidFill>
                            <a:srgbClr val="000000"/>
                          </a:solidFill>
                          <a:effectLst/>
                          <a:latin typeface="Arial" pitchFamily="-65" charset="0"/>
                          <a:ea typeface="+mn-ea"/>
                          <a:cs typeface="+mn-cs"/>
                        </a:rPr>
                        <a:t>S,G</a:t>
                      </a:r>
                      <a:r>
                        <a:rPr kumimoji="0" lang="en-US" sz="1800" b="1" i="0" u="none" strike="noStrike" kern="1200" cap="none" normalizeH="0" baseline="0" dirty="0">
                          <a:ln>
                            <a:noFill/>
                          </a:ln>
                          <a:solidFill>
                            <a:srgbClr val="000000"/>
                          </a:solidFill>
                          <a:effectLst/>
                          <a:latin typeface="Arial" pitchFamily="-65" charset="0"/>
                          <a:ea typeface="+mn-ea"/>
                          <a:cs typeface="+mn-cs"/>
                        </a:rPr>
                        <a:t>) w. 66 </a:t>
                      </a:r>
                      <a:r>
                        <a:rPr kumimoji="0" lang="en-US" sz="1800" b="1" i="0" u="none" strike="noStrike" kern="1200" cap="none" normalizeH="0" baseline="0" dirty="0" err="1">
                          <a:ln>
                            <a:noFill/>
                          </a:ln>
                          <a:solidFill>
                            <a:srgbClr val="000000"/>
                          </a:solidFill>
                          <a:effectLst/>
                          <a:latin typeface="Arial" pitchFamily="-65" charset="0"/>
                          <a:ea typeface="+mn-ea"/>
                          <a:cs typeface="+mn-cs"/>
                        </a:rPr>
                        <a:t>OIFs</a:t>
                      </a:r>
                      <a:r>
                        <a:rPr kumimoji="0" lang="en-US" sz="1800" b="1" i="0" u="none" strike="noStrike" kern="1200" cap="none" normalizeH="0" baseline="0" dirty="0">
                          <a:ln>
                            <a:noFill/>
                          </a:ln>
                          <a:solidFill>
                            <a:srgbClr val="000000"/>
                          </a:solidFill>
                          <a:effectLst/>
                          <a:latin typeface="Arial" pitchFamily="-65" charset="0"/>
                          <a:ea typeface="+mn-ea"/>
                          <a:cs typeface="+mn-cs"/>
                        </a:rPr>
                        <a:t> (</a:t>
                      </a:r>
                      <a:r>
                        <a:rPr kumimoji="0" lang="en-US" sz="1800" b="1" i="0" u="none" strike="noStrike" kern="1200" cap="none" normalizeH="0" baseline="0" dirty="0" err="1">
                          <a:ln>
                            <a:noFill/>
                          </a:ln>
                          <a:solidFill>
                            <a:srgbClr val="000000"/>
                          </a:solidFill>
                          <a:effectLst/>
                          <a:latin typeface="Arial" pitchFamily="-65" charset="0"/>
                          <a:ea typeface="+mn-ea"/>
                          <a:cs typeface="+mn-cs"/>
                        </a:rPr>
                        <a:t>L3</a:t>
                      </a:r>
                      <a:r>
                        <a:rPr kumimoji="0" lang="en-US" sz="1800" b="1" i="0" u="none" strike="noStrike" kern="1200" cap="none" normalizeH="0" baseline="0" dirty="0">
                          <a:ln>
                            <a:noFill/>
                          </a:ln>
                          <a:solidFill>
                            <a:srgbClr val="000000"/>
                          </a:solidFill>
                          <a:effectLst/>
                          <a:latin typeface="Arial" pitchFamily="-65" charset="0"/>
                          <a:ea typeface="+mn-ea"/>
                          <a:cs typeface="+mn-cs"/>
                        </a:rPr>
                        <a:t> sources)</a:t>
                      </a:r>
                      <a:br>
                        <a:rPr kumimoji="0" lang="en-US" sz="1800" b="1" i="0" u="none" strike="noStrike" kern="1200" cap="none" normalizeH="0" baseline="0" dirty="0">
                          <a:ln>
                            <a:noFill/>
                          </a:ln>
                          <a:solidFill>
                            <a:srgbClr val="000000"/>
                          </a:solidFill>
                          <a:effectLst/>
                          <a:latin typeface="Arial" pitchFamily="-65" charset="0"/>
                          <a:ea typeface="+mn-ea"/>
                          <a:cs typeface="+mn-cs"/>
                        </a:rPr>
                      </a:br>
                      <a:r>
                        <a:rPr kumimoji="0" lang="en-US" sz="1800" b="1" i="0" u="none" strike="noStrike" kern="1200" cap="none" normalizeH="0" baseline="0" dirty="0">
                          <a:ln>
                            <a:noFill/>
                          </a:ln>
                          <a:solidFill>
                            <a:srgbClr val="000000"/>
                          </a:solidFill>
                          <a:effectLst/>
                          <a:latin typeface="Arial" pitchFamily="-65" charset="0"/>
                          <a:ea typeface="+mn-ea"/>
                          <a:cs typeface="+mn-cs"/>
                        </a:rPr>
                        <a:t>       </a:t>
                      </a:r>
                      <a:r>
                        <a:rPr kumimoji="0" lang="en-US" sz="1800" b="1" i="0" u="none" strike="noStrike" kern="1200" cap="none" normalizeH="0" baseline="0" dirty="0" err="1">
                          <a:ln>
                            <a:noFill/>
                          </a:ln>
                          <a:solidFill>
                            <a:srgbClr val="000000"/>
                          </a:solidFill>
                          <a:effectLst/>
                          <a:latin typeface="Arial" pitchFamily="-65" charset="0"/>
                          <a:ea typeface="+mn-ea"/>
                          <a:cs typeface="+mn-cs"/>
                        </a:rPr>
                        <a:t>3K</a:t>
                      </a:r>
                      <a:r>
                        <a:rPr kumimoji="0" lang="en-US" sz="1800" b="1" i="0" u="none" strike="noStrike" kern="1200" cap="none" normalizeH="0" baseline="0" dirty="0">
                          <a:ln>
                            <a:noFill/>
                          </a:ln>
                          <a:solidFill>
                            <a:srgbClr val="000000"/>
                          </a:solidFill>
                          <a:effectLst/>
                          <a:latin typeface="Arial" pitchFamily="-65" charset="0"/>
                          <a:ea typeface="+mn-ea"/>
                          <a:cs typeface="+mn-cs"/>
                        </a:rPr>
                        <a:t> (</a:t>
                      </a:r>
                      <a:r>
                        <a:rPr kumimoji="0" lang="en-US" sz="1800" b="1" i="0" u="none" strike="noStrike" kern="1200" cap="none" normalizeH="0" baseline="0" dirty="0" err="1">
                          <a:ln>
                            <a:noFill/>
                          </a:ln>
                          <a:solidFill>
                            <a:srgbClr val="000000"/>
                          </a:solidFill>
                          <a:effectLst/>
                          <a:latin typeface="Arial" pitchFamily="-65" charset="0"/>
                          <a:ea typeface="+mn-ea"/>
                          <a:cs typeface="+mn-cs"/>
                        </a:rPr>
                        <a:t>S,G</a:t>
                      </a:r>
                      <a:r>
                        <a:rPr kumimoji="0" lang="en-US" sz="1800" b="1" i="0" u="none" strike="noStrike" kern="1200" cap="none" normalizeH="0" baseline="0" dirty="0">
                          <a:ln>
                            <a:noFill/>
                          </a:ln>
                          <a:solidFill>
                            <a:srgbClr val="000000"/>
                          </a:solidFill>
                          <a:effectLst/>
                          <a:latin typeface="Arial" pitchFamily="-65" charset="0"/>
                          <a:ea typeface="+mn-ea"/>
                          <a:cs typeface="+mn-cs"/>
                        </a:rPr>
                        <a:t>) w. 64 </a:t>
                      </a:r>
                      <a:r>
                        <a:rPr kumimoji="0" lang="en-US" sz="1800" b="1" i="0" u="none" strike="noStrike" kern="1200" cap="none" normalizeH="0" baseline="0" dirty="0" err="1">
                          <a:ln>
                            <a:noFill/>
                          </a:ln>
                          <a:solidFill>
                            <a:srgbClr val="000000"/>
                          </a:solidFill>
                          <a:effectLst/>
                          <a:latin typeface="Arial" pitchFamily="-65" charset="0"/>
                          <a:ea typeface="+mn-ea"/>
                          <a:cs typeface="+mn-cs"/>
                        </a:rPr>
                        <a:t>OIFs</a:t>
                      </a:r>
                      <a:r>
                        <a:rPr kumimoji="0" lang="en-US" sz="1800" b="1" i="0" u="none" strike="noStrike" kern="1200" cap="none" normalizeH="0" baseline="0" dirty="0">
                          <a:ln>
                            <a:noFill/>
                          </a:ln>
                          <a:solidFill>
                            <a:srgbClr val="000000"/>
                          </a:solidFill>
                          <a:effectLst/>
                          <a:latin typeface="Arial" pitchFamily="-65" charset="0"/>
                          <a:ea typeface="+mn-ea"/>
                          <a:cs typeface="+mn-cs"/>
                        </a:rPr>
                        <a:t> (</a:t>
                      </a:r>
                      <a:r>
                        <a:rPr kumimoji="0" lang="en-US" sz="1800" b="1" i="0" u="none" strike="noStrike" kern="1200" cap="none" normalizeH="0" baseline="0" dirty="0" err="1">
                          <a:ln>
                            <a:noFill/>
                          </a:ln>
                          <a:solidFill>
                            <a:srgbClr val="000000"/>
                          </a:solidFill>
                          <a:effectLst/>
                          <a:latin typeface="Arial" pitchFamily="-65" charset="0"/>
                          <a:ea typeface="+mn-ea"/>
                          <a:cs typeface="+mn-cs"/>
                        </a:rPr>
                        <a:t>L2</a:t>
                      </a:r>
                      <a:r>
                        <a:rPr kumimoji="0" lang="en-US" sz="1800" b="1" i="0" u="none" strike="noStrike" kern="1200" cap="none" normalizeH="0" baseline="0" dirty="0">
                          <a:ln>
                            <a:noFill/>
                          </a:ln>
                          <a:solidFill>
                            <a:srgbClr val="000000"/>
                          </a:solidFill>
                          <a:effectLst/>
                          <a:latin typeface="Arial" pitchFamily="-65" charset="0"/>
                          <a:ea typeface="+mn-ea"/>
                          <a:cs typeface="+mn-cs"/>
                        </a:rPr>
                        <a:t> sources)</a:t>
                      </a:r>
                      <a:endParaRPr kumimoji="0" lang="en-US" sz="1800" b="1" i="1" u="none" strike="noStrike" cap="none" normalizeH="0" baseline="0" dirty="0">
                        <a:ln>
                          <a:noFill/>
                        </a:ln>
                        <a:solidFill>
                          <a:schemeClr val="accent6"/>
                        </a:solidFill>
                        <a:effectLst/>
                        <a:latin typeface="Arial"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bl>
          </a:graphicData>
        </a:graphic>
      </p:graphicFrame>
      <p:sp>
        <p:nvSpPr>
          <p:cNvPr id="57361" name="Rectangle 6"/>
          <p:cNvSpPr>
            <a:spLocks noChangeArrowheads="1"/>
          </p:cNvSpPr>
          <p:nvPr/>
        </p:nvSpPr>
        <p:spPr bwMode="auto">
          <a:xfrm>
            <a:off x="157163" y="5559425"/>
            <a:ext cx="8777287" cy="674031"/>
          </a:xfrm>
          <a:prstGeom prst="rect">
            <a:avLst/>
          </a:prstGeom>
          <a:noFill/>
          <a:ln w="9525">
            <a:noFill/>
            <a:miter lim="800000"/>
            <a:headEnd/>
            <a:tailEnd/>
          </a:ln>
        </p:spPr>
        <p:txBody>
          <a:bodyPr>
            <a:spAutoFit/>
          </a:bodyPr>
          <a:lstStyle/>
          <a:p>
            <a:pPr algn="ctr" eaLnBrk="0" hangingPunct="0">
              <a:lnSpc>
                <a:spcPct val="90000"/>
              </a:lnSpc>
            </a:pPr>
            <a:r>
              <a:rPr lang="en-US" sz="1400" u="sng" dirty="0">
                <a:solidFill>
                  <a:srgbClr val="FF0000"/>
                </a:solidFill>
              </a:rPr>
              <a:t>NOTE</a:t>
            </a:r>
            <a:r>
              <a:rPr lang="en-US" sz="1400" dirty="0">
                <a:solidFill>
                  <a:srgbClr val="FF0000"/>
                </a:solidFill>
              </a:rPr>
              <a:t>:</a:t>
            </a:r>
            <a:r>
              <a:rPr lang="en-US" sz="1400" dirty="0"/>
              <a:t> Supported numbers of </a:t>
            </a:r>
            <a:r>
              <a:rPr lang="en-US" sz="1400" dirty="0" err="1"/>
              <a:t>VLANs</a:t>
            </a:r>
            <a:r>
              <a:rPr lang="en-US" sz="1400" dirty="0"/>
              <a:t>/</a:t>
            </a:r>
            <a:r>
              <a:rPr lang="en-US" sz="1400" dirty="0" err="1"/>
              <a:t>vPCs</a:t>
            </a:r>
            <a:r>
              <a:rPr lang="en-US" sz="1400" dirty="0"/>
              <a:t> are NOT related to an hardware or software limit but reflect what has been currently validated by our QA. The </a:t>
            </a:r>
            <a:r>
              <a:rPr lang="en-US" sz="1400" dirty="0" err="1"/>
              <a:t>N7k</a:t>
            </a:r>
            <a:r>
              <a:rPr lang="en-US" sz="1400" dirty="0"/>
              <a:t> BU is planning to </a:t>
            </a:r>
            <a:r>
              <a:rPr lang="en-US" sz="1400" u="sng" dirty="0"/>
              <a:t>continuously increase these numbers</a:t>
            </a:r>
            <a:r>
              <a:rPr lang="en-US" sz="1400" dirty="0"/>
              <a:t> as soon as new data-points become available. </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ea typeface="+mn-ea"/>
                <a:cs typeface="+mn-cs"/>
              </a:rPr>
              <a:t>Attaching to a vPC domain</a:t>
            </a:r>
            <a:endParaRPr lang="en-US" sz="1600" dirty="0"/>
          </a:p>
          <a:p>
            <a:pPr lvl="1">
              <a:buClr>
                <a:schemeClr val="accent1"/>
              </a:buClr>
              <a:buFont typeface="Wingdings" pitchFamily="2" charset="2"/>
              <a:buChar char="ü"/>
              <a:defRPr/>
            </a:pPr>
            <a:r>
              <a:rPr lang="en-US" sz="1600" dirty="0">
                <a:ea typeface="+mn-ea"/>
                <a:cs typeface="+mn-cs"/>
              </a:rPr>
              <a:t>Layer 3 and vPC</a:t>
            </a:r>
            <a:endParaRPr lang="en-US" sz="1600" dirty="0"/>
          </a:p>
          <a:p>
            <a:pPr lvl="1">
              <a:buClr>
                <a:schemeClr val="accent1"/>
              </a:buClr>
              <a:buFont typeface="Wingdings" pitchFamily="2" charset="2"/>
              <a:buChar char="ü"/>
              <a:defRPr/>
            </a:pPr>
            <a:r>
              <a:rPr lang="en-US" sz="1600" dirty="0">
                <a:ea typeface="+mn-ea"/>
                <a:cs typeface="+mn-cs"/>
              </a:rPr>
              <a:t>Spanning Tree Recommendations</a:t>
            </a:r>
            <a:endParaRPr lang="en-US" sz="1600" dirty="0"/>
          </a:p>
          <a:p>
            <a:pPr lvl="1">
              <a:buClr>
                <a:schemeClr val="accent1"/>
              </a:buClr>
              <a:buFont typeface="Wingdings" pitchFamily="2" charset="2"/>
              <a:buChar char="ü"/>
              <a:defRPr/>
            </a:pPr>
            <a:r>
              <a:rPr lang="en-US" sz="1600" dirty="0">
                <a:ea typeface="+mn-ea"/>
                <a:cs typeface="+mn-cs"/>
              </a:rPr>
              <a:t>Data Center Interconnect (&amp; Encryption)</a:t>
            </a:r>
            <a:endParaRPr lang="en-US" sz="1600" dirty="0"/>
          </a:p>
          <a:p>
            <a:pPr lvl="1">
              <a:buClr>
                <a:schemeClr val="accent1"/>
              </a:buClr>
              <a:buFont typeface="Wingdings" pitchFamily="2" charset="2"/>
              <a:buChar char="ü"/>
              <a:defRPr/>
            </a:pPr>
            <a:r>
              <a:rPr lang="en-US" sz="1600" dirty="0">
                <a:ea typeface="+mn-ea"/>
                <a:cs typeface="+mn-cs"/>
              </a:rPr>
              <a:t>HSRP with </a:t>
            </a:r>
            <a:r>
              <a:rPr lang="en-US" sz="1600" dirty="0" smtClean="0">
                <a:ea typeface="+mn-ea"/>
                <a:cs typeface="+mn-cs"/>
              </a:rPr>
              <a:t>vPC</a:t>
            </a:r>
          </a:p>
          <a:p>
            <a:pPr lvl="1">
              <a:buClr>
                <a:schemeClr val="accent1"/>
              </a:buClr>
              <a:buFont typeface="Wingdings" pitchFamily="2" charset="2"/>
              <a:buChar char="ü"/>
              <a:defRPr/>
            </a:pPr>
            <a:r>
              <a:rPr lang="en-US" sz="1600" dirty="0" smtClean="0"/>
              <a:t>vPC and Services</a:t>
            </a:r>
            <a:endParaRPr lang="en-US" sz="1600" dirty="0"/>
          </a:p>
          <a:p>
            <a:pPr lvl="1">
              <a:buClr>
                <a:schemeClr val="accent1"/>
              </a:buClr>
              <a:buFont typeface="Wingdings" pitchFamily="2" charset="2"/>
              <a:buChar char="ü"/>
              <a:defRPr/>
            </a:pPr>
            <a:r>
              <a:rPr lang="en-US" sz="1600" dirty="0">
                <a:ea typeface="+mn-ea"/>
                <a:cs typeface="+mn-cs"/>
              </a:rPr>
              <a:t>vPC latest </a:t>
            </a:r>
            <a:r>
              <a:rPr lang="en-US" sz="1600" dirty="0"/>
              <a:t>e</a:t>
            </a:r>
            <a:r>
              <a:rPr lang="en-US" sz="1600" dirty="0">
                <a:ea typeface="+mn-ea"/>
                <a:cs typeface="+mn-cs"/>
              </a:rPr>
              <a:t>nhancements</a:t>
            </a:r>
            <a:endParaRPr lang="en-US" sz="1600" dirty="0"/>
          </a:p>
          <a:p>
            <a:pPr lvl="1">
              <a:buClr>
                <a:schemeClr val="accent1"/>
              </a:buClr>
              <a:buFont typeface="Wingdings" pitchFamily="2" charset="2"/>
              <a:buChar char="ü"/>
              <a:defRPr/>
            </a:pPr>
            <a:r>
              <a:rPr lang="en-US" sz="1600" dirty="0">
                <a:ea typeface="+mn-ea"/>
                <a:cs typeface="+mn-cs"/>
              </a:rPr>
              <a:t>ISSU</a:t>
            </a:r>
            <a:endParaRPr lang="en-US" sz="1600" dirty="0"/>
          </a:p>
          <a:p>
            <a:pPr>
              <a:defRPr/>
            </a:pPr>
            <a:r>
              <a:rPr lang="en-US" sz="2000" dirty="0"/>
              <a:t>Convergence and Scalability</a:t>
            </a:r>
          </a:p>
          <a:p>
            <a:pPr>
              <a:defRPr/>
            </a:pPr>
            <a:r>
              <a:rPr lang="en-US" sz="2000" dirty="0">
                <a:solidFill>
                  <a:schemeClr val="tx2"/>
                </a:solidFill>
              </a:rPr>
              <a:t>vPC Hands-on Lab Information</a:t>
            </a:r>
          </a:p>
          <a:p>
            <a:pPr>
              <a:defRPr/>
            </a:pPr>
            <a:r>
              <a:rPr lang="en-US" sz="2000" dirty="0" smtClean="0"/>
              <a:t>Reference Material</a:t>
            </a:r>
            <a:endParaRPr lang="en-US" sz="2000"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190500" y="228600"/>
            <a:ext cx="8420100" cy="838200"/>
          </a:xfrm>
        </p:spPr>
        <p:txBody>
          <a:bodyPr/>
          <a:lstStyle/>
          <a:p>
            <a:pPr eaLnBrk="1" hangingPunct="1"/>
            <a:r>
              <a:rPr lang="en-US" smtClean="0">
                <a:ea typeface="MS PGothic" pitchFamily="34" charset="-128"/>
              </a:rPr>
              <a:t>vPC Hands-on Lab Information</a:t>
            </a:r>
            <a:br>
              <a:rPr lang="en-US" smtClean="0">
                <a:ea typeface="MS PGothic" pitchFamily="34" charset="-128"/>
              </a:rPr>
            </a:br>
            <a:r>
              <a:rPr lang="en-US" sz="2400" smtClean="0">
                <a:solidFill>
                  <a:schemeClr val="tx1"/>
                </a:solidFill>
                <a:ea typeface="MS PGothic" pitchFamily="34" charset="-128"/>
              </a:rPr>
              <a:t>On Demand vPC Lab Overview</a:t>
            </a:r>
            <a:endParaRPr lang="en-US" sz="2400" i="1" smtClean="0">
              <a:solidFill>
                <a:schemeClr val="tx1"/>
              </a:solidFill>
              <a:ea typeface="MS PGothic" pitchFamily="34" charset="-128"/>
            </a:endParaRPr>
          </a:p>
        </p:txBody>
      </p:sp>
      <p:grpSp>
        <p:nvGrpSpPr>
          <p:cNvPr id="59395" name="Group 178"/>
          <p:cNvGrpSpPr>
            <a:grpSpLocks/>
          </p:cNvGrpSpPr>
          <p:nvPr/>
        </p:nvGrpSpPr>
        <p:grpSpPr bwMode="auto">
          <a:xfrm>
            <a:off x="5175250" y="2514600"/>
            <a:ext cx="4038600" cy="3938588"/>
            <a:chOff x="4648200" y="1524000"/>
            <a:chExt cx="4038600" cy="3938588"/>
          </a:xfrm>
        </p:grpSpPr>
        <p:grpSp>
          <p:nvGrpSpPr>
            <p:cNvPr id="59424" name="Group 27"/>
            <p:cNvGrpSpPr>
              <a:grpSpLocks/>
            </p:cNvGrpSpPr>
            <p:nvPr/>
          </p:nvGrpSpPr>
          <p:grpSpPr bwMode="auto">
            <a:xfrm>
              <a:off x="5772150" y="1752600"/>
              <a:ext cx="1771650" cy="576263"/>
              <a:chOff x="1866" y="1056"/>
              <a:chExt cx="1116" cy="363"/>
            </a:xfrm>
          </p:grpSpPr>
          <p:pic>
            <p:nvPicPr>
              <p:cNvPr id="59517" name="Picture 39"/>
              <p:cNvPicPr preferRelativeResize="0">
                <a:picLocks noChangeAspect="1" noChangeArrowheads="1"/>
              </p:cNvPicPr>
              <p:nvPr/>
            </p:nvPicPr>
            <p:blipFill>
              <a:blip r:embed="rId3"/>
              <a:srcRect/>
              <a:stretch>
                <a:fillRect/>
              </a:stretch>
            </p:blipFill>
            <p:spPr bwMode="auto">
              <a:xfrm>
                <a:off x="1866" y="1056"/>
                <a:ext cx="290" cy="363"/>
              </a:xfrm>
              <a:prstGeom prst="rect">
                <a:avLst/>
              </a:prstGeom>
              <a:noFill/>
              <a:ln w="12700" algn="ctr">
                <a:noFill/>
                <a:miter lim="800000"/>
                <a:headEnd/>
                <a:tailEnd/>
              </a:ln>
            </p:spPr>
          </p:pic>
          <p:sp>
            <p:nvSpPr>
              <p:cNvPr id="59518" name="Line 4"/>
              <p:cNvSpPr>
                <a:spLocks noChangeAspect="1" noChangeShapeType="1"/>
              </p:cNvSpPr>
              <p:nvPr/>
            </p:nvSpPr>
            <p:spPr bwMode="auto">
              <a:xfrm>
                <a:off x="2112" y="1227"/>
                <a:ext cx="622" cy="1"/>
              </a:xfrm>
              <a:prstGeom prst="line">
                <a:avLst/>
              </a:prstGeom>
              <a:noFill/>
              <a:ln w="19050">
                <a:solidFill>
                  <a:srgbClr val="4774B7"/>
                </a:solidFill>
                <a:round/>
                <a:headEnd/>
                <a:tailEnd/>
              </a:ln>
            </p:spPr>
            <p:txBody>
              <a:bodyPr/>
              <a:lstStyle/>
              <a:p>
                <a:endParaRPr lang="en-US"/>
              </a:p>
            </p:txBody>
          </p:sp>
          <p:sp>
            <p:nvSpPr>
              <p:cNvPr id="59519" name="Line 5"/>
              <p:cNvSpPr>
                <a:spLocks noChangeAspect="1" noChangeShapeType="1"/>
              </p:cNvSpPr>
              <p:nvPr/>
            </p:nvSpPr>
            <p:spPr bwMode="auto">
              <a:xfrm>
                <a:off x="2112" y="1299"/>
                <a:ext cx="622" cy="1"/>
              </a:xfrm>
              <a:prstGeom prst="line">
                <a:avLst/>
              </a:prstGeom>
              <a:noFill/>
              <a:ln w="19050">
                <a:solidFill>
                  <a:srgbClr val="4774B7"/>
                </a:solidFill>
                <a:round/>
                <a:headEnd/>
                <a:tailEnd/>
              </a:ln>
            </p:spPr>
            <p:txBody>
              <a:bodyPr/>
              <a:lstStyle/>
              <a:p>
                <a:endParaRPr lang="en-US"/>
              </a:p>
            </p:txBody>
          </p:sp>
          <p:sp>
            <p:nvSpPr>
              <p:cNvPr id="8" name="Oval 6"/>
              <p:cNvSpPr>
                <a:spLocks noChangeAspect="1" noChangeArrowheads="1"/>
              </p:cNvSpPr>
              <p:nvPr/>
            </p:nvSpPr>
            <p:spPr bwMode="auto">
              <a:xfrm>
                <a:off x="2400" y="1200"/>
                <a:ext cx="47" cy="147"/>
              </a:xfrm>
              <a:prstGeom prst="ellipse">
                <a:avLst/>
              </a:prstGeom>
              <a:noFill/>
              <a:ln w="1905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59521" name="Line 7"/>
              <p:cNvSpPr>
                <a:spLocks noChangeAspect="1" noChangeShapeType="1"/>
              </p:cNvSpPr>
              <p:nvPr/>
            </p:nvSpPr>
            <p:spPr bwMode="auto">
              <a:xfrm>
                <a:off x="2112" y="1152"/>
                <a:ext cx="622" cy="1"/>
              </a:xfrm>
              <a:prstGeom prst="line">
                <a:avLst/>
              </a:prstGeom>
              <a:noFill/>
              <a:ln w="19050">
                <a:solidFill>
                  <a:srgbClr val="4774B7"/>
                </a:solidFill>
                <a:prstDash val="dash"/>
                <a:round/>
                <a:headEnd/>
                <a:tailEnd/>
              </a:ln>
            </p:spPr>
            <p:txBody>
              <a:bodyPr/>
              <a:lstStyle/>
              <a:p>
                <a:endParaRPr lang="en-US"/>
              </a:p>
            </p:txBody>
          </p:sp>
          <p:pic>
            <p:nvPicPr>
              <p:cNvPr id="59522" name="Picture 39"/>
              <p:cNvPicPr preferRelativeResize="0">
                <a:picLocks noChangeAspect="1" noChangeArrowheads="1"/>
              </p:cNvPicPr>
              <p:nvPr/>
            </p:nvPicPr>
            <p:blipFill>
              <a:blip r:embed="rId3"/>
              <a:srcRect/>
              <a:stretch>
                <a:fillRect/>
              </a:stretch>
            </p:blipFill>
            <p:spPr bwMode="auto">
              <a:xfrm>
                <a:off x="2692" y="1056"/>
                <a:ext cx="290" cy="363"/>
              </a:xfrm>
              <a:prstGeom prst="rect">
                <a:avLst/>
              </a:prstGeom>
              <a:noFill/>
              <a:ln w="12700">
                <a:noFill/>
                <a:miter lim="800000"/>
                <a:headEnd/>
                <a:tailEnd/>
              </a:ln>
            </p:spPr>
          </p:pic>
        </p:grpSp>
        <p:grpSp>
          <p:nvGrpSpPr>
            <p:cNvPr id="59425" name="Group 28"/>
            <p:cNvGrpSpPr>
              <a:grpSpLocks/>
            </p:cNvGrpSpPr>
            <p:nvPr/>
          </p:nvGrpSpPr>
          <p:grpSpPr bwMode="auto">
            <a:xfrm>
              <a:off x="5772150" y="3033713"/>
              <a:ext cx="1771650" cy="576262"/>
              <a:chOff x="1866" y="1941"/>
              <a:chExt cx="1116" cy="363"/>
            </a:xfrm>
          </p:grpSpPr>
          <p:pic>
            <p:nvPicPr>
              <p:cNvPr id="59511" name="Picture 39"/>
              <p:cNvPicPr preferRelativeResize="0">
                <a:picLocks noChangeAspect="1" noChangeArrowheads="1"/>
              </p:cNvPicPr>
              <p:nvPr/>
            </p:nvPicPr>
            <p:blipFill>
              <a:blip r:embed="rId3"/>
              <a:srcRect/>
              <a:stretch>
                <a:fillRect/>
              </a:stretch>
            </p:blipFill>
            <p:spPr bwMode="auto">
              <a:xfrm>
                <a:off x="1866" y="1941"/>
                <a:ext cx="290" cy="363"/>
              </a:xfrm>
              <a:prstGeom prst="rect">
                <a:avLst/>
              </a:prstGeom>
              <a:noFill/>
              <a:ln w="12700" algn="ctr">
                <a:noFill/>
                <a:miter lim="800000"/>
                <a:headEnd/>
                <a:tailEnd/>
              </a:ln>
            </p:spPr>
          </p:pic>
          <p:sp>
            <p:nvSpPr>
              <p:cNvPr id="59512" name="Line 10"/>
              <p:cNvSpPr>
                <a:spLocks noChangeAspect="1" noChangeShapeType="1"/>
              </p:cNvSpPr>
              <p:nvPr/>
            </p:nvSpPr>
            <p:spPr bwMode="auto">
              <a:xfrm>
                <a:off x="2110" y="2112"/>
                <a:ext cx="622" cy="1"/>
              </a:xfrm>
              <a:prstGeom prst="line">
                <a:avLst/>
              </a:prstGeom>
              <a:noFill/>
              <a:ln w="19050">
                <a:solidFill>
                  <a:srgbClr val="4774B7"/>
                </a:solidFill>
                <a:round/>
                <a:headEnd/>
                <a:tailEnd/>
              </a:ln>
            </p:spPr>
            <p:txBody>
              <a:bodyPr/>
              <a:lstStyle/>
              <a:p>
                <a:endParaRPr lang="en-US"/>
              </a:p>
            </p:txBody>
          </p:sp>
          <p:sp>
            <p:nvSpPr>
              <p:cNvPr id="59513" name="Line 11"/>
              <p:cNvSpPr>
                <a:spLocks noChangeAspect="1" noChangeShapeType="1"/>
              </p:cNvSpPr>
              <p:nvPr/>
            </p:nvSpPr>
            <p:spPr bwMode="auto">
              <a:xfrm>
                <a:off x="2110" y="2184"/>
                <a:ext cx="622" cy="1"/>
              </a:xfrm>
              <a:prstGeom prst="line">
                <a:avLst/>
              </a:prstGeom>
              <a:noFill/>
              <a:ln w="19050">
                <a:solidFill>
                  <a:srgbClr val="4774B7"/>
                </a:solidFill>
                <a:round/>
                <a:headEnd/>
                <a:tailEnd/>
              </a:ln>
            </p:spPr>
            <p:txBody>
              <a:bodyPr/>
              <a:lstStyle/>
              <a:p>
                <a:endParaRPr lang="en-US"/>
              </a:p>
            </p:txBody>
          </p:sp>
          <p:sp>
            <p:nvSpPr>
              <p:cNvPr id="15" name="Oval 12"/>
              <p:cNvSpPr>
                <a:spLocks noChangeAspect="1" noChangeArrowheads="1"/>
              </p:cNvSpPr>
              <p:nvPr/>
            </p:nvSpPr>
            <p:spPr bwMode="auto">
              <a:xfrm>
                <a:off x="2398" y="2085"/>
                <a:ext cx="47" cy="147"/>
              </a:xfrm>
              <a:prstGeom prst="ellipse">
                <a:avLst/>
              </a:prstGeom>
              <a:noFill/>
              <a:ln w="1905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59515" name="Line 13"/>
              <p:cNvSpPr>
                <a:spLocks noChangeAspect="1" noChangeShapeType="1"/>
              </p:cNvSpPr>
              <p:nvPr/>
            </p:nvSpPr>
            <p:spPr bwMode="auto">
              <a:xfrm>
                <a:off x="2110" y="2037"/>
                <a:ext cx="622" cy="1"/>
              </a:xfrm>
              <a:prstGeom prst="line">
                <a:avLst/>
              </a:prstGeom>
              <a:noFill/>
              <a:ln w="19050">
                <a:solidFill>
                  <a:srgbClr val="4774B7"/>
                </a:solidFill>
                <a:prstDash val="dash"/>
                <a:round/>
                <a:headEnd/>
                <a:tailEnd/>
              </a:ln>
            </p:spPr>
            <p:txBody>
              <a:bodyPr/>
              <a:lstStyle/>
              <a:p>
                <a:endParaRPr lang="en-US"/>
              </a:p>
            </p:txBody>
          </p:sp>
          <p:pic>
            <p:nvPicPr>
              <p:cNvPr id="59516" name="Picture 39"/>
              <p:cNvPicPr preferRelativeResize="0">
                <a:picLocks noChangeAspect="1" noChangeArrowheads="1"/>
              </p:cNvPicPr>
              <p:nvPr/>
            </p:nvPicPr>
            <p:blipFill>
              <a:blip r:embed="rId3"/>
              <a:srcRect/>
              <a:stretch>
                <a:fillRect/>
              </a:stretch>
            </p:blipFill>
            <p:spPr bwMode="auto">
              <a:xfrm>
                <a:off x="2692" y="1941"/>
                <a:ext cx="290" cy="363"/>
              </a:xfrm>
              <a:prstGeom prst="rect">
                <a:avLst/>
              </a:prstGeom>
              <a:noFill/>
              <a:ln w="12700">
                <a:noFill/>
                <a:miter lim="800000"/>
                <a:headEnd/>
                <a:tailEnd/>
              </a:ln>
            </p:spPr>
          </p:pic>
        </p:grpSp>
        <p:grpSp>
          <p:nvGrpSpPr>
            <p:cNvPr id="59426" name="Group 29"/>
            <p:cNvGrpSpPr>
              <a:grpSpLocks/>
            </p:cNvGrpSpPr>
            <p:nvPr/>
          </p:nvGrpSpPr>
          <p:grpSpPr bwMode="auto">
            <a:xfrm>
              <a:off x="5772150" y="4314825"/>
              <a:ext cx="1771650" cy="576263"/>
              <a:chOff x="1866" y="2373"/>
              <a:chExt cx="1116" cy="363"/>
            </a:xfrm>
          </p:grpSpPr>
          <p:pic>
            <p:nvPicPr>
              <p:cNvPr id="59505" name="Picture 39"/>
              <p:cNvPicPr preferRelativeResize="0">
                <a:picLocks noChangeAspect="1" noChangeArrowheads="1"/>
              </p:cNvPicPr>
              <p:nvPr/>
            </p:nvPicPr>
            <p:blipFill>
              <a:blip r:embed="rId3"/>
              <a:srcRect/>
              <a:stretch>
                <a:fillRect/>
              </a:stretch>
            </p:blipFill>
            <p:spPr bwMode="auto">
              <a:xfrm>
                <a:off x="1866" y="2373"/>
                <a:ext cx="290" cy="363"/>
              </a:xfrm>
              <a:prstGeom prst="rect">
                <a:avLst/>
              </a:prstGeom>
              <a:noFill/>
              <a:ln w="12700" algn="ctr">
                <a:noFill/>
                <a:miter lim="800000"/>
                <a:headEnd/>
                <a:tailEnd/>
              </a:ln>
            </p:spPr>
          </p:pic>
          <p:sp>
            <p:nvSpPr>
              <p:cNvPr id="59506" name="Line 16"/>
              <p:cNvSpPr>
                <a:spLocks noChangeAspect="1" noChangeShapeType="1"/>
              </p:cNvSpPr>
              <p:nvPr/>
            </p:nvSpPr>
            <p:spPr bwMode="auto">
              <a:xfrm>
                <a:off x="2116" y="2544"/>
                <a:ext cx="622" cy="1"/>
              </a:xfrm>
              <a:prstGeom prst="line">
                <a:avLst/>
              </a:prstGeom>
              <a:noFill/>
              <a:ln w="19050">
                <a:solidFill>
                  <a:srgbClr val="4774B7"/>
                </a:solidFill>
                <a:round/>
                <a:headEnd/>
                <a:tailEnd/>
              </a:ln>
            </p:spPr>
            <p:txBody>
              <a:bodyPr/>
              <a:lstStyle/>
              <a:p>
                <a:endParaRPr lang="en-US"/>
              </a:p>
            </p:txBody>
          </p:sp>
          <p:sp>
            <p:nvSpPr>
              <p:cNvPr id="59507" name="Line 17"/>
              <p:cNvSpPr>
                <a:spLocks noChangeAspect="1" noChangeShapeType="1"/>
              </p:cNvSpPr>
              <p:nvPr/>
            </p:nvSpPr>
            <p:spPr bwMode="auto">
              <a:xfrm>
                <a:off x="2116" y="2616"/>
                <a:ext cx="622" cy="1"/>
              </a:xfrm>
              <a:prstGeom prst="line">
                <a:avLst/>
              </a:prstGeom>
              <a:noFill/>
              <a:ln w="19050">
                <a:solidFill>
                  <a:srgbClr val="4774B7"/>
                </a:solidFill>
                <a:round/>
                <a:headEnd/>
                <a:tailEnd/>
              </a:ln>
            </p:spPr>
            <p:txBody>
              <a:bodyPr/>
              <a:lstStyle/>
              <a:p>
                <a:endParaRPr lang="en-US"/>
              </a:p>
            </p:txBody>
          </p:sp>
          <p:sp>
            <p:nvSpPr>
              <p:cNvPr id="22" name="Oval 18"/>
              <p:cNvSpPr>
                <a:spLocks noChangeAspect="1" noChangeArrowheads="1"/>
              </p:cNvSpPr>
              <p:nvPr/>
            </p:nvSpPr>
            <p:spPr bwMode="auto">
              <a:xfrm>
                <a:off x="2404" y="2517"/>
                <a:ext cx="47" cy="147"/>
              </a:xfrm>
              <a:prstGeom prst="ellipse">
                <a:avLst/>
              </a:prstGeom>
              <a:noFill/>
              <a:ln w="1905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59509" name="Line 19"/>
              <p:cNvSpPr>
                <a:spLocks noChangeAspect="1" noChangeShapeType="1"/>
              </p:cNvSpPr>
              <p:nvPr/>
            </p:nvSpPr>
            <p:spPr bwMode="auto">
              <a:xfrm>
                <a:off x="2116" y="2469"/>
                <a:ext cx="622" cy="1"/>
              </a:xfrm>
              <a:prstGeom prst="line">
                <a:avLst/>
              </a:prstGeom>
              <a:noFill/>
              <a:ln w="19050">
                <a:solidFill>
                  <a:srgbClr val="4774B7"/>
                </a:solidFill>
                <a:prstDash val="dash"/>
                <a:round/>
                <a:headEnd/>
                <a:tailEnd/>
              </a:ln>
            </p:spPr>
            <p:txBody>
              <a:bodyPr/>
              <a:lstStyle/>
              <a:p>
                <a:endParaRPr lang="en-US"/>
              </a:p>
            </p:txBody>
          </p:sp>
          <p:pic>
            <p:nvPicPr>
              <p:cNvPr id="59510" name="Picture 39"/>
              <p:cNvPicPr preferRelativeResize="0">
                <a:picLocks noChangeAspect="1" noChangeArrowheads="1"/>
              </p:cNvPicPr>
              <p:nvPr/>
            </p:nvPicPr>
            <p:blipFill>
              <a:blip r:embed="rId3"/>
              <a:srcRect/>
              <a:stretch>
                <a:fillRect/>
              </a:stretch>
            </p:blipFill>
            <p:spPr bwMode="auto">
              <a:xfrm>
                <a:off x="2692" y="2373"/>
                <a:ext cx="290" cy="363"/>
              </a:xfrm>
              <a:prstGeom prst="rect">
                <a:avLst/>
              </a:prstGeom>
              <a:noFill/>
              <a:ln w="12700">
                <a:noFill/>
                <a:miter lim="800000"/>
                <a:headEnd/>
                <a:tailEnd/>
              </a:ln>
            </p:spPr>
          </p:pic>
        </p:grpSp>
        <p:grpSp>
          <p:nvGrpSpPr>
            <p:cNvPr id="59427" name="Group 106"/>
            <p:cNvGrpSpPr>
              <a:grpSpLocks/>
            </p:cNvGrpSpPr>
            <p:nvPr/>
          </p:nvGrpSpPr>
          <p:grpSpPr bwMode="auto">
            <a:xfrm>
              <a:off x="5562600" y="3781425"/>
              <a:ext cx="2366963" cy="414338"/>
              <a:chOff x="1968" y="2311"/>
              <a:chExt cx="1491" cy="261"/>
            </a:xfrm>
          </p:grpSpPr>
          <p:pic>
            <p:nvPicPr>
              <p:cNvPr id="59501" name="Picture 31"/>
              <p:cNvPicPr>
                <a:picLocks noChangeAspect="1" noChangeArrowheads="1"/>
              </p:cNvPicPr>
              <p:nvPr/>
            </p:nvPicPr>
            <p:blipFill>
              <a:blip r:embed="rId4"/>
              <a:srcRect/>
              <a:stretch>
                <a:fillRect/>
              </a:stretch>
            </p:blipFill>
            <p:spPr bwMode="auto">
              <a:xfrm>
                <a:off x="2789" y="2438"/>
                <a:ext cx="291" cy="134"/>
              </a:xfrm>
              <a:prstGeom prst="rect">
                <a:avLst/>
              </a:prstGeom>
              <a:noFill/>
              <a:ln w="9525">
                <a:noFill/>
                <a:miter lim="800000"/>
                <a:headEnd/>
                <a:tailEnd/>
              </a:ln>
            </p:spPr>
          </p:pic>
          <p:pic>
            <p:nvPicPr>
              <p:cNvPr id="59502" name="Picture 32"/>
              <p:cNvPicPr>
                <a:picLocks noChangeAspect="1" noChangeArrowheads="1"/>
              </p:cNvPicPr>
              <p:nvPr/>
            </p:nvPicPr>
            <p:blipFill>
              <a:blip r:embed="rId5"/>
              <a:srcRect/>
              <a:stretch>
                <a:fillRect/>
              </a:stretch>
            </p:blipFill>
            <p:spPr bwMode="auto">
              <a:xfrm>
                <a:off x="2208" y="2311"/>
                <a:ext cx="162" cy="246"/>
              </a:xfrm>
              <a:prstGeom prst="rect">
                <a:avLst/>
              </a:prstGeom>
              <a:noFill/>
              <a:ln w="9525">
                <a:noFill/>
                <a:miter lim="800000"/>
                <a:headEnd/>
                <a:tailEnd/>
              </a:ln>
            </p:spPr>
          </p:pic>
          <p:pic>
            <p:nvPicPr>
              <p:cNvPr id="59503" name="Picture 33"/>
              <p:cNvPicPr>
                <a:picLocks noChangeAspect="1" noChangeArrowheads="1"/>
              </p:cNvPicPr>
              <p:nvPr/>
            </p:nvPicPr>
            <p:blipFill>
              <a:blip r:embed="rId5"/>
              <a:srcRect/>
              <a:stretch>
                <a:fillRect/>
              </a:stretch>
            </p:blipFill>
            <p:spPr bwMode="auto">
              <a:xfrm>
                <a:off x="1968" y="2311"/>
                <a:ext cx="162" cy="246"/>
              </a:xfrm>
              <a:prstGeom prst="rect">
                <a:avLst/>
              </a:prstGeom>
              <a:noFill/>
              <a:ln w="9525">
                <a:noFill/>
                <a:miter lim="800000"/>
                <a:headEnd/>
                <a:tailEnd/>
              </a:ln>
            </p:spPr>
          </p:pic>
          <p:pic>
            <p:nvPicPr>
              <p:cNvPr id="59504" name="Picture 34"/>
              <p:cNvPicPr>
                <a:picLocks noChangeAspect="1" noChangeArrowheads="1"/>
              </p:cNvPicPr>
              <p:nvPr/>
            </p:nvPicPr>
            <p:blipFill>
              <a:blip r:embed="rId4"/>
              <a:srcRect/>
              <a:stretch>
                <a:fillRect/>
              </a:stretch>
            </p:blipFill>
            <p:spPr bwMode="auto">
              <a:xfrm>
                <a:off x="3168" y="2438"/>
                <a:ext cx="291" cy="134"/>
              </a:xfrm>
              <a:prstGeom prst="rect">
                <a:avLst/>
              </a:prstGeom>
              <a:noFill/>
              <a:ln w="9525">
                <a:noFill/>
                <a:miter lim="800000"/>
                <a:headEnd/>
                <a:tailEnd/>
              </a:ln>
            </p:spPr>
          </p:pic>
        </p:grpSp>
        <p:sp>
          <p:nvSpPr>
            <p:cNvPr id="59428" name="Text Box 54"/>
            <p:cNvSpPr txBox="1">
              <a:spLocks noChangeAspect="1" noChangeArrowheads="1"/>
            </p:cNvSpPr>
            <p:nvPr/>
          </p:nvSpPr>
          <p:spPr bwMode="auto">
            <a:xfrm>
              <a:off x="4852988" y="2251075"/>
              <a:ext cx="557212" cy="187325"/>
            </a:xfrm>
            <a:prstGeom prst="rect">
              <a:avLst/>
            </a:prstGeom>
            <a:solidFill>
              <a:srgbClr val="015F85">
                <a:alpha val="50195"/>
              </a:srgbClr>
            </a:solidFill>
            <a:ln w="9525">
              <a:noFill/>
              <a:miter lim="800000"/>
              <a:headEnd/>
              <a:tailEnd/>
            </a:ln>
          </p:spPr>
          <p:txBody>
            <a:bodyPr tIns="0" bIns="0"/>
            <a:lstStyle/>
            <a:p>
              <a:pPr defTabSz="814388"/>
              <a:r>
                <a:rPr lang="en-US" altLang="ja-JP" sz="1200" i="1">
                  <a:solidFill>
                    <a:srgbClr val="FFFFFF"/>
                  </a:solidFill>
                  <a:latin typeface="Times New Roman" pitchFamily="18" charset="0"/>
                  <a:ea typeface="MS PGothic" pitchFamily="34" charset="-128"/>
                </a:rPr>
                <a:t>Pod 1</a:t>
              </a:r>
              <a:endParaRPr lang="en-US" sz="1200"/>
            </a:p>
          </p:txBody>
        </p:sp>
        <p:sp>
          <p:nvSpPr>
            <p:cNvPr id="59429" name="Text Box 55"/>
            <p:cNvSpPr txBox="1">
              <a:spLocks noChangeAspect="1" noChangeArrowheads="1"/>
            </p:cNvSpPr>
            <p:nvPr/>
          </p:nvSpPr>
          <p:spPr bwMode="auto">
            <a:xfrm>
              <a:off x="7897813" y="2227263"/>
              <a:ext cx="560387" cy="211137"/>
            </a:xfrm>
            <a:prstGeom prst="rect">
              <a:avLst/>
            </a:prstGeom>
            <a:solidFill>
              <a:srgbClr val="00FF00">
                <a:alpha val="50195"/>
              </a:srgbClr>
            </a:solidFill>
            <a:ln w="9525">
              <a:noFill/>
              <a:miter lim="800000"/>
              <a:headEnd/>
              <a:tailEnd/>
            </a:ln>
          </p:spPr>
          <p:txBody>
            <a:bodyPr tIns="0" bIns="0"/>
            <a:lstStyle/>
            <a:p>
              <a:pPr defTabSz="814388"/>
              <a:r>
                <a:rPr lang="en-US" altLang="ja-JP" sz="1200" i="1">
                  <a:solidFill>
                    <a:srgbClr val="FFFFFF"/>
                  </a:solidFill>
                  <a:latin typeface="Times New Roman" pitchFamily="18" charset="0"/>
                  <a:ea typeface="MS PGothic" pitchFamily="34" charset="-128"/>
                </a:rPr>
                <a:t>Pod 2</a:t>
              </a:r>
              <a:endParaRPr lang="en-US" sz="1200"/>
            </a:p>
          </p:txBody>
        </p:sp>
        <p:grpSp>
          <p:nvGrpSpPr>
            <p:cNvPr id="59430" name="Group 107"/>
            <p:cNvGrpSpPr>
              <a:grpSpLocks/>
            </p:cNvGrpSpPr>
            <p:nvPr/>
          </p:nvGrpSpPr>
          <p:grpSpPr bwMode="auto">
            <a:xfrm>
              <a:off x="5562600" y="2514600"/>
              <a:ext cx="2366963" cy="414338"/>
              <a:chOff x="1968" y="1488"/>
              <a:chExt cx="1491" cy="261"/>
            </a:xfrm>
          </p:grpSpPr>
          <p:pic>
            <p:nvPicPr>
              <p:cNvPr id="59497" name="Picture 63"/>
              <p:cNvPicPr>
                <a:picLocks noChangeAspect="1" noChangeArrowheads="1"/>
              </p:cNvPicPr>
              <p:nvPr/>
            </p:nvPicPr>
            <p:blipFill>
              <a:blip r:embed="rId4"/>
              <a:srcRect/>
              <a:stretch>
                <a:fillRect/>
              </a:stretch>
            </p:blipFill>
            <p:spPr bwMode="auto">
              <a:xfrm>
                <a:off x="2789" y="1615"/>
                <a:ext cx="291" cy="134"/>
              </a:xfrm>
              <a:prstGeom prst="rect">
                <a:avLst/>
              </a:prstGeom>
              <a:noFill/>
              <a:ln w="9525">
                <a:noFill/>
                <a:miter lim="800000"/>
                <a:headEnd/>
                <a:tailEnd/>
              </a:ln>
            </p:spPr>
          </p:pic>
          <p:pic>
            <p:nvPicPr>
              <p:cNvPr id="59498" name="Picture 64"/>
              <p:cNvPicPr>
                <a:picLocks noChangeAspect="1" noChangeArrowheads="1"/>
              </p:cNvPicPr>
              <p:nvPr/>
            </p:nvPicPr>
            <p:blipFill>
              <a:blip r:embed="rId5"/>
              <a:srcRect/>
              <a:stretch>
                <a:fillRect/>
              </a:stretch>
            </p:blipFill>
            <p:spPr bwMode="auto">
              <a:xfrm>
                <a:off x="2208" y="1488"/>
                <a:ext cx="162" cy="246"/>
              </a:xfrm>
              <a:prstGeom prst="rect">
                <a:avLst/>
              </a:prstGeom>
              <a:noFill/>
              <a:ln w="9525">
                <a:noFill/>
                <a:miter lim="800000"/>
                <a:headEnd/>
                <a:tailEnd/>
              </a:ln>
            </p:spPr>
          </p:pic>
          <p:pic>
            <p:nvPicPr>
              <p:cNvPr id="59499" name="Picture 65"/>
              <p:cNvPicPr>
                <a:picLocks noChangeAspect="1" noChangeArrowheads="1"/>
              </p:cNvPicPr>
              <p:nvPr/>
            </p:nvPicPr>
            <p:blipFill>
              <a:blip r:embed="rId5"/>
              <a:srcRect/>
              <a:stretch>
                <a:fillRect/>
              </a:stretch>
            </p:blipFill>
            <p:spPr bwMode="auto">
              <a:xfrm>
                <a:off x="1968" y="1488"/>
                <a:ext cx="162" cy="246"/>
              </a:xfrm>
              <a:prstGeom prst="rect">
                <a:avLst/>
              </a:prstGeom>
              <a:noFill/>
              <a:ln w="9525">
                <a:noFill/>
                <a:miter lim="800000"/>
                <a:headEnd/>
                <a:tailEnd/>
              </a:ln>
            </p:spPr>
          </p:pic>
          <p:pic>
            <p:nvPicPr>
              <p:cNvPr id="59500" name="Picture 66"/>
              <p:cNvPicPr>
                <a:picLocks noChangeAspect="1" noChangeArrowheads="1"/>
              </p:cNvPicPr>
              <p:nvPr/>
            </p:nvPicPr>
            <p:blipFill>
              <a:blip r:embed="rId4"/>
              <a:srcRect/>
              <a:stretch>
                <a:fillRect/>
              </a:stretch>
            </p:blipFill>
            <p:spPr bwMode="auto">
              <a:xfrm>
                <a:off x="3168" y="1615"/>
                <a:ext cx="291" cy="134"/>
              </a:xfrm>
              <a:prstGeom prst="rect">
                <a:avLst/>
              </a:prstGeom>
              <a:noFill/>
              <a:ln w="9525">
                <a:noFill/>
                <a:miter lim="800000"/>
                <a:headEnd/>
                <a:tailEnd/>
              </a:ln>
            </p:spPr>
          </p:pic>
        </p:grpSp>
        <p:grpSp>
          <p:nvGrpSpPr>
            <p:cNvPr id="59431" name="Group 105"/>
            <p:cNvGrpSpPr>
              <a:grpSpLocks/>
            </p:cNvGrpSpPr>
            <p:nvPr/>
          </p:nvGrpSpPr>
          <p:grpSpPr bwMode="auto">
            <a:xfrm>
              <a:off x="5562600" y="5048250"/>
              <a:ext cx="2366963" cy="414338"/>
              <a:chOff x="1968" y="3072"/>
              <a:chExt cx="1491" cy="261"/>
            </a:xfrm>
          </p:grpSpPr>
          <p:pic>
            <p:nvPicPr>
              <p:cNvPr id="59493" name="Picture 67"/>
              <p:cNvPicPr>
                <a:picLocks noChangeAspect="1" noChangeArrowheads="1"/>
              </p:cNvPicPr>
              <p:nvPr/>
            </p:nvPicPr>
            <p:blipFill>
              <a:blip r:embed="rId4"/>
              <a:srcRect/>
              <a:stretch>
                <a:fillRect/>
              </a:stretch>
            </p:blipFill>
            <p:spPr bwMode="auto">
              <a:xfrm>
                <a:off x="2789" y="3199"/>
                <a:ext cx="291" cy="134"/>
              </a:xfrm>
              <a:prstGeom prst="rect">
                <a:avLst/>
              </a:prstGeom>
              <a:noFill/>
              <a:ln w="9525">
                <a:noFill/>
                <a:miter lim="800000"/>
                <a:headEnd/>
                <a:tailEnd/>
              </a:ln>
            </p:spPr>
          </p:pic>
          <p:pic>
            <p:nvPicPr>
              <p:cNvPr id="59494" name="Picture 68"/>
              <p:cNvPicPr>
                <a:picLocks noChangeAspect="1" noChangeArrowheads="1"/>
              </p:cNvPicPr>
              <p:nvPr/>
            </p:nvPicPr>
            <p:blipFill>
              <a:blip r:embed="rId5"/>
              <a:srcRect/>
              <a:stretch>
                <a:fillRect/>
              </a:stretch>
            </p:blipFill>
            <p:spPr bwMode="auto">
              <a:xfrm>
                <a:off x="2208" y="3072"/>
                <a:ext cx="162" cy="246"/>
              </a:xfrm>
              <a:prstGeom prst="rect">
                <a:avLst/>
              </a:prstGeom>
              <a:noFill/>
              <a:ln w="9525">
                <a:noFill/>
                <a:miter lim="800000"/>
                <a:headEnd/>
                <a:tailEnd/>
              </a:ln>
            </p:spPr>
          </p:pic>
          <p:pic>
            <p:nvPicPr>
              <p:cNvPr id="59495" name="Picture 69"/>
              <p:cNvPicPr>
                <a:picLocks noChangeAspect="1" noChangeArrowheads="1"/>
              </p:cNvPicPr>
              <p:nvPr/>
            </p:nvPicPr>
            <p:blipFill>
              <a:blip r:embed="rId5"/>
              <a:srcRect/>
              <a:stretch>
                <a:fillRect/>
              </a:stretch>
            </p:blipFill>
            <p:spPr bwMode="auto">
              <a:xfrm>
                <a:off x="1968" y="3072"/>
                <a:ext cx="162" cy="246"/>
              </a:xfrm>
              <a:prstGeom prst="rect">
                <a:avLst/>
              </a:prstGeom>
              <a:noFill/>
              <a:ln w="9525">
                <a:noFill/>
                <a:miter lim="800000"/>
                <a:headEnd/>
                <a:tailEnd/>
              </a:ln>
            </p:spPr>
          </p:pic>
          <p:pic>
            <p:nvPicPr>
              <p:cNvPr id="59496" name="Picture 70"/>
              <p:cNvPicPr>
                <a:picLocks noChangeAspect="1" noChangeArrowheads="1"/>
              </p:cNvPicPr>
              <p:nvPr/>
            </p:nvPicPr>
            <p:blipFill>
              <a:blip r:embed="rId4"/>
              <a:srcRect/>
              <a:stretch>
                <a:fillRect/>
              </a:stretch>
            </p:blipFill>
            <p:spPr bwMode="auto">
              <a:xfrm>
                <a:off x="3168" y="3199"/>
                <a:ext cx="291" cy="134"/>
              </a:xfrm>
              <a:prstGeom prst="rect">
                <a:avLst/>
              </a:prstGeom>
              <a:noFill/>
              <a:ln w="9525">
                <a:noFill/>
                <a:miter lim="800000"/>
                <a:headEnd/>
                <a:tailEnd/>
              </a:ln>
            </p:spPr>
          </p:pic>
        </p:grpSp>
        <p:sp>
          <p:nvSpPr>
            <p:cNvPr id="59432" name="Rectangle 75"/>
            <p:cNvSpPr>
              <a:spLocks noChangeArrowheads="1"/>
            </p:cNvSpPr>
            <p:nvPr/>
          </p:nvSpPr>
          <p:spPr bwMode="auto">
            <a:xfrm>
              <a:off x="5638800" y="1676400"/>
              <a:ext cx="381000" cy="685800"/>
            </a:xfrm>
            <a:prstGeom prst="rect">
              <a:avLst/>
            </a:prstGeom>
            <a:solidFill>
              <a:srgbClr val="015F85">
                <a:alpha val="39999"/>
              </a:srgbClr>
            </a:solidFill>
            <a:ln w="9525">
              <a:noFill/>
              <a:miter lim="800000"/>
              <a:headEnd/>
              <a:tailEnd/>
            </a:ln>
          </p:spPr>
          <p:txBody>
            <a:bodyPr wrap="none" anchor="ctr"/>
            <a:lstStyle/>
            <a:p>
              <a:endParaRPr lang="en-US"/>
            </a:p>
          </p:txBody>
        </p:sp>
        <p:sp>
          <p:nvSpPr>
            <p:cNvPr id="59433" name="Rectangle 76"/>
            <p:cNvSpPr>
              <a:spLocks noChangeArrowheads="1"/>
            </p:cNvSpPr>
            <p:nvPr/>
          </p:nvSpPr>
          <p:spPr bwMode="auto">
            <a:xfrm>
              <a:off x="6019800" y="1676400"/>
              <a:ext cx="381000" cy="685800"/>
            </a:xfrm>
            <a:prstGeom prst="rect">
              <a:avLst/>
            </a:prstGeom>
            <a:solidFill>
              <a:srgbClr val="00FF00">
                <a:alpha val="39999"/>
              </a:srgbClr>
            </a:solidFill>
            <a:ln w="9525">
              <a:noFill/>
              <a:miter lim="800000"/>
              <a:headEnd/>
              <a:tailEnd/>
            </a:ln>
          </p:spPr>
          <p:txBody>
            <a:bodyPr wrap="none" anchor="ctr"/>
            <a:lstStyle/>
            <a:p>
              <a:endParaRPr lang="en-US"/>
            </a:p>
          </p:txBody>
        </p:sp>
        <p:sp>
          <p:nvSpPr>
            <p:cNvPr id="59434" name="Rectangle 77"/>
            <p:cNvSpPr>
              <a:spLocks noChangeArrowheads="1"/>
            </p:cNvSpPr>
            <p:nvPr/>
          </p:nvSpPr>
          <p:spPr bwMode="auto">
            <a:xfrm>
              <a:off x="6934200" y="1676400"/>
              <a:ext cx="381000" cy="685800"/>
            </a:xfrm>
            <a:prstGeom prst="rect">
              <a:avLst/>
            </a:prstGeom>
            <a:solidFill>
              <a:srgbClr val="015F85">
                <a:alpha val="39999"/>
              </a:srgbClr>
            </a:solidFill>
            <a:ln w="9525">
              <a:noFill/>
              <a:miter lim="800000"/>
              <a:headEnd/>
              <a:tailEnd/>
            </a:ln>
          </p:spPr>
          <p:txBody>
            <a:bodyPr wrap="none" anchor="ctr"/>
            <a:lstStyle/>
            <a:p>
              <a:endParaRPr lang="en-US"/>
            </a:p>
          </p:txBody>
        </p:sp>
        <p:sp>
          <p:nvSpPr>
            <p:cNvPr id="59435" name="Rectangle 78"/>
            <p:cNvSpPr>
              <a:spLocks noChangeArrowheads="1"/>
            </p:cNvSpPr>
            <p:nvPr/>
          </p:nvSpPr>
          <p:spPr bwMode="auto">
            <a:xfrm>
              <a:off x="7315200" y="1676400"/>
              <a:ext cx="381000" cy="685800"/>
            </a:xfrm>
            <a:prstGeom prst="rect">
              <a:avLst/>
            </a:prstGeom>
            <a:solidFill>
              <a:srgbClr val="00FF00">
                <a:alpha val="39999"/>
              </a:srgbClr>
            </a:solidFill>
            <a:ln w="9525">
              <a:noFill/>
              <a:miter lim="800000"/>
              <a:headEnd/>
              <a:tailEnd/>
            </a:ln>
          </p:spPr>
          <p:txBody>
            <a:bodyPr wrap="none" anchor="ctr"/>
            <a:lstStyle/>
            <a:p>
              <a:endParaRPr lang="en-US"/>
            </a:p>
          </p:txBody>
        </p:sp>
        <p:sp>
          <p:nvSpPr>
            <p:cNvPr id="59436" name="Rectangle 79"/>
            <p:cNvSpPr>
              <a:spLocks noChangeArrowheads="1"/>
            </p:cNvSpPr>
            <p:nvPr/>
          </p:nvSpPr>
          <p:spPr bwMode="auto">
            <a:xfrm>
              <a:off x="6934200" y="2971800"/>
              <a:ext cx="381000" cy="685800"/>
            </a:xfrm>
            <a:prstGeom prst="rect">
              <a:avLst/>
            </a:prstGeom>
            <a:solidFill>
              <a:srgbClr val="015F85">
                <a:alpha val="39999"/>
              </a:srgbClr>
            </a:solidFill>
            <a:ln w="9525">
              <a:noFill/>
              <a:miter lim="800000"/>
              <a:headEnd/>
              <a:tailEnd/>
            </a:ln>
          </p:spPr>
          <p:txBody>
            <a:bodyPr wrap="none" anchor="ctr"/>
            <a:lstStyle/>
            <a:p>
              <a:endParaRPr lang="en-US"/>
            </a:p>
          </p:txBody>
        </p:sp>
        <p:sp>
          <p:nvSpPr>
            <p:cNvPr id="59437" name="Rectangle 80"/>
            <p:cNvSpPr>
              <a:spLocks noChangeArrowheads="1"/>
            </p:cNvSpPr>
            <p:nvPr/>
          </p:nvSpPr>
          <p:spPr bwMode="auto">
            <a:xfrm>
              <a:off x="7315200" y="2971800"/>
              <a:ext cx="381000" cy="685800"/>
            </a:xfrm>
            <a:prstGeom prst="rect">
              <a:avLst/>
            </a:prstGeom>
            <a:solidFill>
              <a:srgbClr val="00FF00">
                <a:alpha val="39999"/>
              </a:srgbClr>
            </a:solidFill>
            <a:ln w="9525">
              <a:noFill/>
              <a:miter lim="800000"/>
              <a:headEnd/>
              <a:tailEnd/>
            </a:ln>
          </p:spPr>
          <p:txBody>
            <a:bodyPr wrap="none" anchor="ctr"/>
            <a:lstStyle/>
            <a:p>
              <a:endParaRPr lang="en-US"/>
            </a:p>
          </p:txBody>
        </p:sp>
        <p:sp>
          <p:nvSpPr>
            <p:cNvPr id="59438" name="Rectangle 81"/>
            <p:cNvSpPr>
              <a:spLocks noChangeArrowheads="1"/>
            </p:cNvSpPr>
            <p:nvPr/>
          </p:nvSpPr>
          <p:spPr bwMode="auto">
            <a:xfrm>
              <a:off x="5638800" y="2971800"/>
              <a:ext cx="381000" cy="685800"/>
            </a:xfrm>
            <a:prstGeom prst="rect">
              <a:avLst/>
            </a:prstGeom>
            <a:solidFill>
              <a:srgbClr val="015F85">
                <a:alpha val="39999"/>
              </a:srgbClr>
            </a:solidFill>
            <a:ln w="9525">
              <a:noFill/>
              <a:miter lim="800000"/>
              <a:headEnd/>
              <a:tailEnd/>
            </a:ln>
          </p:spPr>
          <p:txBody>
            <a:bodyPr wrap="none" anchor="ctr"/>
            <a:lstStyle/>
            <a:p>
              <a:endParaRPr lang="en-US"/>
            </a:p>
          </p:txBody>
        </p:sp>
        <p:sp>
          <p:nvSpPr>
            <p:cNvPr id="59439" name="Rectangle 82"/>
            <p:cNvSpPr>
              <a:spLocks noChangeArrowheads="1"/>
            </p:cNvSpPr>
            <p:nvPr/>
          </p:nvSpPr>
          <p:spPr bwMode="auto">
            <a:xfrm>
              <a:off x="6019800" y="2971800"/>
              <a:ext cx="381000" cy="685800"/>
            </a:xfrm>
            <a:prstGeom prst="rect">
              <a:avLst/>
            </a:prstGeom>
            <a:solidFill>
              <a:srgbClr val="00FF00">
                <a:alpha val="39999"/>
              </a:srgbClr>
            </a:solidFill>
            <a:ln w="9525">
              <a:noFill/>
              <a:miter lim="800000"/>
              <a:headEnd/>
              <a:tailEnd/>
            </a:ln>
          </p:spPr>
          <p:txBody>
            <a:bodyPr wrap="none" anchor="ctr"/>
            <a:lstStyle/>
            <a:p>
              <a:endParaRPr lang="en-US"/>
            </a:p>
          </p:txBody>
        </p:sp>
        <p:sp>
          <p:nvSpPr>
            <p:cNvPr id="59440" name="Rectangle 83"/>
            <p:cNvSpPr>
              <a:spLocks noChangeArrowheads="1"/>
            </p:cNvSpPr>
            <p:nvPr/>
          </p:nvSpPr>
          <p:spPr bwMode="auto">
            <a:xfrm>
              <a:off x="5638800" y="4267200"/>
              <a:ext cx="381000" cy="685800"/>
            </a:xfrm>
            <a:prstGeom prst="rect">
              <a:avLst/>
            </a:prstGeom>
            <a:solidFill>
              <a:srgbClr val="015F85">
                <a:alpha val="39999"/>
              </a:srgbClr>
            </a:solidFill>
            <a:ln w="9525">
              <a:noFill/>
              <a:miter lim="800000"/>
              <a:headEnd/>
              <a:tailEnd/>
            </a:ln>
          </p:spPr>
          <p:txBody>
            <a:bodyPr wrap="none" anchor="ctr"/>
            <a:lstStyle/>
            <a:p>
              <a:endParaRPr lang="en-US"/>
            </a:p>
          </p:txBody>
        </p:sp>
        <p:sp>
          <p:nvSpPr>
            <p:cNvPr id="59441" name="Rectangle 84"/>
            <p:cNvSpPr>
              <a:spLocks noChangeArrowheads="1"/>
            </p:cNvSpPr>
            <p:nvPr/>
          </p:nvSpPr>
          <p:spPr bwMode="auto">
            <a:xfrm>
              <a:off x="6019800" y="4267200"/>
              <a:ext cx="381000" cy="685800"/>
            </a:xfrm>
            <a:prstGeom prst="rect">
              <a:avLst/>
            </a:prstGeom>
            <a:solidFill>
              <a:srgbClr val="00FF00">
                <a:alpha val="39999"/>
              </a:srgbClr>
            </a:solidFill>
            <a:ln w="9525">
              <a:noFill/>
              <a:miter lim="800000"/>
              <a:headEnd/>
              <a:tailEnd/>
            </a:ln>
          </p:spPr>
          <p:txBody>
            <a:bodyPr wrap="none" anchor="ctr"/>
            <a:lstStyle/>
            <a:p>
              <a:endParaRPr lang="en-US"/>
            </a:p>
          </p:txBody>
        </p:sp>
        <p:sp>
          <p:nvSpPr>
            <p:cNvPr id="59442" name="Rectangle 89"/>
            <p:cNvSpPr>
              <a:spLocks noChangeArrowheads="1"/>
            </p:cNvSpPr>
            <p:nvPr/>
          </p:nvSpPr>
          <p:spPr bwMode="auto">
            <a:xfrm>
              <a:off x="6934200" y="4267200"/>
              <a:ext cx="381000" cy="685800"/>
            </a:xfrm>
            <a:prstGeom prst="rect">
              <a:avLst/>
            </a:prstGeom>
            <a:solidFill>
              <a:srgbClr val="015F85">
                <a:alpha val="39999"/>
              </a:srgbClr>
            </a:solidFill>
            <a:ln w="9525">
              <a:noFill/>
              <a:miter lim="800000"/>
              <a:headEnd/>
              <a:tailEnd/>
            </a:ln>
          </p:spPr>
          <p:txBody>
            <a:bodyPr wrap="none" anchor="ctr"/>
            <a:lstStyle/>
            <a:p>
              <a:endParaRPr lang="en-US"/>
            </a:p>
          </p:txBody>
        </p:sp>
        <p:sp>
          <p:nvSpPr>
            <p:cNvPr id="59443" name="Rectangle 90"/>
            <p:cNvSpPr>
              <a:spLocks noChangeArrowheads="1"/>
            </p:cNvSpPr>
            <p:nvPr/>
          </p:nvSpPr>
          <p:spPr bwMode="auto">
            <a:xfrm>
              <a:off x="7315200" y="4267200"/>
              <a:ext cx="381000" cy="685800"/>
            </a:xfrm>
            <a:prstGeom prst="rect">
              <a:avLst/>
            </a:prstGeom>
            <a:solidFill>
              <a:srgbClr val="00FF00">
                <a:alpha val="39999"/>
              </a:srgbClr>
            </a:solidFill>
            <a:ln w="9525">
              <a:noFill/>
              <a:miter lim="800000"/>
              <a:headEnd/>
              <a:tailEnd/>
            </a:ln>
          </p:spPr>
          <p:txBody>
            <a:bodyPr wrap="none" anchor="ctr"/>
            <a:lstStyle/>
            <a:p>
              <a:endParaRPr lang="en-US"/>
            </a:p>
          </p:txBody>
        </p:sp>
        <p:sp>
          <p:nvSpPr>
            <p:cNvPr id="59444" name="Text Box 91"/>
            <p:cNvSpPr txBox="1">
              <a:spLocks noChangeAspect="1" noChangeArrowheads="1"/>
            </p:cNvSpPr>
            <p:nvPr/>
          </p:nvSpPr>
          <p:spPr bwMode="auto">
            <a:xfrm>
              <a:off x="4852988" y="3529013"/>
              <a:ext cx="557212" cy="187325"/>
            </a:xfrm>
            <a:prstGeom prst="rect">
              <a:avLst/>
            </a:prstGeom>
            <a:solidFill>
              <a:srgbClr val="015F85">
                <a:alpha val="50195"/>
              </a:srgbClr>
            </a:solidFill>
            <a:ln w="9525">
              <a:noFill/>
              <a:miter lim="800000"/>
              <a:headEnd/>
              <a:tailEnd/>
            </a:ln>
          </p:spPr>
          <p:txBody>
            <a:bodyPr tIns="0" bIns="0"/>
            <a:lstStyle/>
            <a:p>
              <a:pPr defTabSz="814388"/>
              <a:r>
                <a:rPr lang="en-US" altLang="ja-JP" sz="1200" i="1">
                  <a:solidFill>
                    <a:srgbClr val="FFFFFF"/>
                  </a:solidFill>
                  <a:latin typeface="Times New Roman" pitchFamily="18" charset="0"/>
                  <a:ea typeface="MS PGothic" pitchFamily="34" charset="-128"/>
                </a:rPr>
                <a:t>Pod 3</a:t>
              </a:r>
              <a:endParaRPr lang="en-US" sz="1200"/>
            </a:p>
          </p:txBody>
        </p:sp>
        <p:sp>
          <p:nvSpPr>
            <p:cNvPr id="59445" name="Text Box 92"/>
            <p:cNvSpPr txBox="1">
              <a:spLocks noChangeAspect="1" noChangeArrowheads="1"/>
            </p:cNvSpPr>
            <p:nvPr/>
          </p:nvSpPr>
          <p:spPr bwMode="auto">
            <a:xfrm>
              <a:off x="7897813" y="3505200"/>
              <a:ext cx="560387" cy="211138"/>
            </a:xfrm>
            <a:prstGeom prst="rect">
              <a:avLst/>
            </a:prstGeom>
            <a:solidFill>
              <a:srgbClr val="00FF00">
                <a:alpha val="50195"/>
              </a:srgbClr>
            </a:solidFill>
            <a:ln w="9525">
              <a:noFill/>
              <a:miter lim="800000"/>
              <a:headEnd/>
              <a:tailEnd/>
            </a:ln>
          </p:spPr>
          <p:txBody>
            <a:bodyPr tIns="0" bIns="0"/>
            <a:lstStyle/>
            <a:p>
              <a:pPr defTabSz="814388"/>
              <a:r>
                <a:rPr lang="en-US" altLang="ja-JP" sz="1200" i="1">
                  <a:solidFill>
                    <a:srgbClr val="FFFFFF"/>
                  </a:solidFill>
                  <a:latin typeface="Times New Roman" pitchFamily="18" charset="0"/>
                  <a:ea typeface="MS PGothic" pitchFamily="34" charset="-128"/>
                </a:rPr>
                <a:t>Pod 4</a:t>
              </a:r>
              <a:endParaRPr lang="en-US" sz="1200"/>
            </a:p>
          </p:txBody>
        </p:sp>
        <p:sp>
          <p:nvSpPr>
            <p:cNvPr id="59446" name="Text Box 93"/>
            <p:cNvSpPr txBox="1">
              <a:spLocks noChangeAspect="1" noChangeArrowheads="1"/>
            </p:cNvSpPr>
            <p:nvPr/>
          </p:nvSpPr>
          <p:spPr bwMode="auto">
            <a:xfrm>
              <a:off x="4852988" y="4824413"/>
              <a:ext cx="557212" cy="187325"/>
            </a:xfrm>
            <a:prstGeom prst="rect">
              <a:avLst/>
            </a:prstGeom>
            <a:solidFill>
              <a:srgbClr val="015F85">
                <a:alpha val="50195"/>
              </a:srgbClr>
            </a:solidFill>
            <a:ln w="9525">
              <a:noFill/>
              <a:miter lim="800000"/>
              <a:headEnd/>
              <a:tailEnd/>
            </a:ln>
          </p:spPr>
          <p:txBody>
            <a:bodyPr tIns="0" bIns="0"/>
            <a:lstStyle/>
            <a:p>
              <a:pPr defTabSz="814388"/>
              <a:r>
                <a:rPr lang="en-US" altLang="ja-JP" sz="1200" i="1">
                  <a:solidFill>
                    <a:srgbClr val="FFFFFF"/>
                  </a:solidFill>
                  <a:latin typeface="Times New Roman" pitchFamily="18" charset="0"/>
                  <a:ea typeface="MS PGothic" pitchFamily="34" charset="-128"/>
                </a:rPr>
                <a:t>Pod 5</a:t>
              </a:r>
              <a:endParaRPr lang="en-US" sz="1200"/>
            </a:p>
          </p:txBody>
        </p:sp>
        <p:sp>
          <p:nvSpPr>
            <p:cNvPr id="59447" name="Text Box 94"/>
            <p:cNvSpPr txBox="1">
              <a:spLocks noChangeAspect="1" noChangeArrowheads="1"/>
            </p:cNvSpPr>
            <p:nvPr/>
          </p:nvSpPr>
          <p:spPr bwMode="auto">
            <a:xfrm>
              <a:off x="7897813" y="4800600"/>
              <a:ext cx="560387" cy="211138"/>
            </a:xfrm>
            <a:prstGeom prst="rect">
              <a:avLst/>
            </a:prstGeom>
            <a:solidFill>
              <a:srgbClr val="00FF00">
                <a:alpha val="50195"/>
              </a:srgbClr>
            </a:solidFill>
            <a:ln w="9525">
              <a:noFill/>
              <a:miter lim="800000"/>
              <a:headEnd/>
              <a:tailEnd/>
            </a:ln>
          </p:spPr>
          <p:txBody>
            <a:bodyPr tIns="0" bIns="0"/>
            <a:lstStyle/>
            <a:p>
              <a:pPr defTabSz="814388"/>
              <a:r>
                <a:rPr lang="en-US" altLang="ja-JP" sz="1200" i="1">
                  <a:solidFill>
                    <a:srgbClr val="FFFFFF"/>
                  </a:solidFill>
                  <a:latin typeface="Times New Roman" pitchFamily="18" charset="0"/>
                  <a:ea typeface="MS PGothic" pitchFamily="34" charset="-128"/>
                </a:rPr>
                <a:t>Pod 6</a:t>
              </a:r>
              <a:endParaRPr lang="en-US" sz="1200"/>
            </a:p>
          </p:txBody>
        </p:sp>
        <p:grpSp>
          <p:nvGrpSpPr>
            <p:cNvPr id="59448" name="Group 114"/>
            <p:cNvGrpSpPr>
              <a:grpSpLocks/>
            </p:cNvGrpSpPr>
            <p:nvPr/>
          </p:nvGrpSpPr>
          <p:grpSpPr bwMode="auto">
            <a:xfrm>
              <a:off x="5715000" y="2252663"/>
              <a:ext cx="2014538" cy="490537"/>
              <a:chOff x="2064" y="1323"/>
              <a:chExt cx="1269" cy="309"/>
            </a:xfrm>
          </p:grpSpPr>
          <p:sp>
            <p:nvSpPr>
              <p:cNvPr id="59" name="Line 97"/>
              <p:cNvSpPr>
                <a:spLocks noChangeShapeType="1"/>
              </p:cNvSpPr>
              <p:nvPr/>
            </p:nvSpPr>
            <p:spPr bwMode="auto">
              <a:xfrm flipV="1">
                <a:off x="2064" y="1344"/>
                <a:ext cx="96" cy="144"/>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60" name="Line 98"/>
              <p:cNvSpPr>
                <a:spLocks noChangeShapeType="1"/>
              </p:cNvSpPr>
              <p:nvPr/>
            </p:nvSpPr>
            <p:spPr bwMode="auto">
              <a:xfrm flipV="1">
                <a:off x="2304" y="1344"/>
                <a:ext cx="0" cy="144"/>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61" name="Line 99"/>
              <p:cNvSpPr>
                <a:spLocks noChangeShapeType="1"/>
              </p:cNvSpPr>
              <p:nvPr/>
            </p:nvSpPr>
            <p:spPr bwMode="auto">
              <a:xfrm flipV="1">
                <a:off x="2112" y="1344"/>
                <a:ext cx="864" cy="144"/>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62" name="Line 100"/>
              <p:cNvSpPr>
                <a:spLocks noChangeShapeType="1"/>
              </p:cNvSpPr>
              <p:nvPr/>
            </p:nvSpPr>
            <p:spPr bwMode="auto">
              <a:xfrm flipV="1">
                <a:off x="2352" y="1344"/>
                <a:ext cx="672" cy="192"/>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63" name="Line 101"/>
              <p:cNvSpPr>
                <a:spLocks noChangeShapeType="1"/>
              </p:cNvSpPr>
              <p:nvPr/>
            </p:nvSpPr>
            <p:spPr bwMode="auto">
              <a:xfrm flipH="1" flipV="1">
                <a:off x="3168" y="1344"/>
                <a:ext cx="144" cy="259"/>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64" name="Line 102"/>
              <p:cNvSpPr>
                <a:spLocks noChangeShapeType="1"/>
              </p:cNvSpPr>
              <p:nvPr/>
            </p:nvSpPr>
            <p:spPr bwMode="auto">
              <a:xfrm flipV="1">
                <a:off x="2928" y="1344"/>
                <a:ext cx="144" cy="271"/>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65" name="Line 103"/>
              <p:cNvSpPr>
                <a:spLocks noChangeAspect="1" noChangeShapeType="1"/>
              </p:cNvSpPr>
              <p:nvPr/>
            </p:nvSpPr>
            <p:spPr bwMode="auto">
              <a:xfrm flipH="1" flipV="1">
                <a:off x="2352" y="1344"/>
                <a:ext cx="921" cy="276"/>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66" name="Line 104"/>
              <p:cNvSpPr>
                <a:spLocks noChangeShapeType="1"/>
              </p:cNvSpPr>
              <p:nvPr/>
            </p:nvSpPr>
            <p:spPr bwMode="auto">
              <a:xfrm flipH="1" flipV="1">
                <a:off x="2208" y="1344"/>
                <a:ext cx="624" cy="288"/>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67" name="Oval 110"/>
              <p:cNvSpPr>
                <a:spLocks noChangeArrowheads="1"/>
              </p:cNvSpPr>
              <p:nvPr/>
            </p:nvSpPr>
            <p:spPr bwMode="auto">
              <a:xfrm rot="-7490679">
                <a:off x="3202" y="1453"/>
                <a:ext cx="48" cy="213"/>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68" name="Oval 111"/>
              <p:cNvSpPr>
                <a:spLocks noChangeArrowheads="1"/>
              </p:cNvSpPr>
              <p:nvPr/>
            </p:nvSpPr>
            <p:spPr bwMode="auto">
              <a:xfrm rot="15566501">
                <a:off x="2846" y="1413"/>
                <a:ext cx="48" cy="309"/>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69" name="Oval 112"/>
              <p:cNvSpPr>
                <a:spLocks noChangeArrowheads="1"/>
              </p:cNvSpPr>
              <p:nvPr/>
            </p:nvSpPr>
            <p:spPr bwMode="auto">
              <a:xfrm rot="-2461567">
                <a:off x="2112" y="1323"/>
                <a:ext cx="48" cy="213"/>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70" name="Oval 113"/>
              <p:cNvSpPr>
                <a:spLocks noChangeArrowheads="1"/>
              </p:cNvSpPr>
              <p:nvPr/>
            </p:nvSpPr>
            <p:spPr bwMode="auto">
              <a:xfrm rot="-3789521">
                <a:off x="2354" y="1360"/>
                <a:ext cx="47" cy="224"/>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grpSp>
        <p:grpSp>
          <p:nvGrpSpPr>
            <p:cNvPr id="59449" name="Group 115"/>
            <p:cNvGrpSpPr>
              <a:grpSpLocks/>
            </p:cNvGrpSpPr>
            <p:nvPr/>
          </p:nvGrpSpPr>
          <p:grpSpPr bwMode="auto">
            <a:xfrm>
              <a:off x="5715000" y="3505200"/>
              <a:ext cx="2014538" cy="490538"/>
              <a:chOff x="2064" y="1323"/>
              <a:chExt cx="1269" cy="309"/>
            </a:xfrm>
          </p:grpSpPr>
          <p:sp>
            <p:nvSpPr>
              <p:cNvPr id="72" name="Line 116"/>
              <p:cNvSpPr>
                <a:spLocks noChangeShapeType="1"/>
              </p:cNvSpPr>
              <p:nvPr/>
            </p:nvSpPr>
            <p:spPr bwMode="auto">
              <a:xfrm flipV="1">
                <a:off x="2064" y="1344"/>
                <a:ext cx="96" cy="144"/>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73" name="Line 117"/>
              <p:cNvSpPr>
                <a:spLocks noChangeShapeType="1"/>
              </p:cNvSpPr>
              <p:nvPr/>
            </p:nvSpPr>
            <p:spPr bwMode="auto">
              <a:xfrm flipV="1">
                <a:off x="2304" y="1344"/>
                <a:ext cx="0" cy="144"/>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74" name="Line 118"/>
              <p:cNvSpPr>
                <a:spLocks noChangeShapeType="1"/>
              </p:cNvSpPr>
              <p:nvPr/>
            </p:nvSpPr>
            <p:spPr bwMode="auto">
              <a:xfrm flipV="1">
                <a:off x="2112" y="1344"/>
                <a:ext cx="864" cy="144"/>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75" name="Line 119"/>
              <p:cNvSpPr>
                <a:spLocks noChangeShapeType="1"/>
              </p:cNvSpPr>
              <p:nvPr/>
            </p:nvSpPr>
            <p:spPr bwMode="auto">
              <a:xfrm flipV="1">
                <a:off x="2352" y="1344"/>
                <a:ext cx="672" cy="192"/>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76" name="Line 120"/>
              <p:cNvSpPr>
                <a:spLocks noChangeShapeType="1"/>
              </p:cNvSpPr>
              <p:nvPr/>
            </p:nvSpPr>
            <p:spPr bwMode="auto">
              <a:xfrm flipH="1" flipV="1">
                <a:off x="3168" y="1344"/>
                <a:ext cx="144" cy="259"/>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77" name="Line 121"/>
              <p:cNvSpPr>
                <a:spLocks noChangeShapeType="1"/>
              </p:cNvSpPr>
              <p:nvPr/>
            </p:nvSpPr>
            <p:spPr bwMode="auto">
              <a:xfrm flipV="1">
                <a:off x="2928" y="1344"/>
                <a:ext cx="144" cy="271"/>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78" name="Line 122"/>
              <p:cNvSpPr>
                <a:spLocks noChangeAspect="1" noChangeShapeType="1"/>
              </p:cNvSpPr>
              <p:nvPr/>
            </p:nvSpPr>
            <p:spPr bwMode="auto">
              <a:xfrm flipH="1" flipV="1">
                <a:off x="2352" y="1344"/>
                <a:ext cx="921" cy="276"/>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79" name="Line 123"/>
              <p:cNvSpPr>
                <a:spLocks noChangeShapeType="1"/>
              </p:cNvSpPr>
              <p:nvPr/>
            </p:nvSpPr>
            <p:spPr bwMode="auto">
              <a:xfrm flipH="1" flipV="1">
                <a:off x="2208" y="1344"/>
                <a:ext cx="624" cy="288"/>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80" name="Oval 124"/>
              <p:cNvSpPr>
                <a:spLocks noChangeArrowheads="1"/>
              </p:cNvSpPr>
              <p:nvPr/>
            </p:nvSpPr>
            <p:spPr bwMode="auto">
              <a:xfrm rot="-7490679">
                <a:off x="3202" y="1453"/>
                <a:ext cx="48" cy="213"/>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81" name="Oval 125"/>
              <p:cNvSpPr>
                <a:spLocks noChangeArrowheads="1"/>
              </p:cNvSpPr>
              <p:nvPr/>
            </p:nvSpPr>
            <p:spPr bwMode="auto">
              <a:xfrm rot="15566501">
                <a:off x="2846" y="1413"/>
                <a:ext cx="48" cy="309"/>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82" name="Oval 126"/>
              <p:cNvSpPr>
                <a:spLocks noChangeArrowheads="1"/>
              </p:cNvSpPr>
              <p:nvPr/>
            </p:nvSpPr>
            <p:spPr bwMode="auto">
              <a:xfrm rot="-2461567">
                <a:off x="2112" y="1323"/>
                <a:ext cx="48" cy="213"/>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83" name="Oval 127"/>
              <p:cNvSpPr>
                <a:spLocks noChangeArrowheads="1"/>
              </p:cNvSpPr>
              <p:nvPr/>
            </p:nvSpPr>
            <p:spPr bwMode="auto">
              <a:xfrm rot="-3789521">
                <a:off x="2363" y="1360"/>
                <a:ext cx="47" cy="224"/>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grpSp>
        <p:grpSp>
          <p:nvGrpSpPr>
            <p:cNvPr id="59450" name="Group 128"/>
            <p:cNvGrpSpPr>
              <a:grpSpLocks/>
            </p:cNvGrpSpPr>
            <p:nvPr/>
          </p:nvGrpSpPr>
          <p:grpSpPr bwMode="auto">
            <a:xfrm>
              <a:off x="5681663" y="4800600"/>
              <a:ext cx="2014537" cy="490538"/>
              <a:chOff x="2064" y="1323"/>
              <a:chExt cx="1269" cy="309"/>
            </a:xfrm>
          </p:grpSpPr>
          <p:sp>
            <p:nvSpPr>
              <p:cNvPr id="85" name="Line 129"/>
              <p:cNvSpPr>
                <a:spLocks noChangeShapeType="1"/>
              </p:cNvSpPr>
              <p:nvPr/>
            </p:nvSpPr>
            <p:spPr bwMode="auto">
              <a:xfrm flipV="1">
                <a:off x="2064" y="1344"/>
                <a:ext cx="96" cy="144"/>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86" name="Line 130"/>
              <p:cNvSpPr>
                <a:spLocks noChangeShapeType="1"/>
              </p:cNvSpPr>
              <p:nvPr/>
            </p:nvSpPr>
            <p:spPr bwMode="auto">
              <a:xfrm flipV="1">
                <a:off x="2304" y="1344"/>
                <a:ext cx="0" cy="144"/>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87" name="Line 131"/>
              <p:cNvSpPr>
                <a:spLocks noChangeShapeType="1"/>
              </p:cNvSpPr>
              <p:nvPr/>
            </p:nvSpPr>
            <p:spPr bwMode="auto">
              <a:xfrm flipV="1">
                <a:off x="2112" y="1344"/>
                <a:ext cx="864" cy="144"/>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88" name="Line 132"/>
              <p:cNvSpPr>
                <a:spLocks noChangeShapeType="1"/>
              </p:cNvSpPr>
              <p:nvPr/>
            </p:nvSpPr>
            <p:spPr bwMode="auto">
              <a:xfrm flipV="1">
                <a:off x="2352" y="1344"/>
                <a:ext cx="672" cy="192"/>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89" name="Line 133"/>
              <p:cNvSpPr>
                <a:spLocks noChangeShapeType="1"/>
              </p:cNvSpPr>
              <p:nvPr/>
            </p:nvSpPr>
            <p:spPr bwMode="auto">
              <a:xfrm flipH="1" flipV="1">
                <a:off x="3168" y="1344"/>
                <a:ext cx="144" cy="259"/>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90" name="Line 134"/>
              <p:cNvSpPr>
                <a:spLocks noChangeShapeType="1"/>
              </p:cNvSpPr>
              <p:nvPr/>
            </p:nvSpPr>
            <p:spPr bwMode="auto">
              <a:xfrm flipV="1">
                <a:off x="2928" y="1344"/>
                <a:ext cx="144" cy="271"/>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91" name="Line 135"/>
              <p:cNvSpPr>
                <a:spLocks noChangeAspect="1" noChangeShapeType="1"/>
              </p:cNvSpPr>
              <p:nvPr/>
            </p:nvSpPr>
            <p:spPr bwMode="auto">
              <a:xfrm flipH="1" flipV="1">
                <a:off x="2352" y="1344"/>
                <a:ext cx="921" cy="276"/>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92" name="Line 136"/>
              <p:cNvSpPr>
                <a:spLocks noChangeShapeType="1"/>
              </p:cNvSpPr>
              <p:nvPr/>
            </p:nvSpPr>
            <p:spPr bwMode="auto">
              <a:xfrm flipH="1" flipV="1">
                <a:off x="2208" y="1344"/>
                <a:ext cx="624" cy="288"/>
              </a:xfrm>
              <a:prstGeom prst="line">
                <a:avLst/>
              </a:prstGeom>
              <a:noFill/>
              <a:ln w="3175" cap="rnd">
                <a:solidFill>
                  <a:schemeClr val="tx1"/>
                </a:solidFill>
                <a:prstDash val="sysDot"/>
                <a:round/>
                <a:headEnd/>
                <a:tailEnd/>
              </a:ln>
              <a:effectLst>
                <a:prstShdw prst="shdw17" dist="17961" dir="2700000">
                  <a:schemeClr val="tx1">
                    <a:gamma/>
                    <a:shade val="60000"/>
                    <a:invGamma/>
                  </a:schemeClr>
                </a:prstShdw>
              </a:effectLst>
            </p:spPr>
            <p:txBody>
              <a:bodyPr wrap="none" lIns="73025" tIns="36511" rIns="73025" bIns="36511" anchor="ctr"/>
              <a:lstStyle/>
              <a:p>
                <a:pPr>
                  <a:defRPr/>
                </a:pPr>
                <a:endParaRPr lang="en-US">
                  <a:ea typeface="ＭＳ Ｐゴシック" pitchFamily="34" charset="-128"/>
                </a:endParaRPr>
              </a:p>
            </p:txBody>
          </p:sp>
          <p:sp>
            <p:nvSpPr>
              <p:cNvPr id="93" name="Oval 137"/>
              <p:cNvSpPr>
                <a:spLocks noChangeArrowheads="1"/>
              </p:cNvSpPr>
              <p:nvPr/>
            </p:nvSpPr>
            <p:spPr bwMode="auto">
              <a:xfrm rot="-7490679">
                <a:off x="3203" y="1453"/>
                <a:ext cx="48" cy="213"/>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94" name="Oval 138"/>
              <p:cNvSpPr>
                <a:spLocks noChangeArrowheads="1"/>
              </p:cNvSpPr>
              <p:nvPr/>
            </p:nvSpPr>
            <p:spPr bwMode="auto">
              <a:xfrm rot="15566501">
                <a:off x="2846" y="1413"/>
                <a:ext cx="48" cy="309"/>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95" name="Oval 139"/>
              <p:cNvSpPr>
                <a:spLocks noChangeArrowheads="1"/>
              </p:cNvSpPr>
              <p:nvPr/>
            </p:nvSpPr>
            <p:spPr bwMode="auto">
              <a:xfrm rot="-2461567">
                <a:off x="2112" y="1323"/>
                <a:ext cx="48" cy="213"/>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sp>
            <p:nvSpPr>
              <p:cNvPr id="96" name="Oval 140"/>
              <p:cNvSpPr>
                <a:spLocks noChangeArrowheads="1"/>
              </p:cNvSpPr>
              <p:nvPr/>
            </p:nvSpPr>
            <p:spPr bwMode="auto">
              <a:xfrm rot="-3789521">
                <a:off x="2353" y="1357"/>
                <a:ext cx="47" cy="224"/>
              </a:xfrm>
              <a:prstGeom prst="ellipse">
                <a:avLst/>
              </a:prstGeom>
              <a:noFill/>
              <a:ln w="25400">
                <a:solidFill>
                  <a:srgbClr val="4A7EBB"/>
                </a:solidFill>
                <a:round/>
                <a:headEnd/>
                <a:tailEnd/>
              </a:ln>
              <a:effectLst>
                <a:outerShdw dist="25400" dir="5400000" algn="ctr" rotWithShape="0">
                  <a:srgbClr val="808080">
                    <a:alpha val="35001"/>
                  </a:srgbClr>
                </a:outerShdw>
              </a:effectLst>
            </p:spPr>
            <p:txBody>
              <a:bodyPr tIns="91440" bIns="91440"/>
              <a:lstStyle/>
              <a:p>
                <a:pPr>
                  <a:defRPr/>
                </a:pPr>
                <a:endParaRPr lang="en-US">
                  <a:ea typeface="ＭＳ Ｐゴシック" pitchFamily="34" charset="-128"/>
                </a:endParaRPr>
              </a:p>
            </p:txBody>
          </p:sp>
        </p:grpSp>
        <p:sp>
          <p:nvSpPr>
            <p:cNvPr id="97" name="Rectangle 155"/>
            <p:cNvSpPr>
              <a:spLocks noChangeArrowheads="1"/>
            </p:cNvSpPr>
            <p:nvPr/>
          </p:nvSpPr>
          <p:spPr bwMode="auto">
            <a:xfrm>
              <a:off x="4648200" y="1524000"/>
              <a:ext cx="990600" cy="361950"/>
            </a:xfrm>
            <a:prstGeom prst="rect">
              <a:avLst/>
            </a:prstGeom>
            <a:noFill/>
            <a:ln w="9525" algn="ctr">
              <a:noFill/>
              <a:miter lim="800000"/>
              <a:headEnd/>
              <a:tailEnd/>
            </a:ln>
            <a:effectLst>
              <a:prstShdw prst="shdw17" dist="17961" dir="2700000">
                <a:schemeClr val="bg1">
                  <a:gamma/>
                  <a:shade val="60000"/>
                  <a:invGamma/>
                </a:schemeClr>
              </a:prstShdw>
            </a:effectLst>
          </p:spPr>
          <p:txBody>
            <a:bodyPr lIns="73025" tIns="36511" rIns="73025" bIns="36511" anchor="ctr">
              <a:spAutoFit/>
            </a:bodyPr>
            <a:lstStyle/>
            <a:p>
              <a:pPr>
                <a:defRPr/>
              </a:pPr>
              <a:r>
                <a:rPr lang="en-GB" sz="1000">
                  <a:ea typeface="ＭＳ Ｐゴシック" pitchFamily="34" charset="-128"/>
                </a:rPr>
                <a:t>N7K-1</a:t>
              </a:r>
              <a:br>
                <a:rPr lang="en-GB" sz="1000">
                  <a:ea typeface="ＭＳ Ｐゴシック" pitchFamily="34" charset="-128"/>
                </a:rPr>
              </a:br>
              <a:r>
                <a:rPr lang="en-GB" sz="1000">
                  <a:ea typeface="ＭＳ Ｐゴシック" pitchFamily="34" charset="-128"/>
                </a:rPr>
                <a:t>POD 1-2 VPC</a:t>
              </a:r>
              <a:r>
                <a:rPr lang="en-US" altLang="zh-TW" sz="1000">
                  <a:ea typeface="ＭＳ Ｐゴシック" pitchFamily="34" charset="-128"/>
                </a:rPr>
                <a:t> </a:t>
              </a:r>
            </a:p>
          </p:txBody>
        </p:sp>
        <p:sp>
          <p:nvSpPr>
            <p:cNvPr id="98" name="Rectangle 156"/>
            <p:cNvSpPr>
              <a:spLocks noChangeArrowheads="1"/>
            </p:cNvSpPr>
            <p:nvPr/>
          </p:nvSpPr>
          <p:spPr bwMode="auto">
            <a:xfrm>
              <a:off x="7696200" y="1524000"/>
              <a:ext cx="990600" cy="361950"/>
            </a:xfrm>
            <a:prstGeom prst="rect">
              <a:avLst/>
            </a:prstGeom>
            <a:noFill/>
            <a:ln w="9525" algn="ctr">
              <a:noFill/>
              <a:miter lim="800000"/>
              <a:headEnd/>
              <a:tailEnd/>
            </a:ln>
            <a:effectLst>
              <a:prstShdw prst="shdw17" dist="17961" dir="2700000">
                <a:schemeClr val="bg1">
                  <a:gamma/>
                  <a:shade val="60000"/>
                  <a:invGamma/>
                </a:schemeClr>
              </a:prstShdw>
            </a:effectLst>
          </p:spPr>
          <p:txBody>
            <a:bodyPr lIns="73025" tIns="36511" rIns="73025" bIns="36511" anchor="ctr">
              <a:spAutoFit/>
            </a:bodyPr>
            <a:lstStyle/>
            <a:p>
              <a:pPr>
                <a:defRPr/>
              </a:pPr>
              <a:r>
                <a:rPr lang="en-GB" sz="1000">
                  <a:ea typeface="ＭＳ Ｐゴシック" pitchFamily="34" charset="-128"/>
                </a:rPr>
                <a:t>N7K-2</a:t>
              </a:r>
              <a:br>
                <a:rPr lang="en-GB" sz="1000">
                  <a:ea typeface="ＭＳ Ｐゴシック" pitchFamily="34" charset="-128"/>
                </a:rPr>
              </a:br>
              <a:r>
                <a:rPr lang="en-GB" sz="1000">
                  <a:ea typeface="ＭＳ Ｐゴシック" pitchFamily="34" charset="-128"/>
                </a:rPr>
                <a:t>POD 1-2 VPC</a:t>
              </a:r>
              <a:r>
                <a:rPr lang="en-US" altLang="zh-TW" sz="1000">
                  <a:ea typeface="ＭＳ Ｐゴシック" pitchFamily="34" charset="-128"/>
                </a:rPr>
                <a:t> </a:t>
              </a:r>
            </a:p>
          </p:txBody>
        </p:sp>
        <p:sp>
          <p:nvSpPr>
            <p:cNvPr id="99" name="Rectangle 157"/>
            <p:cNvSpPr>
              <a:spLocks noChangeArrowheads="1"/>
            </p:cNvSpPr>
            <p:nvPr/>
          </p:nvSpPr>
          <p:spPr bwMode="auto">
            <a:xfrm>
              <a:off x="7696200" y="2895600"/>
              <a:ext cx="990600" cy="361950"/>
            </a:xfrm>
            <a:prstGeom prst="rect">
              <a:avLst/>
            </a:prstGeom>
            <a:noFill/>
            <a:ln w="9525" algn="ctr">
              <a:noFill/>
              <a:miter lim="800000"/>
              <a:headEnd/>
              <a:tailEnd/>
            </a:ln>
            <a:effectLst>
              <a:prstShdw prst="shdw17" dist="17961" dir="2700000">
                <a:schemeClr val="bg1">
                  <a:gamma/>
                  <a:shade val="60000"/>
                  <a:invGamma/>
                </a:schemeClr>
              </a:prstShdw>
            </a:effectLst>
          </p:spPr>
          <p:txBody>
            <a:bodyPr lIns="73025" tIns="36511" rIns="73025" bIns="36511" anchor="ctr">
              <a:spAutoFit/>
            </a:bodyPr>
            <a:lstStyle/>
            <a:p>
              <a:pPr>
                <a:defRPr/>
              </a:pPr>
              <a:r>
                <a:rPr lang="en-GB" sz="1000">
                  <a:ea typeface="ＭＳ Ｐゴシック" pitchFamily="34" charset="-128"/>
                </a:rPr>
                <a:t>N7K-4</a:t>
              </a:r>
              <a:br>
                <a:rPr lang="en-GB" sz="1000">
                  <a:ea typeface="ＭＳ Ｐゴシック" pitchFamily="34" charset="-128"/>
                </a:rPr>
              </a:br>
              <a:r>
                <a:rPr lang="en-GB" sz="1000">
                  <a:ea typeface="ＭＳ Ｐゴシック" pitchFamily="34" charset="-128"/>
                </a:rPr>
                <a:t>POD 3-4 VPC</a:t>
              </a:r>
              <a:r>
                <a:rPr lang="en-US" altLang="zh-TW" sz="1000">
                  <a:ea typeface="ＭＳ Ｐゴシック" pitchFamily="34" charset="-128"/>
                </a:rPr>
                <a:t> </a:t>
              </a:r>
            </a:p>
          </p:txBody>
        </p:sp>
        <p:sp>
          <p:nvSpPr>
            <p:cNvPr id="100" name="Rectangle 158"/>
            <p:cNvSpPr>
              <a:spLocks noChangeArrowheads="1"/>
            </p:cNvSpPr>
            <p:nvPr/>
          </p:nvSpPr>
          <p:spPr bwMode="auto">
            <a:xfrm>
              <a:off x="4648200" y="2895600"/>
              <a:ext cx="990600" cy="361950"/>
            </a:xfrm>
            <a:prstGeom prst="rect">
              <a:avLst/>
            </a:prstGeom>
            <a:noFill/>
            <a:ln w="9525" algn="ctr">
              <a:noFill/>
              <a:miter lim="800000"/>
              <a:headEnd/>
              <a:tailEnd/>
            </a:ln>
            <a:effectLst>
              <a:prstShdw prst="shdw17" dist="17961" dir="2700000">
                <a:schemeClr val="bg1">
                  <a:gamma/>
                  <a:shade val="60000"/>
                  <a:invGamma/>
                </a:schemeClr>
              </a:prstShdw>
            </a:effectLst>
          </p:spPr>
          <p:txBody>
            <a:bodyPr lIns="73025" tIns="36511" rIns="73025" bIns="36511" anchor="ctr">
              <a:spAutoFit/>
            </a:bodyPr>
            <a:lstStyle/>
            <a:p>
              <a:pPr>
                <a:defRPr/>
              </a:pPr>
              <a:r>
                <a:rPr lang="en-GB" sz="1000">
                  <a:ea typeface="ＭＳ Ｐゴシック" pitchFamily="34" charset="-128"/>
                </a:rPr>
                <a:t>N7K-3</a:t>
              </a:r>
              <a:br>
                <a:rPr lang="en-GB" sz="1000">
                  <a:ea typeface="ＭＳ Ｐゴシック" pitchFamily="34" charset="-128"/>
                </a:rPr>
              </a:br>
              <a:r>
                <a:rPr lang="en-GB" sz="1000">
                  <a:ea typeface="ＭＳ Ｐゴシック" pitchFamily="34" charset="-128"/>
                </a:rPr>
                <a:t>POD 3-4 VPC</a:t>
              </a:r>
              <a:r>
                <a:rPr lang="en-US" altLang="zh-TW" sz="1000">
                  <a:ea typeface="ＭＳ Ｐゴシック" pitchFamily="34" charset="-128"/>
                </a:rPr>
                <a:t> </a:t>
              </a:r>
            </a:p>
          </p:txBody>
        </p:sp>
        <p:sp>
          <p:nvSpPr>
            <p:cNvPr id="101" name="Rectangle 159"/>
            <p:cNvSpPr>
              <a:spLocks noChangeArrowheads="1"/>
            </p:cNvSpPr>
            <p:nvPr/>
          </p:nvSpPr>
          <p:spPr bwMode="auto">
            <a:xfrm>
              <a:off x="7696200" y="4152900"/>
              <a:ext cx="990600" cy="366713"/>
            </a:xfrm>
            <a:prstGeom prst="rect">
              <a:avLst/>
            </a:prstGeom>
            <a:noFill/>
            <a:ln w="9525" algn="ctr">
              <a:noFill/>
              <a:miter lim="800000"/>
              <a:headEnd/>
              <a:tailEnd/>
            </a:ln>
            <a:effectLst>
              <a:prstShdw prst="shdw17" dist="17961" dir="2700000">
                <a:schemeClr val="bg1">
                  <a:gamma/>
                  <a:shade val="60000"/>
                  <a:invGamma/>
                </a:schemeClr>
              </a:prstShdw>
            </a:effectLst>
          </p:spPr>
          <p:txBody>
            <a:bodyPr lIns="73025" tIns="36511" rIns="73025" bIns="36511" anchor="ctr">
              <a:spAutoFit/>
            </a:bodyPr>
            <a:lstStyle/>
            <a:p>
              <a:pPr>
                <a:defRPr/>
              </a:pPr>
              <a:r>
                <a:rPr lang="en-GB" sz="1000" dirty="0" err="1">
                  <a:ea typeface="ＭＳ Ｐゴシック" pitchFamily="34" charset="-128"/>
                </a:rPr>
                <a:t>N7K</a:t>
              </a:r>
              <a:r>
                <a:rPr lang="en-GB" sz="1000" dirty="0">
                  <a:ea typeface="ＭＳ Ｐゴシック" pitchFamily="34" charset="-128"/>
                </a:rPr>
                <a:t>-8</a:t>
              </a:r>
              <a:br>
                <a:rPr lang="en-GB" sz="1000" dirty="0">
                  <a:ea typeface="ＭＳ Ｐゴシック" pitchFamily="34" charset="-128"/>
                </a:rPr>
              </a:br>
              <a:r>
                <a:rPr lang="en-GB" sz="1000" dirty="0">
                  <a:ea typeface="ＭＳ Ｐゴシック" pitchFamily="34" charset="-128"/>
                </a:rPr>
                <a:t>POD 5-6 VPC</a:t>
              </a:r>
              <a:r>
                <a:rPr lang="en-US" altLang="zh-TW" sz="1000" dirty="0">
                  <a:ea typeface="ＭＳ Ｐゴシック" pitchFamily="34" charset="-128"/>
                </a:rPr>
                <a:t> </a:t>
              </a:r>
            </a:p>
          </p:txBody>
        </p:sp>
        <p:sp>
          <p:nvSpPr>
            <p:cNvPr id="102" name="Rectangle 160"/>
            <p:cNvSpPr>
              <a:spLocks noChangeArrowheads="1"/>
            </p:cNvSpPr>
            <p:nvPr/>
          </p:nvSpPr>
          <p:spPr bwMode="auto">
            <a:xfrm>
              <a:off x="4648200" y="4152900"/>
              <a:ext cx="990600" cy="366713"/>
            </a:xfrm>
            <a:prstGeom prst="rect">
              <a:avLst/>
            </a:prstGeom>
            <a:noFill/>
            <a:ln w="9525" algn="ctr">
              <a:noFill/>
              <a:miter lim="800000"/>
              <a:headEnd/>
              <a:tailEnd/>
            </a:ln>
            <a:effectLst>
              <a:prstShdw prst="shdw17" dist="17961" dir="2700000">
                <a:schemeClr val="bg1">
                  <a:gamma/>
                  <a:shade val="60000"/>
                  <a:invGamma/>
                </a:schemeClr>
              </a:prstShdw>
            </a:effectLst>
          </p:spPr>
          <p:txBody>
            <a:bodyPr lIns="73025" tIns="36511" rIns="73025" bIns="36511" anchor="ctr">
              <a:spAutoFit/>
            </a:bodyPr>
            <a:lstStyle/>
            <a:p>
              <a:pPr>
                <a:defRPr/>
              </a:pPr>
              <a:r>
                <a:rPr lang="en-GB" sz="1000" dirty="0" err="1">
                  <a:ea typeface="ＭＳ Ｐゴシック" pitchFamily="34" charset="-128"/>
                </a:rPr>
                <a:t>N7K</a:t>
              </a:r>
              <a:r>
                <a:rPr lang="en-GB" sz="1000" dirty="0">
                  <a:ea typeface="ＭＳ Ｐゴシック" pitchFamily="34" charset="-128"/>
                </a:rPr>
                <a:t>-7</a:t>
              </a:r>
              <a:br>
                <a:rPr lang="en-GB" sz="1000" dirty="0">
                  <a:ea typeface="ＭＳ Ｐゴシック" pitchFamily="34" charset="-128"/>
                </a:rPr>
              </a:br>
              <a:r>
                <a:rPr lang="en-GB" sz="1000" dirty="0">
                  <a:ea typeface="ＭＳ Ｐゴシック" pitchFamily="34" charset="-128"/>
                </a:rPr>
                <a:t>POD 5-6 VPC</a:t>
              </a:r>
              <a:r>
                <a:rPr lang="en-US" altLang="zh-TW" sz="1000" dirty="0">
                  <a:ea typeface="ＭＳ Ｐゴシック" pitchFamily="34" charset="-128"/>
                </a:rPr>
                <a:t> </a:t>
              </a:r>
            </a:p>
          </p:txBody>
        </p:sp>
      </p:grpSp>
      <p:grpSp>
        <p:nvGrpSpPr>
          <p:cNvPr id="59396" name="Group 177"/>
          <p:cNvGrpSpPr>
            <a:grpSpLocks/>
          </p:cNvGrpSpPr>
          <p:nvPr/>
        </p:nvGrpSpPr>
        <p:grpSpPr bwMode="auto">
          <a:xfrm>
            <a:off x="96838" y="1447800"/>
            <a:ext cx="4987925" cy="1968500"/>
            <a:chOff x="2057400" y="4813300"/>
            <a:chExt cx="4987925" cy="1968500"/>
          </a:xfrm>
        </p:grpSpPr>
        <p:sp>
          <p:nvSpPr>
            <p:cNvPr id="59398" name="Line 163"/>
            <p:cNvSpPr>
              <a:spLocks noChangeShapeType="1"/>
            </p:cNvSpPr>
            <p:nvPr/>
          </p:nvSpPr>
          <p:spPr bwMode="auto">
            <a:xfrm flipH="1">
              <a:off x="3502025" y="5537200"/>
              <a:ext cx="2286000" cy="0"/>
            </a:xfrm>
            <a:prstGeom prst="line">
              <a:avLst/>
            </a:prstGeom>
            <a:noFill/>
            <a:ln w="44450">
              <a:solidFill>
                <a:schemeClr val="tx1"/>
              </a:solidFill>
              <a:round/>
              <a:headEnd/>
              <a:tailEnd/>
            </a:ln>
          </p:spPr>
          <p:txBody>
            <a:bodyPr/>
            <a:lstStyle/>
            <a:p>
              <a:endParaRPr lang="en-US"/>
            </a:p>
          </p:txBody>
        </p:sp>
        <p:sp>
          <p:nvSpPr>
            <p:cNvPr id="59399" name="Line 164"/>
            <p:cNvSpPr>
              <a:spLocks noChangeShapeType="1"/>
            </p:cNvSpPr>
            <p:nvPr/>
          </p:nvSpPr>
          <p:spPr bwMode="auto">
            <a:xfrm flipH="1">
              <a:off x="3502025" y="5651500"/>
              <a:ext cx="2286000" cy="0"/>
            </a:xfrm>
            <a:prstGeom prst="line">
              <a:avLst/>
            </a:prstGeom>
            <a:noFill/>
            <a:ln w="44450">
              <a:solidFill>
                <a:schemeClr val="tx1"/>
              </a:solidFill>
              <a:round/>
              <a:headEnd/>
              <a:tailEnd/>
            </a:ln>
          </p:spPr>
          <p:txBody>
            <a:bodyPr/>
            <a:lstStyle/>
            <a:p>
              <a:endParaRPr lang="en-US"/>
            </a:p>
          </p:txBody>
        </p:sp>
        <p:sp>
          <p:nvSpPr>
            <p:cNvPr id="59400" name="Line 165"/>
            <p:cNvSpPr>
              <a:spLocks noChangeShapeType="1"/>
            </p:cNvSpPr>
            <p:nvPr/>
          </p:nvSpPr>
          <p:spPr bwMode="auto">
            <a:xfrm flipH="1">
              <a:off x="3502025" y="5422900"/>
              <a:ext cx="2286000" cy="0"/>
            </a:xfrm>
            <a:prstGeom prst="line">
              <a:avLst/>
            </a:prstGeom>
            <a:noFill/>
            <a:ln w="28575">
              <a:solidFill>
                <a:schemeClr val="tx1"/>
              </a:solidFill>
              <a:prstDash val="sysDot"/>
              <a:round/>
              <a:headEnd/>
              <a:tailEnd/>
            </a:ln>
          </p:spPr>
          <p:txBody>
            <a:bodyPr/>
            <a:lstStyle/>
            <a:p>
              <a:endParaRPr lang="en-US"/>
            </a:p>
          </p:txBody>
        </p:sp>
        <p:sp>
          <p:nvSpPr>
            <p:cNvPr id="59401" name="Line 166"/>
            <p:cNvSpPr>
              <a:spLocks noChangeShapeType="1"/>
            </p:cNvSpPr>
            <p:nvPr/>
          </p:nvSpPr>
          <p:spPr bwMode="auto">
            <a:xfrm flipH="1">
              <a:off x="3502025" y="5308600"/>
              <a:ext cx="2286000" cy="0"/>
            </a:xfrm>
            <a:prstGeom prst="line">
              <a:avLst/>
            </a:prstGeom>
            <a:noFill/>
            <a:ln w="28575">
              <a:solidFill>
                <a:schemeClr val="tx1"/>
              </a:solidFill>
              <a:prstDash val="sysDot"/>
              <a:round/>
              <a:headEnd/>
              <a:tailEnd/>
            </a:ln>
          </p:spPr>
          <p:txBody>
            <a:bodyPr/>
            <a:lstStyle/>
            <a:p>
              <a:endParaRPr lang="en-US"/>
            </a:p>
          </p:txBody>
        </p:sp>
        <p:sp>
          <p:nvSpPr>
            <p:cNvPr id="59402" name="Line 167"/>
            <p:cNvSpPr>
              <a:spLocks noChangeShapeType="1"/>
            </p:cNvSpPr>
            <p:nvPr/>
          </p:nvSpPr>
          <p:spPr bwMode="auto">
            <a:xfrm>
              <a:off x="3505200" y="5765800"/>
              <a:ext cx="457200" cy="571500"/>
            </a:xfrm>
            <a:prstGeom prst="line">
              <a:avLst/>
            </a:prstGeom>
            <a:noFill/>
            <a:ln w="28575">
              <a:solidFill>
                <a:srgbClr val="00FF00"/>
              </a:solidFill>
              <a:prstDash val="sysDot"/>
              <a:round/>
              <a:headEnd/>
              <a:tailEnd/>
            </a:ln>
          </p:spPr>
          <p:txBody>
            <a:bodyPr/>
            <a:lstStyle/>
            <a:p>
              <a:endParaRPr lang="en-US"/>
            </a:p>
          </p:txBody>
        </p:sp>
        <p:sp>
          <p:nvSpPr>
            <p:cNvPr id="59403" name="Line 171"/>
            <p:cNvSpPr>
              <a:spLocks noChangeShapeType="1"/>
            </p:cNvSpPr>
            <p:nvPr/>
          </p:nvSpPr>
          <p:spPr bwMode="auto">
            <a:xfrm>
              <a:off x="5905500" y="5613400"/>
              <a:ext cx="0" cy="723900"/>
            </a:xfrm>
            <a:prstGeom prst="line">
              <a:avLst/>
            </a:prstGeom>
            <a:noFill/>
            <a:ln w="44450">
              <a:solidFill>
                <a:srgbClr val="00FF00"/>
              </a:solidFill>
              <a:round/>
              <a:headEnd/>
              <a:tailEnd/>
            </a:ln>
          </p:spPr>
          <p:txBody>
            <a:bodyPr/>
            <a:lstStyle/>
            <a:p>
              <a:endParaRPr lang="en-US"/>
            </a:p>
          </p:txBody>
        </p:sp>
        <p:sp>
          <p:nvSpPr>
            <p:cNvPr id="59404" name="Line 172"/>
            <p:cNvSpPr>
              <a:spLocks noChangeShapeType="1"/>
            </p:cNvSpPr>
            <p:nvPr/>
          </p:nvSpPr>
          <p:spPr bwMode="auto">
            <a:xfrm flipH="1">
              <a:off x="3543300" y="5765800"/>
              <a:ext cx="2016125" cy="495300"/>
            </a:xfrm>
            <a:prstGeom prst="line">
              <a:avLst/>
            </a:prstGeom>
            <a:noFill/>
            <a:ln w="44450">
              <a:solidFill>
                <a:srgbClr val="00FF00"/>
              </a:solidFill>
              <a:round/>
              <a:headEnd/>
              <a:tailEnd/>
            </a:ln>
          </p:spPr>
          <p:txBody>
            <a:bodyPr/>
            <a:lstStyle/>
            <a:p>
              <a:endParaRPr lang="en-US"/>
            </a:p>
          </p:txBody>
        </p:sp>
        <p:sp>
          <p:nvSpPr>
            <p:cNvPr id="59405" name="Line 173"/>
            <p:cNvSpPr>
              <a:spLocks noChangeShapeType="1"/>
            </p:cNvSpPr>
            <p:nvPr/>
          </p:nvSpPr>
          <p:spPr bwMode="auto">
            <a:xfrm flipH="1">
              <a:off x="5334000" y="5651500"/>
              <a:ext cx="228600" cy="685800"/>
            </a:xfrm>
            <a:prstGeom prst="line">
              <a:avLst/>
            </a:prstGeom>
            <a:noFill/>
            <a:ln w="28575">
              <a:solidFill>
                <a:srgbClr val="0393D3"/>
              </a:solidFill>
              <a:prstDash val="sysDot"/>
              <a:round/>
              <a:headEnd/>
              <a:tailEnd/>
            </a:ln>
          </p:spPr>
          <p:txBody>
            <a:bodyPr/>
            <a:lstStyle/>
            <a:p>
              <a:endParaRPr lang="en-US"/>
            </a:p>
          </p:txBody>
        </p:sp>
        <p:sp>
          <p:nvSpPr>
            <p:cNvPr id="59406" name="Line 174"/>
            <p:cNvSpPr>
              <a:spLocks noChangeShapeType="1"/>
            </p:cNvSpPr>
            <p:nvPr/>
          </p:nvSpPr>
          <p:spPr bwMode="auto">
            <a:xfrm>
              <a:off x="3616325" y="5765800"/>
              <a:ext cx="2174875" cy="571500"/>
            </a:xfrm>
            <a:prstGeom prst="line">
              <a:avLst/>
            </a:prstGeom>
            <a:noFill/>
            <a:ln w="44450">
              <a:solidFill>
                <a:schemeClr val="accent1"/>
              </a:solidFill>
              <a:round/>
              <a:headEnd/>
              <a:tailEnd/>
            </a:ln>
          </p:spPr>
          <p:txBody>
            <a:bodyPr/>
            <a:lstStyle/>
            <a:p>
              <a:endParaRPr lang="en-US"/>
            </a:p>
          </p:txBody>
        </p:sp>
        <p:sp>
          <p:nvSpPr>
            <p:cNvPr id="59407" name="Line 175"/>
            <p:cNvSpPr>
              <a:spLocks noChangeShapeType="1"/>
            </p:cNvSpPr>
            <p:nvPr/>
          </p:nvSpPr>
          <p:spPr bwMode="auto">
            <a:xfrm flipH="1">
              <a:off x="3962400" y="5765800"/>
              <a:ext cx="1828800" cy="685800"/>
            </a:xfrm>
            <a:prstGeom prst="line">
              <a:avLst/>
            </a:prstGeom>
            <a:noFill/>
            <a:ln w="28575">
              <a:solidFill>
                <a:srgbClr val="00FF00"/>
              </a:solidFill>
              <a:prstDash val="sysDot"/>
              <a:round/>
              <a:headEnd/>
              <a:tailEnd/>
            </a:ln>
          </p:spPr>
          <p:txBody>
            <a:bodyPr/>
            <a:lstStyle/>
            <a:p>
              <a:endParaRPr lang="en-US"/>
            </a:p>
          </p:txBody>
        </p:sp>
        <p:sp>
          <p:nvSpPr>
            <p:cNvPr id="59408" name="Line 176"/>
            <p:cNvSpPr>
              <a:spLocks noChangeShapeType="1"/>
            </p:cNvSpPr>
            <p:nvPr/>
          </p:nvSpPr>
          <p:spPr bwMode="auto">
            <a:xfrm>
              <a:off x="3273425" y="5765800"/>
              <a:ext cx="1946275" cy="571500"/>
            </a:xfrm>
            <a:prstGeom prst="line">
              <a:avLst/>
            </a:prstGeom>
            <a:noFill/>
            <a:ln w="28575">
              <a:solidFill>
                <a:srgbClr val="0393D3"/>
              </a:solidFill>
              <a:prstDash val="sysDot"/>
              <a:round/>
              <a:headEnd/>
              <a:tailEnd/>
            </a:ln>
          </p:spPr>
          <p:txBody>
            <a:bodyPr/>
            <a:lstStyle/>
            <a:p>
              <a:endParaRPr lang="en-US"/>
            </a:p>
          </p:txBody>
        </p:sp>
        <p:sp>
          <p:nvSpPr>
            <p:cNvPr id="59409" name="Line 177"/>
            <p:cNvSpPr>
              <a:spLocks noChangeShapeType="1"/>
            </p:cNvSpPr>
            <p:nvPr/>
          </p:nvSpPr>
          <p:spPr bwMode="auto">
            <a:xfrm flipH="1">
              <a:off x="3311525" y="5651500"/>
              <a:ext cx="0" cy="685800"/>
            </a:xfrm>
            <a:prstGeom prst="line">
              <a:avLst/>
            </a:prstGeom>
            <a:noFill/>
            <a:ln w="44450">
              <a:solidFill>
                <a:srgbClr val="0393D3"/>
              </a:solidFill>
              <a:round/>
              <a:headEnd/>
              <a:tailEnd/>
            </a:ln>
          </p:spPr>
          <p:txBody>
            <a:bodyPr/>
            <a:lstStyle/>
            <a:p>
              <a:endParaRPr lang="en-US"/>
            </a:p>
          </p:txBody>
        </p:sp>
        <p:pic>
          <p:nvPicPr>
            <p:cNvPr id="59410" name="Picture 178"/>
            <p:cNvPicPr>
              <a:picLocks noChangeAspect="1" noChangeArrowheads="1"/>
            </p:cNvPicPr>
            <p:nvPr/>
          </p:nvPicPr>
          <p:blipFill>
            <a:blip r:embed="rId6"/>
            <a:srcRect/>
            <a:stretch>
              <a:fillRect/>
            </a:stretch>
          </p:blipFill>
          <p:spPr bwMode="auto">
            <a:xfrm>
              <a:off x="3119438" y="5184775"/>
              <a:ext cx="614362" cy="809625"/>
            </a:xfrm>
            <a:prstGeom prst="rect">
              <a:avLst/>
            </a:prstGeom>
            <a:noFill/>
            <a:ln w="9525">
              <a:noFill/>
              <a:miter lim="800000"/>
              <a:headEnd/>
              <a:tailEnd/>
            </a:ln>
          </p:spPr>
        </p:pic>
        <p:sp>
          <p:nvSpPr>
            <p:cNvPr id="59411" name="Rectangle 179"/>
            <p:cNvSpPr>
              <a:spLocks noChangeArrowheads="1"/>
            </p:cNvSpPr>
            <p:nvPr/>
          </p:nvSpPr>
          <p:spPr bwMode="auto">
            <a:xfrm>
              <a:off x="2933700" y="4897438"/>
              <a:ext cx="473075" cy="1211262"/>
            </a:xfrm>
            <a:prstGeom prst="rect">
              <a:avLst/>
            </a:prstGeom>
            <a:solidFill>
              <a:srgbClr val="015F85">
                <a:alpha val="50195"/>
              </a:srgbClr>
            </a:solidFill>
            <a:ln w="9525">
              <a:noFill/>
              <a:miter lim="800000"/>
              <a:headEnd/>
              <a:tailEnd/>
            </a:ln>
          </p:spPr>
          <p:txBody>
            <a:bodyPr wrap="none" anchor="ctr"/>
            <a:lstStyle/>
            <a:p>
              <a:endParaRPr lang="en-US"/>
            </a:p>
          </p:txBody>
        </p:sp>
        <p:sp>
          <p:nvSpPr>
            <p:cNvPr id="59412" name="Rectangle 180" descr="Small confetti"/>
            <p:cNvSpPr>
              <a:spLocks noChangeArrowheads="1"/>
            </p:cNvSpPr>
            <p:nvPr/>
          </p:nvSpPr>
          <p:spPr bwMode="auto">
            <a:xfrm>
              <a:off x="3390900" y="4900613"/>
              <a:ext cx="473075" cy="1208087"/>
            </a:xfrm>
            <a:prstGeom prst="rect">
              <a:avLst/>
            </a:prstGeom>
            <a:pattFill prst="smConfetti">
              <a:fgClr>
                <a:srgbClr val="00FF00">
                  <a:alpha val="50195"/>
                </a:srgbClr>
              </a:fgClr>
              <a:bgClr>
                <a:srgbClr val="FFFFFF">
                  <a:alpha val="50195"/>
                </a:srgbClr>
              </a:bgClr>
            </a:pattFill>
            <a:ln w="9525">
              <a:noFill/>
              <a:miter lim="800000"/>
              <a:headEnd/>
              <a:tailEnd/>
            </a:ln>
          </p:spPr>
          <p:txBody>
            <a:bodyPr wrap="none" anchor="ctr"/>
            <a:lstStyle/>
            <a:p>
              <a:endParaRPr lang="en-US"/>
            </a:p>
          </p:txBody>
        </p:sp>
        <p:pic>
          <p:nvPicPr>
            <p:cNvPr id="59413" name="Picture 181"/>
            <p:cNvPicPr>
              <a:picLocks noChangeAspect="1" noChangeArrowheads="1"/>
            </p:cNvPicPr>
            <p:nvPr/>
          </p:nvPicPr>
          <p:blipFill>
            <a:blip r:embed="rId6"/>
            <a:srcRect/>
            <a:stretch>
              <a:fillRect/>
            </a:stretch>
          </p:blipFill>
          <p:spPr bwMode="auto">
            <a:xfrm>
              <a:off x="5448300" y="5070475"/>
              <a:ext cx="612775" cy="809625"/>
            </a:xfrm>
            <a:prstGeom prst="rect">
              <a:avLst/>
            </a:prstGeom>
            <a:noFill/>
            <a:ln w="9525">
              <a:noFill/>
              <a:miter lim="800000"/>
              <a:headEnd/>
              <a:tailEnd/>
            </a:ln>
          </p:spPr>
        </p:pic>
        <p:sp>
          <p:nvSpPr>
            <p:cNvPr id="59414" name="Rectangle 182"/>
            <p:cNvSpPr>
              <a:spLocks noChangeArrowheads="1"/>
            </p:cNvSpPr>
            <p:nvPr/>
          </p:nvSpPr>
          <p:spPr bwMode="auto">
            <a:xfrm>
              <a:off x="5219700" y="4879975"/>
              <a:ext cx="473075" cy="1228725"/>
            </a:xfrm>
            <a:prstGeom prst="rect">
              <a:avLst/>
            </a:prstGeom>
            <a:solidFill>
              <a:srgbClr val="00FF00">
                <a:alpha val="50195"/>
              </a:srgbClr>
            </a:solidFill>
            <a:ln w="9525">
              <a:noFill/>
              <a:miter lim="800000"/>
              <a:headEnd/>
              <a:tailEnd/>
            </a:ln>
          </p:spPr>
          <p:txBody>
            <a:bodyPr wrap="none" anchor="ctr"/>
            <a:lstStyle/>
            <a:p>
              <a:endParaRPr lang="en-US"/>
            </a:p>
          </p:txBody>
        </p:sp>
        <p:sp>
          <p:nvSpPr>
            <p:cNvPr id="59415" name="Rectangle 183" descr="Dotted diamond"/>
            <p:cNvSpPr>
              <a:spLocks noChangeArrowheads="1"/>
            </p:cNvSpPr>
            <p:nvPr/>
          </p:nvSpPr>
          <p:spPr bwMode="auto">
            <a:xfrm>
              <a:off x="5676900" y="4879975"/>
              <a:ext cx="473075" cy="1228725"/>
            </a:xfrm>
            <a:prstGeom prst="rect">
              <a:avLst/>
            </a:prstGeom>
            <a:pattFill prst="dotDmnd">
              <a:fgClr>
                <a:srgbClr val="015F85">
                  <a:alpha val="50195"/>
                </a:srgbClr>
              </a:fgClr>
              <a:bgClr>
                <a:srgbClr val="FFFFFF">
                  <a:alpha val="50195"/>
                </a:srgbClr>
              </a:bgClr>
            </a:pattFill>
            <a:ln w="9525" algn="ctr">
              <a:noFill/>
              <a:miter lim="800000"/>
              <a:headEnd/>
              <a:tailEnd/>
            </a:ln>
          </p:spPr>
          <p:txBody>
            <a:bodyPr wrap="none" anchor="ctr"/>
            <a:lstStyle/>
            <a:p>
              <a:endParaRPr lang="en-US"/>
            </a:p>
          </p:txBody>
        </p:sp>
        <p:sp>
          <p:nvSpPr>
            <p:cNvPr id="59416" name="Text Box 184"/>
            <p:cNvSpPr txBox="1">
              <a:spLocks noChangeArrowheads="1"/>
            </p:cNvSpPr>
            <p:nvPr/>
          </p:nvSpPr>
          <p:spPr bwMode="auto">
            <a:xfrm>
              <a:off x="2057400" y="6134100"/>
              <a:ext cx="796925" cy="266700"/>
            </a:xfrm>
            <a:prstGeom prst="rect">
              <a:avLst/>
            </a:prstGeom>
            <a:solidFill>
              <a:srgbClr val="015F85">
                <a:alpha val="50195"/>
              </a:srgbClr>
            </a:solidFill>
            <a:ln w="9525">
              <a:noFill/>
              <a:miter lim="800000"/>
              <a:headEnd/>
              <a:tailEnd/>
            </a:ln>
          </p:spPr>
          <p:txBody>
            <a:bodyPr/>
            <a:lstStyle/>
            <a:p>
              <a:pPr defTabSz="814388"/>
              <a:r>
                <a:rPr lang="en-US" altLang="ja-JP" sz="1400" i="1">
                  <a:solidFill>
                    <a:srgbClr val="FFFFFF"/>
                  </a:solidFill>
                  <a:latin typeface="Times New Roman" pitchFamily="18" charset="0"/>
                  <a:ea typeface="MS PGothic" pitchFamily="34" charset="-128"/>
                </a:rPr>
                <a:t>Pod 1</a:t>
              </a:r>
              <a:endParaRPr lang="en-US"/>
            </a:p>
          </p:txBody>
        </p:sp>
        <p:sp>
          <p:nvSpPr>
            <p:cNvPr id="59417" name="Text Box 185"/>
            <p:cNvSpPr txBox="1">
              <a:spLocks noChangeArrowheads="1"/>
            </p:cNvSpPr>
            <p:nvPr/>
          </p:nvSpPr>
          <p:spPr bwMode="auto">
            <a:xfrm>
              <a:off x="6245225" y="6099175"/>
              <a:ext cx="800100" cy="301625"/>
            </a:xfrm>
            <a:prstGeom prst="rect">
              <a:avLst/>
            </a:prstGeom>
            <a:solidFill>
              <a:srgbClr val="00FF00">
                <a:alpha val="50195"/>
              </a:srgbClr>
            </a:solidFill>
            <a:ln w="9525">
              <a:noFill/>
              <a:miter lim="800000"/>
              <a:headEnd/>
              <a:tailEnd/>
            </a:ln>
          </p:spPr>
          <p:txBody>
            <a:bodyPr/>
            <a:lstStyle/>
            <a:p>
              <a:pPr defTabSz="814388"/>
              <a:r>
                <a:rPr lang="en-US" altLang="ja-JP" sz="1400" i="1">
                  <a:solidFill>
                    <a:srgbClr val="FFFFFF"/>
                  </a:solidFill>
                  <a:latin typeface="Times New Roman" pitchFamily="18" charset="0"/>
                  <a:ea typeface="MS PGothic" pitchFamily="34" charset="-128"/>
                </a:rPr>
                <a:t>Pod 2</a:t>
              </a:r>
              <a:endParaRPr lang="en-US"/>
            </a:p>
          </p:txBody>
        </p:sp>
        <p:sp>
          <p:nvSpPr>
            <p:cNvPr id="59418" name="Text Box 186"/>
            <p:cNvSpPr txBox="1">
              <a:spLocks noChangeArrowheads="1"/>
            </p:cNvSpPr>
            <p:nvPr/>
          </p:nvSpPr>
          <p:spPr bwMode="auto">
            <a:xfrm>
              <a:off x="2933700" y="4851400"/>
              <a:ext cx="1139825" cy="265113"/>
            </a:xfrm>
            <a:prstGeom prst="rect">
              <a:avLst/>
            </a:prstGeom>
            <a:noFill/>
            <a:ln w="9525">
              <a:noFill/>
              <a:miter lim="800000"/>
              <a:headEnd/>
              <a:tailEnd/>
            </a:ln>
          </p:spPr>
          <p:txBody>
            <a:bodyPr>
              <a:spAutoFit/>
            </a:bodyPr>
            <a:lstStyle/>
            <a:p>
              <a:pPr defTabSz="814388"/>
              <a:r>
                <a:rPr lang="en-US" altLang="ja-JP" sz="1200">
                  <a:solidFill>
                    <a:srgbClr val="000000"/>
                  </a:solidFill>
                  <a:latin typeface="Times New Roman" pitchFamily="18" charset="0"/>
                  <a:ea typeface="MS PGothic" pitchFamily="34" charset="-128"/>
                </a:rPr>
                <a:t>N7K-Aggr</a:t>
              </a:r>
              <a:endParaRPr lang="en-US"/>
            </a:p>
          </p:txBody>
        </p:sp>
        <p:sp>
          <p:nvSpPr>
            <p:cNvPr id="59419" name="Text Box 187"/>
            <p:cNvSpPr txBox="1">
              <a:spLocks noChangeArrowheads="1"/>
            </p:cNvSpPr>
            <p:nvPr/>
          </p:nvSpPr>
          <p:spPr bwMode="auto">
            <a:xfrm>
              <a:off x="5238750" y="4813300"/>
              <a:ext cx="1235075" cy="265113"/>
            </a:xfrm>
            <a:prstGeom prst="rect">
              <a:avLst/>
            </a:prstGeom>
            <a:noFill/>
            <a:ln w="9525">
              <a:noFill/>
              <a:miter lim="800000"/>
              <a:headEnd/>
              <a:tailEnd/>
            </a:ln>
          </p:spPr>
          <p:txBody>
            <a:bodyPr>
              <a:spAutoFit/>
            </a:bodyPr>
            <a:lstStyle/>
            <a:p>
              <a:pPr defTabSz="814388"/>
              <a:r>
                <a:rPr lang="en-US" altLang="ja-JP" sz="1200">
                  <a:solidFill>
                    <a:srgbClr val="000000"/>
                  </a:solidFill>
                  <a:latin typeface="Times New Roman" pitchFamily="18" charset="0"/>
                  <a:ea typeface="MS PGothic" pitchFamily="34" charset="-128"/>
                </a:rPr>
                <a:t>N7K-Aggr</a:t>
              </a:r>
              <a:endParaRPr lang="en-US"/>
            </a:p>
          </p:txBody>
        </p:sp>
        <p:pic>
          <p:nvPicPr>
            <p:cNvPr id="59420" name="Picture 189"/>
            <p:cNvPicPr>
              <a:picLocks noChangeAspect="1" noChangeArrowheads="1"/>
            </p:cNvPicPr>
            <p:nvPr/>
          </p:nvPicPr>
          <p:blipFill>
            <a:blip r:embed="rId5"/>
            <a:srcRect/>
            <a:stretch>
              <a:fillRect/>
            </a:stretch>
          </p:blipFill>
          <p:spPr bwMode="auto">
            <a:xfrm>
              <a:off x="3162300" y="6223000"/>
              <a:ext cx="457200" cy="558800"/>
            </a:xfrm>
            <a:prstGeom prst="rect">
              <a:avLst/>
            </a:prstGeom>
            <a:noFill/>
            <a:ln w="9525">
              <a:noFill/>
              <a:miter lim="800000"/>
              <a:headEnd/>
              <a:tailEnd/>
            </a:ln>
          </p:spPr>
        </p:pic>
        <p:pic>
          <p:nvPicPr>
            <p:cNvPr id="59421" name="Picture 190"/>
            <p:cNvPicPr>
              <a:picLocks noChangeAspect="1" noChangeArrowheads="1"/>
            </p:cNvPicPr>
            <p:nvPr/>
          </p:nvPicPr>
          <p:blipFill>
            <a:blip r:embed="rId5">
              <a:lum bright="50000" contrast="-70000"/>
            </a:blip>
            <a:srcRect/>
            <a:stretch>
              <a:fillRect/>
            </a:stretch>
          </p:blipFill>
          <p:spPr bwMode="auto">
            <a:xfrm>
              <a:off x="3733800" y="6223000"/>
              <a:ext cx="457200" cy="558800"/>
            </a:xfrm>
            <a:prstGeom prst="rect">
              <a:avLst/>
            </a:prstGeom>
            <a:noFill/>
            <a:ln w="9525">
              <a:noFill/>
              <a:miter lim="800000"/>
              <a:headEnd/>
              <a:tailEnd/>
            </a:ln>
          </p:spPr>
        </p:pic>
        <p:pic>
          <p:nvPicPr>
            <p:cNvPr id="59422" name="Picture 191"/>
            <p:cNvPicPr>
              <a:picLocks noChangeAspect="1" noChangeArrowheads="1"/>
            </p:cNvPicPr>
            <p:nvPr/>
          </p:nvPicPr>
          <p:blipFill>
            <a:blip r:embed="rId7"/>
            <a:srcRect/>
            <a:stretch>
              <a:fillRect/>
            </a:stretch>
          </p:blipFill>
          <p:spPr bwMode="auto">
            <a:xfrm>
              <a:off x="5562600" y="6337300"/>
              <a:ext cx="654050" cy="301625"/>
            </a:xfrm>
            <a:prstGeom prst="rect">
              <a:avLst/>
            </a:prstGeom>
            <a:noFill/>
            <a:ln w="9525">
              <a:noFill/>
              <a:miter lim="800000"/>
              <a:headEnd/>
              <a:tailEnd/>
            </a:ln>
          </p:spPr>
        </p:pic>
        <p:pic>
          <p:nvPicPr>
            <p:cNvPr id="59423" name="Picture 192"/>
            <p:cNvPicPr>
              <a:picLocks noChangeAspect="1" noChangeArrowheads="1"/>
            </p:cNvPicPr>
            <p:nvPr/>
          </p:nvPicPr>
          <p:blipFill>
            <a:blip r:embed="rId8">
              <a:lum bright="50000" contrast="-70000"/>
            </a:blip>
            <a:srcRect/>
            <a:stretch>
              <a:fillRect/>
            </a:stretch>
          </p:blipFill>
          <p:spPr bwMode="auto">
            <a:xfrm>
              <a:off x="4906963" y="6376988"/>
              <a:ext cx="655637" cy="303212"/>
            </a:xfrm>
            <a:prstGeom prst="rect">
              <a:avLst/>
            </a:prstGeom>
            <a:noFill/>
            <a:ln w="9525" algn="ctr">
              <a:noFill/>
              <a:miter lim="800000"/>
              <a:headEnd/>
              <a:tailEnd/>
            </a:ln>
          </p:spPr>
        </p:pic>
      </p:grpSp>
      <p:sp>
        <p:nvSpPr>
          <p:cNvPr id="59397" name="Rectangle 179"/>
          <p:cNvSpPr>
            <a:spLocks noChangeArrowheads="1"/>
          </p:cNvSpPr>
          <p:nvPr/>
        </p:nvSpPr>
        <p:spPr bwMode="auto">
          <a:xfrm>
            <a:off x="304800" y="3817938"/>
            <a:ext cx="4876800" cy="2354262"/>
          </a:xfrm>
          <a:prstGeom prst="rect">
            <a:avLst/>
          </a:prstGeom>
          <a:noFill/>
          <a:ln w="9525">
            <a:noFill/>
            <a:miter lim="800000"/>
            <a:headEnd/>
            <a:tailEnd/>
          </a:ln>
        </p:spPr>
        <p:txBody>
          <a:bodyPr>
            <a:spAutoFit/>
          </a:bodyPr>
          <a:lstStyle/>
          <a:p>
            <a:pPr marL="228600" indent="-228600" defTabSz="814388">
              <a:buClr>
                <a:schemeClr val="accent1"/>
              </a:buClr>
              <a:buFont typeface="Wingdings" pitchFamily="2" charset="2"/>
              <a:buChar char="§"/>
            </a:pPr>
            <a:r>
              <a:rPr lang="en-US" sz="2100">
                <a:ea typeface="MS PGothic" pitchFamily="34" charset="-128"/>
              </a:rPr>
              <a:t>Instructor-led hands-on lab introducing the vPC (virtual Port-channel) feature for the Nexus 7000.  </a:t>
            </a:r>
          </a:p>
          <a:p>
            <a:pPr marL="228600" indent="-228600" defTabSz="814388">
              <a:buClr>
                <a:schemeClr val="accent1"/>
              </a:buClr>
              <a:buFont typeface="Wingdings" pitchFamily="2" charset="2"/>
              <a:buChar char="§"/>
            </a:pPr>
            <a:r>
              <a:rPr lang="en-US" sz="2100">
                <a:ea typeface="MS PGothic" pitchFamily="34" charset="-128"/>
              </a:rPr>
              <a:t>Participants exposed to the configuration of vPC with NX-OS. </a:t>
            </a:r>
          </a:p>
          <a:p>
            <a:pPr marL="228600" indent="-228600" defTabSz="814388">
              <a:buClr>
                <a:schemeClr val="accent1"/>
              </a:buClr>
              <a:buFont typeface="Wingdings" pitchFamily="2" charset="2"/>
              <a:buChar char="§"/>
            </a:pPr>
            <a:r>
              <a:rPr lang="en-US" sz="2100">
                <a:ea typeface="MS PGothic" pitchFamily="34" charset="-128"/>
              </a:rPr>
              <a:t>Lab needs to be manually booked through Nexus 7000 TMEs.</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228600" y="228600"/>
            <a:ext cx="8420100" cy="838200"/>
          </a:xfrm>
        </p:spPr>
        <p:txBody>
          <a:bodyPr/>
          <a:lstStyle/>
          <a:p>
            <a:pPr eaLnBrk="1" hangingPunct="1"/>
            <a:r>
              <a:rPr lang="en-US" smtClean="0"/>
              <a:t>vPC Hands-on Lab Information</a:t>
            </a:r>
            <a:r>
              <a:rPr lang="en-US" smtClean="0">
                <a:ea typeface="MS PGothic" pitchFamily="34" charset="-128"/>
              </a:rPr>
              <a:t/>
            </a:r>
            <a:br>
              <a:rPr lang="en-US" smtClean="0">
                <a:ea typeface="MS PGothic" pitchFamily="34" charset="-128"/>
              </a:rPr>
            </a:br>
            <a:r>
              <a:rPr lang="en-US" sz="2400" smtClean="0">
                <a:solidFill>
                  <a:schemeClr val="tx1"/>
                </a:solidFill>
              </a:rPr>
              <a:t> vPC Lab Logistics and Timing</a:t>
            </a:r>
          </a:p>
        </p:txBody>
      </p:sp>
      <p:sp>
        <p:nvSpPr>
          <p:cNvPr id="70659" name="Text Box 3"/>
          <p:cNvSpPr txBox="1">
            <a:spLocks noChangeArrowheads="1"/>
          </p:cNvSpPr>
          <p:nvPr/>
        </p:nvSpPr>
        <p:spPr bwMode="auto">
          <a:xfrm>
            <a:off x="228600" y="1295400"/>
            <a:ext cx="8458200" cy="3767054"/>
          </a:xfrm>
          <a:prstGeom prst="rect">
            <a:avLst/>
          </a:prstGeom>
          <a:noFill/>
          <a:ln w="9525" algn="ctr">
            <a:noFill/>
            <a:miter lim="800000"/>
            <a:headEnd/>
            <a:tailEnd/>
          </a:ln>
          <a:effectLst>
            <a:prstShdw prst="shdw17" dist="17961" dir="2700000">
              <a:schemeClr val="bg1">
                <a:gamma/>
                <a:shade val="60000"/>
                <a:invGamma/>
              </a:schemeClr>
            </a:prstShdw>
          </a:effectLst>
        </p:spPr>
        <p:txBody>
          <a:bodyPr lIns="73025" tIns="36511" rIns="73025" bIns="36511">
            <a:spAutoFit/>
          </a:bodyPr>
          <a:lstStyle/>
          <a:p>
            <a:pPr marL="228600" indent="-228600" defTabSz="814388">
              <a:buClr>
                <a:schemeClr val="tx2"/>
              </a:buClr>
              <a:buFont typeface="Wingdings" pitchFamily="2" charset="2"/>
              <a:buChar char="§"/>
              <a:defRPr/>
            </a:pPr>
            <a:r>
              <a:rPr lang="en-US" sz="2000" dirty="0">
                <a:latin typeface="+mn-lt"/>
                <a:cs typeface="+mn-cs"/>
              </a:rPr>
              <a:t>The vPC Laboratory consists of 6 independent </a:t>
            </a:r>
            <a:r>
              <a:rPr lang="en-US" sz="2000" dirty="0" err="1">
                <a:latin typeface="+mn-lt"/>
                <a:cs typeface="+mn-cs"/>
              </a:rPr>
              <a:t>PODs</a:t>
            </a:r>
            <a:r>
              <a:rPr lang="en-US" sz="2000" dirty="0">
                <a:latin typeface="+mn-lt"/>
                <a:cs typeface="+mn-cs"/>
              </a:rPr>
              <a:t>.</a:t>
            </a:r>
          </a:p>
          <a:p>
            <a:pPr marL="228600" indent="-228600" defTabSz="814388">
              <a:buClr>
                <a:schemeClr val="tx2"/>
              </a:buClr>
              <a:defRPr/>
            </a:pPr>
            <a:endParaRPr lang="en-US" sz="2000" dirty="0">
              <a:latin typeface="+mn-lt"/>
              <a:cs typeface="+mn-cs"/>
            </a:endParaRPr>
          </a:p>
          <a:p>
            <a:pPr marL="228600" indent="-228600" defTabSz="814388">
              <a:buClr>
                <a:schemeClr val="tx2"/>
              </a:buClr>
              <a:buFont typeface="Wingdings" pitchFamily="2" charset="2"/>
              <a:buChar char="§"/>
              <a:defRPr/>
            </a:pPr>
            <a:r>
              <a:rPr lang="en-US" sz="2000" dirty="0">
                <a:latin typeface="+mn-lt"/>
                <a:cs typeface="+mn-cs"/>
              </a:rPr>
              <a:t>A group of 2 students is assigned to each Pod. </a:t>
            </a:r>
          </a:p>
          <a:p>
            <a:pPr marL="228600" indent="-228600" defTabSz="814388">
              <a:buClr>
                <a:schemeClr val="tx2"/>
              </a:buClr>
              <a:buFont typeface="Wingdings" pitchFamily="2" charset="2"/>
              <a:buChar char="§"/>
              <a:defRPr/>
            </a:pPr>
            <a:endParaRPr lang="en-US" sz="2000" dirty="0">
              <a:latin typeface="+mn-lt"/>
              <a:cs typeface="+mn-cs"/>
            </a:endParaRPr>
          </a:p>
          <a:p>
            <a:pPr marL="228600" indent="-228600" defTabSz="814388">
              <a:buClr>
                <a:schemeClr val="tx2"/>
              </a:buClr>
              <a:buFont typeface="Wingdings" pitchFamily="2" charset="2"/>
              <a:buChar char="§"/>
              <a:defRPr/>
            </a:pPr>
            <a:r>
              <a:rPr lang="en-US" sz="2000" dirty="0">
                <a:latin typeface="+mn-lt"/>
                <a:cs typeface="+mn-cs"/>
              </a:rPr>
              <a:t>Each student will configure a vPC peer device.</a:t>
            </a:r>
          </a:p>
          <a:p>
            <a:pPr marL="228600" indent="-228600" defTabSz="814388">
              <a:buClr>
                <a:schemeClr val="tx2"/>
              </a:buClr>
              <a:buFont typeface="Wingdings" pitchFamily="2" charset="2"/>
              <a:buChar char="§"/>
              <a:defRPr/>
            </a:pPr>
            <a:endParaRPr lang="en-US" sz="2000" dirty="0">
              <a:latin typeface="+mn-lt"/>
              <a:cs typeface="+mn-cs"/>
            </a:endParaRPr>
          </a:p>
          <a:p>
            <a:pPr marL="228600" indent="-228600" defTabSz="814388">
              <a:buClr>
                <a:schemeClr val="tx2"/>
              </a:buClr>
              <a:buFont typeface="Wingdings" pitchFamily="2" charset="2"/>
              <a:buChar char="§"/>
              <a:defRPr/>
            </a:pPr>
            <a:r>
              <a:rPr lang="en-US" sz="2000" dirty="0" err="1">
                <a:latin typeface="+mn-lt"/>
                <a:cs typeface="+mn-cs"/>
              </a:rPr>
              <a:t>PODs</a:t>
            </a:r>
            <a:r>
              <a:rPr lang="en-US" sz="2000" dirty="0">
                <a:latin typeface="+mn-lt"/>
                <a:cs typeface="+mn-cs"/>
              </a:rPr>
              <a:t> are logically independent. Two adjacent </a:t>
            </a:r>
            <a:r>
              <a:rPr lang="en-US" sz="2000" dirty="0" err="1">
                <a:latin typeface="+mn-lt"/>
                <a:cs typeface="+mn-cs"/>
              </a:rPr>
              <a:t>PODs</a:t>
            </a:r>
            <a:r>
              <a:rPr lang="en-US" sz="2000" dirty="0">
                <a:latin typeface="+mn-lt"/>
                <a:cs typeface="+mn-cs"/>
              </a:rPr>
              <a:t> are physically bound to the same Nexus. Virtual Device Contexts (</a:t>
            </a:r>
            <a:r>
              <a:rPr lang="en-US" sz="2000" dirty="0" err="1">
                <a:latin typeface="+mn-lt"/>
                <a:cs typeface="+mn-cs"/>
              </a:rPr>
              <a:t>VDCs</a:t>
            </a:r>
            <a:r>
              <a:rPr lang="en-US" sz="2000" dirty="0">
                <a:latin typeface="+mn-lt"/>
                <a:cs typeface="+mn-cs"/>
              </a:rPr>
              <a:t>) are used to define logically independent devices on the same Nexus 7010 box.</a:t>
            </a:r>
          </a:p>
          <a:p>
            <a:pPr marL="228600" indent="-228600" defTabSz="814388">
              <a:buClr>
                <a:schemeClr val="tx2"/>
              </a:buClr>
              <a:buFont typeface="Wingdings" pitchFamily="2" charset="2"/>
              <a:buChar char="§"/>
              <a:defRPr/>
            </a:pPr>
            <a:endParaRPr lang="en-US" sz="2000" dirty="0">
              <a:latin typeface="+mn-lt"/>
              <a:cs typeface="+mn-cs"/>
            </a:endParaRPr>
          </a:p>
          <a:p>
            <a:pPr marL="228600" indent="-228600" defTabSz="814388">
              <a:buClr>
                <a:schemeClr val="tx2"/>
              </a:buClr>
              <a:buFont typeface="Wingdings" pitchFamily="2" charset="2"/>
              <a:buChar char="§"/>
              <a:defRPr/>
            </a:pPr>
            <a:r>
              <a:rPr lang="en-US" sz="2000" dirty="0">
                <a:latin typeface="+mn-lt"/>
                <a:cs typeface="+mn-cs"/>
              </a:rPr>
              <a:t>The vPC Lab session is expected to be completed in around two hours.</a:t>
            </a:r>
          </a:p>
          <a:p>
            <a:pPr marL="228600" indent="-228600" defTabSz="814388">
              <a:buClr>
                <a:schemeClr val="tx2"/>
              </a:buClr>
              <a:buFont typeface="Wingdings" pitchFamily="2" charset="2"/>
              <a:buChar char="§"/>
              <a:defRPr/>
            </a:pPr>
            <a:endParaRPr lang="en-US" sz="2000" dirty="0">
              <a:latin typeface="+mn-lt"/>
              <a:cs typeface="+mn-cs"/>
            </a:endParaRPr>
          </a:p>
        </p:txBody>
      </p:sp>
    </p:spTree>
  </p:cSld>
  <p:clrMapOvr>
    <a:masterClrMapping/>
  </p:clrMapOvr>
  <p:transition>
    <p:cover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09600" y="76200"/>
            <a:ext cx="8145463" cy="838200"/>
          </a:xfrm>
        </p:spPr>
        <p:txBody>
          <a:bodyPr/>
          <a:lstStyle/>
          <a:p>
            <a:pPr eaLnBrk="1" hangingPunct="1"/>
            <a:r>
              <a:rPr lang="en-US" smtClean="0"/>
              <a:t>Agenda</a:t>
            </a:r>
          </a:p>
        </p:txBody>
      </p:sp>
      <p:sp>
        <p:nvSpPr>
          <p:cNvPr id="5123" name="Content Placeholder 2"/>
          <p:cNvSpPr>
            <a:spLocks noGrp="1"/>
          </p:cNvSpPr>
          <p:nvPr>
            <p:ph idx="1"/>
          </p:nvPr>
        </p:nvSpPr>
        <p:spPr>
          <a:xfrm>
            <a:off x="304800" y="1066800"/>
            <a:ext cx="7940675" cy="3571875"/>
          </a:xfrm>
        </p:spPr>
        <p:txBody>
          <a:bodyPr/>
          <a:lstStyle/>
          <a:p>
            <a:pPr>
              <a:defRPr/>
            </a:pPr>
            <a:r>
              <a:rPr lang="en-US" sz="2000" dirty="0"/>
              <a:t>Feature Overview &amp; Terminology</a:t>
            </a:r>
          </a:p>
          <a:p>
            <a:pPr>
              <a:defRPr/>
            </a:pPr>
            <a:r>
              <a:rPr lang="en-US" sz="2000" dirty="0"/>
              <a:t>vPC Design Guidance &amp; Best Practices</a:t>
            </a:r>
          </a:p>
          <a:p>
            <a:pPr lvl="1">
              <a:buClr>
                <a:schemeClr val="accent1"/>
              </a:buClr>
              <a:buFont typeface="Wingdings" pitchFamily="2" charset="2"/>
              <a:buChar char="ü"/>
              <a:defRPr/>
            </a:pPr>
            <a:r>
              <a:rPr lang="en-US" sz="1600" dirty="0">
                <a:ea typeface="+mn-ea"/>
                <a:cs typeface="+mn-cs"/>
              </a:rPr>
              <a:t>Building a vPC domain</a:t>
            </a:r>
            <a:endParaRPr lang="en-US" sz="1600" dirty="0"/>
          </a:p>
          <a:p>
            <a:pPr lvl="1">
              <a:buClr>
                <a:schemeClr val="accent1"/>
              </a:buClr>
              <a:buFont typeface="Wingdings" pitchFamily="2" charset="2"/>
              <a:buChar char="ü"/>
              <a:defRPr/>
            </a:pPr>
            <a:r>
              <a:rPr lang="en-US" sz="1600" dirty="0">
                <a:ea typeface="+mn-ea"/>
                <a:cs typeface="+mn-cs"/>
              </a:rPr>
              <a:t>Attaching to a vPC domain</a:t>
            </a:r>
            <a:endParaRPr lang="en-US" sz="1600" dirty="0"/>
          </a:p>
          <a:p>
            <a:pPr lvl="1">
              <a:buClr>
                <a:schemeClr val="accent1"/>
              </a:buClr>
              <a:buFont typeface="Wingdings" pitchFamily="2" charset="2"/>
              <a:buChar char="ü"/>
              <a:defRPr/>
            </a:pPr>
            <a:r>
              <a:rPr lang="en-US" sz="1600" dirty="0">
                <a:ea typeface="+mn-ea"/>
                <a:cs typeface="+mn-cs"/>
              </a:rPr>
              <a:t>Layer 3 and vPC</a:t>
            </a:r>
            <a:endParaRPr lang="en-US" sz="1600" dirty="0"/>
          </a:p>
          <a:p>
            <a:pPr lvl="1">
              <a:buClr>
                <a:schemeClr val="accent1"/>
              </a:buClr>
              <a:buFont typeface="Wingdings" pitchFamily="2" charset="2"/>
              <a:buChar char="ü"/>
              <a:defRPr/>
            </a:pPr>
            <a:r>
              <a:rPr lang="en-US" sz="1600" dirty="0">
                <a:ea typeface="+mn-ea"/>
                <a:cs typeface="+mn-cs"/>
              </a:rPr>
              <a:t>Spanning Tree Recommendations</a:t>
            </a:r>
            <a:endParaRPr lang="en-US" sz="1600" dirty="0"/>
          </a:p>
          <a:p>
            <a:pPr lvl="1">
              <a:buClr>
                <a:schemeClr val="accent1"/>
              </a:buClr>
              <a:buFont typeface="Wingdings" pitchFamily="2" charset="2"/>
              <a:buChar char="ü"/>
              <a:defRPr/>
            </a:pPr>
            <a:r>
              <a:rPr lang="en-US" sz="1600" dirty="0">
                <a:ea typeface="+mn-ea"/>
                <a:cs typeface="+mn-cs"/>
              </a:rPr>
              <a:t>Data Center Interconnect (&amp; Encryption)</a:t>
            </a:r>
            <a:endParaRPr lang="en-US" sz="1600" dirty="0"/>
          </a:p>
          <a:p>
            <a:pPr lvl="1">
              <a:buClr>
                <a:schemeClr val="accent1"/>
              </a:buClr>
              <a:buFont typeface="Wingdings" pitchFamily="2" charset="2"/>
              <a:buChar char="ü"/>
              <a:defRPr/>
            </a:pPr>
            <a:r>
              <a:rPr lang="en-US" sz="1600" dirty="0">
                <a:ea typeface="+mn-ea"/>
                <a:cs typeface="+mn-cs"/>
              </a:rPr>
              <a:t>HSRP with </a:t>
            </a:r>
            <a:r>
              <a:rPr lang="en-US" sz="1600" dirty="0" smtClean="0">
                <a:ea typeface="+mn-ea"/>
                <a:cs typeface="+mn-cs"/>
              </a:rPr>
              <a:t>vPC</a:t>
            </a:r>
          </a:p>
          <a:p>
            <a:pPr lvl="1">
              <a:buClr>
                <a:schemeClr val="accent1"/>
              </a:buClr>
              <a:buFont typeface="Wingdings" pitchFamily="2" charset="2"/>
              <a:buChar char="ü"/>
              <a:defRPr/>
            </a:pPr>
            <a:r>
              <a:rPr lang="en-US" sz="1600" dirty="0" smtClean="0"/>
              <a:t>vPC and Services</a:t>
            </a:r>
            <a:endParaRPr lang="en-US" sz="1600" dirty="0"/>
          </a:p>
          <a:p>
            <a:pPr lvl="1">
              <a:buClr>
                <a:schemeClr val="accent1"/>
              </a:buClr>
              <a:buFont typeface="Wingdings" pitchFamily="2" charset="2"/>
              <a:buChar char="ü"/>
              <a:defRPr/>
            </a:pPr>
            <a:r>
              <a:rPr lang="en-US" sz="1600" dirty="0">
                <a:ea typeface="+mn-ea"/>
                <a:cs typeface="+mn-cs"/>
              </a:rPr>
              <a:t>vPC latest </a:t>
            </a:r>
            <a:r>
              <a:rPr lang="en-US" sz="1600" dirty="0"/>
              <a:t>e</a:t>
            </a:r>
            <a:r>
              <a:rPr lang="en-US" sz="1600" dirty="0">
                <a:ea typeface="+mn-ea"/>
                <a:cs typeface="+mn-cs"/>
              </a:rPr>
              <a:t>nhancements</a:t>
            </a:r>
            <a:endParaRPr lang="en-US" sz="1600" dirty="0"/>
          </a:p>
          <a:p>
            <a:pPr lvl="1">
              <a:buClr>
                <a:schemeClr val="accent1"/>
              </a:buClr>
              <a:buFont typeface="Wingdings" pitchFamily="2" charset="2"/>
              <a:buChar char="ü"/>
              <a:defRPr/>
            </a:pPr>
            <a:r>
              <a:rPr lang="en-US" sz="1600" dirty="0">
                <a:ea typeface="+mn-ea"/>
                <a:cs typeface="+mn-cs"/>
              </a:rPr>
              <a:t>ISSU</a:t>
            </a:r>
            <a:endParaRPr lang="en-US" sz="1600" dirty="0"/>
          </a:p>
          <a:p>
            <a:pPr>
              <a:defRPr/>
            </a:pPr>
            <a:r>
              <a:rPr lang="en-US" sz="2000" dirty="0"/>
              <a:t>Convergence and Scalability</a:t>
            </a:r>
          </a:p>
          <a:p>
            <a:pPr>
              <a:defRPr/>
            </a:pPr>
            <a:r>
              <a:rPr lang="en-US" sz="2000" dirty="0"/>
              <a:t>vPC Hands-on Lab Information</a:t>
            </a:r>
          </a:p>
          <a:p>
            <a:pPr>
              <a:defRPr/>
            </a:pPr>
            <a:r>
              <a:rPr lang="en-US" sz="2000" dirty="0" smtClean="0">
                <a:solidFill>
                  <a:schemeClr val="tx2"/>
                </a:solidFill>
              </a:rPr>
              <a:t>Reference Material</a:t>
            </a:r>
            <a:endParaRPr lang="en-US" sz="2000" dirty="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533400" y="4651375"/>
            <a:ext cx="6477000" cy="990600"/>
          </a:xfrm>
          <a:prstGeom prst="rect">
            <a:avLst/>
          </a:prstGeom>
          <a:solidFill>
            <a:schemeClr val="accent1">
              <a:lumMod val="40000"/>
              <a:lumOff val="6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dirty="0">
              <a:solidFill>
                <a:srgbClr val="FFFFFF"/>
              </a:solidFill>
              <a:ea typeface="ＭＳ Ｐゴシック" pitchFamily="-65" charset="-128"/>
              <a:cs typeface="ＭＳ Ｐゴシック" pitchFamily="-65" charset="-128"/>
            </a:endParaRPr>
          </a:p>
        </p:txBody>
      </p:sp>
      <p:sp>
        <p:nvSpPr>
          <p:cNvPr id="42" name="Rectangle 41"/>
          <p:cNvSpPr/>
          <p:nvPr/>
        </p:nvSpPr>
        <p:spPr>
          <a:xfrm>
            <a:off x="533400" y="2746375"/>
            <a:ext cx="6477000" cy="1219200"/>
          </a:xfrm>
          <a:prstGeom prst="rect">
            <a:avLst/>
          </a:prstGeom>
          <a:solidFill>
            <a:schemeClr val="accent1">
              <a:lumMod val="40000"/>
              <a:lumOff val="6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dirty="0">
              <a:solidFill>
                <a:srgbClr val="FFFFFF"/>
              </a:solidFill>
              <a:ea typeface="ＭＳ Ｐゴシック" pitchFamily="-65" charset="-128"/>
              <a:cs typeface="ＭＳ Ｐゴシック" pitchFamily="-65" charset="-128"/>
            </a:endParaRPr>
          </a:p>
        </p:txBody>
      </p:sp>
      <p:cxnSp>
        <p:nvCxnSpPr>
          <p:cNvPr id="6" name="Straight Connector 5"/>
          <p:cNvCxnSpPr>
            <a:cxnSpLocks noChangeShapeType="1"/>
          </p:cNvCxnSpPr>
          <p:nvPr/>
        </p:nvCxnSpPr>
        <p:spPr bwMode="auto">
          <a:xfrm rot="10800000">
            <a:off x="1828800" y="4879975"/>
            <a:ext cx="1066800" cy="0"/>
          </a:xfrm>
          <a:prstGeom prst="line">
            <a:avLst/>
          </a:prstGeom>
          <a:noFill/>
          <a:ln w="28575">
            <a:solidFill>
              <a:schemeClr val="accent2"/>
            </a:solidFill>
            <a:round/>
            <a:headEnd/>
            <a:tailEnd/>
          </a:ln>
          <a:effectLst>
            <a:outerShdw blurRad="63500" dist="38100" dir="5400000" algn="t" rotWithShape="0">
              <a:srgbClr val="000000">
                <a:alpha val="39998"/>
              </a:srgbClr>
            </a:outerShdw>
          </a:effectLst>
        </p:spPr>
      </p:cxnSp>
      <p:cxnSp>
        <p:nvCxnSpPr>
          <p:cNvPr id="7" name="Straight Connector 6"/>
          <p:cNvCxnSpPr>
            <a:cxnSpLocks noChangeShapeType="1"/>
          </p:cNvCxnSpPr>
          <p:nvPr/>
        </p:nvCxnSpPr>
        <p:spPr bwMode="auto">
          <a:xfrm rot="10800000">
            <a:off x="1828800" y="5032375"/>
            <a:ext cx="990600" cy="0"/>
          </a:xfrm>
          <a:prstGeom prst="line">
            <a:avLst/>
          </a:prstGeom>
          <a:noFill/>
          <a:ln w="28575">
            <a:solidFill>
              <a:schemeClr val="accent2"/>
            </a:solidFill>
            <a:round/>
            <a:headEnd/>
            <a:tailEnd/>
          </a:ln>
          <a:effectLst>
            <a:outerShdw blurRad="63500" dist="38100" dir="5400000" algn="t" rotWithShape="0">
              <a:srgbClr val="000000">
                <a:alpha val="39998"/>
              </a:srgbClr>
            </a:outerShdw>
          </a:effectLst>
        </p:spPr>
      </p:cxnSp>
      <p:sp>
        <p:nvSpPr>
          <p:cNvPr id="20" name="Line 17"/>
          <p:cNvSpPr>
            <a:spLocks noChangeShapeType="1"/>
          </p:cNvSpPr>
          <p:nvPr/>
        </p:nvSpPr>
        <p:spPr bwMode="auto">
          <a:xfrm>
            <a:off x="2438400" y="2365375"/>
            <a:ext cx="609600" cy="609600"/>
          </a:xfrm>
          <a:prstGeom prst="line">
            <a:avLst/>
          </a:prstGeom>
          <a:noFill/>
          <a:ln w="28575">
            <a:solidFill>
              <a:schemeClr val="accent2"/>
            </a:solidFill>
            <a:round/>
            <a:headEnd/>
            <a:tailEnd/>
          </a:ln>
          <a:effectLst>
            <a:outerShdw blurRad="63500" dist="38099" dir="2700000" algn="ctr" rotWithShape="0">
              <a:srgbClr val="000000">
                <a:alpha val="74997"/>
              </a:srgbClr>
            </a:outerShdw>
          </a:effectLst>
        </p:spPr>
        <p:txBody>
          <a:bodyPr wrap="none" anchor="ctr"/>
          <a:lstStyle/>
          <a:p>
            <a:pPr algn="ctr" eaLnBrk="0" hangingPunct="0">
              <a:lnSpc>
                <a:spcPct val="90000"/>
              </a:lnSpc>
              <a:defRPr/>
            </a:pPr>
            <a:endParaRPr lang="en-US" dirty="0">
              <a:latin typeface="Arial" charset="0"/>
              <a:cs typeface="+mn-cs"/>
            </a:endParaRPr>
          </a:p>
        </p:txBody>
      </p:sp>
      <p:cxnSp>
        <p:nvCxnSpPr>
          <p:cNvPr id="22" name="Straight Connector 21"/>
          <p:cNvCxnSpPr>
            <a:cxnSpLocks noChangeShapeType="1"/>
          </p:cNvCxnSpPr>
          <p:nvPr/>
        </p:nvCxnSpPr>
        <p:spPr bwMode="auto">
          <a:xfrm rot="10800000">
            <a:off x="1828800" y="3278188"/>
            <a:ext cx="990600" cy="1587"/>
          </a:xfrm>
          <a:prstGeom prst="line">
            <a:avLst/>
          </a:prstGeom>
          <a:noFill/>
          <a:ln w="28575">
            <a:solidFill>
              <a:schemeClr val="tx2"/>
            </a:solidFill>
            <a:round/>
            <a:headEnd/>
            <a:tailEnd/>
          </a:ln>
          <a:effectLst>
            <a:outerShdw blurRad="63500" dist="38100" dir="5400000" algn="t" rotWithShape="0">
              <a:srgbClr val="000000">
                <a:alpha val="39999"/>
              </a:srgbClr>
            </a:outerShdw>
          </a:effectLst>
        </p:spPr>
      </p:cxnSp>
      <p:sp>
        <p:nvSpPr>
          <p:cNvPr id="30" name="Oval 11"/>
          <p:cNvSpPr>
            <a:spLocks noChangeArrowheads="1"/>
          </p:cNvSpPr>
          <p:nvPr/>
        </p:nvSpPr>
        <p:spPr bwMode="auto">
          <a:xfrm>
            <a:off x="1433513" y="4117975"/>
            <a:ext cx="1843087" cy="307975"/>
          </a:xfrm>
          <a:prstGeom prst="ellipse">
            <a:avLst/>
          </a:prstGeom>
          <a:noFill/>
          <a:ln w="28575" cap="rnd">
            <a:solidFill>
              <a:schemeClr val="tx2">
                <a:lumMod val="40000"/>
                <a:lumOff val="60000"/>
              </a:schemeClr>
            </a:solidFill>
            <a:prstDash val="sysDot"/>
            <a:round/>
            <a:headEnd/>
            <a:tailEnd/>
          </a:ln>
        </p:spPr>
        <p:txBody>
          <a:bodyPr wrap="none" lIns="82124" tIns="41061" rIns="82124" bIns="41061" anchor="ctr"/>
          <a:lstStyle/>
          <a:p>
            <a:pPr algn="ctr" eaLnBrk="0" hangingPunct="0">
              <a:lnSpc>
                <a:spcPct val="90000"/>
              </a:lnSpc>
              <a:defRPr/>
            </a:pPr>
            <a:endParaRPr lang="en-US" dirty="0">
              <a:latin typeface="Arial" charset="0"/>
              <a:cs typeface="+mn-cs"/>
            </a:endParaRPr>
          </a:p>
        </p:txBody>
      </p:sp>
      <p:cxnSp>
        <p:nvCxnSpPr>
          <p:cNvPr id="36" name="Straight Connector 35"/>
          <p:cNvCxnSpPr>
            <a:cxnSpLocks noChangeShapeType="1"/>
          </p:cNvCxnSpPr>
          <p:nvPr/>
        </p:nvCxnSpPr>
        <p:spPr bwMode="auto">
          <a:xfrm rot="5400000">
            <a:off x="1105694" y="4231481"/>
            <a:ext cx="838200" cy="1588"/>
          </a:xfrm>
          <a:prstGeom prst="line">
            <a:avLst/>
          </a:prstGeom>
          <a:noFill/>
          <a:ln w="28575">
            <a:solidFill>
              <a:schemeClr val="accent1"/>
            </a:solidFill>
            <a:round/>
            <a:headEnd/>
            <a:tailEnd/>
          </a:ln>
          <a:effectLst>
            <a:outerShdw blurRad="63500" dist="38100" dir="5400000" algn="t" rotWithShape="0">
              <a:srgbClr val="000000">
                <a:alpha val="39999"/>
              </a:srgbClr>
            </a:outerShdw>
          </a:effectLst>
        </p:spPr>
      </p:cxnSp>
      <p:cxnSp>
        <p:nvCxnSpPr>
          <p:cNvPr id="39" name="Straight Connector 38"/>
          <p:cNvCxnSpPr>
            <a:cxnSpLocks noChangeShapeType="1"/>
          </p:cNvCxnSpPr>
          <p:nvPr/>
        </p:nvCxnSpPr>
        <p:spPr bwMode="auto">
          <a:xfrm rot="5400000">
            <a:off x="2856707" y="4231481"/>
            <a:ext cx="838200" cy="1587"/>
          </a:xfrm>
          <a:prstGeom prst="line">
            <a:avLst/>
          </a:prstGeom>
          <a:noFill/>
          <a:ln w="28575">
            <a:solidFill>
              <a:schemeClr val="accent1"/>
            </a:solidFill>
            <a:round/>
            <a:headEnd/>
            <a:tailEnd/>
          </a:ln>
          <a:effectLst>
            <a:outerShdw blurRad="63500" dist="38100" dir="5400000" algn="t" rotWithShape="0">
              <a:srgbClr val="000000">
                <a:alpha val="39999"/>
              </a:srgbClr>
            </a:outerShdw>
          </a:effectLst>
        </p:spPr>
      </p:cxnSp>
      <p:pic>
        <p:nvPicPr>
          <p:cNvPr id="63499" name="Picture 3"/>
          <p:cNvPicPr>
            <a:picLocks noChangeAspect="1" noChangeArrowheads="1"/>
          </p:cNvPicPr>
          <p:nvPr/>
        </p:nvPicPr>
        <p:blipFill>
          <a:blip r:embed="rId3"/>
          <a:srcRect/>
          <a:stretch>
            <a:fillRect/>
          </a:stretch>
        </p:blipFill>
        <p:spPr bwMode="auto">
          <a:xfrm>
            <a:off x="2805113" y="2898775"/>
            <a:ext cx="700087" cy="981075"/>
          </a:xfrm>
          <a:prstGeom prst="rect">
            <a:avLst/>
          </a:prstGeom>
          <a:noFill/>
          <a:ln w="9525">
            <a:noFill/>
            <a:miter lim="800000"/>
            <a:headEnd/>
            <a:tailEnd/>
          </a:ln>
        </p:spPr>
      </p:pic>
      <p:pic>
        <p:nvPicPr>
          <p:cNvPr id="63500" name="Picture 97" descr="vss"/>
          <p:cNvPicPr>
            <a:picLocks noChangeAspect="1" noChangeArrowheads="1"/>
          </p:cNvPicPr>
          <p:nvPr/>
        </p:nvPicPr>
        <p:blipFill>
          <a:blip r:embed="rId4"/>
          <a:srcRect/>
          <a:stretch>
            <a:fillRect/>
          </a:stretch>
        </p:blipFill>
        <p:spPr bwMode="auto">
          <a:xfrm>
            <a:off x="2819400" y="4684713"/>
            <a:ext cx="609600" cy="881062"/>
          </a:xfrm>
          <a:prstGeom prst="rect">
            <a:avLst/>
          </a:prstGeom>
          <a:noFill/>
          <a:ln w="9525">
            <a:noFill/>
            <a:miter lim="800000"/>
            <a:headEnd/>
            <a:tailEnd/>
          </a:ln>
        </p:spPr>
      </p:pic>
      <p:pic>
        <p:nvPicPr>
          <p:cNvPr id="63501" name="Picture 97" descr="vss"/>
          <p:cNvPicPr>
            <a:picLocks noChangeAspect="1" noChangeArrowheads="1"/>
          </p:cNvPicPr>
          <p:nvPr/>
        </p:nvPicPr>
        <p:blipFill>
          <a:blip r:embed="rId4"/>
          <a:srcRect/>
          <a:stretch>
            <a:fillRect/>
          </a:stretch>
        </p:blipFill>
        <p:spPr bwMode="auto">
          <a:xfrm>
            <a:off x="1219200" y="4684713"/>
            <a:ext cx="609600" cy="881062"/>
          </a:xfrm>
          <a:prstGeom prst="rect">
            <a:avLst/>
          </a:prstGeom>
          <a:noFill/>
          <a:ln w="9525">
            <a:noFill/>
            <a:miter lim="800000"/>
            <a:headEnd/>
            <a:tailEnd/>
          </a:ln>
        </p:spPr>
      </p:pic>
      <p:sp>
        <p:nvSpPr>
          <p:cNvPr id="43" name="Rectangle 42"/>
          <p:cNvSpPr/>
          <p:nvPr/>
        </p:nvSpPr>
        <p:spPr>
          <a:xfrm>
            <a:off x="533400" y="1527175"/>
            <a:ext cx="6477000" cy="990600"/>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dirty="0">
              <a:solidFill>
                <a:srgbClr val="FFFFFF"/>
              </a:solidFill>
              <a:ea typeface="ＭＳ Ｐゴシック" pitchFamily="-65" charset="-128"/>
              <a:cs typeface="ＭＳ Ｐゴシック" pitchFamily="-65" charset="-128"/>
            </a:endParaRPr>
          </a:p>
        </p:txBody>
      </p:sp>
      <p:sp>
        <p:nvSpPr>
          <p:cNvPr id="63503" name="Rectangle 43"/>
          <p:cNvSpPr>
            <a:spLocks noChangeArrowheads="1"/>
          </p:cNvSpPr>
          <p:nvPr/>
        </p:nvSpPr>
        <p:spPr bwMode="auto">
          <a:xfrm>
            <a:off x="5214938" y="2965450"/>
            <a:ext cx="1752600" cy="757238"/>
          </a:xfrm>
          <a:prstGeom prst="rect">
            <a:avLst/>
          </a:prstGeom>
          <a:noFill/>
          <a:ln w="9525">
            <a:noFill/>
            <a:miter lim="800000"/>
            <a:headEnd/>
            <a:tailEnd/>
          </a:ln>
        </p:spPr>
        <p:txBody>
          <a:bodyPr>
            <a:spAutoFit/>
          </a:bodyPr>
          <a:lstStyle/>
          <a:p>
            <a:pPr algn="r" eaLnBrk="0" hangingPunct="0">
              <a:lnSpc>
                <a:spcPct val="90000"/>
              </a:lnSpc>
            </a:pPr>
            <a:r>
              <a:rPr lang="en-US" sz="1600" b="1">
                <a:latin typeface="Calibri" pitchFamily="34" charset="0"/>
              </a:rPr>
              <a:t>L2/L3 Aggregation</a:t>
            </a:r>
          </a:p>
          <a:p>
            <a:pPr algn="r" eaLnBrk="0" hangingPunct="0">
              <a:lnSpc>
                <a:spcPct val="90000"/>
              </a:lnSpc>
            </a:pPr>
            <a:endParaRPr lang="en-US" sz="1600" b="1">
              <a:solidFill>
                <a:schemeClr val="bg1"/>
              </a:solidFill>
              <a:latin typeface="Calibri" pitchFamily="34" charset="0"/>
            </a:endParaRPr>
          </a:p>
          <a:p>
            <a:pPr algn="r" eaLnBrk="0" hangingPunct="0">
              <a:lnSpc>
                <a:spcPct val="90000"/>
              </a:lnSpc>
            </a:pPr>
            <a:r>
              <a:rPr lang="en-US" sz="1600" b="1">
                <a:solidFill>
                  <a:schemeClr val="bg1"/>
                </a:solidFill>
                <a:latin typeface="Calibri" pitchFamily="34" charset="0"/>
              </a:rPr>
              <a:t>Nexus 7000 vPC</a:t>
            </a:r>
          </a:p>
        </p:txBody>
      </p:sp>
      <p:sp>
        <p:nvSpPr>
          <p:cNvPr id="63504" name="Rectangle 44"/>
          <p:cNvSpPr>
            <a:spLocks noChangeArrowheads="1"/>
          </p:cNvSpPr>
          <p:nvPr/>
        </p:nvSpPr>
        <p:spPr bwMode="auto">
          <a:xfrm>
            <a:off x="5519738" y="1755775"/>
            <a:ext cx="1447800" cy="314325"/>
          </a:xfrm>
          <a:prstGeom prst="rect">
            <a:avLst/>
          </a:prstGeom>
          <a:noFill/>
          <a:ln w="9525">
            <a:noFill/>
            <a:miter lim="800000"/>
            <a:headEnd/>
            <a:tailEnd/>
          </a:ln>
        </p:spPr>
        <p:txBody>
          <a:bodyPr>
            <a:spAutoFit/>
          </a:bodyPr>
          <a:lstStyle/>
          <a:p>
            <a:pPr algn="r" eaLnBrk="0" hangingPunct="0">
              <a:lnSpc>
                <a:spcPct val="90000"/>
              </a:lnSpc>
            </a:pPr>
            <a:r>
              <a:rPr lang="en-US" sz="1600" b="1"/>
              <a:t>L3 Core</a:t>
            </a:r>
          </a:p>
        </p:txBody>
      </p:sp>
      <p:sp>
        <p:nvSpPr>
          <p:cNvPr id="63505" name="Rectangle 45"/>
          <p:cNvSpPr>
            <a:spLocks noChangeArrowheads="1"/>
          </p:cNvSpPr>
          <p:nvPr/>
        </p:nvSpPr>
        <p:spPr bwMode="auto">
          <a:xfrm>
            <a:off x="5519738" y="4803775"/>
            <a:ext cx="1447800" cy="757238"/>
          </a:xfrm>
          <a:prstGeom prst="rect">
            <a:avLst/>
          </a:prstGeom>
          <a:noFill/>
          <a:ln w="9525">
            <a:noFill/>
            <a:miter lim="800000"/>
            <a:headEnd/>
            <a:tailEnd/>
          </a:ln>
        </p:spPr>
        <p:txBody>
          <a:bodyPr>
            <a:spAutoFit/>
          </a:bodyPr>
          <a:lstStyle/>
          <a:p>
            <a:pPr algn="r" eaLnBrk="0" hangingPunct="0">
              <a:lnSpc>
                <a:spcPct val="90000"/>
              </a:lnSpc>
            </a:pPr>
            <a:r>
              <a:rPr lang="en-US" sz="1600" b="1">
                <a:latin typeface="Calibri" pitchFamily="34" charset="0"/>
              </a:rPr>
              <a:t>L2 Access</a:t>
            </a:r>
          </a:p>
          <a:p>
            <a:pPr algn="r" eaLnBrk="0" hangingPunct="0">
              <a:lnSpc>
                <a:spcPct val="90000"/>
              </a:lnSpc>
            </a:pPr>
            <a:endParaRPr lang="en-US" sz="1600" b="1">
              <a:solidFill>
                <a:schemeClr val="bg1"/>
              </a:solidFill>
              <a:latin typeface="Calibri" pitchFamily="34" charset="0"/>
            </a:endParaRPr>
          </a:p>
          <a:p>
            <a:pPr algn="r" eaLnBrk="0" hangingPunct="0">
              <a:lnSpc>
                <a:spcPct val="90000"/>
              </a:lnSpc>
            </a:pPr>
            <a:r>
              <a:rPr lang="en-US" sz="1600" b="1">
                <a:solidFill>
                  <a:schemeClr val="bg1"/>
                </a:solidFill>
                <a:latin typeface="Calibri" pitchFamily="34" charset="0"/>
              </a:rPr>
              <a:t>6500 VSS</a:t>
            </a:r>
          </a:p>
        </p:txBody>
      </p:sp>
      <p:cxnSp>
        <p:nvCxnSpPr>
          <p:cNvPr id="60" name="Straight Connector 59"/>
          <p:cNvCxnSpPr>
            <a:cxnSpLocks noChangeShapeType="1"/>
          </p:cNvCxnSpPr>
          <p:nvPr/>
        </p:nvCxnSpPr>
        <p:spPr bwMode="auto">
          <a:xfrm rot="5400000">
            <a:off x="2164557" y="6250781"/>
            <a:ext cx="304800" cy="1587"/>
          </a:xfrm>
          <a:prstGeom prst="line">
            <a:avLst/>
          </a:prstGeom>
          <a:noFill/>
          <a:ln w="28575">
            <a:solidFill>
              <a:schemeClr val="accent1"/>
            </a:solidFill>
            <a:round/>
            <a:headEnd/>
            <a:tailEnd/>
          </a:ln>
          <a:effectLst>
            <a:outerShdw blurRad="63500" dist="38100" dir="5400000" algn="t" rotWithShape="0">
              <a:srgbClr val="000000">
                <a:alpha val="39999"/>
              </a:srgbClr>
            </a:outerShdw>
          </a:effectLst>
        </p:spPr>
      </p:cxnSp>
      <p:sp>
        <p:nvSpPr>
          <p:cNvPr id="63507" name="Oval 11"/>
          <p:cNvSpPr>
            <a:spLocks noChangeArrowheads="1"/>
          </p:cNvSpPr>
          <p:nvPr/>
        </p:nvSpPr>
        <p:spPr bwMode="auto">
          <a:xfrm rot="5400000">
            <a:off x="2012156" y="3234532"/>
            <a:ext cx="547687" cy="304800"/>
          </a:xfrm>
          <a:prstGeom prst="ellipse">
            <a:avLst/>
          </a:prstGeom>
          <a:noFill/>
          <a:ln w="76200" cap="rnd" cmpd="tri">
            <a:solidFill>
              <a:schemeClr val="tx2"/>
            </a:solidFill>
            <a:prstDash val="sysDot"/>
            <a:round/>
            <a:headEnd/>
            <a:tailEnd/>
          </a:ln>
        </p:spPr>
        <p:txBody>
          <a:bodyPr wrap="none" lIns="82124" tIns="41061" rIns="82124" bIns="41061" anchor="ctr"/>
          <a:lstStyle/>
          <a:p>
            <a:pPr algn="ctr" eaLnBrk="0" hangingPunct="0">
              <a:lnSpc>
                <a:spcPct val="90000"/>
              </a:lnSpc>
            </a:pPr>
            <a:endParaRPr lang="en-US">
              <a:latin typeface="Calibri" pitchFamily="34" charset="0"/>
            </a:endParaRPr>
          </a:p>
        </p:txBody>
      </p:sp>
      <p:sp>
        <p:nvSpPr>
          <p:cNvPr id="63508" name="Oval 11"/>
          <p:cNvSpPr>
            <a:spLocks noChangeArrowheads="1"/>
          </p:cNvSpPr>
          <p:nvPr/>
        </p:nvSpPr>
        <p:spPr bwMode="auto">
          <a:xfrm rot="5400000">
            <a:off x="2012156" y="4834732"/>
            <a:ext cx="547687" cy="304800"/>
          </a:xfrm>
          <a:prstGeom prst="ellipse">
            <a:avLst/>
          </a:prstGeom>
          <a:noFill/>
          <a:ln w="76200" cap="rnd" cmpd="tri">
            <a:solidFill>
              <a:schemeClr val="accent2"/>
            </a:solidFill>
            <a:prstDash val="sysDot"/>
            <a:round/>
            <a:headEnd/>
            <a:tailEnd/>
          </a:ln>
        </p:spPr>
        <p:txBody>
          <a:bodyPr wrap="none" lIns="82124" tIns="41061" rIns="82124" bIns="41061" anchor="ctr"/>
          <a:lstStyle/>
          <a:p>
            <a:pPr algn="ctr" eaLnBrk="0" hangingPunct="0">
              <a:lnSpc>
                <a:spcPct val="90000"/>
              </a:lnSpc>
            </a:pPr>
            <a:endParaRPr lang="en-US">
              <a:latin typeface="Calibri" pitchFamily="34" charset="0"/>
            </a:endParaRPr>
          </a:p>
        </p:txBody>
      </p:sp>
      <p:sp>
        <p:nvSpPr>
          <p:cNvPr id="63509" name="TextBox 47"/>
          <p:cNvSpPr txBox="1">
            <a:spLocks noChangeArrowheads="1"/>
          </p:cNvSpPr>
          <p:nvPr/>
        </p:nvSpPr>
        <p:spPr bwMode="auto">
          <a:xfrm rot="-2091877">
            <a:off x="2403475" y="3660775"/>
            <a:ext cx="568325" cy="228600"/>
          </a:xfrm>
          <a:prstGeom prst="rect">
            <a:avLst/>
          </a:prstGeom>
          <a:noFill/>
          <a:ln w="9525">
            <a:noFill/>
            <a:miter lim="800000"/>
            <a:headEnd/>
            <a:tailEnd/>
          </a:ln>
        </p:spPr>
        <p:txBody>
          <a:bodyPr>
            <a:spAutoFit/>
          </a:bodyPr>
          <a:lstStyle/>
          <a:p>
            <a:pPr algn="ctr" eaLnBrk="0" hangingPunct="0">
              <a:lnSpc>
                <a:spcPct val="90000"/>
              </a:lnSpc>
            </a:pPr>
            <a:r>
              <a:rPr lang="en-US" sz="900" b="1">
                <a:latin typeface="Calibri" pitchFamily="34" charset="0"/>
              </a:rPr>
              <a:t>E1/26</a:t>
            </a:r>
          </a:p>
        </p:txBody>
      </p:sp>
      <p:sp>
        <p:nvSpPr>
          <p:cNvPr id="63510" name="TextBox 48"/>
          <p:cNvSpPr txBox="1">
            <a:spLocks noChangeArrowheads="1"/>
          </p:cNvSpPr>
          <p:nvPr/>
        </p:nvSpPr>
        <p:spPr bwMode="auto">
          <a:xfrm>
            <a:off x="3200400" y="3963988"/>
            <a:ext cx="568325" cy="230187"/>
          </a:xfrm>
          <a:prstGeom prst="rect">
            <a:avLst/>
          </a:prstGeom>
          <a:noFill/>
          <a:ln w="9525">
            <a:noFill/>
            <a:miter lim="800000"/>
            <a:headEnd/>
            <a:tailEnd/>
          </a:ln>
        </p:spPr>
        <p:txBody>
          <a:bodyPr>
            <a:spAutoFit/>
          </a:bodyPr>
          <a:lstStyle/>
          <a:p>
            <a:pPr algn="ctr" eaLnBrk="0" hangingPunct="0">
              <a:lnSpc>
                <a:spcPct val="90000"/>
              </a:lnSpc>
            </a:pPr>
            <a:r>
              <a:rPr lang="en-US" sz="900" b="1">
                <a:latin typeface="Calibri" pitchFamily="34" charset="0"/>
              </a:rPr>
              <a:t>E1/25</a:t>
            </a:r>
          </a:p>
        </p:txBody>
      </p:sp>
      <p:sp>
        <p:nvSpPr>
          <p:cNvPr id="63511" name="TextBox 50"/>
          <p:cNvSpPr txBox="1">
            <a:spLocks noChangeArrowheads="1"/>
          </p:cNvSpPr>
          <p:nvPr/>
        </p:nvSpPr>
        <p:spPr bwMode="auto">
          <a:xfrm>
            <a:off x="3200400" y="4422775"/>
            <a:ext cx="568325" cy="230188"/>
          </a:xfrm>
          <a:prstGeom prst="rect">
            <a:avLst/>
          </a:prstGeom>
          <a:noFill/>
          <a:ln w="9525">
            <a:noFill/>
            <a:miter lim="800000"/>
            <a:headEnd/>
            <a:tailEnd/>
          </a:ln>
        </p:spPr>
        <p:txBody>
          <a:bodyPr>
            <a:spAutoFit/>
          </a:bodyPr>
          <a:lstStyle/>
          <a:p>
            <a:pPr algn="ctr" eaLnBrk="0" hangingPunct="0">
              <a:lnSpc>
                <a:spcPct val="90000"/>
              </a:lnSpc>
            </a:pPr>
            <a:r>
              <a:rPr lang="en-US" sz="900" b="1">
                <a:latin typeface="Calibri" pitchFamily="34" charset="0"/>
              </a:rPr>
              <a:t>Te2/2/1</a:t>
            </a:r>
          </a:p>
        </p:txBody>
      </p:sp>
      <p:sp>
        <p:nvSpPr>
          <p:cNvPr id="63512" name="TextBox 51"/>
          <p:cNvSpPr txBox="1">
            <a:spLocks noChangeArrowheads="1"/>
          </p:cNvSpPr>
          <p:nvPr/>
        </p:nvSpPr>
        <p:spPr bwMode="auto">
          <a:xfrm rot="2140118">
            <a:off x="1752600" y="3736975"/>
            <a:ext cx="568325" cy="230188"/>
          </a:xfrm>
          <a:prstGeom prst="rect">
            <a:avLst/>
          </a:prstGeom>
          <a:noFill/>
          <a:ln w="9525">
            <a:noFill/>
            <a:miter lim="800000"/>
            <a:headEnd/>
            <a:tailEnd/>
          </a:ln>
        </p:spPr>
        <p:txBody>
          <a:bodyPr>
            <a:spAutoFit/>
          </a:bodyPr>
          <a:lstStyle/>
          <a:p>
            <a:pPr algn="ctr" eaLnBrk="0" hangingPunct="0">
              <a:lnSpc>
                <a:spcPct val="90000"/>
              </a:lnSpc>
            </a:pPr>
            <a:r>
              <a:rPr lang="en-US" sz="900" b="1">
                <a:latin typeface="Calibri" pitchFamily="34" charset="0"/>
              </a:rPr>
              <a:t>E1/25</a:t>
            </a:r>
          </a:p>
        </p:txBody>
      </p:sp>
      <p:sp>
        <p:nvSpPr>
          <p:cNvPr id="63513" name="TextBox 53"/>
          <p:cNvSpPr txBox="1">
            <a:spLocks noChangeArrowheads="1"/>
          </p:cNvSpPr>
          <p:nvPr/>
        </p:nvSpPr>
        <p:spPr bwMode="auto">
          <a:xfrm>
            <a:off x="1066800" y="3963988"/>
            <a:ext cx="568325" cy="230187"/>
          </a:xfrm>
          <a:prstGeom prst="rect">
            <a:avLst/>
          </a:prstGeom>
          <a:noFill/>
          <a:ln w="9525">
            <a:noFill/>
            <a:miter lim="800000"/>
            <a:headEnd/>
            <a:tailEnd/>
          </a:ln>
        </p:spPr>
        <p:txBody>
          <a:bodyPr>
            <a:spAutoFit/>
          </a:bodyPr>
          <a:lstStyle/>
          <a:p>
            <a:pPr algn="ctr" eaLnBrk="0" hangingPunct="0">
              <a:lnSpc>
                <a:spcPct val="90000"/>
              </a:lnSpc>
            </a:pPr>
            <a:r>
              <a:rPr lang="en-US" sz="900" b="1">
                <a:latin typeface="Calibri" pitchFamily="34" charset="0"/>
              </a:rPr>
              <a:t>E1/26</a:t>
            </a:r>
          </a:p>
        </p:txBody>
      </p:sp>
      <p:sp>
        <p:nvSpPr>
          <p:cNvPr id="63514" name="TextBox 54"/>
          <p:cNvSpPr txBox="1">
            <a:spLocks noChangeArrowheads="1"/>
          </p:cNvSpPr>
          <p:nvPr/>
        </p:nvSpPr>
        <p:spPr bwMode="auto">
          <a:xfrm>
            <a:off x="990600" y="4421188"/>
            <a:ext cx="568325" cy="230187"/>
          </a:xfrm>
          <a:prstGeom prst="rect">
            <a:avLst/>
          </a:prstGeom>
          <a:noFill/>
          <a:ln w="9525">
            <a:noFill/>
            <a:miter lim="800000"/>
            <a:headEnd/>
            <a:tailEnd/>
          </a:ln>
        </p:spPr>
        <p:txBody>
          <a:bodyPr>
            <a:spAutoFit/>
          </a:bodyPr>
          <a:lstStyle/>
          <a:p>
            <a:pPr algn="ctr" eaLnBrk="0" hangingPunct="0">
              <a:lnSpc>
                <a:spcPct val="90000"/>
              </a:lnSpc>
            </a:pPr>
            <a:r>
              <a:rPr lang="en-US" sz="900" b="1">
                <a:latin typeface="Calibri" pitchFamily="34" charset="0"/>
              </a:rPr>
              <a:t>Te1/2/1</a:t>
            </a:r>
          </a:p>
        </p:txBody>
      </p:sp>
      <p:sp>
        <p:nvSpPr>
          <p:cNvPr id="63515" name="TextBox 55"/>
          <p:cNvSpPr txBox="1">
            <a:spLocks noChangeArrowheads="1"/>
          </p:cNvSpPr>
          <p:nvPr/>
        </p:nvSpPr>
        <p:spPr bwMode="auto">
          <a:xfrm rot="-1984452">
            <a:off x="1547813" y="4346575"/>
            <a:ext cx="568325" cy="230188"/>
          </a:xfrm>
          <a:prstGeom prst="rect">
            <a:avLst/>
          </a:prstGeom>
          <a:noFill/>
          <a:ln w="9525">
            <a:noFill/>
            <a:miter lim="800000"/>
            <a:headEnd/>
            <a:tailEnd/>
          </a:ln>
        </p:spPr>
        <p:txBody>
          <a:bodyPr>
            <a:spAutoFit/>
          </a:bodyPr>
          <a:lstStyle/>
          <a:p>
            <a:pPr algn="ctr" eaLnBrk="0" hangingPunct="0">
              <a:lnSpc>
                <a:spcPct val="90000"/>
              </a:lnSpc>
            </a:pPr>
            <a:r>
              <a:rPr lang="en-US" sz="900" b="1">
                <a:latin typeface="Calibri" pitchFamily="34" charset="0"/>
              </a:rPr>
              <a:t>Te1/2/2</a:t>
            </a:r>
          </a:p>
        </p:txBody>
      </p:sp>
      <p:sp>
        <p:nvSpPr>
          <p:cNvPr id="63516" name="TextBox 56"/>
          <p:cNvSpPr txBox="1">
            <a:spLocks noChangeArrowheads="1"/>
          </p:cNvSpPr>
          <p:nvPr/>
        </p:nvSpPr>
        <p:spPr bwMode="auto">
          <a:xfrm rot="1780897">
            <a:off x="2760663" y="4422775"/>
            <a:ext cx="568325" cy="228600"/>
          </a:xfrm>
          <a:prstGeom prst="rect">
            <a:avLst/>
          </a:prstGeom>
          <a:noFill/>
          <a:ln w="9525">
            <a:noFill/>
            <a:miter lim="800000"/>
            <a:headEnd/>
            <a:tailEnd/>
          </a:ln>
        </p:spPr>
        <p:txBody>
          <a:bodyPr>
            <a:spAutoFit/>
          </a:bodyPr>
          <a:lstStyle/>
          <a:p>
            <a:pPr algn="ctr" eaLnBrk="0" hangingPunct="0">
              <a:lnSpc>
                <a:spcPct val="90000"/>
              </a:lnSpc>
            </a:pPr>
            <a:r>
              <a:rPr lang="en-US" sz="900" b="1">
                <a:latin typeface="Calibri" pitchFamily="34" charset="0"/>
              </a:rPr>
              <a:t>Te2/2/2</a:t>
            </a:r>
          </a:p>
        </p:txBody>
      </p:sp>
      <p:sp>
        <p:nvSpPr>
          <p:cNvPr id="63517" name="TextBox 36"/>
          <p:cNvSpPr txBox="1">
            <a:spLocks noChangeArrowheads="1"/>
          </p:cNvSpPr>
          <p:nvPr/>
        </p:nvSpPr>
        <p:spPr bwMode="auto">
          <a:xfrm>
            <a:off x="1981200" y="3613150"/>
            <a:ext cx="685800" cy="276225"/>
          </a:xfrm>
          <a:prstGeom prst="rect">
            <a:avLst/>
          </a:prstGeom>
          <a:noFill/>
          <a:ln w="9525">
            <a:noFill/>
            <a:miter lim="800000"/>
            <a:headEnd/>
            <a:tailEnd/>
          </a:ln>
        </p:spPr>
        <p:txBody>
          <a:bodyPr>
            <a:spAutoFit/>
          </a:bodyPr>
          <a:lstStyle/>
          <a:p>
            <a:pPr algn="ctr" eaLnBrk="0" hangingPunct="0">
              <a:lnSpc>
                <a:spcPct val="90000"/>
              </a:lnSpc>
            </a:pPr>
            <a:r>
              <a:rPr lang="en-US" sz="1200" b="1"/>
              <a:t>Po10</a:t>
            </a:r>
          </a:p>
        </p:txBody>
      </p:sp>
      <p:sp>
        <p:nvSpPr>
          <p:cNvPr id="63518" name="Oval 11"/>
          <p:cNvSpPr>
            <a:spLocks noChangeArrowheads="1"/>
          </p:cNvSpPr>
          <p:nvPr/>
        </p:nvSpPr>
        <p:spPr bwMode="auto">
          <a:xfrm rot="5400000">
            <a:off x="7142957" y="4995069"/>
            <a:ext cx="547687" cy="288925"/>
          </a:xfrm>
          <a:prstGeom prst="ellipse">
            <a:avLst/>
          </a:prstGeom>
          <a:noFill/>
          <a:ln w="76200" cap="rnd" cmpd="tri">
            <a:solidFill>
              <a:schemeClr val="tx2"/>
            </a:solidFill>
            <a:prstDash val="sysDot"/>
            <a:round/>
            <a:headEnd/>
            <a:tailEnd/>
          </a:ln>
        </p:spPr>
        <p:txBody>
          <a:bodyPr wrap="none" lIns="82124" tIns="41061" rIns="82124" bIns="41061" anchor="ctr"/>
          <a:lstStyle/>
          <a:p>
            <a:pPr algn="ctr" eaLnBrk="0" hangingPunct="0">
              <a:lnSpc>
                <a:spcPct val="90000"/>
              </a:lnSpc>
            </a:pPr>
            <a:endParaRPr lang="en-US">
              <a:latin typeface="Calibri" pitchFamily="34" charset="0"/>
            </a:endParaRPr>
          </a:p>
        </p:txBody>
      </p:sp>
      <p:sp>
        <p:nvSpPr>
          <p:cNvPr id="63519" name="TextBox 36"/>
          <p:cNvSpPr txBox="1">
            <a:spLocks noChangeArrowheads="1"/>
          </p:cNvSpPr>
          <p:nvPr/>
        </p:nvSpPr>
        <p:spPr bwMode="auto">
          <a:xfrm>
            <a:off x="7620000" y="4927600"/>
            <a:ext cx="1524000" cy="423863"/>
          </a:xfrm>
          <a:prstGeom prst="rect">
            <a:avLst/>
          </a:prstGeom>
          <a:solidFill>
            <a:schemeClr val="bg1">
              <a:alpha val="79999"/>
            </a:schemeClr>
          </a:solidFill>
          <a:ln w="9525">
            <a:noFill/>
            <a:miter lim="800000"/>
            <a:headEnd/>
            <a:tailEnd/>
          </a:ln>
        </p:spPr>
        <p:txBody>
          <a:bodyPr>
            <a:spAutoFit/>
          </a:bodyPr>
          <a:lstStyle/>
          <a:p>
            <a:pPr eaLnBrk="0" hangingPunct="0">
              <a:lnSpc>
                <a:spcPct val="90000"/>
              </a:lnSpc>
            </a:pPr>
            <a:r>
              <a:rPr lang="en-US" sz="1200" b="1">
                <a:latin typeface="Calibri" pitchFamily="34" charset="0"/>
              </a:rPr>
              <a:t>vPC Peer Link  LACP Channel (2x10 GigE)</a:t>
            </a:r>
          </a:p>
        </p:txBody>
      </p:sp>
      <p:sp>
        <p:nvSpPr>
          <p:cNvPr id="63520" name="Freeform 45"/>
          <p:cNvSpPr>
            <a:spLocks/>
          </p:cNvSpPr>
          <p:nvPr/>
        </p:nvSpPr>
        <p:spPr bwMode="auto">
          <a:xfrm>
            <a:off x="1828800" y="2517775"/>
            <a:ext cx="990600" cy="457200"/>
          </a:xfrm>
          <a:custGeom>
            <a:avLst/>
            <a:gdLst>
              <a:gd name="T0" fmla="*/ 0 w 1056"/>
              <a:gd name="T1" fmla="*/ 2147483647 h 632"/>
              <a:gd name="T2" fmla="*/ 2147483647 w 1056"/>
              <a:gd name="T3" fmla="*/ 2147483647 h 632"/>
              <a:gd name="T4" fmla="*/ 2147483647 w 1056"/>
              <a:gd name="T5" fmla="*/ 2147483647 h 632"/>
              <a:gd name="T6" fmla="*/ 0 60000 65536"/>
              <a:gd name="T7" fmla="*/ 0 60000 65536"/>
              <a:gd name="T8" fmla="*/ 0 60000 65536"/>
              <a:gd name="T9" fmla="*/ 0 w 1056"/>
              <a:gd name="T10" fmla="*/ 0 h 632"/>
              <a:gd name="T11" fmla="*/ 1056 w 1056"/>
              <a:gd name="T12" fmla="*/ 632 h 632"/>
            </a:gdLst>
            <a:ahLst/>
            <a:cxnLst>
              <a:cxn ang="T6">
                <a:pos x="T0" y="T1"/>
              </a:cxn>
              <a:cxn ang="T7">
                <a:pos x="T2" y="T3"/>
              </a:cxn>
              <a:cxn ang="T8">
                <a:pos x="T4" y="T5"/>
              </a:cxn>
            </a:cxnLst>
            <a:rect l="T9" t="T10" r="T11" b="T12"/>
            <a:pathLst>
              <a:path w="1056" h="632">
                <a:moveTo>
                  <a:pt x="0" y="584"/>
                </a:moveTo>
                <a:cubicBezTo>
                  <a:pt x="152" y="292"/>
                  <a:pt x="304" y="0"/>
                  <a:pt x="480" y="8"/>
                </a:cubicBezTo>
                <a:cubicBezTo>
                  <a:pt x="656" y="16"/>
                  <a:pt x="856" y="324"/>
                  <a:pt x="1056" y="632"/>
                </a:cubicBezTo>
              </a:path>
            </a:pathLst>
          </a:custGeom>
          <a:noFill/>
          <a:ln w="28575">
            <a:solidFill>
              <a:srgbClr val="FF0000"/>
            </a:solidFill>
            <a:prstDash val="dash"/>
            <a:round/>
            <a:headEnd/>
            <a:tailEnd/>
          </a:ln>
        </p:spPr>
        <p:txBody>
          <a:bodyPr/>
          <a:lstStyle/>
          <a:p>
            <a:endParaRPr lang="en-US"/>
          </a:p>
        </p:txBody>
      </p:sp>
      <p:sp>
        <p:nvSpPr>
          <p:cNvPr id="63521" name="Line 46"/>
          <p:cNvSpPr>
            <a:spLocks noChangeShapeType="1"/>
          </p:cNvSpPr>
          <p:nvPr/>
        </p:nvSpPr>
        <p:spPr bwMode="auto">
          <a:xfrm>
            <a:off x="7162800" y="5641975"/>
            <a:ext cx="508000" cy="0"/>
          </a:xfrm>
          <a:prstGeom prst="line">
            <a:avLst/>
          </a:prstGeom>
          <a:noFill/>
          <a:ln w="28575">
            <a:solidFill>
              <a:srgbClr val="FF0000"/>
            </a:solidFill>
            <a:prstDash val="dash"/>
            <a:round/>
            <a:headEnd/>
            <a:tailEnd/>
          </a:ln>
        </p:spPr>
        <p:txBody>
          <a:bodyPr/>
          <a:lstStyle/>
          <a:p>
            <a:endParaRPr lang="en-US"/>
          </a:p>
        </p:txBody>
      </p:sp>
      <p:sp>
        <p:nvSpPr>
          <p:cNvPr id="63522" name="TextBox 36"/>
          <p:cNvSpPr txBox="1">
            <a:spLocks noChangeArrowheads="1"/>
          </p:cNvSpPr>
          <p:nvPr/>
        </p:nvSpPr>
        <p:spPr bwMode="auto">
          <a:xfrm>
            <a:off x="7620000" y="5429250"/>
            <a:ext cx="1219200" cy="425450"/>
          </a:xfrm>
          <a:prstGeom prst="rect">
            <a:avLst/>
          </a:prstGeom>
          <a:solidFill>
            <a:schemeClr val="bg1">
              <a:alpha val="79999"/>
            </a:schemeClr>
          </a:solidFill>
          <a:ln w="9525">
            <a:noFill/>
            <a:miter lim="800000"/>
            <a:headEnd/>
            <a:tailEnd/>
          </a:ln>
        </p:spPr>
        <p:txBody>
          <a:bodyPr>
            <a:spAutoFit/>
          </a:bodyPr>
          <a:lstStyle/>
          <a:p>
            <a:pPr eaLnBrk="0" hangingPunct="0">
              <a:lnSpc>
                <a:spcPct val="90000"/>
              </a:lnSpc>
            </a:pPr>
            <a:r>
              <a:rPr lang="en-US" sz="1200" b="1">
                <a:latin typeface="Calibri" pitchFamily="34" charset="0"/>
              </a:rPr>
              <a:t>vPC Peer-Keepalive (GigE)</a:t>
            </a:r>
          </a:p>
        </p:txBody>
      </p:sp>
      <p:sp>
        <p:nvSpPr>
          <p:cNvPr id="63523" name="TextBox 36"/>
          <p:cNvSpPr txBox="1">
            <a:spLocks noChangeArrowheads="1"/>
          </p:cNvSpPr>
          <p:nvPr/>
        </p:nvSpPr>
        <p:spPr bwMode="auto">
          <a:xfrm rot="-2848494">
            <a:off x="1682751" y="2738437"/>
            <a:ext cx="685800" cy="244475"/>
          </a:xfrm>
          <a:prstGeom prst="rect">
            <a:avLst/>
          </a:prstGeom>
          <a:noFill/>
          <a:ln w="9525">
            <a:noFill/>
            <a:miter lim="800000"/>
            <a:headEnd/>
            <a:tailEnd/>
          </a:ln>
        </p:spPr>
        <p:txBody>
          <a:bodyPr>
            <a:spAutoFit/>
          </a:bodyPr>
          <a:lstStyle/>
          <a:p>
            <a:pPr algn="ctr" eaLnBrk="0" hangingPunct="0">
              <a:lnSpc>
                <a:spcPct val="90000"/>
              </a:lnSpc>
            </a:pPr>
            <a:r>
              <a:rPr lang="en-US" sz="1000" i="1">
                <a:latin typeface="Calibri" pitchFamily="34" charset="0"/>
              </a:rPr>
              <a:t>E2/14</a:t>
            </a:r>
          </a:p>
        </p:txBody>
      </p:sp>
      <p:sp>
        <p:nvSpPr>
          <p:cNvPr id="63524" name="TextBox 36"/>
          <p:cNvSpPr txBox="1">
            <a:spLocks noChangeArrowheads="1"/>
          </p:cNvSpPr>
          <p:nvPr/>
        </p:nvSpPr>
        <p:spPr bwMode="auto">
          <a:xfrm rot="2686544">
            <a:off x="2279650" y="2746375"/>
            <a:ext cx="685800" cy="244475"/>
          </a:xfrm>
          <a:prstGeom prst="rect">
            <a:avLst/>
          </a:prstGeom>
          <a:noFill/>
          <a:ln w="9525">
            <a:noFill/>
            <a:miter lim="800000"/>
            <a:headEnd/>
            <a:tailEnd/>
          </a:ln>
        </p:spPr>
        <p:txBody>
          <a:bodyPr>
            <a:spAutoFit/>
          </a:bodyPr>
          <a:lstStyle/>
          <a:p>
            <a:pPr algn="ctr" eaLnBrk="0" hangingPunct="0">
              <a:lnSpc>
                <a:spcPct val="90000"/>
              </a:lnSpc>
            </a:pPr>
            <a:r>
              <a:rPr lang="en-US" sz="1000" i="1">
                <a:latin typeface="Calibri" pitchFamily="34" charset="0"/>
              </a:rPr>
              <a:t>E2/14</a:t>
            </a:r>
          </a:p>
        </p:txBody>
      </p:sp>
      <p:sp>
        <p:nvSpPr>
          <p:cNvPr id="63525" name="Oval 11"/>
          <p:cNvSpPr>
            <a:spLocks noChangeArrowheads="1"/>
          </p:cNvSpPr>
          <p:nvPr/>
        </p:nvSpPr>
        <p:spPr bwMode="auto">
          <a:xfrm rot="5400000">
            <a:off x="7142957" y="6076156"/>
            <a:ext cx="547688" cy="288925"/>
          </a:xfrm>
          <a:prstGeom prst="ellipse">
            <a:avLst/>
          </a:prstGeom>
          <a:noFill/>
          <a:ln w="76200" cap="rnd" cmpd="tri">
            <a:solidFill>
              <a:schemeClr val="accent2"/>
            </a:solidFill>
            <a:prstDash val="sysDot"/>
            <a:round/>
            <a:headEnd/>
            <a:tailEnd/>
          </a:ln>
        </p:spPr>
        <p:txBody>
          <a:bodyPr wrap="none" lIns="82124" tIns="41061" rIns="82124" bIns="41061" anchor="ctr"/>
          <a:lstStyle/>
          <a:p>
            <a:pPr algn="ctr" eaLnBrk="0" hangingPunct="0">
              <a:lnSpc>
                <a:spcPct val="90000"/>
              </a:lnSpc>
            </a:pPr>
            <a:endParaRPr lang="en-US">
              <a:latin typeface="Calibri" pitchFamily="34" charset="0"/>
            </a:endParaRPr>
          </a:p>
        </p:txBody>
      </p:sp>
      <p:sp>
        <p:nvSpPr>
          <p:cNvPr id="63526" name="Line 56"/>
          <p:cNvSpPr>
            <a:spLocks noChangeShapeType="1"/>
          </p:cNvSpPr>
          <p:nvPr/>
        </p:nvSpPr>
        <p:spPr bwMode="auto">
          <a:xfrm flipV="1">
            <a:off x="1676400" y="3889375"/>
            <a:ext cx="1447800" cy="762000"/>
          </a:xfrm>
          <a:prstGeom prst="line">
            <a:avLst/>
          </a:prstGeom>
          <a:noFill/>
          <a:ln w="25400">
            <a:solidFill>
              <a:schemeClr val="accent1"/>
            </a:solidFill>
            <a:round/>
            <a:headEnd/>
            <a:tailEnd/>
          </a:ln>
        </p:spPr>
        <p:txBody>
          <a:bodyPr/>
          <a:lstStyle/>
          <a:p>
            <a:endParaRPr lang="en-US"/>
          </a:p>
        </p:txBody>
      </p:sp>
      <p:sp>
        <p:nvSpPr>
          <p:cNvPr id="63527" name="Line 57"/>
          <p:cNvSpPr>
            <a:spLocks noChangeShapeType="1"/>
          </p:cNvSpPr>
          <p:nvPr/>
        </p:nvSpPr>
        <p:spPr bwMode="auto">
          <a:xfrm>
            <a:off x="1676400" y="3889375"/>
            <a:ext cx="1371600" cy="762000"/>
          </a:xfrm>
          <a:prstGeom prst="line">
            <a:avLst/>
          </a:prstGeom>
          <a:noFill/>
          <a:ln w="25400">
            <a:solidFill>
              <a:schemeClr val="accent1"/>
            </a:solidFill>
            <a:round/>
            <a:headEnd/>
            <a:tailEnd/>
          </a:ln>
        </p:spPr>
        <p:txBody>
          <a:bodyPr/>
          <a:lstStyle/>
          <a:p>
            <a:endParaRPr lang="en-US"/>
          </a:p>
        </p:txBody>
      </p:sp>
      <p:sp>
        <p:nvSpPr>
          <p:cNvPr id="63528" name="TextBox 36"/>
          <p:cNvSpPr txBox="1">
            <a:spLocks noChangeArrowheads="1"/>
          </p:cNvSpPr>
          <p:nvPr/>
        </p:nvSpPr>
        <p:spPr bwMode="auto">
          <a:xfrm>
            <a:off x="2057400" y="4117975"/>
            <a:ext cx="685800" cy="276225"/>
          </a:xfrm>
          <a:prstGeom prst="rect">
            <a:avLst/>
          </a:prstGeom>
          <a:solidFill>
            <a:schemeClr val="bg1">
              <a:alpha val="70195"/>
            </a:schemeClr>
          </a:solidFill>
          <a:ln w="9525">
            <a:noFill/>
            <a:miter lim="800000"/>
            <a:headEnd/>
            <a:tailEnd/>
          </a:ln>
        </p:spPr>
        <p:txBody>
          <a:bodyPr>
            <a:spAutoFit/>
          </a:bodyPr>
          <a:lstStyle/>
          <a:p>
            <a:pPr algn="ctr" eaLnBrk="0" hangingPunct="0">
              <a:lnSpc>
                <a:spcPct val="90000"/>
              </a:lnSpc>
            </a:pPr>
            <a:r>
              <a:rPr lang="en-US" sz="1200" b="1"/>
              <a:t>Po100</a:t>
            </a:r>
          </a:p>
        </p:txBody>
      </p:sp>
      <p:sp>
        <p:nvSpPr>
          <p:cNvPr id="63529" name="TextBox 36"/>
          <p:cNvSpPr txBox="1">
            <a:spLocks noChangeArrowheads="1"/>
          </p:cNvSpPr>
          <p:nvPr/>
        </p:nvSpPr>
        <p:spPr bwMode="auto">
          <a:xfrm>
            <a:off x="7620000" y="6008688"/>
            <a:ext cx="1379538" cy="423862"/>
          </a:xfrm>
          <a:prstGeom prst="rect">
            <a:avLst/>
          </a:prstGeom>
          <a:solidFill>
            <a:schemeClr val="bg1">
              <a:alpha val="79999"/>
            </a:schemeClr>
          </a:solidFill>
          <a:ln w="9525">
            <a:noFill/>
            <a:miter lim="800000"/>
            <a:headEnd/>
            <a:tailEnd/>
          </a:ln>
        </p:spPr>
        <p:txBody>
          <a:bodyPr>
            <a:spAutoFit/>
          </a:bodyPr>
          <a:lstStyle/>
          <a:p>
            <a:pPr eaLnBrk="0" hangingPunct="0">
              <a:lnSpc>
                <a:spcPct val="90000"/>
              </a:lnSpc>
            </a:pPr>
            <a:r>
              <a:rPr lang="en-US" sz="1200" b="1">
                <a:latin typeface="Calibri" pitchFamily="34" charset="0"/>
              </a:rPr>
              <a:t>VSS VSL  Channel (2x10 GigE)</a:t>
            </a:r>
          </a:p>
        </p:txBody>
      </p:sp>
      <p:sp>
        <p:nvSpPr>
          <p:cNvPr id="63530" name="Line 64"/>
          <p:cNvSpPr>
            <a:spLocks noChangeShapeType="1"/>
          </p:cNvSpPr>
          <p:nvPr/>
        </p:nvSpPr>
        <p:spPr bwMode="auto">
          <a:xfrm flipV="1">
            <a:off x="1524000" y="2365375"/>
            <a:ext cx="609600" cy="609600"/>
          </a:xfrm>
          <a:prstGeom prst="line">
            <a:avLst/>
          </a:prstGeom>
          <a:noFill/>
          <a:ln w="25400">
            <a:solidFill>
              <a:schemeClr val="accent2"/>
            </a:solidFill>
            <a:round/>
            <a:headEnd/>
            <a:tailEnd/>
          </a:ln>
        </p:spPr>
        <p:txBody>
          <a:bodyPr/>
          <a:lstStyle/>
          <a:p>
            <a:endParaRPr lang="en-US"/>
          </a:p>
        </p:txBody>
      </p:sp>
      <p:pic>
        <p:nvPicPr>
          <p:cNvPr id="63531" name="Picture 3"/>
          <p:cNvPicPr>
            <a:picLocks noChangeAspect="1" noChangeArrowheads="1"/>
          </p:cNvPicPr>
          <p:nvPr/>
        </p:nvPicPr>
        <p:blipFill>
          <a:blip r:embed="rId3"/>
          <a:srcRect/>
          <a:stretch>
            <a:fillRect/>
          </a:stretch>
        </p:blipFill>
        <p:spPr bwMode="auto">
          <a:xfrm>
            <a:off x="1143000" y="2898775"/>
            <a:ext cx="700088" cy="981075"/>
          </a:xfrm>
          <a:prstGeom prst="rect">
            <a:avLst/>
          </a:prstGeom>
          <a:noFill/>
          <a:ln w="9525">
            <a:noFill/>
            <a:miter lim="800000"/>
            <a:headEnd/>
            <a:tailEnd/>
          </a:ln>
        </p:spPr>
      </p:pic>
      <p:sp>
        <p:nvSpPr>
          <p:cNvPr id="63532" name="TextBox 29"/>
          <p:cNvSpPr txBox="1">
            <a:spLocks noChangeArrowheads="1"/>
          </p:cNvSpPr>
          <p:nvPr/>
        </p:nvSpPr>
        <p:spPr bwMode="auto">
          <a:xfrm>
            <a:off x="533400" y="2898775"/>
            <a:ext cx="622300" cy="257175"/>
          </a:xfrm>
          <a:prstGeom prst="rect">
            <a:avLst/>
          </a:prstGeom>
          <a:noFill/>
          <a:ln w="9525">
            <a:noFill/>
            <a:miter lim="800000"/>
            <a:headEnd/>
            <a:tailEnd/>
          </a:ln>
        </p:spPr>
        <p:txBody>
          <a:bodyPr wrap="none">
            <a:spAutoFit/>
          </a:bodyPr>
          <a:lstStyle/>
          <a:p>
            <a:pPr algn="ctr" eaLnBrk="0" hangingPunct="0">
              <a:lnSpc>
                <a:spcPct val="90000"/>
              </a:lnSpc>
            </a:pPr>
            <a:r>
              <a:rPr lang="en-US" sz="1200" b="1"/>
              <a:t>N7K-1</a:t>
            </a:r>
          </a:p>
        </p:txBody>
      </p:sp>
      <p:sp>
        <p:nvSpPr>
          <p:cNvPr id="63533" name="TextBox 29"/>
          <p:cNvSpPr txBox="1">
            <a:spLocks noChangeArrowheads="1"/>
          </p:cNvSpPr>
          <p:nvPr/>
        </p:nvSpPr>
        <p:spPr bwMode="auto">
          <a:xfrm>
            <a:off x="3505200" y="2898775"/>
            <a:ext cx="622300" cy="257175"/>
          </a:xfrm>
          <a:prstGeom prst="rect">
            <a:avLst/>
          </a:prstGeom>
          <a:noFill/>
          <a:ln w="9525">
            <a:noFill/>
            <a:miter lim="800000"/>
            <a:headEnd/>
            <a:tailEnd/>
          </a:ln>
        </p:spPr>
        <p:txBody>
          <a:bodyPr wrap="none">
            <a:spAutoFit/>
          </a:bodyPr>
          <a:lstStyle/>
          <a:p>
            <a:pPr algn="ctr" eaLnBrk="0" hangingPunct="0">
              <a:lnSpc>
                <a:spcPct val="90000"/>
              </a:lnSpc>
            </a:pPr>
            <a:r>
              <a:rPr lang="en-US" sz="1200" b="1"/>
              <a:t>N7K-2</a:t>
            </a:r>
          </a:p>
        </p:txBody>
      </p:sp>
      <p:sp>
        <p:nvSpPr>
          <p:cNvPr id="63534" name="TextBox 29"/>
          <p:cNvSpPr txBox="1">
            <a:spLocks noChangeArrowheads="1"/>
          </p:cNvSpPr>
          <p:nvPr/>
        </p:nvSpPr>
        <p:spPr bwMode="auto">
          <a:xfrm>
            <a:off x="3482975" y="4803775"/>
            <a:ext cx="512763" cy="257175"/>
          </a:xfrm>
          <a:prstGeom prst="rect">
            <a:avLst/>
          </a:prstGeom>
          <a:noFill/>
          <a:ln w="9525">
            <a:noFill/>
            <a:miter lim="800000"/>
            <a:headEnd/>
            <a:tailEnd/>
          </a:ln>
        </p:spPr>
        <p:txBody>
          <a:bodyPr wrap="none">
            <a:spAutoFit/>
          </a:bodyPr>
          <a:lstStyle/>
          <a:p>
            <a:pPr algn="ctr" eaLnBrk="0" hangingPunct="0">
              <a:lnSpc>
                <a:spcPct val="90000"/>
              </a:lnSpc>
            </a:pPr>
            <a:r>
              <a:rPr lang="en-US" sz="1200" b="1"/>
              <a:t>6K-2</a:t>
            </a:r>
          </a:p>
        </p:txBody>
      </p:sp>
      <p:sp>
        <p:nvSpPr>
          <p:cNvPr id="63535" name="TextBox 29"/>
          <p:cNvSpPr txBox="1">
            <a:spLocks noChangeArrowheads="1"/>
          </p:cNvSpPr>
          <p:nvPr/>
        </p:nvSpPr>
        <p:spPr bwMode="auto">
          <a:xfrm>
            <a:off x="706438" y="4727575"/>
            <a:ext cx="512762" cy="257175"/>
          </a:xfrm>
          <a:prstGeom prst="rect">
            <a:avLst/>
          </a:prstGeom>
          <a:noFill/>
          <a:ln w="9525">
            <a:noFill/>
            <a:miter lim="800000"/>
            <a:headEnd/>
            <a:tailEnd/>
          </a:ln>
        </p:spPr>
        <p:txBody>
          <a:bodyPr wrap="none">
            <a:spAutoFit/>
          </a:bodyPr>
          <a:lstStyle/>
          <a:p>
            <a:pPr algn="ctr" eaLnBrk="0" hangingPunct="0">
              <a:lnSpc>
                <a:spcPct val="90000"/>
              </a:lnSpc>
            </a:pPr>
            <a:r>
              <a:rPr lang="en-US" sz="1200" b="1"/>
              <a:t>6K-1</a:t>
            </a:r>
          </a:p>
        </p:txBody>
      </p:sp>
      <p:sp>
        <p:nvSpPr>
          <p:cNvPr id="63536" name="Line 57"/>
          <p:cNvSpPr>
            <a:spLocks noChangeShapeType="1"/>
          </p:cNvSpPr>
          <p:nvPr/>
        </p:nvSpPr>
        <p:spPr bwMode="auto">
          <a:xfrm>
            <a:off x="1524000" y="5565775"/>
            <a:ext cx="533400" cy="304800"/>
          </a:xfrm>
          <a:prstGeom prst="line">
            <a:avLst/>
          </a:prstGeom>
          <a:noFill/>
          <a:ln w="19050">
            <a:solidFill>
              <a:schemeClr val="tx1"/>
            </a:solidFill>
            <a:round/>
            <a:headEnd/>
            <a:tailEnd/>
          </a:ln>
        </p:spPr>
        <p:txBody>
          <a:bodyPr/>
          <a:lstStyle/>
          <a:p>
            <a:endParaRPr lang="en-US"/>
          </a:p>
        </p:txBody>
      </p:sp>
      <p:sp>
        <p:nvSpPr>
          <p:cNvPr id="63537" name="Line 58"/>
          <p:cNvSpPr>
            <a:spLocks noChangeShapeType="1"/>
          </p:cNvSpPr>
          <p:nvPr/>
        </p:nvSpPr>
        <p:spPr bwMode="auto">
          <a:xfrm flipV="1">
            <a:off x="2667000" y="5565775"/>
            <a:ext cx="457200" cy="304800"/>
          </a:xfrm>
          <a:prstGeom prst="line">
            <a:avLst/>
          </a:prstGeom>
          <a:noFill/>
          <a:ln w="19050">
            <a:solidFill>
              <a:schemeClr val="tx1"/>
            </a:solidFill>
            <a:round/>
            <a:headEnd/>
            <a:tailEnd/>
          </a:ln>
        </p:spPr>
        <p:txBody>
          <a:bodyPr/>
          <a:lstStyle/>
          <a:p>
            <a:endParaRPr lang="en-US"/>
          </a:p>
        </p:txBody>
      </p:sp>
      <p:grpSp>
        <p:nvGrpSpPr>
          <p:cNvPr id="63538" name="Group 88"/>
          <p:cNvGrpSpPr>
            <a:grpSpLocks/>
          </p:cNvGrpSpPr>
          <p:nvPr/>
        </p:nvGrpSpPr>
        <p:grpSpPr bwMode="auto">
          <a:xfrm>
            <a:off x="4862513" y="3692525"/>
            <a:ext cx="228600" cy="1023938"/>
            <a:chOff x="2688" y="2304"/>
            <a:chExt cx="144" cy="645"/>
          </a:xfrm>
        </p:grpSpPr>
        <p:sp>
          <p:nvSpPr>
            <p:cNvPr id="63582" name="Line 84"/>
            <p:cNvSpPr>
              <a:spLocks noChangeShapeType="1"/>
            </p:cNvSpPr>
            <p:nvPr/>
          </p:nvSpPr>
          <p:spPr bwMode="auto">
            <a:xfrm>
              <a:off x="2688" y="2304"/>
              <a:ext cx="0" cy="645"/>
            </a:xfrm>
            <a:prstGeom prst="line">
              <a:avLst/>
            </a:prstGeom>
            <a:noFill/>
            <a:ln w="28575">
              <a:solidFill>
                <a:schemeClr val="tx2"/>
              </a:solidFill>
              <a:round/>
              <a:headEnd/>
              <a:tailEnd/>
            </a:ln>
          </p:spPr>
          <p:txBody>
            <a:bodyPr/>
            <a:lstStyle/>
            <a:p>
              <a:endParaRPr lang="en-US"/>
            </a:p>
          </p:txBody>
        </p:sp>
        <p:sp>
          <p:nvSpPr>
            <p:cNvPr id="63583" name="Line 85"/>
            <p:cNvSpPr>
              <a:spLocks noChangeShapeType="1"/>
            </p:cNvSpPr>
            <p:nvPr/>
          </p:nvSpPr>
          <p:spPr bwMode="auto">
            <a:xfrm>
              <a:off x="2736" y="2304"/>
              <a:ext cx="0" cy="645"/>
            </a:xfrm>
            <a:prstGeom prst="line">
              <a:avLst/>
            </a:prstGeom>
            <a:noFill/>
            <a:ln w="28575">
              <a:solidFill>
                <a:schemeClr val="tx2"/>
              </a:solidFill>
              <a:round/>
              <a:headEnd/>
              <a:tailEnd/>
            </a:ln>
          </p:spPr>
          <p:txBody>
            <a:bodyPr/>
            <a:lstStyle/>
            <a:p>
              <a:endParaRPr lang="en-US"/>
            </a:p>
          </p:txBody>
        </p:sp>
        <p:sp>
          <p:nvSpPr>
            <p:cNvPr id="63584" name="Line 86"/>
            <p:cNvSpPr>
              <a:spLocks noChangeShapeType="1"/>
            </p:cNvSpPr>
            <p:nvPr/>
          </p:nvSpPr>
          <p:spPr bwMode="auto">
            <a:xfrm>
              <a:off x="2784" y="2304"/>
              <a:ext cx="0" cy="645"/>
            </a:xfrm>
            <a:prstGeom prst="line">
              <a:avLst/>
            </a:prstGeom>
            <a:noFill/>
            <a:ln w="28575">
              <a:solidFill>
                <a:schemeClr val="tx2"/>
              </a:solidFill>
              <a:round/>
              <a:headEnd/>
              <a:tailEnd/>
            </a:ln>
          </p:spPr>
          <p:txBody>
            <a:bodyPr/>
            <a:lstStyle/>
            <a:p>
              <a:endParaRPr lang="en-US"/>
            </a:p>
          </p:txBody>
        </p:sp>
        <p:sp>
          <p:nvSpPr>
            <p:cNvPr id="63585" name="Line 87"/>
            <p:cNvSpPr>
              <a:spLocks noChangeShapeType="1"/>
            </p:cNvSpPr>
            <p:nvPr/>
          </p:nvSpPr>
          <p:spPr bwMode="auto">
            <a:xfrm>
              <a:off x="2832" y="2304"/>
              <a:ext cx="0" cy="645"/>
            </a:xfrm>
            <a:prstGeom prst="line">
              <a:avLst/>
            </a:prstGeom>
            <a:noFill/>
            <a:ln w="28575">
              <a:solidFill>
                <a:schemeClr val="tx2"/>
              </a:solidFill>
              <a:round/>
              <a:headEnd/>
              <a:tailEnd/>
            </a:ln>
          </p:spPr>
          <p:txBody>
            <a:bodyPr/>
            <a:lstStyle/>
            <a:p>
              <a:endParaRPr lang="en-US"/>
            </a:p>
          </p:txBody>
        </p:sp>
      </p:grpSp>
      <p:pic>
        <p:nvPicPr>
          <p:cNvPr id="63539" name="Picture 97" descr="vss"/>
          <p:cNvPicPr>
            <a:picLocks noChangeAspect="1" noChangeArrowheads="1"/>
          </p:cNvPicPr>
          <p:nvPr/>
        </p:nvPicPr>
        <p:blipFill>
          <a:blip r:embed="rId4"/>
          <a:srcRect/>
          <a:stretch>
            <a:fillRect/>
          </a:stretch>
        </p:blipFill>
        <p:spPr bwMode="auto">
          <a:xfrm>
            <a:off x="4633913" y="4683125"/>
            <a:ext cx="609600" cy="881063"/>
          </a:xfrm>
          <a:prstGeom prst="rect">
            <a:avLst/>
          </a:prstGeom>
          <a:noFill/>
          <a:ln w="9525">
            <a:noFill/>
            <a:miter lim="800000"/>
            <a:headEnd/>
            <a:tailEnd/>
          </a:ln>
        </p:spPr>
      </p:pic>
      <p:sp>
        <p:nvSpPr>
          <p:cNvPr id="65" name="Oval 11"/>
          <p:cNvSpPr>
            <a:spLocks noChangeArrowheads="1"/>
          </p:cNvSpPr>
          <p:nvPr/>
        </p:nvSpPr>
        <p:spPr bwMode="auto">
          <a:xfrm>
            <a:off x="4572000" y="4073525"/>
            <a:ext cx="762000" cy="273050"/>
          </a:xfrm>
          <a:prstGeom prst="ellipse">
            <a:avLst/>
          </a:prstGeom>
          <a:noFill/>
          <a:ln w="28575" cap="rnd">
            <a:solidFill>
              <a:schemeClr val="tx2">
                <a:lumMod val="40000"/>
                <a:lumOff val="60000"/>
              </a:schemeClr>
            </a:solidFill>
            <a:prstDash val="sysDot"/>
            <a:round/>
            <a:headEnd/>
            <a:tailEnd/>
          </a:ln>
        </p:spPr>
        <p:txBody>
          <a:bodyPr wrap="none" lIns="82124" tIns="41061" rIns="82124" bIns="41061" anchor="ctr"/>
          <a:lstStyle/>
          <a:p>
            <a:pPr algn="ctr" eaLnBrk="0" hangingPunct="0">
              <a:lnSpc>
                <a:spcPct val="90000"/>
              </a:lnSpc>
              <a:defRPr/>
            </a:pPr>
            <a:endParaRPr lang="en-US" dirty="0">
              <a:latin typeface="Arial" charset="0"/>
              <a:cs typeface="+mn-cs"/>
            </a:endParaRPr>
          </a:p>
        </p:txBody>
      </p:sp>
      <p:sp>
        <p:nvSpPr>
          <p:cNvPr id="63541" name="TextBox 36"/>
          <p:cNvSpPr txBox="1">
            <a:spLocks noChangeArrowheads="1"/>
          </p:cNvSpPr>
          <p:nvPr/>
        </p:nvSpPr>
        <p:spPr bwMode="auto">
          <a:xfrm>
            <a:off x="4648200" y="4073525"/>
            <a:ext cx="685800" cy="276225"/>
          </a:xfrm>
          <a:prstGeom prst="rect">
            <a:avLst/>
          </a:prstGeom>
          <a:solidFill>
            <a:schemeClr val="bg1">
              <a:alpha val="79999"/>
            </a:schemeClr>
          </a:solidFill>
          <a:ln w="9525">
            <a:noFill/>
            <a:miter lim="800000"/>
            <a:headEnd/>
            <a:tailEnd/>
          </a:ln>
        </p:spPr>
        <p:txBody>
          <a:bodyPr>
            <a:spAutoFit/>
          </a:bodyPr>
          <a:lstStyle/>
          <a:p>
            <a:pPr algn="ctr" eaLnBrk="0" hangingPunct="0">
              <a:lnSpc>
                <a:spcPct val="90000"/>
              </a:lnSpc>
            </a:pPr>
            <a:r>
              <a:rPr lang="en-US" sz="1200" b="1">
                <a:latin typeface="Calibri" pitchFamily="34" charset="0"/>
              </a:rPr>
              <a:t>Po100</a:t>
            </a:r>
          </a:p>
        </p:txBody>
      </p:sp>
      <p:grpSp>
        <p:nvGrpSpPr>
          <p:cNvPr id="63542" name="Group 99"/>
          <p:cNvGrpSpPr>
            <a:grpSpLocks/>
          </p:cNvGrpSpPr>
          <p:nvPr/>
        </p:nvGrpSpPr>
        <p:grpSpPr bwMode="auto">
          <a:xfrm>
            <a:off x="4938713" y="2320925"/>
            <a:ext cx="76200" cy="533400"/>
            <a:chOff x="2736" y="1440"/>
            <a:chExt cx="48" cy="336"/>
          </a:xfrm>
        </p:grpSpPr>
        <p:sp>
          <p:nvSpPr>
            <p:cNvPr id="63580" name="Line 97"/>
            <p:cNvSpPr>
              <a:spLocks noChangeShapeType="1"/>
            </p:cNvSpPr>
            <p:nvPr/>
          </p:nvSpPr>
          <p:spPr bwMode="auto">
            <a:xfrm flipV="1">
              <a:off x="2736" y="1440"/>
              <a:ext cx="0" cy="336"/>
            </a:xfrm>
            <a:prstGeom prst="line">
              <a:avLst/>
            </a:prstGeom>
            <a:noFill/>
            <a:ln w="25400">
              <a:solidFill>
                <a:schemeClr val="accent2"/>
              </a:solidFill>
              <a:round/>
              <a:headEnd/>
              <a:tailEnd/>
            </a:ln>
          </p:spPr>
          <p:txBody>
            <a:bodyPr/>
            <a:lstStyle/>
            <a:p>
              <a:endParaRPr lang="en-US"/>
            </a:p>
          </p:txBody>
        </p:sp>
        <p:sp>
          <p:nvSpPr>
            <p:cNvPr id="63581" name="Line 98"/>
            <p:cNvSpPr>
              <a:spLocks noChangeShapeType="1"/>
            </p:cNvSpPr>
            <p:nvPr/>
          </p:nvSpPr>
          <p:spPr bwMode="auto">
            <a:xfrm flipV="1">
              <a:off x="2784" y="1440"/>
              <a:ext cx="0" cy="336"/>
            </a:xfrm>
            <a:prstGeom prst="line">
              <a:avLst/>
            </a:prstGeom>
            <a:noFill/>
            <a:ln w="25400">
              <a:solidFill>
                <a:schemeClr val="accent2"/>
              </a:solidFill>
              <a:round/>
              <a:headEnd/>
              <a:tailEnd/>
            </a:ln>
          </p:spPr>
          <p:txBody>
            <a:bodyPr/>
            <a:lstStyle/>
            <a:p>
              <a:endParaRPr lang="en-US"/>
            </a:p>
          </p:txBody>
        </p:sp>
      </p:grpSp>
      <p:pic>
        <p:nvPicPr>
          <p:cNvPr id="63543" name="Picture 3"/>
          <p:cNvPicPr>
            <a:picLocks noChangeAspect="1" noChangeArrowheads="1"/>
          </p:cNvPicPr>
          <p:nvPr/>
        </p:nvPicPr>
        <p:blipFill>
          <a:blip r:embed="rId3"/>
          <a:srcRect/>
          <a:stretch>
            <a:fillRect/>
          </a:stretch>
        </p:blipFill>
        <p:spPr bwMode="auto">
          <a:xfrm>
            <a:off x="4633913" y="2908300"/>
            <a:ext cx="700087" cy="981075"/>
          </a:xfrm>
          <a:prstGeom prst="rect">
            <a:avLst/>
          </a:prstGeom>
          <a:noFill/>
          <a:ln w="9525">
            <a:noFill/>
            <a:miter lim="800000"/>
            <a:headEnd/>
            <a:tailEnd/>
          </a:ln>
        </p:spPr>
      </p:pic>
      <p:pic>
        <p:nvPicPr>
          <p:cNvPr id="63544" name="Picture 30"/>
          <p:cNvPicPr>
            <a:picLocks noChangeAspect="1" noChangeArrowheads="1"/>
          </p:cNvPicPr>
          <p:nvPr/>
        </p:nvPicPr>
        <p:blipFill>
          <a:blip r:embed="rId5"/>
          <a:srcRect/>
          <a:stretch>
            <a:fillRect/>
          </a:stretch>
        </p:blipFill>
        <p:spPr bwMode="auto">
          <a:xfrm>
            <a:off x="4557713" y="5718175"/>
            <a:ext cx="838200" cy="322263"/>
          </a:xfrm>
          <a:prstGeom prst="rect">
            <a:avLst/>
          </a:prstGeom>
          <a:noFill/>
          <a:ln w="9525">
            <a:noFill/>
            <a:miter lim="800000"/>
            <a:headEnd/>
            <a:tailEnd/>
          </a:ln>
        </p:spPr>
      </p:pic>
      <p:cxnSp>
        <p:nvCxnSpPr>
          <p:cNvPr id="75" name="Straight Connector 59"/>
          <p:cNvCxnSpPr>
            <a:cxnSpLocks noChangeShapeType="1"/>
          </p:cNvCxnSpPr>
          <p:nvPr/>
        </p:nvCxnSpPr>
        <p:spPr bwMode="auto">
          <a:xfrm rot="5400000">
            <a:off x="4787107" y="5672931"/>
            <a:ext cx="304800" cy="1587"/>
          </a:xfrm>
          <a:prstGeom prst="line">
            <a:avLst/>
          </a:prstGeom>
          <a:noFill/>
          <a:ln w="28575">
            <a:solidFill>
              <a:schemeClr val="accent1"/>
            </a:solidFill>
            <a:round/>
            <a:headEnd/>
            <a:tailEnd/>
          </a:ln>
          <a:effectLst>
            <a:outerShdw blurRad="63500" dist="38100" dir="5400000" algn="t" rotWithShape="0">
              <a:srgbClr val="000000">
                <a:alpha val="39999"/>
              </a:srgbClr>
            </a:outerShdw>
          </a:effectLst>
        </p:spPr>
      </p:cxnSp>
      <p:cxnSp>
        <p:nvCxnSpPr>
          <p:cNvPr id="78" name="Straight Connector 77"/>
          <p:cNvCxnSpPr>
            <a:cxnSpLocks noChangeShapeType="1"/>
          </p:cNvCxnSpPr>
          <p:nvPr/>
        </p:nvCxnSpPr>
        <p:spPr bwMode="auto">
          <a:xfrm rot="10800000">
            <a:off x="1828800" y="3432175"/>
            <a:ext cx="990600" cy="1588"/>
          </a:xfrm>
          <a:prstGeom prst="line">
            <a:avLst/>
          </a:prstGeom>
          <a:noFill/>
          <a:ln w="28575">
            <a:solidFill>
              <a:schemeClr val="tx2"/>
            </a:solidFill>
            <a:round/>
            <a:headEnd/>
            <a:tailEnd/>
          </a:ln>
          <a:effectLst>
            <a:outerShdw blurRad="63500" dist="38100" dir="5400000" algn="t" rotWithShape="0">
              <a:srgbClr val="000000">
                <a:alpha val="39999"/>
              </a:srgbClr>
            </a:outerShdw>
          </a:effectLst>
        </p:spPr>
      </p:cxnSp>
      <p:sp>
        <p:nvSpPr>
          <p:cNvPr id="63547" name="Rectangle 78"/>
          <p:cNvSpPr>
            <a:spLocks noChangeArrowheads="1"/>
          </p:cNvSpPr>
          <p:nvPr/>
        </p:nvSpPr>
        <p:spPr bwMode="auto">
          <a:xfrm>
            <a:off x="457200" y="1146175"/>
            <a:ext cx="1447800" cy="314325"/>
          </a:xfrm>
          <a:prstGeom prst="rect">
            <a:avLst/>
          </a:prstGeom>
          <a:noFill/>
          <a:ln w="9525">
            <a:noFill/>
            <a:miter lim="800000"/>
            <a:headEnd/>
            <a:tailEnd/>
          </a:ln>
        </p:spPr>
        <p:txBody>
          <a:bodyPr>
            <a:spAutoFit/>
          </a:bodyPr>
          <a:lstStyle/>
          <a:p>
            <a:pPr algn="ctr" eaLnBrk="0" hangingPunct="0">
              <a:lnSpc>
                <a:spcPct val="90000"/>
              </a:lnSpc>
            </a:pPr>
            <a:r>
              <a:rPr lang="en-US" sz="1600" b="1"/>
              <a:t>Physical</a:t>
            </a:r>
          </a:p>
        </p:txBody>
      </p:sp>
      <p:sp>
        <p:nvSpPr>
          <p:cNvPr id="63548" name="Rectangle 79"/>
          <p:cNvSpPr>
            <a:spLocks noChangeArrowheads="1"/>
          </p:cNvSpPr>
          <p:nvPr/>
        </p:nvSpPr>
        <p:spPr bwMode="auto">
          <a:xfrm>
            <a:off x="3352800" y="1146175"/>
            <a:ext cx="1447800" cy="314325"/>
          </a:xfrm>
          <a:prstGeom prst="rect">
            <a:avLst/>
          </a:prstGeom>
          <a:noFill/>
          <a:ln w="9525">
            <a:noFill/>
            <a:miter lim="800000"/>
            <a:headEnd/>
            <a:tailEnd/>
          </a:ln>
        </p:spPr>
        <p:txBody>
          <a:bodyPr>
            <a:spAutoFit/>
          </a:bodyPr>
          <a:lstStyle/>
          <a:p>
            <a:pPr algn="ctr" eaLnBrk="0" hangingPunct="0">
              <a:lnSpc>
                <a:spcPct val="90000"/>
              </a:lnSpc>
            </a:pPr>
            <a:r>
              <a:rPr lang="en-US" sz="1600" b="1"/>
              <a:t>Logical</a:t>
            </a:r>
          </a:p>
        </p:txBody>
      </p:sp>
      <p:pic>
        <p:nvPicPr>
          <p:cNvPr id="63549" name="Picture 3"/>
          <p:cNvPicPr>
            <a:picLocks noChangeAspect="1" noChangeArrowheads="1"/>
          </p:cNvPicPr>
          <p:nvPr/>
        </p:nvPicPr>
        <p:blipFill>
          <a:blip r:embed="rId3"/>
          <a:srcRect/>
          <a:stretch>
            <a:fillRect/>
          </a:stretch>
        </p:blipFill>
        <p:spPr bwMode="auto">
          <a:xfrm>
            <a:off x="4724400" y="1566863"/>
            <a:ext cx="623888" cy="874712"/>
          </a:xfrm>
          <a:prstGeom prst="rect">
            <a:avLst/>
          </a:prstGeom>
          <a:noFill/>
          <a:ln w="9525">
            <a:noFill/>
            <a:miter lim="800000"/>
            <a:headEnd/>
            <a:tailEnd/>
          </a:ln>
        </p:spPr>
      </p:pic>
      <p:pic>
        <p:nvPicPr>
          <p:cNvPr id="63550" name="Picture 3"/>
          <p:cNvPicPr>
            <a:picLocks noChangeAspect="1" noChangeArrowheads="1"/>
          </p:cNvPicPr>
          <p:nvPr/>
        </p:nvPicPr>
        <p:blipFill>
          <a:blip r:embed="rId3"/>
          <a:srcRect/>
          <a:stretch>
            <a:fillRect/>
          </a:stretch>
        </p:blipFill>
        <p:spPr bwMode="auto">
          <a:xfrm>
            <a:off x="1981200" y="1566863"/>
            <a:ext cx="623888" cy="874712"/>
          </a:xfrm>
          <a:prstGeom prst="rect">
            <a:avLst/>
          </a:prstGeom>
          <a:noFill/>
          <a:ln w="9525">
            <a:noFill/>
            <a:miter lim="800000"/>
            <a:headEnd/>
            <a:tailEnd/>
          </a:ln>
        </p:spPr>
      </p:pic>
      <p:pic>
        <p:nvPicPr>
          <p:cNvPr id="63551" name="Picture 30"/>
          <p:cNvPicPr>
            <a:picLocks noChangeAspect="1" noChangeArrowheads="1"/>
          </p:cNvPicPr>
          <p:nvPr/>
        </p:nvPicPr>
        <p:blipFill>
          <a:blip r:embed="rId5"/>
          <a:srcRect/>
          <a:stretch>
            <a:fillRect/>
          </a:stretch>
        </p:blipFill>
        <p:spPr bwMode="auto">
          <a:xfrm>
            <a:off x="1905000" y="5794375"/>
            <a:ext cx="838200" cy="322263"/>
          </a:xfrm>
          <a:prstGeom prst="rect">
            <a:avLst/>
          </a:prstGeom>
          <a:noFill/>
          <a:ln w="9525">
            <a:noFill/>
            <a:miter lim="800000"/>
            <a:headEnd/>
            <a:tailEnd/>
          </a:ln>
        </p:spPr>
      </p:pic>
      <p:sp>
        <p:nvSpPr>
          <p:cNvPr id="63552" name="Title 3"/>
          <p:cNvSpPr>
            <a:spLocks noGrp="1"/>
          </p:cNvSpPr>
          <p:nvPr>
            <p:ph type="title"/>
          </p:nvPr>
        </p:nvSpPr>
        <p:spPr>
          <a:xfrm>
            <a:off x="228600" y="228600"/>
            <a:ext cx="8145463" cy="838200"/>
          </a:xfrm>
        </p:spPr>
        <p:txBody>
          <a:bodyPr/>
          <a:lstStyle/>
          <a:p>
            <a:r>
              <a:rPr lang="en-US" dirty="0" smtClean="0"/>
              <a:t>Reference Material</a:t>
            </a:r>
            <a:r>
              <a:rPr lang="en-US" dirty="0" smtClean="0">
                <a:solidFill>
                  <a:srgbClr val="0183B7"/>
                </a:solidFill>
                <a:ea typeface="MS PGothic" pitchFamily="34" charset="-128"/>
              </a:rPr>
              <a:t/>
            </a:r>
            <a:br>
              <a:rPr lang="en-US" dirty="0" smtClean="0">
                <a:solidFill>
                  <a:srgbClr val="0183B7"/>
                </a:solidFill>
                <a:ea typeface="MS PGothic" pitchFamily="34" charset="-128"/>
              </a:rPr>
            </a:br>
            <a:r>
              <a:rPr lang="en-US" sz="2400" dirty="0" smtClean="0">
                <a:solidFill>
                  <a:srgbClr val="000000"/>
                </a:solidFill>
              </a:rPr>
              <a:t>vPC/</a:t>
            </a:r>
            <a:r>
              <a:rPr lang="en-US" sz="2400" dirty="0" err="1" smtClean="0">
                <a:solidFill>
                  <a:srgbClr val="000000"/>
                </a:solidFill>
              </a:rPr>
              <a:t>VSS</a:t>
            </a:r>
            <a:r>
              <a:rPr lang="en-US" sz="2400" dirty="0" smtClean="0">
                <a:solidFill>
                  <a:srgbClr val="000000"/>
                </a:solidFill>
              </a:rPr>
              <a:t> </a:t>
            </a:r>
            <a:r>
              <a:rPr lang="en-US" sz="2400" dirty="0" err="1" smtClean="0">
                <a:solidFill>
                  <a:srgbClr val="000000"/>
                </a:solidFill>
              </a:rPr>
              <a:t>Interop</a:t>
            </a:r>
            <a:r>
              <a:rPr lang="en-US" sz="2400" dirty="0" smtClean="0">
                <a:solidFill>
                  <a:srgbClr val="000000"/>
                </a:solidFill>
              </a:rPr>
              <a:t> Test Details</a:t>
            </a:r>
            <a:endParaRPr lang="en-US" dirty="0" smtClean="0"/>
          </a:p>
        </p:txBody>
      </p:sp>
      <p:cxnSp>
        <p:nvCxnSpPr>
          <p:cNvPr id="108" name="Straight Connector 107"/>
          <p:cNvCxnSpPr>
            <a:cxnSpLocks noChangeShapeType="1"/>
          </p:cNvCxnSpPr>
          <p:nvPr/>
        </p:nvCxnSpPr>
        <p:spPr bwMode="auto">
          <a:xfrm rot="5400000">
            <a:off x="4725194" y="6174581"/>
            <a:ext cx="304800" cy="1588"/>
          </a:xfrm>
          <a:prstGeom prst="line">
            <a:avLst/>
          </a:prstGeom>
          <a:noFill/>
          <a:ln w="28575">
            <a:solidFill>
              <a:schemeClr val="accent1"/>
            </a:solidFill>
            <a:round/>
            <a:headEnd/>
            <a:tailEnd/>
          </a:ln>
          <a:effectLst>
            <a:outerShdw blurRad="63500" dist="38100" dir="5400000" algn="t" rotWithShape="0">
              <a:srgbClr val="000000">
                <a:alpha val="39999"/>
              </a:srgbClr>
            </a:outerShdw>
          </a:effectLst>
        </p:spPr>
      </p:cxnSp>
      <p:grpSp>
        <p:nvGrpSpPr>
          <p:cNvPr id="63554" name="Group 37"/>
          <p:cNvGrpSpPr>
            <a:grpSpLocks/>
          </p:cNvGrpSpPr>
          <p:nvPr/>
        </p:nvGrpSpPr>
        <p:grpSpPr bwMode="auto">
          <a:xfrm>
            <a:off x="4648200" y="6099175"/>
            <a:ext cx="544513" cy="606425"/>
            <a:chOff x="2184" y="3120"/>
            <a:chExt cx="336" cy="682"/>
          </a:xfrm>
        </p:grpSpPr>
        <p:grpSp>
          <p:nvGrpSpPr>
            <p:cNvPr id="63568" name="Group 38"/>
            <p:cNvGrpSpPr>
              <a:grpSpLocks/>
            </p:cNvGrpSpPr>
            <p:nvPr/>
          </p:nvGrpSpPr>
          <p:grpSpPr bwMode="auto">
            <a:xfrm>
              <a:off x="2232" y="3120"/>
              <a:ext cx="192" cy="298"/>
              <a:chOff x="4469" y="1580"/>
              <a:chExt cx="318" cy="489"/>
            </a:xfrm>
          </p:grpSpPr>
          <p:pic>
            <p:nvPicPr>
              <p:cNvPr id="63578" name="Picture 39"/>
              <p:cNvPicPr>
                <a:picLocks noChangeArrowheads="1"/>
              </p:cNvPicPr>
              <p:nvPr/>
            </p:nvPicPr>
            <p:blipFill>
              <a:blip r:embed="rId6"/>
              <a:srcRect/>
              <a:stretch>
                <a:fillRect/>
              </a:stretch>
            </p:blipFill>
            <p:spPr bwMode="auto">
              <a:xfrm>
                <a:off x="4469" y="1580"/>
                <a:ext cx="240" cy="387"/>
              </a:xfrm>
              <a:prstGeom prst="rect">
                <a:avLst/>
              </a:prstGeom>
              <a:noFill/>
              <a:ln w="9525">
                <a:noFill/>
                <a:miter lim="800000"/>
                <a:headEnd/>
                <a:tailEnd/>
              </a:ln>
            </p:spPr>
          </p:pic>
          <p:pic>
            <p:nvPicPr>
              <p:cNvPr id="63579" name="Picture 40"/>
              <p:cNvPicPr>
                <a:picLocks noChangeArrowheads="1"/>
              </p:cNvPicPr>
              <p:nvPr/>
            </p:nvPicPr>
            <p:blipFill>
              <a:blip r:embed="rId6"/>
              <a:srcRect/>
              <a:stretch>
                <a:fillRect/>
              </a:stretch>
            </p:blipFill>
            <p:spPr bwMode="auto">
              <a:xfrm>
                <a:off x="4547" y="1682"/>
                <a:ext cx="240" cy="387"/>
              </a:xfrm>
              <a:prstGeom prst="rect">
                <a:avLst/>
              </a:prstGeom>
              <a:noFill/>
              <a:ln w="9525">
                <a:noFill/>
                <a:miter lim="800000"/>
                <a:headEnd/>
                <a:tailEnd/>
              </a:ln>
            </p:spPr>
          </p:pic>
        </p:grpSp>
        <p:grpSp>
          <p:nvGrpSpPr>
            <p:cNvPr id="63569" name="Group 41"/>
            <p:cNvGrpSpPr>
              <a:grpSpLocks/>
            </p:cNvGrpSpPr>
            <p:nvPr/>
          </p:nvGrpSpPr>
          <p:grpSpPr bwMode="auto">
            <a:xfrm>
              <a:off x="2184" y="3254"/>
              <a:ext cx="192" cy="298"/>
              <a:chOff x="4469" y="1580"/>
              <a:chExt cx="318" cy="489"/>
            </a:xfrm>
          </p:grpSpPr>
          <p:pic>
            <p:nvPicPr>
              <p:cNvPr id="63576" name="Picture 42"/>
              <p:cNvPicPr>
                <a:picLocks noChangeArrowheads="1"/>
              </p:cNvPicPr>
              <p:nvPr/>
            </p:nvPicPr>
            <p:blipFill>
              <a:blip r:embed="rId6"/>
              <a:srcRect/>
              <a:stretch>
                <a:fillRect/>
              </a:stretch>
            </p:blipFill>
            <p:spPr bwMode="auto">
              <a:xfrm>
                <a:off x="4469" y="1580"/>
                <a:ext cx="240" cy="387"/>
              </a:xfrm>
              <a:prstGeom prst="rect">
                <a:avLst/>
              </a:prstGeom>
              <a:noFill/>
              <a:ln w="9525">
                <a:noFill/>
                <a:miter lim="800000"/>
                <a:headEnd/>
                <a:tailEnd/>
              </a:ln>
            </p:spPr>
          </p:pic>
          <p:pic>
            <p:nvPicPr>
              <p:cNvPr id="63577" name="Picture 43"/>
              <p:cNvPicPr>
                <a:picLocks noChangeArrowheads="1"/>
              </p:cNvPicPr>
              <p:nvPr/>
            </p:nvPicPr>
            <p:blipFill>
              <a:blip r:embed="rId6"/>
              <a:srcRect/>
              <a:stretch>
                <a:fillRect/>
              </a:stretch>
            </p:blipFill>
            <p:spPr bwMode="auto">
              <a:xfrm>
                <a:off x="4547" y="1682"/>
                <a:ext cx="240" cy="387"/>
              </a:xfrm>
              <a:prstGeom prst="rect">
                <a:avLst/>
              </a:prstGeom>
              <a:noFill/>
              <a:ln w="9525">
                <a:noFill/>
                <a:miter lim="800000"/>
                <a:headEnd/>
                <a:tailEnd/>
              </a:ln>
            </p:spPr>
          </p:pic>
        </p:grpSp>
        <p:grpSp>
          <p:nvGrpSpPr>
            <p:cNvPr id="63570" name="Group 44"/>
            <p:cNvGrpSpPr>
              <a:grpSpLocks/>
            </p:cNvGrpSpPr>
            <p:nvPr/>
          </p:nvGrpSpPr>
          <p:grpSpPr bwMode="auto">
            <a:xfrm>
              <a:off x="2328" y="3398"/>
              <a:ext cx="192" cy="298"/>
              <a:chOff x="4469" y="1580"/>
              <a:chExt cx="318" cy="489"/>
            </a:xfrm>
          </p:grpSpPr>
          <p:pic>
            <p:nvPicPr>
              <p:cNvPr id="63574" name="Picture 45"/>
              <p:cNvPicPr>
                <a:picLocks noChangeArrowheads="1"/>
              </p:cNvPicPr>
              <p:nvPr/>
            </p:nvPicPr>
            <p:blipFill>
              <a:blip r:embed="rId6"/>
              <a:srcRect/>
              <a:stretch>
                <a:fillRect/>
              </a:stretch>
            </p:blipFill>
            <p:spPr bwMode="auto">
              <a:xfrm>
                <a:off x="4469" y="1580"/>
                <a:ext cx="240" cy="387"/>
              </a:xfrm>
              <a:prstGeom prst="rect">
                <a:avLst/>
              </a:prstGeom>
              <a:noFill/>
              <a:ln w="9525">
                <a:noFill/>
                <a:miter lim="800000"/>
                <a:headEnd/>
                <a:tailEnd/>
              </a:ln>
            </p:spPr>
          </p:pic>
          <p:pic>
            <p:nvPicPr>
              <p:cNvPr id="63575" name="Picture 46"/>
              <p:cNvPicPr>
                <a:picLocks noChangeArrowheads="1"/>
              </p:cNvPicPr>
              <p:nvPr/>
            </p:nvPicPr>
            <p:blipFill>
              <a:blip r:embed="rId6"/>
              <a:srcRect/>
              <a:stretch>
                <a:fillRect/>
              </a:stretch>
            </p:blipFill>
            <p:spPr bwMode="auto">
              <a:xfrm>
                <a:off x="4547" y="1682"/>
                <a:ext cx="240" cy="387"/>
              </a:xfrm>
              <a:prstGeom prst="rect">
                <a:avLst/>
              </a:prstGeom>
              <a:noFill/>
              <a:ln w="9525">
                <a:noFill/>
                <a:miter lim="800000"/>
                <a:headEnd/>
                <a:tailEnd/>
              </a:ln>
            </p:spPr>
          </p:pic>
        </p:grpSp>
        <p:grpSp>
          <p:nvGrpSpPr>
            <p:cNvPr id="63571" name="Group 47"/>
            <p:cNvGrpSpPr>
              <a:grpSpLocks/>
            </p:cNvGrpSpPr>
            <p:nvPr/>
          </p:nvGrpSpPr>
          <p:grpSpPr bwMode="auto">
            <a:xfrm>
              <a:off x="2184" y="3504"/>
              <a:ext cx="192" cy="298"/>
              <a:chOff x="4469" y="1580"/>
              <a:chExt cx="318" cy="489"/>
            </a:xfrm>
          </p:grpSpPr>
          <p:pic>
            <p:nvPicPr>
              <p:cNvPr id="63572" name="Picture 48"/>
              <p:cNvPicPr>
                <a:picLocks noChangeArrowheads="1"/>
              </p:cNvPicPr>
              <p:nvPr/>
            </p:nvPicPr>
            <p:blipFill>
              <a:blip r:embed="rId6"/>
              <a:srcRect/>
              <a:stretch>
                <a:fillRect/>
              </a:stretch>
            </p:blipFill>
            <p:spPr bwMode="auto">
              <a:xfrm>
                <a:off x="4469" y="1580"/>
                <a:ext cx="240" cy="387"/>
              </a:xfrm>
              <a:prstGeom prst="rect">
                <a:avLst/>
              </a:prstGeom>
              <a:noFill/>
              <a:ln w="9525">
                <a:noFill/>
                <a:miter lim="800000"/>
                <a:headEnd/>
                <a:tailEnd/>
              </a:ln>
            </p:spPr>
          </p:pic>
          <p:pic>
            <p:nvPicPr>
              <p:cNvPr id="63573" name="Picture 49"/>
              <p:cNvPicPr>
                <a:picLocks noChangeArrowheads="1"/>
              </p:cNvPicPr>
              <p:nvPr/>
            </p:nvPicPr>
            <p:blipFill>
              <a:blip r:embed="rId6"/>
              <a:srcRect/>
              <a:stretch>
                <a:fillRect/>
              </a:stretch>
            </p:blipFill>
            <p:spPr bwMode="auto">
              <a:xfrm>
                <a:off x="4547" y="1682"/>
                <a:ext cx="240" cy="387"/>
              </a:xfrm>
              <a:prstGeom prst="rect">
                <a:avLst/>
              </a:prstGeom>
              <a:noFill/>
              <a:ln w="9525">
                <a:noFill/>
                <a:miter lim="800000"/>
                <a:headEnd/>
                <a:tailEnd/>
              </a:ln>
            </p:spPr>
          </p:pic>
        </p:grpSp>
      </p:grpSp>
      <p:grpSp>
        <p:nvGrpSpPr>
          <p:cNvPr id="63555" name="Group 37"/>
          <p:cNvGrpSpPr>
            <a:grpSpLocks/>
          </p:cNvGrpSpPr>
          <p:nvPr/>
        </p:nvGrpSpPr>
        <p:grpSpPr bwMode="auto">
          <a:xfrm>
            <a:off x="2133600" y="6175375"/>
            <a:ext cx="544513" cy="606425"/>
            <a:chOff x="2184" y="3120"/>
            <a:chExt cx="336" cy="682"/>
          </a:xfrm>
        </p:grpSpPr>
        <p:grpSp>
          <p:nvGrpSpPr>
            <p:cNvPr id="63556" name="Group 38"/>
            <p:cNvGrpSpPr>
              <a:grpSpLocks/>
            </p:cNvGrpSpPr>
            <p:nvPr/>
          </p:nvGrpSpPr>
          <p:grpSpPr bwMode="auto">
            <a:xfrm>
              <a:off x="2232" y="3120"/>
              <a:ext cx="192" cy="298"/>
              <a:chOff x="4469" y="1580"/>
              <a:chExt cx="318" cy="489"/>
            </a:xfrm>
          </p:grpSpPr>
          <p:pic>
            <p:nvPicPr>
              <p:cNvPr id="63566" name="Picture 39"/>
              <p:cNvPicPr>
                <a:picLocks noChangeArrowheads="1"/>
              </p:cNvPicPr>
              <p:nvPr/>
            </p:nvPicPr>
            <p:blipFill>
              <a:blip r:embed="rId6"/>
              <a:srcRect/>
              <a:stretch>
                <a:fillRect/>
              </a:stretch>
            </p:blipFill>
            <p:spPr bwMode="auto">
              <a:xfrm>
                <a:off x="4469" y="1580"/>
                <a:ext cx="240" cy="387"/>
              </a:xfrm>
              <a:prstGeom prst="rect">
                <a:avLst/>
              </a:prstGeom>
              <a:noFill/>
              <a:ln w="9525">
                <a:noFill/>
                <a:miter lim="800000"/>
                <a:headEnd/>
                <a:tailEnd/>
              </a:ln>
            </p:spPr>
          </p:pic>
          <p:pic>
            <p:nvPicPr>
              <p:cNvPr id="63567" name="Picture 40"/>
              <p:cNvPicPr>
                <a:picLocks noChangeArrowheads="1"/>
              </p:cNvPicPr>
              <p:nvPr/>
            </p:nvPicPr>
            <p:blipFill>
              <a:blip r:embed="rId6"/>
              <a:srcRect/>
              <a:stretch>
                <a:fillRect/>
              </a:stretch>
            </p:blipFill>
            <p:spPr bwMode="auto">
              <a:xfrm>
                <a:off x="4547" y="1682"/>
                <a:ext cx="240" cy="387"/>
              </a:xfrm>
              <a:prstGeom prst="rect">
                <a:avLst/>
              </a:prstGeom>
              <a:noFill/>
              <a:ln w="9525">
                <a:noFill/>
                <a:miter lim="800000"/>
                <a:headEnd/>
                <a:tailEnd/>
              </a:ln>
            </p:spPr>
          </p:pic>
        </p:grpSp>
        <p:grpSp>
          <p:nvGrpSpPr>
            <p:cNvPr id="63557" name="Group 41"/>
            <p:cNvGrpSpPr>
              <a:grpSpLocks/>
            </p:cNvGrpSpPr>
            <p:nvPr/>
          </p:nvGrpSpPr>
          <p:grpSpPr bwMode="auto">
            <a:xfrm>
              <a:off x="2184" y="3254"/>
              <a:ext cx="192" cy="298"/>
              <a:chOff x="4469" y="1580"/>
              <a:chExt cx="318" cy="489"/>
            </a:xfrm>
          </p:grpSpPr>
          <p:pic>
            <p:nvPicPr>
              <p:cNvPr id="63564" name="Picture 42"/>
              <p:cNvPicPr>
                <a:picLocks noChangeArrowheads="1"/>
              </p:cNvPicPr>
              <p:nvPr/>
            </p:nvPicPr>
            <p:blipFill>
              <a:blip r:embed="rId6"/>
              <a:srcRect/>
              <a:stretch>
                <a:fillRect/>
              </a:stretch>
            </p:blipFill>
            <p:spPr bwMode="auto">
              <a:xfrm>
                <a:off x="4469" y="1580"/>
                <a:ext cx="240" cy="387"/>
              </a:xfrm>
              <a:prstGeom prst="rect">
                <a:avLst/>
              </a:prstGeom>
              <a:noFill/>
              <a:ln w="9525">
                <a:noFill/>
                <a:miter lim="800000"/>
                <a:headEnd/>
                <a:tailEnd/>
              </a:ln>
            </p:spPr>
          </p:pic>
          <p:pic>
            <p:nvPicPr>
              <p:cNvPr id="63565" name="Picture 43"/>
              <p:cNvPicPr>
                <a:picLocks noChangeArrowheads="1"/>
              </p:cNvPicPr>
              <p:nvPr/>
            </p:nvPicPr>
            <p:blipFill>
              <a:blip r:embed="rId6"/>
              <a:srcRect/>
              <a:stretch>
                <a:fillRect/>
              </a:stretch>
            </p:blipFill>
            <p:spPr bwMode="auto">
              <a:xfrm>
                <a:off x="4547" y="1682"/>
                <a:ext cx="240" cy="387"/>
              </a:xfrm>
              <a:prstGeom prst="rect">
                <a:avLst/>
              </a:prstGeom>
              <a:noFill/>
              <a:ln w="9525">
                <a:noFill/>
                <a:miter lim="800000"/>
                <a:headEnd/>
                <a:tailEnd/>
              </a:ln>
            </p:spPr>
          </p:pic>
        </p:grpSp>
        <p:grpSp>
          <p:nvGrpSpPr>
            <p:cNvPr id="63558" name="Group 44"/>
            <p:cNvGrpSpPr>
              <a:grpSpLocks/>
            </p:cNvGrpSpPr>
            <p:nvPr/>
          </p:nvGrpSpPr>
          <p:grpSpPr bwMode="auto">
            <a:xfrm>
              <a:off x="2328" y="3398"/>
              <a:ext cx="192" cy="298"/>
              <a:chOff x="4469" y="1580"/>
              <a:chExt cx="318" cy="489"/>
            </a:xfrm>
          </p:grpSpPr>
          <p:pic>
            <p:nvPicPr>
              <p:cNvPr id="63562" name="Picture 45"/>
              <p:cNvPicPr>
                <a:picLocks noChangeArrowheads="1"/>
              </p:cNvPicPr>
              <p:nvPr/>
            </p:nvPicPr>
            <p:blipFill>
              <a:blip r:embed="rId6"/>
              <a:srcRect/>
              <a:stretch>
                <a:fillRect/>
              </a:stretch>
            </p:blipFill>
            <p:spPr bwMode="auto">
              <a:xfrm>
                <a:off x="4469" y="1580"/>
                <a:ext cx="240" cy="387"/>
              </a:xfrm>
              <a:prstGeom prst="rect">
                <a:avLst/>
              </a:prstGeom>
              <a:noFill/>
              <a:ln w="9525">
                <a:noFill/>
                <a:miter lim="800000"/>
                <a:headEnd/>
                <a:tailEnd/>
              </a:ln>
            </p:spPr>
          </p:pic>
          <p:pic>
            <p:nvPicPr>
              <p:cNvPr id="63563" name="Picture 46"/>
              <p:cNvPicPr>
                <a:picLocks noChangeArrowheads="1"/>
              </p:cNvPicPr>
              <p:nvPr/>
            </p:nvPicPr>
            <p:blipFill>
              <a:blip r:embed="rId6"/>
              <a:srcRect/>
              <a:stretch>
                <a:fillRect/>
              </a:stretch>
            </p:blipFill>
            <p:spPr bwMode="auto">
              <a:xfrm>
                <a:off x="4547" y="1682"/>
                <a:ext cx="240" cy="387"/>
              </a:xfrm>
              <a:prstGeom prst="rect">
                <a:avLst/>
              </a:prstGeom>
              <a:noFill/>
              <a:ln w="9525">
                <a:noFill/>
                <a:miter lim="800000"/>
                <a:headEnd/>
                <a:tailEnd/>
              </a:ln>
            </p:spPr>
          </p:pic>
        </p:grpSp>
        <p:grpSp>
          <p:nvGrpSpPr>
            <p:cNvPr id="63559" name="Group 47"/>
            <p:cNvGrpSpPr>
              <a:grpSpLocks/>
            </p:cNvGrpSpPr>
            <p:nvPr/>
          </p:nvGrpSpPr>
          <p:grpSpPr bwMode="auto">
            <a:xfrm>
              <a:off x="2184" y="3504"/>
              <a:ext cx="192" cy="298"/>
              <a:chOff x="4469" y="1580"/>
              <a:chExt cx="318" cy="489"/>
            </a:xfrm>
          </p:grpSpPr>
          <p:pic>
            <p:nvPicPr>
              <p:cNvPr id="63560" name="Picture 48"/>
              <p:cNvPicPr>
                <a:picLocks noChangeArrowheads="1"/>
              </p:cNvPicPr>
              <p:nvPr/>
            </p:nvPicPr>
            <p:blipFill>
              <a:blip r:embed="rId6"/>
              <a:srcRect/>
              <a:stretch>
                <a:fillRect/>
              </a:stretch>
            </p:blipFill>
            <p:spPr bwMode="auto">
              <a:xfrm>
                <a:off x="4469" y="1580"/>
                <a:ext cx="240" cy="387"/>
              </a:xfrm>
              <a:prstGeom prst="rect">
                <a:avLst/>
              </a:prstGeom>
              <a:noFill/>
              <a:ln w="9525">
                <a:noFill/>
                <a:miter lim="800000"/>
                <a:headEnd/>
                <a:tailEnd/>
              </a:ln>
            </p:spPr>
          </p:pic>
          <p:pic>
            <p:nvPicPr>
              <p:cNvPr id="63561" name="Picture 49"/>
              <p:cNvPicPr>
                <a:picLocks noChangeArrowheads="1"/>
              </p:cNvPicPr>
              <p:nvPr/>
            </p:nvPicPr>
            <p:blipFill>
              <a:blip r:embed="rId6"/>
              <a:srcRect/>
              <a:stretch>
                <a:fillRect/>
              </a:stretch>
            </p:blipFill>
            <p:spPr bwMode="auto">
              <a:xfrm>
                <a:off x="4547" y="1682"/>
                <a:ext cx="240" cy="387"/>
              </a:xfrm>
              <a:prstGeom prst="rect">
                <a:avLst/>
              </a:prstGeom>
              <a:noFill/>
              <a:ln w="9525">
                <a:noFill/>
                <a:miter lim="800000"/>
                <a:headEnd/>
                <a:tailEnd/>
              </a:ln>
            </p:spPr>
          </p:pic>
        </p:grpSp>
      </p:gr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7"/>
          <p:cNvSpPr>
            <a:spLocks noGrp="1"/>
          </p:cNvSpPr>
          <p:nvPr>
            <p:ph idx="1"/>
          </p:nvPr>
        </p:nvSpPr>
        <p:spPr>
          <a:xfrm>
            <a:off x="457200" y="1520825"/>
            <a:ext cx="8183563" cy="5032375"/>
          </a:xfrm>
        </p:spPr>
        <p:txBody>
          <a:bodyPr/>
          <a:lstStyle/>
          <a:p>
            <a:pPr eaLnBrk="1" hangingPunct="1"/>
            <a:r>
              <a:rPr lang="en-US" dirty="0" smtClean="0"/>
              <a:t>The following scenarios were tested:</a:t>
            </a:r>
          </a:p>
          <a:p>
            <a:pPr marL="628650" lvl="1" indent="-171450" eaLnBrk="1" hangingPunct="1">
              <a:buFont typeface="Arial" pitchFamily="34" charset="0"/>
              <a:buChar char="•"/>
            </a:pPr>
            <a:r>
              <a:rPr lang="en-US" dirty="0" err="1" smtClean="0"/>
              <a:t>VSS</a:t>
            </a:r>
            <a:r>
              <a:rPr lang="en-US" dirty="0" smtClean="0"/>
              <a:t> and vPC member failover and convergence</a:t>
            </a:r>
          </a:p>
          <a:p>
            <a:pPr marL="628650" lvl="1" indent="-171450" eaLnBrk="1" hangingPunct="1">
              <a:buFont typeface="Arial" pitchFamily="34" charset="0"/>
              <a:buChar char="•"/>
            </a:pPr>
            <a:r>
              <a:rPr lang="en-US" dirty="0" smtClean="0"/>
              <a:t>Dual active scenarios and behavior</a:t>
            </a:r>
          </a:p>
          <a:p>
            <a:pPr marL="628650" lvl="1" indent="-171450" eaLnBrk="1" hangingPunct="1">
              <a:buFont typeface="Arial" pitchFamily="34" charset="0"/>
              <a:buChar char="•"/>
            </a:pPr>
            <a:r>
              <a:rPr lang="en-US" dirty="0" smtClean="0"/>
              <a:t>Best practice guidelines for STP, </a:t>
            </a:r>
            <a:r>
              <a:rPr lang="en-US" dirty="0" err="1" smtClean="0"/>
              <a:t>L3</a:t>
            </a:r>
            <a:r>
              <a:rPr lang="en-US" dirty="0" smtClean="0"/>
              <a:t> (NSF), Multicast</a:t>
            </a:r>
          </a:p>
          <a:p>
            <a:pPr eaLnBrk="1" hangingPunct="1"/>
            <a:r>
              <a:rPr lang="en-US" dirty="0" smtClean="0"/>
              <a:t>Catalyst 6500/Nexus 7000 interoperability:</a:t>
            </a:r>
          </a:p>
          <a:p>
            <a:pPr marL="628650" lvl="1" indent="-171450" eaLnBrk="1" hangingPunct="1">
              <a:buFont typeface="Arial" pitchFamily="34" charset="0"/>
              <a:buChar char="•"/>
            </a:pPr>
            <a:r>
              <a:rPr lang="en-US" dirty="0" smtClean="0"/>
              <a:t>Multiple ports per chassis act as one larger ether-channel</a:t>
            </a:r>
          </a:p>
        </p:txBody>
      </p:sp>
      <p:sp>
        <p:nvSpPr>
          <p:cNvPr id="64515" name="Title 3"/>
          <p:cNvSpPr>
            <a:spLocks noGrp="1"/>
          </p:cNvSpPr>
          <p:nvPr>
            <p:ph type="title"/>
          </p:nvPr>
        </p:nvSpPr>
        <p:spPr>
          <a:xfrm>
            <a:off x="304800" y="304800"/>
            <a:ext cx="8145463" cy="838200"/>
          </a:xfrm>
        </p:spPr>
        <p:txBody>
          <a:bodyPr/>
          <a:lstStyle/>
          <a:p>
            <a:r>
              <a:rPr lang="en-US" dirty="0" smtClean="0"/>
              <a:t>Reference Material</a:t>
            </a:r>
            <a:r>
              <a:rPr lang="en-US" dirty="0" smtClean="0">
                <a:solidFill>
                  <a:srgbClr val="0183B7"/>
                </a:solidFill>
                <a:ea typeface="MS PGothic" pitchFamily="34" charset="-128"/>
              </a:rPr>
              <a:t/>
            </a:r>
            <a:br>
              <a:rPr lang="en-US" dirty="0" smtClean="0">
                <a:solidFill>
                  <a:srgbClr val="0183B7"/>
                </a:solidFill>
                <a:ea typeface="MS PGothic" pitchFamily="34" charset="-128"/>
              </a:rPr>
            </a:br>
            <a:r>
              <a:rPr lang="en-US" sz="2400" dirty="0" smtClean="0">
                <a:solidFill>
                  <a:srgbClr val="000000"/>
                </a:solidFill>
              </a:rPr>
              <a:t>vPC/</a:t>
            </a:r>
            <a:r>
              <a:rPr lang="en-US" sz="2400" dirty="0" err="1" smtClean="0">
                <a:solidFill>
                  <a:srgbClr val="000000"/>
                </a:solidFill>
              </a:rPr>
              <a:t>VSS</a:t>
            </a:r>
            <a:r>
              <a:rPr lang="en-US" sz="2400" dirty="0" smtClean="0">
                <a:solidFill>
                  <a:srgbClr val="000000"/>
                </a:solidFill>
              </a:rPr>
              <a:t> </a:t>
            </a:r>
            <a:r>
              <a:rPr lang="en-US" sz="2400" dirty="0" err="1" smtClean="0">
                <a:solidFill>
                  <a:srgbClr val="000000"/>
                </a:solidFill>
              </a:rPr>
              <a:t>Interop</a:t>
            </a:r>
            <a:r>
              <a:rPr lang="en-US" sz="2400" dirty="0" smtClean="0">
                <a:solidFill>
                  <a:srgbClr val="000000"/>
                </a:solidFill>
              </a:rPr>
              <a:t> Test Details</a:t>
            </a:r>
            <a:endParaRPr lang="en-US" dirty="0" smtClean="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p:txBody>
          <a:bodyPr/>
          <a:lstStyle/>
          <a:p>
            <a:pPr eaLnBrk="1" hangingPunct="1"/>
            <a:r>
              <a:rPr lang="en-US" sz="2200" dirty="0" smtClean="0"/>
              <a:t>Enterprise Solutions Engineering:</a:t>
            </a:r>
          </a:p>
          <a:p>
            <a:pPr lvl="1" eaLnBrk="1" hangingPunct="1"/>
            <a:r>
              <a:rPr lang="en-US" sz="1200" dirty="0" smtClean="0">
                <a:hlinkClick r:id="rId3"/>
              </a:rPr>
              <a:t>http://www.cisco.com/en/US/docs/solutions/Enterprise/Data_Center/DC_3_0/DC-3_0_IPInfra.html</a:t>
            </a:r>
            <a:endParaRPr lang="fr-FR" sz="2200" dirty="0" smtClean="0">
              <a:ea typeface="MS PGothic" pitchFamily="34" charset="-128"/>
            </a:endParaRPr>
          </a:p>
          <a:p>
            <a:pPr eaLnBrk="1" hangingPunct="1"/>
            <a:r>
              <a:rPr lang="en-US" sz="2200" dirty="0" smtClean="0">
                <a:ea typeface="MS PGothic" pitchFamily="34" charset="-128"/>
              </a:rPr>
              <a:t>Implementing Nexus 7000 in the Data Center Aggregation Layer with Services</a:t>
            </a:r>
            <a:r>
              <a:rPr lang="fr-FR" sz="2200" dirty="0" smtClean="0">
                <a:ea typeface="MS PGothic" pitchFamily="34" charset="-128"/>
              </a:rPr>
              <a:t>:</a:t>
            </a:r>
          </a:p>
          <a:p>
            <a:pPr lvl="1" eaLnBrk="1" hangingPunct="1"/>
            <a:r>
              <a:rPr lang="fr-FR" sz="1200" dirty="0" smtClean="0">
                <a:ea typeface="MS PGothic" pitchFamily="34" charset="-128"/>
                <a:hlinkClick r:id="rId4"/>
              </a:rPr>
              <a:t>https://www.cisco.com/en/US/docs/solutions/Enterprise/Data_Center/nx_7000_dc.html</a:t>
            </a:r>
            <a:endParaRPr lang="en-US" sz="1200" dirty="0" smtClean="0">
              <a:ea typeface="MS PGothic" pitchFamily="34" charset="-128"/>
            </a:endParaRPr>
          </a:p>
          <a:p>
            <a:pPr eaLnBrk="1" hangingPunct="1"/>
            <a:r>
              <a:rPr lang="en-US" sz="2200" dirty="0" smtClean="0">
                <a:ea typeface="MS PGothic" pitchFamily="34" charset="-128"/>
              </a:rPr>
              <a:t>Configuration Guide for Object Tracking Feature:</a:t>
            </a:r>
            <a:r>
              <a:rPr lang="en-US" dirty="0" smtClean="0">
                <a:ea typeface="MS PGothic" pitchFamily="34" charset="-128"/>
              </a:rPr>
              <a:t>   </a:t>
            </a:r>
            <a:r>
              <a:rPr lang="en-US" sz="1100" dirty="0" smtClean="0">
                <a:ea typeface="MS PGothic" pitchFamily="34" charset="-128"/>
                <a:hlinkClick r:id="rId5"/>
              </a:rPr>
              <a:t>http://www.cisco.com/en/US/partner/docs/switches/datacenter/sw/4_2/nx-os/interfaces/configuration/guide/if_vPC.html#wp1530133</a:t>
            </a:r>
            <a:endParaRPr lang="en-US" sz="1200" dirty="0" smtClean="0">
              <a:ea typeface="MS PGothic" pitchFamily="34" charset="-128"/>
            </a:endParaRPr>
          </a:p>
          <a:p>
            <a:pPr eaLnBrk="1" hangingPunct="1"/>
            <a:r>
              <a:rPr lang="en-US" sz="2200" dirty="0" smtClean="0">
                <a:ea typeface="MS PGothic" pitchFamily="34" charset="-128"/>
              </a:rPr>
              <a:t>vPC white Paper:</a:t>
            </a:r>
            <a:br>
              <a:rPr lang="en-US" sz="2200" dirty="0" smtClean="0">
                <a:ea typeface="MS PGothic" pitchFamily="34" charset="-128"/>
              </a:rPr>
            </a:br>
            <a:r>
              <a:rPr lang="en-US" sz="1400" dirty="0" smtClean="0">
                <a:ea typeface="MS PGothic" pitchFamily="34" charset="-128"/>
                <a:hlinkClick r:id="rId6"/>
              </a:rPr>
              <a:t>http://www.cisco.com/en/US/prod/collateral/switches/ps9441/ps9402/white_paper_c11-516396.html</a:t>
            </a:r>
            <a:endParaRPr lang="en-US" sz="1600" dirty="0" smtClean="0">
              <a:ea typeface="MS PGothic" pitchFamily="34" charset="-128"/>
            </a:endParaRPr>
          </a:p>
          <a:p>
            <a:pPr lvl="1" eaLnBrk="1" hangingPunct="1"/>
            <a:endParaRPr lang="en-US" sz="1200" dirty="0" smtClean="0">
              <a:hlinkClick r:id="rId3"/>
            </a:endParaRPr>
          </a:p>
        </p:txBody>
      </p:sp>
      <p:sp>
        <p:nvSpPr>
          <p:cNvPr id="65539" name="Title 3"/>
          <p:cNvSpPr>
            <a:spLocks noGrp="1"/>
          </p:cNvSpPr>
          <p:nvPr>
            <p:ph type="title"/>
          </p:nvPr>
        </p:nvSpPr>
        <p:spPr>
          <a:xfrm>
            <a:off x="160338" y="304800"/>
            <a:ext cx="8145462" cy="838200"/>
          </a:xfrm>
        </p:spPr>
        <p:txBody>
          <a:bodyPr/>
          <a:lstStyle/>
          <a:p>
            <a:r>
              <a:rPr lang="en-US" dirty="0" smtClean="0"/>
              <a:t>Reference Material</a:t>
            </a:r>
            <a:r>
              <a:rPr lang="en-US" dirty="0" smtClean="0">
                <a:solidFill>
                  <a:srgbClr val="0183B7"/>
                </a:solidFill>
                <a:ea typeface="MS PGothic" pitchFamily="34" charset="-128"/>
              </a:rPr>
              <a:t/>
            </a:r>
            <a:br>
              <a:rPr lang="en-US" dirty="0" smtClean="0">
                <a:solidFill>
                  <a:srgbClr val="0183B7"/>
                </a:solidFill>
                <a:ea typeface="MS PGothic" pitchFamily="34" charset="-128"/>
              </a:rPr>
            </a:br>
            <a:r>
              <a:rPr lang="en-US" sz="2400" dirty="0" smtClean="0">
                <a:solidFill>
                  <a:srgbClr val="000000"/>
                </a:solidFill>
              </a:rPr>
              <a:t>Other Solution Tests and Recent vPC Documentation</a:t>
            </a:r>
            <a:endParaRPr lang="en-US" dirty="0" smtClean="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7586" name="Group 88"/>
          <p:cNvGrpSpPr>
            <a:grpSpLocks/>
          </p:cNvGrpSpPr>
          <p:nvPr/>
        </p:nvGrpSpPr>
        <p:grpSpPr bwMode="auto">
          <a:xfrm>
            <a:off x="0" y="0"/>
            <a:ext cx="9144000" cy="4383088"/>
            <a:chOff x="0" y="0"/>
            <a:chExt cx="5760" cy="2761"/>
          </a:xfrm>
        </p:grpSpPr>
        <p:grpSp>
          <p:nvGrpSpPr>
            <p:cNvPr id="67587" name="Group 53"/>
            <p:cNvGrpSpPr>
              <a:grpSpLocks/>
            </p:cNvGrpSpPr>
            <p:nvPr/>
          </p:nvGrpSpPr>
          <p:grpSpPr bwMode="auto">
            <a:xfrm>
              <a:off x="1727" y="1485"/>
              <a:ext cx="2400" cy="1276"/>
              <a:chOff x="3272" y="1316"/>
              <a:chExt cx="1889" cy="1002"/>
            </a:xfrm>
          </p:grpSpPr>
          <p:sp>
            <p:nvSpPr>
              <p:cNvPr id="67589" name="AutoShape 54"/>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67590" name="Rectangle 55"/>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pPr algn="ctr" eaLnBrk="0" hangingPunct="0">
                  <a:lnSpc>
                    <a:spcPct val="90000"/>
                  </a:lnSpc>
                </a:pPr>
                <a:endParaRPr lang="en-US"/>
              </a:p>
            </p:txBody>
          </p:sp>
          <p:sp>
            <p:nvSpPr>
              <p:cNvPr id="67591" name="Freeform 56"/>
              <p:cNvSpPr>
                <a:spLocks/>
              </p:cNvSpPr>
              <p:nvPr/>
            </p:nvSpPr>
            <p:spPr bwMode="auto">
              <a:xfrm>
                <a:off x="4304" y="1971"/>
                <a:ext cx="249" cy="343"/>
              </a:xfrm>
              <a:custGeom>
                <a:avLst/>
                <a:gdLst>
                  <a:gd name="T0" fmla="*/ 123342925 w 58"/>
                  <a:gd name="T1" fmla="*/ 50471693 h 80"/>
                  <a:gd name="T2" fmla="*/ 89209189 w 58"/>
                  <a:gd name="T3" fmla="*/ 42135116 h 80"/>
                  <a:gd name="T4" fmla="*/ 44539099 w 58"/>
                  <a:gd name="T5" fmla="*/ 84158688 h 80"/>
                  <a:gd name="T6" fmla="*/ 89209189 w 58"/>
                  <a:gd name="T7" fmla="*/ 125840306 h 80"/>
                  <a:gd name="T8" fmla="*/ 123342925 w 58"/>
                  <a:gd name="T9" fmla="*/ 117503900 h 80"/>
                  <a:gd name="T10" fmla="*/ 123342925 w 58"/>
                  <a:gd name="T11" fmla="*/ 161583328 h 80"/>
                  <a:gd name="T12" fmla="*/ 87243429 w 58"/>
                  <a:gd name="T13" fmla="*/ 167975337 h 80"/>
                  <a:gd name="T14" fmla="*/ 0 w 58"/>
                  <a:gd name="T15" fmla="*/ 84158688 h 80"/>
                  <a:gd name="T16" fmla="*/ 87243429 w 58"/>
                  <a:gd name="T17" fmla="*/ 0 h 80"/>
                  <a:gd name="T18" fmla="*/ 123342925 w 58"/>
                  <a:gd name="T19" fmla="*/ 6392109 h 80"/>
                  <a:gd name="T20" fmla="*/ 123342925 w 58"/>
                  <a:gd name="T21" fmla="*/ 50471693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67592" name="Freeform 57"/>
              <p:cNvSpPr>
                <a:spLocks/>
              </p:cNvSpPr>
              <p:nvPr/>
            </p:nvSpPr>
            <p:spPr bwMode="auto">
              <a:xfrm>
                <a:off x="3443" y="1971"/>
                <a:ext cx="249" cy="343"/>
              </a:xfrm>
              <a:custGeom>
                <a:avLst/>
                <a:gdLst>
                  <a:gd name="T0" fmla="*/ 123342925 w 58"/>
                  <a:gd name="T1" fmla="*/ 50471693 h 80"/>
                  <a:gd name="T2" fmla="*/ 89209189 w 58"/>
                  <a:gd name="T3" fmla="*/ 42135116 h 80"/>
                  <a:gd name="T4" fmla="*/ 44539099 w 58"/>
                  <a:gd name="T5" fmla="*/ 84158688 h 80"/>
                  <a:gd name="T6" fmla="*/ 89209189 w 58"/>
                  <a:gd name="T7" fmla="*/ 125840306 h 80"/>
                  <a:gd name="T8" fmla="*/ 123342925 w 58"/>
                  <a:gd name="T9" fmla="*/ 117503900 h 80"/>
                  <a:gd name="T10" fmla="*/ 123342925 w 58"/>
                  <a:gd name="T11" fmla="*/ 161583328 h 80"/>
                  <a:gd name="T12" fmla="*/ 85153684 w 58"/>
                  <a:gd name="T13" fmla="*/ 167975337 h 80"/>
                  <a:gd name="T14" fmla="*/ 0 w 58"/>
                  <a:gd name="T15" fmla="*/ 84158688 h 80"/>
                  <a:gd name="T16" fmla="*/ 85153684 w 58"/>
                  <a:gd name="T17" fmla="*/ 0 h 80"/>
                  <a:gd name="T18" fmla="*/ 123342925 w 58"/>
                  <a:gd name="T19" fmla="*/ 6392109 h 80"/>
                  <a:gd name="T20" fmla="*/ 123342925 w 58"/>
                  <a:gd name="T21" fmla="*/ 50471693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67593" name="Freeform 58"/>
              <p:cNvSpPr>
                <a:spLocks noEditPoints="1"/>
              </p:cNvSpPr>
              <p:nvPr/>
            </p:nvSpPr>
            <p:spPr bwMode="auto">
              <a:xfrm>
                <a:off x="4643" y="1971"/>
                <a:ext cx="342" cy="343"/>
              </a:xfrm>
              <a:custGeom>
                <a:avLst/>
                <a:gdLst>
                  <a:gd name="T0" fmla="*/ 163093924 w 80"/>
                  <a:gd name="T1" fmla="*/ 84158688 h 80"/>
                  <a:gd name="T2" fmla="*/ 81544021 w 80"/>
                  <a:gd name="T3" fmla="*/ 167975337 h 80"/>
                  <a:gd name="T4" fmla="*/ 0 w 80"/>
                  <a:gd name="T5" fmla="*/ 84158688 h 80"/>
                  <a:gd name="T6" fmla="*/ 81544021 w 80"/>
                  <a:gd name="T7" fmla="*/ 0 h 80"/>
                  <a:gd name="T8" fmla="*/ 163093924 w 80"/>
                  <a:gd name="T9" fmla="*/ 84158688 h 80"/>
                  <a:gd name="T10" fmla="*/ 81544021 w 80"/>
                  <a:gd name="T11" fmla="*/ 42135116 h 80"/>
                  <a:gd name="T12" fmla="*/ 41049064 w 80"/>
                  <a:gd name="T13" fmla="*/ 84158688 h 80"/>
                  <a:gd name="T14" fmla="*/ 81544021 w 80"/>
                  <a:gd name="T15" fmla="*/ 125840306 h 80"/>
                  <a:gd name="T16" fmla="*/ 122043235 w 80"/>
                  <a:gd name="T17" fmla="*/ 84158688 h 80"/>
                  <a:gd name="T18" fmla="*/ 81544021 w 80"/>
                  <a:gd name="T19" fmla="*/ 4213511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67594" name="Freeform 59"/>
              <p:cNvSpPr>
                <a:spLocks/>
              </p:cNvSpPr>
              <p:nvPr/>
            </p:nvSpPr>
            <p:spPr bwMode="auto">
              <a:xfrm>
                <a:off x="4000" y="1971"/>
                <a:ext cx="223" cy="343"/>
              </a:xfrm>
              <a:custGeom>
                <a:avLst/>
                <a:gdLst>
                  <a:gd name="T0" fmla="*/ 99069917 w 52"/>
                  <a:gd name="T1" fmla="*/ 39631491 h 80"/>
                  <a:gd name="T2" fmla="*/ 67278411 w 52"/>
                  <a:gd name="T3" fmla="*/ 35743030 h 80"/>
                  <a:gd name="T4" fmla="*/ 42198363 w 52"/>
                  <a:gd name="T5" fmla="*/ 48421857 h 80"/>
                  <a:gd name="T6" fmla="*/ 60847093 w 52"/>
                  <a:gd name="T7" fmla="*/ 63150512 h 80"/>
                  <a:gd name="T8" fmla="*/ 71626910 w 52"/>
                  <a:gd name="T9" fmla="*/ 67039273 h 80"/>
                  <a:gd name="T10" fmla="*/ 109370867 w 52"/>
                  <a:gd name="T11" fmla="*/ 113615037 h 80"/>
                  <a:gd name="T12" fmla="*/ 44144844 w 52"/>
                  <a:gd name="T13" fmla="*/ 167975337 h 80"/>
                  <a:gd name="T14" fmla="*/ 0 w 52"/>
                  <a:gd name="T15" fmla="*/ 161583328 h 80"/>
                  <a:gd name="T16" fmla="*/ 0 w 52"/>
                  <a:gd name="T17" fmla="*/ 125840306 h 80"/>
                  <a:gd name="T18" fmla="*/ 37743923 w 52"/>
                  <a:gd name="T19" fmla="*/ 132232864 h 80"/>
                  <a:gd name="T20" fmla="*/ 67278411 w 52"/>
                  <a:gd name="T21" fmla="*/ 117503900 h 80"/>
                  <a:gd name="T22" fmla="*/ 48629681 w 52"/>
                  <a:gd name="T23" fmla="*/ 100832117 h 80"/>
                  <a:gd name="T24" fmla="*/ 39692050 w 52"/>
                  <a:gd name="T25" fmla="*/ 98887788 h 80"/>
                  <a:gd name="T26" fmla="*/ 0 w 52"/>
                  <a:gd name="T27" fmla="*/ 50471693 h 80"/>
                  <a:gd name="T28" fmla="*/ 58925280 w 52"/>
                  <a:gd name="T29" fmla="*/ 0 h 80"/>
                  <a:gd name="T30" fmla="*/ 99069917 w 52"/>
                  <a:gd name="T31" fmla="*/ 6392109 h 80"/>
                  <a:gd name="T32" fmla="*/ 99069917 w 52"/>
                  <a:gd name="T33" fmla="*/ 39631491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67595" name="Freeform 60"/>
              <p:cNvSpPr>
                <a:spLocks/>
              </p:cNvSpPr>
              <p:nvPr/>
            </p:nvSpPr>
            <p:spPr bwMode="auto">
              <a:xfrm>
                <a:off x="3272" y="1586"/>
                <a:ext cx="81" cy="167"/>
              </a:xfrm>
              <a:custGeom>
                <a:avLst/>
                <a:gdLst>
                  <a:gd name="T0" fmla="*/ 37646039 w 19"/>
                  <a:gd name="T1" fmla="*/ 20800184 h 39"/>
                  <a:gd name="T2" fmla="*/ 19960822 w 19"/>
                  <a:gd name="T3" fmla="*/ 0 h 39"/>
                  <a:gd name="T4" fmla="*/ 0 w 19"/>
                  <a:gd name="T5" fmla="*/ 20800184 h 39"/>
                  <a:gd name="T6" fmla="*/ 0 w 19"/>
                  <a:gd name="T7" fmla="*/ 61955623 h 39"/>
                  <a:gd name="T8" fmla="*/ 19960822 w 19"/>
                  <a:gd name="T9" fmla="*/ 80831017 h 39"/>
                  <a:gd name="T10" fmla="*/ 37646039 w 19"/>
                  <a:gd name="T11" fmla="*/ 61955623 h 39"/>
                  <a:gd name="T12" fmla="*/ 37646039 w 19"/>
                  <a:gd name="T13" fmla="*/ 20800184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67596" name="Freeform 61"/>
              <p:cNvSpPr>
                <a:spLocks/>
              </p:cNvSpPr>
              <p:nvPr/>
            </p:nvSpPr>
            <p:spPr bwMode="auto">
              <a:xfrm>
                <a:off x="3499" y="1474"/>
                <a:ext cx="81" cy="279"/>
              </a:xfrm>
              <a:custGeom>
                <a:avLst/>
                <a:gdLst>
                  <a:gd name="T0" fmla="*/ 37646039 w 19"/>
                  <a:gd name="T1" fmla="*/ 19249660 h 65"/>
                  <a:gd name="T2" fmla="*/ 17685307 w 19"/>
                  <a:gd name="T3" fmla="*/ 0 h 65"/>
                  <a:gd name="T4" fmla="*/ 0 w 19"/>
                  <a:gd name="T5" fmla="*/ 19249660 h 65"/>
                  <a:gd name="T6" fmla="*/ 0 w 19"/>
                  <a:gd name="T7" fmla="*/ 118672603 h 65"/>
                  <a:gd name="T8" fmla="*/ 17685307 w 19"/>
                  <a:gd name="T9" fmla="*/ 138028498 h 65"/>
                  <a:gd name="T10" fmla="*/ 37646039 w 19"/>
                  <a:gd name="T11" fmla="*/ 118672603 h 65"/>
                  <a:gd name="T12" fmla="*/ 37646039 w 19"/>
                  <a:gd name="T13" fmla="*/ 1924966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67597" name="Freeform 62"/>
              <p:cNvSpPr>
                <a:spLocks/>
              </p:cNvSpPr>
              <p:nvPr/>
            </p:nvSpPr>
            <p:spPr bwMode="auto">
              <a:xfrm>
                <a:off x="3722" y="1320"/>
                <a:ext cx="81" cy="514"/>
              </a:xfrm>
              <a:custGeom>
                <a:avLst/>
                <a:gdLst>
                  <a:gd name="T0" fmla="*/ 37646039 w 19"/>
                  <a:gd name="T1" fmla="*/ 18916454 h 120"/>
                  <a:gd name="T2" fmla="*/ 19960822 w 19"/>
                  <a:gd name="T3" fmla="*/ 0 h 120"/>
                  <a:gd name="T4" fmla="*/ 0 w 19"/>
                  <a:gd name="T5" fmla="*/ 18916454 h 120"/>
                  <a:gd name="T6" fmla="*/ 0 w 19"/>
                  <a:gd name="T7" fmla="*/ 230590827 h 120"/>
                  <a:gd name="T8" fmla="*/ 19960822 w 19"/>
                  <a:gd name="T9" fmla="*/ 249501499 h 120"/>
                  <a:gd name="T10" fmla="*/ 37646039 w 19"/>
                  <a:gd name="T11" fmla="*/ 230590827 h 120"/>
                  <a:gd name="T12" fmla="*/ 37646039 w 19"/>
                  <a:gd name="T13" fmla="*/ 18916454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67598" name="Freeform 63"/>
              <p:cNvSpPr>
                <a:spLocks/>
              </p:cNvSpPr>
              <p:nvPr/>
            </p:nvSpPr>
            <p:spPr bwMode="auto">
              <a:xfrm>
                <a:off x="3949" y="1474"/>
                <a:ext cx="81" cy="279"/>
              </a:xfrm>
              <a:custGeom>
                <a:avLst/>
                <a:gdLst>
                  <a:gd name="T0" fmla="*/ 37646039 w 19"/>
                  <a:gd name="T1" fmla="*/ 19249660 h 65"/>
                  <a:gd name="T2" fmla="*/ 17685307 w 19"/>
                  <a:gd name="T3" fmla="*/ 0 h 65"/>
                  <a:gd name="T4" fmla="*/ 0 w 19"/>
                  <a:gd name="T5" fmla="*/ 19249660 h 65"/>
                  <a:gd name="T6" fmla="*/ 0 w 19"/>
                  <a:gd name="T7" fmla="*/ 118672603 h 65"/>
                  <a:gd name="T8" fmla="*/ 17685307 w 19"/>
                  <a:gd name="T9" fmla="*/ 138028498 h 65"/>
                  <a:gd name="T10" fmla="*/ 37646039 w 19"/>
                  <a:gd name="T11" fmla="*/ 118672603 h 65"/>
                  <a:gd name="T12" fmla="*/ 37646039 w 19"/>
                  <a:gd name="T13" fmla="*/ 1924966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67599" name="Freeform 64"/>
              <p:cNvSpPr>
                <a:spLocks/>
              </p:cNvSpPr>
              <p:nvPr/>
            </p:nvSpPr>
            <p:spPr bwMode="auto">
              <a:xfrm>
                <a:off x="4171" y="1586"/>
                <a:ext cx="86" cy="167"/>
              </a:xfrm>
              <a:custGeom>
                <a:avLst/>
                <a:gdLst>
                  <a:gd name="T0" fmla="*/ 43244069 w 20"/>
                  <a:gd name="T1" fmla="*/ 20800184 h 39"/>
                  <a:gd name="T2" fmla="*/ 21605780 w 20"/>
                  <a:gd name="T3" fmla="*/ 0 h 39"/>
                  <a:gd name="T4" fmla="*/ 0 w 20"/>
                  <a:gd name="T5" fmla="*/ 20800184 h 39"/>
                  <a:gd name="T6" fmla="*/ 0 w 20"/>
                  <a:gd name="T7" fmla="*/ 61955623 h 39"/>
                  <a:gd name="T8" fmla="*/ 21605780 w 20"/>
                  <a:gd name="T9" fmla="*/ 80831017 h 39"/>
                  <a:gd name="T10" fmla="*/ 43244069 w 20"/>
                  <a:gd name="T11" fmla="*/ 61955623 h 39"/>
                  <a:gd name="T12" fmla="*/ 43244069 w 20"/>
                  <a:gd name="T13" fmla="*/ 20800184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67600" name="Freeform 65"/>
              <p:cNvSpPr>
                <a:spLocks/>
              </p:cNvSpPr>
              <p:nvPr/>
            </p:nvSpPr>
            <p:spPr bwMode="auto">
              <a:xfrm>
                <a:off x="4398" y="1474"/>
                <a:ext cx="82" cy="279"/>
              </a:xfrm>
              <a:custGeom>
                <a:avLst/>
                <a:gdLst>
                  <a:gd name="T0" fmla="*/ 42616798 w 19"/>
                  <a:gd name="T1" fmla="*/ 19249660 h 65"/>
                  <a:gd name="T2" fmla="*/ 22397739 w 19"/>
                  <a:gd name="T3" fmla="*/ 0 h 65"/>
                  <a:gd name="T4" fmla="*/ 0 w 19"/>
                  <a:gd name="T5" fmla="*/ 19249660 h 65"/>
                  <a:gd name="T6" fmla="*/ 0 w 19"/>
                  <a:gd name="T7" fmla="*/ 118672603 h 65"/>
                  <a:gd name="T8" fmla="*/ 22397739 w 19"/>
                  <a:gd name="T9" fmla="*/ 138028498 h 65"/>
                  <a:gd name="T10" fmla="*/ 42616798 w 19"/>
                  <a:gd name="T11" fmla="*/ 118672603 h 65"/>
                  <a:gd name="T12" fmla="*/ 42616798 w 19"/>
                  <a:gd name="T13" fmla="*/ 1924966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67601" name="Freeform 66"/>
              <p:cNvSpPr>
                <a:spLocks/>
              </p:cNvSpPr>
              <p:nvPr/>
            </p:nvSpPr>
            <p:spPr bwMode="auto">
              <a:xfrm>
                <a:off x="4625" y="1320"/>
                <a:ext cx="82" cy="514"/>
              </a:xfrm>
              <a:custGeom>
                <a:avLst/>
                <a:gdLst>
                  <a:gd name="T0" fmla="*/ 42616798 w 19"/>
                  <a:gd name="T1" fmla="*/ 18916454 h 120"/>
                  <a:gd name="T2" fmla="*/ 20219008 w 19"/>
                  <a:gd name="T3" fmla="*/ 0 h 120"/>
                  <a:gd name="T4" fmla="*/ 0 w 19"/>
                  <a:gd name="T5" fmla="*/ 18916454 h 120"/>
                  <a:gd name="T6" fmla="*/ 0 w 19"/>
                  <a:gd name="T7" fmla="*/ 230590827 h 120"/>
                  <a:gd name="T8" fmla="*/ 20219008 w 19"/>
                  <a:gd name="T9" fmla="*/ 249501499 h 120"/>
                  <a:gd name="T10" fmla="*/ 42616798 w 19"/>
                  <a:gd name="T11" fmla="*/ 230590827 h 120"/>
                  <a:gd name="T12" fmla="*/ 42616798 w 19"/>
                  <a:gd name="T13" fmla="*/ 18916454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67602" name="Freeform 67"/>
              <p:cNvSpPr>
                <a:spLocks/>
              </p:cNvSpPr>
              <p:nvPr/>
            </p:nvSpPr>
            <p:spPr bwMode="auto">
              <a:xfrm>
                <a:off x="4848" y="1474"/>
                <a:ext cx="82" cy="279"/>
              </a:xfrm>
              <a:custGeom>
                <a:avLst/>
                <a:gdLst>
                  <a:gd name="T0" fmla="*/ 42616798 w 19"/>
                  <a:gd name="T1" fmla="*/ 19249660 h 65"/>
                  <a:gd name="T2" fmla="*/ 22397739 w 19"/>
                  <a:gd name="T3" fmla="*/ 0 h 65"/>
                  <a:gd name="T4" fmla="*/ 0 w 19"/>
                  <a:gd name="T5" fmla="*/ 19249660 h 65"/>
                  <a:gd name="T6" fmla="*/ 0 w 19"/>
                  <a:gd name="T7" fmla="*/ 118672603 h 65"/>
                  <a:gd name="T8" fmla="*/ 22397739 w 19"/>
                  <a:gd name="T9" fmla="*/ 138028498 h 65"/>
                  <a:gd name="T10" fmla="*/ 42616798 w 19"/>
                  <a:gd name="T11" fmla="*/ 118672603 h 65"/>
                  <a:gd name="T12" fmla="*/ 42616798 w 19"/>
                  <a:gd name="T13" fmla="*/ 1924966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67603" name="Freeform 68"/>
              <p:cNvSpPr>
                <a:spLocks/>
              </p:cNvSpPr>
              <p:nvPr/>
            </p:nvSpPr>
            <p:spPr bwMode="auto">
              <a:xfrm>
                <a:off x="5075" y="1586"/>
                <a:ext cx="82" cy="167"/>
              </a:xfrm>
              <a:custGeom>
                <a:avLst/>
                <a:gdLst>
                  <a:gd name="T0" fmla="*/ 42616798 w 19"/>
                  <a:gd name="T1" fmla="*/ 20800184 h 39"/>
                  <a:gd name="T2" fmla="*/ 20219008 w 19"/>
                  <a:gd name="T3" fmla="*/ 0 h 39"/>
                  <a:gd name="T4" fmla="*/ 0 w 19"/>
                  <a:gd name="T5" fmla="*/ 20800184 h 39"/>
                  <a:gd name="T6" fmla="*/ 0 w 19"/>
                  <a:gd name="T7" fmla="*/ 61955623 h 39"/>
                  <a:gd name="T8" fmla="*/ 20219008 w 19"/>
                  <a:gd name="T9" fmla="*/ 80831017 h 39"/>
                  <a:gd name="T10" fmla="*/ 42616798 w 19"/>
                  <a:gd name="T11" fmla="*/ 61955623 h 39"/>
                  <a:gd name="T12" fmla="*/ 42616798 w 19"/>
                  <a:gd name="T13" fmla="*/ 20800184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67588" name="Rectangle 70"/>
            <p:cNvSpPr>
              <a:spLocks noChangeArrowheads="1"/>
            </p:cNvSpPr>
            <p:nvPr/>
          </p:nvSpPr>
          <p:spPr bwMode="auto">
            <a:xfrm>
              <a:off x="0" y="0"/>
              <a:ext cx="5760" cy="432"/>
            </a:xfrm>
            <a:prstGeom prst="rect">
              <a:avLst/>
            </a:prstGeom>
            <a:solidFill>
              <a:srgbClr val="FFFFFF"/>
            </a:solidFill>
            <a:ln w="9525" algn="ctr">
              <a:noFill/>
              <a:miter lim="800000"/>
              <a:headEnd/>
              <a:tailEnd/>
            </a:ln>
          </p:spPr>
          <p:txBody>
            <a:bodyPr wrap="none" lIns="82124" tIns="41061" rIns="82124" bIns="41061" anchor="ctr"/>
            <a:lstStyle/>
            <a:p>
              <a:pPr algn="ctr" eaLnBrk="0" hangingPunct="0">
                <a:lnSpc>
                  <a:spcPct val="90000"/>
                </a:lnSpc>
              </a:pPr>
              <a:endParaRPr lang="en-US"/>
            </a:p>
          </p:txBody>
        </p:sp>
      </p:gr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152400"/>
            <a:ext cx="8145463" cy="838200"/>
          </a:xfrm>
        </p:spPr>
        <p:txBody>
          <a:bodyPr/>
          <a:lstStyle/>
          <a:p>
            <a:pPr eaLnBrk="1" hangingPunct="1"/>
            <a:r>
              <a:rPr lang="en-US" dirty="0" smtClean="0"/>
              <a:t>Building a vPC Domain</a:t>
            </a:r>
            <a:br>
              <a:rPr lang="en-US" dirty="0" smtClean="0"/>
            </a:br>
            <a:r>
              <a:rPr lang="en-US" sz="2400" dirty="0" smtClean="0">
                <a:solidFill>
                  <a:schemeClr val="tx1"/>
                </a:solidFill>
              </a:rPr>
              <a:t>Configuration Steps</a:t>
            </a:r>
          </a:p>
        </p:txBody>
      </p:sp>
      <p:sp>
        <p:nvSpPr>
          <p:cNvPr id="9219" name="Content Placeholder 2"/>
          <p:cNvSpPr>
            <a:spLocks noGrp="1"/>
          </p:cNvSpPr>
          <p:nvPr>
            <p:ph idx="4294967295"/>
          </p:nvPr>
        </p:nvSpPr>
        <p:spPr>
          <a:xfrm>
            <a:off x="76200" y="1066800"/>
            <a:ext cx="8839200" cy="2743200"/>
          </a:xfrm>
        </p:spPr>
        <p:txBody>
          <a:bodyPr/>
          <a:lstStyle/>
          <a:p>
            <a:pPr eaLnBrk="1" hangingPunct="1">
              <a:buSzPct val="120000"/>
              <a:buFont typeface="Wingdings" pitchFamily="2" charset="2"/>
              <a:buNone/>
            </a:pPr>
            <a:r>
              <a:rPr lang="en-US" sz="1800" b="1" dirty="0" smtClean="0"/>
              <a:t>Following steps are needed to build a vPC (Order does Matter!)</a:t>
            </a:r>
          </a:p>
          <a:p>
            <a:pPr marL="800100" lvl="1" indent="-342900" eaLnBrk="1" hangingPunct="1">
              <a:buClr>
                <a:schemeClr val="accent1"/>
              </a:buClr>
              <a:buFontTx/>
              <a:buAutoNum type="arabicPeriod"/>
            </a:pPr>
            <a:r>
              <a:rPr lang="en-US" sz="1600" dirty="0" smtClean="0"/>
              <a:t>Configure globally a vPC domain on both vPC devices</a:t>
            </a:r>
          </a:p>
          <a:p>
            <a:pPr marL="800100" lvl="1" indent="-342900" eaLnBrk="1" hangingPunct="1">
              <a:buClr>
                <a:schemeClr val="accent1"/>
              </a:buClr>
              <a:buFontTx/>
              <a:buAutoNum type="arabicPeriod"/>
            </a:pPr>
            <a:r>
              <a:rPr lang="en-US" sz="1600" dirty="0" smtClean="0"/>
              <a:t>Configure a Peer-</a:t>
            </a:r>
            <a:r>
              <a:rPr lang="en-US" sz="1600" dirty="0" err="1" smtClean="0"/>
              <a:t>keepalive</a:t>
            </a:r>
            <a:r>
              <a:rPr lang="en-US" sz="1600" dirty="0" smtClean="0"/>
              <a:t> link on both vPC peer switches (make sure is operational)</a:t>
            </a:r>
            <a:br>
              <a:rPr lang="en-US" sz="1600" dirty="0" smtClean="0"/>
            </a:br>
            <a:r>
              <a:rPr lang="en-US" sz="1600" b="1" dirty="0" smtClean="0"/>
              <a:t>NOTE:</a:t>
            </a:r>
            <a:r>
              <a:rPr lang="en-US" sz="1600" dirty="0" smtClean="0"/>
              <a:t> When a vPC domain is configured the </a:t>
            </a:r>
            <a:r>
              <a:rPr lang="en-US" sz="1600" dirty="0" err="1" smtClean="0"/>
              <a:t>keepalive</a:t>
            </a:r>
            <a:r>
              <a:rPr lang="en-US" sz="1600" dirty="0" smtClean="0"/>
              <a:t> </a:t>
            </a:r>
            <a:r>
              <a:rPr lang="en-US" sz="1600" u="sng" dirty="0" smtClean="0"/>
              <a:t>must be</a:t>
            </a:r>
            <a:r>
              <a:rPr lang="en-US" sz="1600" dirty="0" smtClean="0"/>
              <a:t> operational to allow a vPC domain to successfully form.</a:t>
            </a:r>
          </a:p>
          <a:p>
            <a:pPr marL="800100" lvl="1" indent="-342900" eaLnBrk="1" hangingPunct="1">
              <a:buClr>
                <a:schemeClr val="accent1"/>
              </a:buClr>
              <a:buFontTx/>
              <a:buAutoNum type="arabicPeriod"/>
            </a:pPr>
            <a:r>
              <a:rPr lang="en-US" sz="1600" dirty="0" smtClean="0"/>
              <a:t>Configure (or reuse) an interconnecting port-channel between the vPC peer switches</a:t>
            </a:r>
          </a:p>
          <a:p>
            <a:pPr marL="800100" lvl="1" indent="-342900" eaLnBrk="1" hangingPunct="1">
              <a:buClr>
                <a:schemeClr val="accent1"/>
              </a:buClr>
              <a:buFontTx/>
              <a:buAutoNum type="arabicPeriod"/>
            </a:pPr>
            <a:r>
              <a:rPr lang="en-US" sz="1600" dirty="0" smtClean="0"/>
              <a:t>Configure the inter-switch channel as Peer-link on both vPC devices (make sure is operational)</a:t>
            </a:r>
          </a:p>
          <a:p>
            <a:pPr marL="800100" lvl="1" indent="-342900" eaLnBrk="1" hangingPunct="1">
              <a:buClr>
                <a:schemeClr val="accent1"/>
              </a:buClr>
              <a:buFontTx/>
              <a:buAutoNum type="arabicPeriod"/>
            </a:pPr>
            <a:r>
              <a:rPr lang="en-US" sz="1600" dirty="0" smtClean="0"/>
              <a:t>Configure (or reuse) Port-channels to dual-attached devices</a:t>
            </a:r>
          </a:p>
          <a:p>
            <a:pPr marL="800100" lvl="1" indent="-342900" eaLnBrk="1" hangingPunct="1">
              <a:buClr>
                <a:schemeClr val="accent1"/>
              </a:buClr>
              <a:buFontTx/>
              <a:buAutoNum type="arabicPeriod"/>
            </a:pPr>
            <a:r>
              <a:rPr lang="en-US" sz="1600" dirty="0" smtClean="0"/>
              <a:t>Configure a unique logical vPC and join port-channels across different vPC peers  </a:t>
            </a:r>
            <a:endParaRPr lang="en-US" sz="1200" dirty="0" smtClean="0"/>
          </a:p>
          <a:p>
            <a:pPr marL="800100" lvl="1" indent="-342900" eaLnBrk="1" hangingPunct="1"/>
            <a:endParaRPr lang="en-US" sz="1200" dirty="0" smtClean="0"/>
          </a:p>
        </p:txBody>
      </p:sp>
      <p:sp>
        <p:nvSpPr>
          <p:cNvPr id="9220" name="Rectangle 26"/>
          <p:cNvSpPr>
            <a:spLocks noChangeArrowheads="1"/>
          </p:cNvSpPr>
          <p:nvPr/>
        </p:nvSpPr>
        <p:spPr bwMode="auto">
          <a:xfrm>
            <a:off x="3429000" y="48006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9221" name="Line 28"/>
          <p:cNvSpPr>
            <a:spLocks noChangeShapeType="1"/>
          </p:cNvSpPr>
          <p:nvPr/>
        </p:nvSpPr>
        <p:spPr bwMode="auto">
          <a:xfrm flipH="1">
            <a:off x="4032250" y="52578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9222" name="Line 23"/>
          <p:cNvSpPr>
            <a:spLocks noChangeShapeType="1"/>
          </p:cNvSpPr>
          <p:nvPr/>
        </p:nvSpPr>
        <p:spPr bwMode="auto">
          <a:xfrm flipH="1">
            <a:off x="4648200" y="5486400"/>
            <a:ext cx="533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9223" name="Line 32"/>
          <p:cNvSpPr>
            <a:spLocks noChangeShapeType="1"/>
          </p:cNvSpPr>
          <p:nvPr/>
        </p:nvSpPr>
        <p:spPr bwMode="auto">
          <a:xfrm>
            <a:off x="3871913" y="5562600"/>
            <a:ext cx="609600" cy="8382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9224" name="Picture 124" descr="DC3 Icon"/>
          <p:cNvPicPr>
            <a:picLocks noChangeAspect="1" noChangeArrowheads="1"/>
          </p:cNvPicPr>
          <p:nvPr/>
        </p:nvPicPr>
        <p:blipFill>
          <a:blip r:embed="rId3"/>
          <a:srcRect/>
          <a:stretch>
            <a:fillRect/>
          </a:stretch>
        </p:blipFill>
        <p:spPr bwMode="auto">
          <a:xfrm>
            <a:off x="3498850" y="4876800"/>
            <a:ext cx="603250" cy="796925"/>
          </a:xfrm>
          <a:prstGeom prst="rect">
            <a:avLst/>
          </a:prstGeom>
          <a:noFill/>
          <a:ln w="9525">
            <a:noFill/>
            <a:miter lim="800000"/>
            <a:headEnd/>
            <a:tailEnd/>
          </a:ln>
        </p:spPr>
      </p:pic>
      <p:pic>
        <p:nvPicPr>
          <p:cNvPr id="9225" name="Picture 124" descr="DC3 Icon"/>
          <p:cNvPicPr>
            <a:picLocks noChangeAspect="1" noChangeArrowheads="1"/>
          </p:cNvPicPr>
          <p:nvPr/>
        </p:nvPicPr>
        <p:blipFill>
          <a:blip r:embed="rId3"/>
          <a:srcRect/>
          <a:stretch>
            <a:fillRect/>
          </a:stretch>
        </p:blipFill>
        <p:spPr bwMode="auto">
          <a:xfrm>
            <a:off x="4953000" y="4876800"/>
            <a:ext cx="603250" cy="796925"/>
          </a:xfrm>
          <a:prstGeom prst="rect">
            <a:avLst/>
          </a:prstGeom>
          <a:noFill/>
          <a:ln w="9525">
            <a:noFill/>
            <a:miter lim="800000"/>
            <a:headEnd/>
            <a:tailEnd/>
          </a:ln>
        </p:spPr>
      </p:pic>
      <p:sp>
        <p:nvSpPr>
          <p:cNvPr id="9226" name="Line 30"/>
          <p:cNvSpPr>
            <a:spLocks noChangeShapeType="1"/>
          </p:cNvSpPr>
          <p:nvPr/>
        </p:nvSpPr>
        <p:spPr bwMode="auto">
          <a:xfrm flipH="1">
            <a:off x="4038600" y="5105400"/>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9227" name="Oval 108"/>
          <p:cNvSpPr>
            <a:spLocks noChangeArrowheads="1"/>
          </p:cNvSpPr>
          <p:nvPr/>
        </p:nvSpPr>
        <p:spPr bwMode="auto">
          <a:xfrm>
            <a:off x="4038600" y="6172200"/>
            <a:ext cx="990600" cy="76200"/>
          </a:xfrm>
          <a:prstGeom prst="ellipse">
            <a:avLst/>
          </a:prstGeom>
          <a:solidFill>
            <a:srgbClr val="C00000">
              <a:alpha val="81175"/>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9228" name="AutoShape 104"/>
          <p:cNvSpPr>
            <a:spLocks noChangeArrowheads="1"/>
          </p:cNvSpPr>
          <p:nvPr/>
        </p:nvSpPr>
        <p:spPr bwMode="auto">
          <a:xfrm>
            <a:off x="3200400" y="6245225"/>
            <a:ext cx="762000" cy="293688"/>
          </a:xfrm>
          <a:prstGeom prst="wedgeRoundRectCallout">
            <a:avLst>
              <a:gd name="adj1" fmla="val 105500"/>
              <a:gd name="adj2" fmla="val -47111"/>
              <a:gd name="adj3" fmla="val 16667"/>
            </a:avLst>
          </a:prstGeom>
          <a:solidFill>
            <a:schemeClr val="accent1"/>
          </a:solidFill>
          <a:ln w="9525">
            <a:solidFill>
              <a:schemeClr val="tx1"/>
            </a:solidFill>
            <a:miter lim="800000"/>
            <a:headEnd/>
            <a:tailEnd/>
          </a:ln>
        </p:spPr>
        <p:txBody>
          <a:bodyPr lIns="0" tIns="0" rIns="0" bIns="0" anchor="ctr"/>
          <a:lstStyle/>
          <a:p>
            <a:pPr algn="ctr"/>
            <a:r>
              <a:rPr lang="en-US" sz="1200" b="1">
                <a:solidFill>
                  <a:schemeClr val="bg1"/>
                </a:solidFill>
              </a:rPr>
              <a:t>vPC</a:t>
            </a:r>
          </a:p>
        </p:txBody>
      </p:sp>
      <p:sp>
        <p:nvSpPr>
          <p:cNvPr id="9229" name="AutoShape 104"/>
          <p:cNvSpPr>
            <a:spLocks noChangeArrowheads="1"/>
          </p:cNvSpPr>
          <p:nvPr/>
        </p:nvSpPr>
        <p:spPr bwMode="auto">
          <a:xfrm>
            <a:off x="5867400" y="6234113"/>
            <a:ext cx="1573213" cy="457200"/>
          </a:xfrm>
          <a:prstGeom prst="wedgeRoundRectCallout">
            <a:avLst>
              <a:gd name="adj1" fmla="val -101468"/>
              <a:gd name="adj2" fmla="val -167898"/>
              <a:gd name="adj3" fmla="val 16667"/>
            </a:avLst>
          </a:prstGeom>
          <a:solidFill>
            <a:schemeClr val="accent1"/>
          </a:solidFill>
          <a:ln w="9525">
            <a:solidFill>
              <a:schemeClr val="tx1"/>
            </a:solidFill>
            <a:miter lim="800000"/>
            <a:headEnd/>
            <a:tailEnd/>
          </a:ln>
        </p:spPr>
        <p:txBody>
          <a:bodyPr lIns="0" tIns="0" rIns="0" bIns="0" anchor="ctr"/>
          <a:lstStyle/>
          <a:p>
            <a:pPr algn="ctr"/>
            <a:r>
              <a:rPr lang="en-US" sz="1200" b="1">
                <a:solidFill>
                  <a:schemeClr val="bg1"/>
                </a:solidFill>
              </a:rPr>
              <a:t>vPC member port</a:t>
            </a:r>
          </a:p>
        </p:txBody>
      </p:sp>
      <p:sp>
        <p:nvSpPr>
          <p:cNvPr id="9230" name="Line 28"/>
          <p:cNvSpPr>
            <a:spLocks noChangeShapeType="1"/>
          </p:cNvSpPr>
          <p:nvPr/>
        </p:nvSpPr>
        <p:spPr bwMode="auto">
          <a:xfrm flipH="1">
            <a:off x="4038600" y="5334000"/>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9231" name="Oval 108"/>
          <p:cNvSpPr>
            <a:spLocks noChangeArrowheads="1"/>
          </p:cNvSpPr>
          <p:nvPr/>
        </p:nvSpPr>
        <p:spPr bwMode="auto">
          <a:xfrm>
            <a:off x="4495800" y="5181600"/>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9232" name="Line 32"/>
          <p:cNvSpPr>
            <a:spLocks noChangeShapeType="1"/>
          </p:cNvSpPr>
          <p:nvPr/>
        </p:nvSpPr>
        <p:spPr bwMode="auto">
          <a:xfrm>
            <a:off x="3733800" y="5562600"/>
            <a:ext cx="685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9233" name="Line 23"/>
          <p:cNvSpPr>
            <a:spLocks noChangeShapeType="1"/>
          </p:cNvSpPr>
          <p:nvPr/>
        </p:nvSpPr>
        <p:spPr bwMode="auto">
          <a:xfrm flipH="1">
            <a:off x="4800600" y="5486400"/>
            <a:ext cx="5334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9234"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16400" y="6403975"/>
            <a:ext cx="660400" cy="301625"/>
          </a:xfrm>
          <a:prstGeom prst="rect">
            <a:avLst/>
          </a:prstGeom>
          <a:noFill/>
          <a:ln w="9525">
            <a:noFill/>
            <a:miter lim="800000"/>
            <a:headEnd/>
            <a:tailEnd/>
          </a:ln>
        </p:spPr>
      </p:pic>
      <p:sp>
        <p:nvSpPr>
          <p:cNvPr id="9235" name="AutoShape 105"/>
          <p:cNvSpPr>
            <a:spLocks noChangeArrowheads="1"/>
          </p:cNvSpPr>
          <p:nvPr/>
        </p:nvSpPr>
        <p:spPr bwMode="auto">
          <a:xfrm>
            <a:off x="2667000" y="4343400"/>
            <a:ext cx="1371600" cy="381000"/>
          </a:xfrm>
          <a:prstGeom prst="wedgeRoundRectCallout">
            <a:avLst>
              <a:gd name="adj1" fmla="val 84361"/>
              <a:gd name="adj2" fmla="val 135773"/>
              <a:gd name="adj3" fmla="val 16667"/>
            </a:avLst>
          </a:prstGeom>
          <a:solidFill>
            <a:schemeClr val="accent1"/>
          </a:solidFill>
          <a:ln w="9525">
            <a:solidFill>
              <a:schemeClr val="tx1"/>
            </a:solidFill>
            <a:miter lim="800000"/>
            <a:headEnd/>
            <a:tailEnd/>
          </a:ln>
        </p:spPr>
        <p:txBody>
          <a:bodyPr lIns="0" tIns="0" rIns="0" bIns="0"/>
          <a:lstStyle/>
          <a:p>
            <a:pPr algn="ctr"/>
            <a:r>
              <a:rPr lang="en-US" sz="1200" b="1">
                <a:solidFill>
                  <a:schemeClr val="bg1"/>
                </a:solidFill>
              </a:rPr>
              <a:t>vPC peer-keepalive link</a:t>
            </a:r>
          </a:p>
        </p:txBody>
      </p:sp>
      <p:sp>
        <p:nvSpPr>
          <p:cNvPr id="9236" name="AutoShape 105"/>
          <p:cNvSpPr>
            <a:spLocks noChangeArrowheads="1"/>
          </p:cNvSpPr>
          <p:nvPr/>
        </p:nvSpPr>
        <p:spPr bwMode="auto">
          <a:xfrm>
            <a:off x="4876800" y="4267200"/>
            <a:ext cx="1066800" cy="228600"/>
          </a:xfrm>
          <a:prstGeom prst="wedgeRoundRectCallout">
            <a:avLst>
              <a:gd name="adj1" fmla="val -72051"/>
              <a:gd name="adj2" fmla="val 392801"/>
              <a:gd name="adj3" fmla="val 16667"/>
            </a:avLst>
          </a:prstGeom>
          <a:solidFill>
            <a:schemeClr val="accent1"/>
          </a:solidFill>
          <a:ln w="9525">
            <a:solidFill>
              <a:schemeClr val="tx1"/>
            </a:solidFill>
            <a:miter lim="800000"/>
            <a:headEnd/>
            <a:tailEnd/>
          </a:ln>
        </p:spPr>
        <p:txBody>
          <a:bodyPr lIns="0" tIns="0" rIns="0" bIns="0" anchor="ctr"/>
          <a:lstStyle/>
          <a:p>
            <a:pPr algn="ctr"/>
            <a:r>
              <a:rPr lang="en-US" sz="1200" b="1">
                <a:solidFill>
                  <a:schemeClr val="bg1"/>
                </a:solidFill>
              </a:rPr>
              <a:t>vPC peer-link</a:t>
            </a:r>
          </a:p>
        </p:txBody>
      </p:sp>
      <p:sp>
        <p:nvSpPr>
          <p:cNvPr id="9237" name="Oval 108"/>
          <p:cNvSpPr>
            <a:spLocks noChangeArrowheads="1"/>
          </p:cNvSpPr>
          <p:nvPr/>
        </p:nvSpPr>
        <p:spPr bwMode="auto">
          <a:xfrm>
            <a:off x="3733800" y="5791200"/>
            <a:ext cx="533400" cy="76200"/>
          </a:xfrm>
          <a:prstGeom prst="ellipse">
            <a:avLst/>
          </a:prstGeom>
          <a:noFill/>
          <a:ln w="15875">
            <a:solidFill>
              <a:schemeClr val="tx1"/>
            </a:solidFill>
            <a:round/>
            <a:headEnd/>
            <a:tailEnd/>
          </a:ln>
        </p:spPr>
        <p:txBody>
          <a:bodyPr wrap="none" anchor="ctr"/>
          <a:lstStyle/>
          <a:p>
            <a:pPr algn="ctr" eaLnBrk="0" hangingPunct="0">
              <a:lnSpc>
                <a:spcPct val="90000"/>
              </a:lnSpc>
            </a:pPr>
            <a:endParaRPr lang="en-US"/>
          </a:p>
        </p:txBody>
      </p:sp>
      <p:sp>
        <p:nvSpPr>
          <p:cNvPr id="9238" name="Oval 108"/>
          <p:cNvSpPr>
            <a:spLocks noChangeArrowheads="1"/>
          </p:cNvSpPr>
          <p:nvPr/>
        </p:nvSpPr>
        <p:spPr bwMode="auto">
          <a:xfrm>
            <a:off x="4800600" y="5791200"/>
            <a:ext cx="533400" cy="76200"/>
          </a:xfrm>
          <a:prstGeom prst="ellipse">
            <a:avLst/>
          </a:prstGeom>
          <a:noFill/>
          <a:ln w="15875">
            <a:solidFill>
              <a:schemeClr val="tx1"/>
            </a:solidFill>
            <a:round/>
            <a:headEnd/>
            <a:tailEnd/>
          </a:ln>
        </p:spPr>
        <p:txBody>
          <a:bodyPr wrap="none" anchor="ctr"/>
          <a:lstStyle/>
          <a:p>
            <a:pPr algn="ctr" eaLnBrk="0" hangingPunct="0">
              <a:lnSpc>
                <a:spcPct val="90000"/>
              </a:lnSpc>
            </a:pPr>
            <a:endParaRPr lang="en-US"/>
          </a:p>
        </p:txBody>
      </p:sp>
      <p:sp>
        <p:nvSpPr>
          <p:cNvPr id="9239" name="AutoShape 104"/>
          <p:cNvSpPr>
            <a:spLocks noChangeArrowheads="1"/>
          </p:cNvSpPr>
          <p:nvPr/>
        </p:nvSpPr>
        <p:spPr bwMode="auto">
          <a:xfrm>
            <a:off x="1544638" y="5929313"/>
            <a:ext cx="1143000" cy="685800"/>
          </a:xfrm>
          <a:prstGeom prst="wedgeRoundRectCallout">
            <a:avLst>
              <a:gd name="adj1" fmla="val 151236"/>
              <a:gd name="adj2" fmla="val -62847"/>
              <a:gd name="adj3" fmla="val 16667"/>
            </a:avLst>
          </a:prstGeom>
          <a:solidFill>
            <a:schemeClr val="accent1"/>
          </a:solidFill>
          <a:ln w="9525">
            <a:solidFill>
              <a:schemeClr val="tx1"/>
            </a:solidFill>
            <a:miter lim="800000"/>
            <a:headEnd/>
            <a:tailEnd/>
          </a:ln>
        </p:spPr>
        <p:txBody>
          <a:bodyPr lIns="0" tIns="0" rIns="0" bIns="0" anchor="ctr"/>
          <a:lstStyle/>
          <a:p>
            <a:pPr algn="ctr"/>
            <a:r>
              <a:rPr lang="en-US" sz="1200" b="1">
                <a:solidFill>
                  <a:schemeClr val="bg1"/>
                </a:solidFill>
              </a:rPr>
              <a:t>Standalone Port-channel</a:t>
            </a:r>
          </a:p>
        </p:txBody>
      </p:sp>
      <p:sp>
        <p:nvSpPr>
          <p:cNvPr id="9240" name="AutoShape 106"/>
          <p:cNvSpPr>
            <a:spLocks noChangeArrowheads="1"/>
          </p:cNvSpPr>
          <p:nvPr/>
        </p:nvSpPr>
        <p:spPr bwMode="auto">
          <a:xfrm>
            <a:off x="6019800" y="5257800"/>
            <a:ext cx="762000" cy="304800"/>
          </a:xfrm>
          <a:prstGeom prst="wedgeRoundRectCallout">
            <a:avLst>
              <a:gd name="adj1" fmla="val -122500"/>
              <a:gd name="adj2" fmla="val -69273"/>
              <a:gd name="adj3" fmla="val 16667"/>
            </a:avLst>
          </a:prstGeom>
          <a:solidFill>
            <a:schemeClr val="accent1"/>
          </a:solidFill>
          <a:ln w="9525">
            <a:solidFill>
              <a:schemeClr val="tx1"/>
            </a:solidFill>
            <a:miter lim="800000"/>
            <a:headEnd/>
            <a:tailEnd/>
          </a:ln>
        </p:spPr>
        <p:txBody>
          <a:bodyPr lIns="0" tIns="0" rIns="0" bIns="0" anchor="ctr"/>
          <a:lstStyle/>
          <a:p>
            <a:pPr algn="ctr"/>
            <a:r>
              <a:rPr lang="en-US" sz="1200" b="1">
                <a:solidFill>
                  <a:schemeClr val="bg1"/>
                </a:solidFill>
              </a:rPr>
              <a:t>vPC peer</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Building a vPC Domain</a:t>
            </a:r>
            <a:br>
              <a:rPr lang="en-US" smtClean="0"/>
            </a:br>
            <a:r>
              <a:rPr lang="en-US" sz="2400" smtClean="0">
                <a:solidFill>
                  <a:schemeClr val="tx1"/>
                </a:solidFill>
              </a:rPr>
              <a:t>Peer Link</a:t>
            </a:r>
          </a:p>
        </p:txBody>
      </p:sp>
      <p:sp>
        <p:nvSpPr>
          <p:cNvPr id="3" name="Content Placeholder 2"/>
          <p:cNvSpPr>
            <a:spLocks noGrp="1"/>
          </p:cNvSpPr>
          <p:nvPr>
            <p:ph idx="4294967295"/>
          </p:nvPr>
        </p:nvSpPr>
        <p:spPr>
          <a:xfrm>
            <a:off x="34925" y="1219200"/>
            <a:ext cx="6442075" cy="4876800"/>
          </a:xfrm>
        </p:spPr>
        <p:txBody>
          <a:bodyPr>
            <a:noAutofit/>
          </a:bodyPr>
          <a:lstStyle/>
          <a:p>
            <a:pPr eaLnBrk="1" hangingPunct="1">
              <a:buSzPct val="120000"/>
              <a:defRPr/>
            </a:pPr>
            <a:r>
              <a:rPr lang="en-US" sz="1600" b="1" dirty="0"/>
              <a:t>Definition:</a:t>
            </a:r>
          </a:p>
          <a:p>
            <a:pPr marL="628650" lvl="1" indent="-171450" eaLnBrk="1" hangingPunct="1">
              <a:buClr>
                <a:schemeClr val="accent1"/>
              </a:buClr>
              <a:buFont typeface="Wingdings" pitchFamily="2" charset="2"/>
              <a:buChar char="ü"/>
              <a:defRPr/>
            </a:pPr>
            <a:r>
              <a:rPr lang="en-US" sz="1600" dirty="0"/>
              <a:t>Standard 802.1Q Trunk</a:t>
            </a:r>
          </a:p>
          <a:p>
            <a:pPr marL="628650" lvl="1" indent="-171450" eaLnBrk="1" hangingPunct="1">
              <a:buClr>
                <a:schemeClr val="accent1"/>
              </a:buClr>
              <a:buFont typeface="Wingdings" pitchFamily="2" charset="2"/>
              <a:buChar char="ü"/>
              <a:defRPr/>
            </a:pPr>
            <a:r>
              <a:rPr lang="en-US" sz="1600" dirty="0"/>
              <a:t>Can Carry vPC and non vPC </a:t>
            </a:r>
            <a:r>
              <a:rPr lang="en-US" sz="1600" dirty="0" err="1"/>
              <a:t>VLANs</a:t>
            </a:r>
            <a:r>
              <a:rPr lang="en-US" dirty="0">
                <a:solidFill>
                  <a:schemeClr val="tx2"/>
                </a:solidFill>
              </a:rPr>
              <a:t>*</a:t>
            </a:r>
            <a:endParaRPr lang="en-US" sz="1600" dirty="0">
              <a:solidFill>
                <a:schemeClr val="tx2"/>
              </a:solidFill>
            </a:endParaRPr>
          </a:p>
          <a:p>
            <a:pPr marL="628650" lvl="1" indent="-171450" eaLnBrk="1" hangingPunct="1">
              <a:buClr>
                <a:schemeClr val="accent1"/>
              </a:buClr>
              <a:buFont typeface="Wingdings" pitchFamily="2" charset="2"/>
              <a:buChar char="ü"/>
              <a:defRPr/>
            </a:pPr>
            <a:r>
              <a:rPr lang="en-US" sz="1600" dirty="0"/>
              <a:t>Carries Cisco Fabric Services messages (tagged as </a:t>
            </a:r>
            <a:r>
              <a:rPr lang="en-US" sz="1600" dirty="0" err="1"/>
              <a:t>CoS</a:t>
            </a:r>
            <a:r>
              <a:rPr lang="en-US" sz="1600" dirty="0"/>
              <a:t>=4 for reliable communication)</a:t>
            </a:r>
          </a:p>
          <a:p>
            <a:pPr marL="628650" lvl="1" indent="-171450" eaLnBrk="1" hangingPunct="1">
              <a:buClr>
                <a:schemeClr val="accent1"/>
              </a:buClr>
              <a:buFont typeface="Wingdings" pitchFamily="2" charset="2"/>
              <a:buChar char="ü"/>
              <a:defRPr/>
            </a:pPr>
            <a:r>
              <a:rPr lang="en-US" sz="1600" dirty="0"/>
              <a:t>Carries flooded traffic from a vPC peer</a:t>
            </a:r>
          </a:p>
          <a:p>
            <a:pPr marL="628650" lvl="1" indent="-171450" eaLnBrk="1" hangingPunct="1">
              <a:buClr>
                <a:schemeClr val="accent1"/>
              </a:buClr>
              <a:buFont typeface="Wingdings" pitchFamily="2" charset="2"/>
              <a:buChar char="ü"/>
              <a:defRPr/>
            </a:pPr>
            <a:r>
              <a:rPr lang="en-US" sz="1600" dirty="0"/>
              <a:t>Carries STP BPDUs, HSRP Hellos, IGMP updates, etc.</a:t>
            </a:r>
            <a:endParaRPr lang="en-US" sz="1200" dirty="0"/>
          </a:p>
          <a:p>
            <a:pPr eaLnBrk="1" hangingPunct="1">
              <a:buSzPct val="120000"/>
              <a:defRPr/>
            </a:pPr>
            <a:r>
              <a:rPr lang="en-US" sz="1600" b="1" dirty="0"/>
              <a:t>Requirements: </a:t>
            </a:r>
          </a:p>
          <a:p>
            <a:pPr lvl="1" eaLnBrk="1" hangingPunct="1">
              <a:buClr>
                <a:schemeClr val="accent1"/>
              </a:buClr>
              <a:buFont typeface="Wingdings" pitchFamily="2" charset="2"/>
              <a:buChar char="ü"/>
              <a:defRPr/>
            </a:pPr>
            <a:r>
              <a:rPr lang="en-US" sz="1600" dirty="0"/>
              <a:t>Member ports must be </a:t>
            </a:r>
            <a:r>
              <a:rPr lang="en-US" sz="1600" dirty="0" err="1"/>
              <a:t>10GE</a:t>
            </a:r>
            <a:r>
              <a:rPr lang="en-US" sz="1600" dirty="0"/>
              <a:t> interfaces one of the </a:t>
            </a:r>
            <a:r>
              <a:rPr lang="en-US" sz="1600" dirty="0" err="1"/>
              <a:t>N7K</a:t>
            </a:r>
            <a:r>
              <a:rPr lang="en-US" sz="1600" dirty="0"/>
              <a:t>-</a:t>
            </a:r>
            <a:r>
              <a:rPr lang="en-US" sz="1600" dirty="0" err="1"/>
              <a:t>M132XP</a:t>
            </a:r>
            <a:r>
              <a:rPr lang="en-US" sz="1600" dirty="0"/>
              <a:t>-12 modules</a:t>
            </a:r>
          </a:p>
          <a:p>
            <a:pPr lvl="1" eaLnBrk="1" hangingPunct="1">
              <a:buClr>
                <a:schemeClr val="accent1"/>
              </a:buClr>
              <a:buFont typeface="Wingdings" pitchFamily="2" charset="2"/>
              <a:buChar char="ü"/>
              <a:defRPr/>
            </a:pPr>
            <a:r>
              <a:rPr lang="en-US" sz="1600" dirty="0"/>
              <a:t>Peer-link are point-to-point. No other device should be inserted between the vPC peers.</a:t>
            </a:r>
          </a:p>
          <a:p>
            <a:pPr eaLnBrk="1" hangingPunct="1">
              <a:buSzPct val="120000"/>
              <a:defRPr/>
            </a:pPr>
            <a:r>
              <a:rPr lang="en-US" sz="1600" b="1" dirty="0"/>
              <a:t>Recommendations (strong ones!)</a:t>
            </a:r>
          </a:p>
          <a:p>
            <a:pPr marL="628650" lvl="1" indent="-171450" eaLnBrk="1" hangingPunct="1">
              <a:lnSpc>
                <a:spcPct val="100000"/>
              </a:lnSpc>
              <a:buClr>
                <a:schemeClr val="accent1"/>
              </a:buClr>
              <a:buFont typeface="Wingdings" pitchFamily="2" charset="2"/>
              <a:buChar char="ü"/>
              <a:defRPr/>
            </a:pPr>
            <a:r>
              <a:rPr lang="en-US" sz="1600" dirty="0"/>
              <a:t>Minimum 2x 10GbE ports on separate cards for best resiliency.</a:t>
            </a:r>
          </a:p>
          <a:p>
            <a:pPr marL="628650" lvl="1" indent="-171450" eaLnBrk="1" hangingPunct="1">
              <a:lnSpc>
                <a:spcPct val="100000"/>
              </a:lnSpc>
              <a:buClr>
                <a:schemeClr val="accent1"/>
              </a:buClr>
              <a:buFont typeface="Wingdings" pitchFamily="2" charset="2"/>
              <a:buChar char="ü"/>
              <a:defRPr/>
            </a:pPr>
            <a:r>
              <a:rPr lang="en-US" sz="1600" dirty="0"/>
              <a:t>Dedicated 10GbE ports (not shared mode ports)</a:t>
            </a:r>
          </a:p>
          <a:p>
            <a:pPr lvl="1" eaLnBrk="1" hangingPunct="1">
              <a:defRPr/>
            </a:pPr>
            <a:endParaRPr lang="en-US" sz="1200" dirty="0"/>
          </a:p>
        </p:txBody>
      </p:sp>
      <p:sp>
        <p:nvSpPr>
          <p:cNvPr id="10244" name="Rectangle 26"/>
          <p:cNvSpPr>
            <a:spLocks noChangeArrowheads="1"/>
          </p:cNvSpPr>
          <p:nvPr/>
        </p:nvSpPr>
        <p:spPr bwMode="auto">
          <a:xfrm>
            <a:off x="6477000" y="2362200"/>
            <a:ext cx="2209800" cy="1066800"/>
          </a:xfrm>
          <a:prstGeom prst="rect">
            <a:avLst/>
          </a:prstGeom>
          <a:solidFill>
            <a:schemeClr val="folHlink">
              <a:alpha val="30196"/>
            </a:schemeClr>
          </a:solidFill>
          <a:ln w="28575">
            <a:solidFill>
              <a:schemeClr val="folHlink"/>
            </a:solidFill>
            <a:prstDash val="dash"/>
            <a:miter lim="800000"/>
            <a:headEnd/>
            <a:tailEnd/>
          </a:ln>
        </p:spPr>
        <p:txBody>
          <a:bodyPr wrap="none" lIns="73025" tIns="36511" rIns="73025" bIns="36511" anchor="ctr"/>
          <a:lstStyle/>
          <a:p>
            <a:pPr algn="ctr" eaLnBrk="0" hangingPunct="0">
              <a:lnSpc>
                <a:spcPct val="90000"/>
              </a:lnSpc>
            </a:pPr>
            <a:endParaRPr lang="en-US"/>
          </a:p>
        </p:txBody>
      </p:sp>
      <p:sp>
        <p:nvSpPr>
          <p:cNvPr id="10245" name="Line 28"/>
          <p:cNvSpPr>
            <a:spLocks noChangeShapeType="1"/>
          </p:cNvSpPr>
          <p:nvPr/>
        </p:nvSpPr>
        <p:spPr bwMode="auto">
          <a:xfrm flipH="1">
            <a:off x="7080250" y="2840038"/>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0246" name="Line 23"/>
          <p:cNvSpPr>
            <a:spLocks noChangeShapeType="1"/>
          </p:cNvSpPr>
          <p:nvPr/>
        </p:nvSpPr>
        <p:spPr bwMode="auto">
          <a:xfrm>
            <a:off x="8153400" y="31242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0247" name="Line 36"/>
          <p:cNvSpPr>
            <a:spLocks noChangeShapeType="1"/>
          </p:cNvSpPr>
          <p:nvPr/>
        </p:nvSpPr>
        <p:spPr bwMode="auto">
          <a:xfrm flipH="1" flipV="1">
            <a:off x="6858000" y="3048000"/>
            <a:ext cx="1447800" cy="9906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0248" name="Line 32"/>
          <p:cNvSpPr>
            <a:spLocks noChangeShapeType="1"/>
          </p:cNvSpPr>
          <p:nvPr/>
        </p:nvSpPr>
        <p:spPr bwMode="auto">
          <a:xfrm flipH="1">
            <a:off x="6781800" y="3124200"/>
            <a:ext cx="152400" cy="91440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0249" name="Line 36"/>
          <p:cNvSpPr>
            <a:spLocks noChangeShapeType="1"/>
          </p:cNvSpPr>
          <p:nvPr/>
        </p:nvSpPr>
        <p:spPr bwMode="auto">
          <a:xfrm flipH="1">
            <a:off x="6858000" y="3124200"/>
            <a:ext cx="1219200" cy="914400"/>
          </a:xfrm>
          <a:prstGeom prst="line">
            <a:avLst/>
          </a:prstGeom>
          <a:noFill/>
          <a:ln w="28575">
            <a:solidFill>
              <a:srgbClr val="666699"/>
            </a:solidFill>
            <a:round/>
            <a:headEnd/>
            <a:tailEnd/>
          </a:ln>
        </p:spPr>
        <p:txBody>
          <a:bodyPr wrap="none" lIns="73025" tIns="36511" rIns="73025" bIns="36511" anchor="ctr"/>
          <a:lstStyle/>
          <a:p>
            <a:endParaRPr lang="en-US"/>
          </a:p>
        </p:txBody>
      </p:sp>
      <p:pic>
        <p:nvPicPr>
          <p:cNvPr id="10250" name="Picture 124" descr="DC3 Icon"/>
          <p:cNvPicPr>
            <a:picLocks noChangeAspect="1" noChangeArrowheads="1"/>
          </p:cNvPicPr>
          <p:nvPr/>
        </p:nvPicPr>
        <p:blipFill>
          <a:blip r:embed="rId3"/>
          <a:srcRect/>
          <a:stretch>
            <a:fillRect/>
          </a:stretch>
        </p:blipFill>
        <p:spPr bwMode="auto">
          <a:xfrm>
            <a:off x="6546850" y="2438400"/>
            <a:ext cx="603250" cy="796925"/>
          </a:xfrm>
          <a:prstGeom prst="rect">
            <a:avLst/>
          </a:prstGeom>
          <a:noFill/>
          <a:ln w="9525">
            <a:noFill/>
            <a:miter lim="800000"/>
            <a:headEnd/>
            <a:tailEnd/>
          </a:ln>
        </p:spPr>
      </p:pic>
      <p:pic>
        <p:nvPicPr>
          <p:cNvPr id="10251" name="Picture 124" descr="DC3 Icon"/>
          <p:cNvPicPr>
            <a:picLocks noChangeAspect="1" noChangeArrowheads="1"/>
          </p:cNvPicPr>
          <p:nvPr/>
        </p:nvPicPr>
        <p:blipFill>
          <a:blip r:embed="rId3"/>
          <a:srcRect/>
          <a:stretch>
            <a:fillRect/>
          </a:stretch>
        </p:blipFill>
        <p:spPr bwMode="auto">
          <a:xfrm>
            <a:off x="8001000" y="2438400"/>
            <a:ext cx="603250" cy="796925"/>
          </a:xfrm>
          <a:prstGeom prst="rect">
            <a:avLst/>
          </a:prstGeom>
          <a:noFill/>
          <a:ln w="9525">
            <a:noFill/>
            <a:miter lim="800000"/>
            <a:headEnd/>
            <a:tailEnd/>
          </a:ln>
        </p:spPr>
      </p:pic>
      <p:pic>
        <p:nvPicPr>
          <p:cNvPr id="10252"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53200" y="4038600"/>
            <a:ext cx="660400" cy="301625"/>
          </a:xfrm>
          <a:prstGeom prst="rect">
            <a:avLst/>
          </a:prstGeom>
          <a:noFill/>
          <a:ln w="9525">
            <a:noFill/>
            <a:miter lim="800000"/>
            <a:headEnd/>
            <a:tailEnd/>
          </a:ln>
        </p:spPr>
      </p:pic>
      <p:pic>
        <p:nvPicPr>
          <p:cNvPr id="10253"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918450" y="3990975"/>
            <a:ext cx="660400" cy="301625"/>
          </a:xfrm>
          <a:prstGeom prst="rect">
            <a:avLst/>
          </a:prstGeom>
          <a:noFill/>
          <a:ln w="9525">
            <a:noFill/>
            <a:miter lim="800000"/>
            <a:headEnd/>
            <a:tailEnd/>
          </a:ln>
        </p:spPr>
      </p:pic>
      <p:sp>
        <p:nvSpPr>
          <p:cNvPr id="10254" name="Line 30"/>
          <p:cNvSpPr>
            <a:spLocks noChangeShapeType="1"/>
          </p:cNvSpPr>
          <p:nvPr/>
        </p:nvSpPr>
        <p:spPr bwMode="auto">
          <a:xfrm flipH="1">
            <a:off x="7086600" y="2701925"/>
            <a:ext cx="990600" cy="0"/>
          </a:xfrm>
          <a:prstGeom prst="line">
            <a:avLst/>
          </a:prstGeom>
          <a:noFill/>
          <a:ln w="28575">
            <a:solidFill>
              <a:srgbClr val="666699"/>
            </a:solidFill>
            <a:prstDash val="sysDash"/>
            <a:round/>
            <a:headEnd/>
            <a:tailEnd/>
          </a:ln>
        </p:spPr>
        <p:txBody>
          <a:bodyPr wrap="none" lIns="73025" tIns="36511" rIns="73025" bIns="36511" anchor="ctr"/>
          <a:lstStyle/>
          <a:p>
            <a:endParaRPr lang="en-US"/>
          </a:p>
        </p:txBody>
      </p:sp>
      <p:sp>
        <p:nvSpPr>
          <p:cNvPr id="10255" name="Oval 108"/>
          <p:cNvSpPr>
            <a:spLocks noChangeArrowheads="1"/>
          </p:cNvSpPr>
          <p:nvPr/>
        </p:nvSpPr>
        <p:spPr bwMode="auto">
          <a:xfrm>
            <a:off x="6708775" y="3836988"/>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0256" name="Line 28"/>
          <p:cNvSpPr>
            <a:spLocks noChangeShapeType="1"/>
          </p:cNvSpPr>
          <p:nvPr/>
        </p:nvSpPr>
        <p:spPr bwMode="auto">
          <a:xfrm flipH="1">
            <a:off x="7086600" y="2916238"/>
            <a:ext cx="990600" cy="0"/>
          </a:xfrm>
          <a:prstGeom prst="line">
            <a:avLst/>
          </a:prstGeom>
          <a:noFill/>
          <a:ln w="28575">
            <a:solidFill>
              <a:srgbClr val="666699"/>
            </a:solidFill>
            <a:round/>
            <a:headEnd/>
            <a:tailEnd/>
          </a:ln>
        </p:spPr>
        <p:txBody>
          <a:bodyPr wrap="none" lIns="73025" tIns="36511" rIns="73025" bIns="36511" anchor="ctr"/>
          <a:lstStyle/>
          <a:p>
            <a:endParaRPr lang="en-US"/>
          </a:p>
        </p:txBody>
      </p:sp>
      <p:sp>
        <p:nvSpPr>
          <p:cNvPr id="10257" name="Oval 108"/>
          <p:cNvSpPr>
            <a:spLocks noChangeArrowheads="1"/>
          </p:cNvSpPr>
          <p:nvPr/>
        </p:nvSpPr>
        <p:spPr bwMode="auto">
          <a:xfrm>
            <a:off x="7543800" y="2701925"/>
            <a:ext cx="76200" cy="3048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0258" name="TextBox 18"/>
          <p:cNvSpPr txBox="1">
            <a:spLocks noChangeArrowheads="1"/>
          </p:cNvSpPr>
          <p:nvPr/>
        </p:nvSpPr>
        <p:spPr bwMode="auto">
          <a:xfrm>
            <a:off x="5257800" y="6086475"/>
            <a:ext cx="3886200" cy="619125"/>
          </a:xfrm>
          <a:prstGeom prst="rect">
            <a:avLst/>
          </a:prstGeom>
          <a:noFill/>
          <a:ln w="9525">
            <a:noFill/>
            <a:miter lim="800000"/>
            <a:headEnd/>
            <a:tailEnd/>
          </a:ln>
        </p:spPr>
        <p:txBody>
          <a:bodyPr>
            <a:spAutoFit/>
          </a:bodyPr>
          <a:lstStyle/>
          <a:p>
            <a:pPr eaLnBrk="0" hangingPunct="0">
              <a:lnSpc>
                <a:spcPct val="90000"/>
              </a:lnSpc>
            </a:pPr>
            <a:r>
              <a:rPr lang="en-US" b="1">
                <a:solidFill>
                  <a:schemeClr val="tx2"/>
                </a:solidFill>
              </a:rPr>
              <a:t>*</a:t>
            </a:r>
            <a:r>
              <a:rPr lang="en-US" sz="1400"/>
              <a:t>It is Best Practice to split vPC and non-vPC VLANs on different Inter-switch Port-Channels.</a:t>
            </a:r>
          </a:p>
        </p:txBody>
      </p:sp>
      <p:sp>
        <p:nvSpPr>
          <p:cNvPr id="10259" name="Oval 108"/>
          <p:cNvSpPr>
            <a:spLocks noChangeArrowheads="1"/>
          </p:cNvSpPr>
          <p:nvPr/>
        </p:nvSpPr>
        <p:spPr bwMode="auto">
          <a:xfrm>
            <a:off x="7980363" y="3835400"/>
            <a:ext cx="450850" cy="76200"/>
          </a:xfrm>
          <a:prstGeom prst="ellipse">
            <a:avLst/>
          </a:prstGeom>
          <a:solidFill>
            <a:srgbClr val="666699">
              <a:alpha val="59999"/>
            </a:srgbClr>
          </a:solidFill>
          <a:ln w="15875">
            <a:solidFill>
              <a:schemeClr val="tx1"/>
            </a:solidFill>
            <a:round/>
            <a:headEnd/>
            <a:tailEnd/>
          </a:ln>
        </p:spPr>
        <p:txBody>
          <a:bodyPr wrap="none" anchor="ctr"/>
          <a:lstStyle/>
          <a:p>
            <a:pPr algn="ctr" eaLnBrk="0" hangingPunct="0">
              <a:lnSpc>
                <a:spcPct val="90000"/>
              </a:lnSpc>
            </a:pPr>
            <a:endParaRPr lang="en-US"/>
          </a:p>
        </p:txBody>
      </p:sp>
      <p:sp>
        <p:nvSpPr>
          <p:cNvPr id="10260" name="AutoShape 105"/>
          <p:cNvSpPr>
            <a:spLocks noChangeArrowheads="1"/>
          </p:cNvSpPr>
          <p:nvPr/>
        </p:nvSpPr>
        <p:spPr bwMode="auto">
          <a:xfrm>
            <a:off x="7924800" y="1752600"/>
            <a:ext cx="1066800" cy="228600"/>
          </a:xfrm>
          <a:prstGeom prst="wedgeRoundRectCallout">
            <a:avLst>
              <a:gd name="adj1" fmla="val -68153"/>
              <a:gd name="adj2" fmla="val 362500"/>
              <a:gd name="adj3" fmla="val 16667"/>
            </a:avLst>
          </a:prstGeom>
          <a:solidFill>
            <a:schemeClr val="accent1"/>
          </a:solidFill>
          <a:ln w="9525">
            <a:solidFill>
              <a:schemeClr val="tx1"/>
            </a:solidFill>
            <a:miter lim="800000"/>
            <a:headEnd/>
            <a:tailEnd/>
          </a:ln>
        </p:spPr>
        <p:txBody>
          <a:bodyPr lIns="0" tIns="0" rIns="0" bIns="0" anchor="ctr"/>
          <a:lstStyle/>
          <a:p>
            <a:pPr algn="ctr"/>
            <a:r>
              <a:rPr lang="en-US" sz="1200" b="1">
                <a:solidFill>
                  <a:schemeClr val="bg1"/>
                </a:solidFill>
              </a:rPr>
              <a:t>vPC peer-link</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28600" y="1524000"/>
            <a:ext cx="8763000" cy="4772025"/>
          </a:xfrm>
        </p:spPr>
        <p:txBody>
          <a:bodyPr/>
          <a:lstStyle/>
          <a:p>
            <a:pPr eaLnBrk="1" hangingPunct="1"/>
            <a:r>
              <a:rPr lang="en-US" dirty="0" smtClean="0"/>
              <a:t>Common Nexus 7000 configuration:</a:t>
            </a:r>
            <a:br>
              <a:rPr lang="en-US" dirty="0" smtClean="0"/>
            </a:br>
            <a:r>
              <a:rPr lang="en-US" dirty="0" err="1" smtClean="0"/>
              <a:t>1x</a:t>
            </a:r>
            <a:r>
              <a:rPr lang="en-US" dirty="0" smtClean="0"/>
              <a:t> </a:t>
            </a:r>
            <a:r>
              <a:rPr lang="en-US" dirty="0" err="1" smtClean="0"/>
              <a:t>10G</a:t>
            </a:r>
            <a:r>
              <a:rPr lang="en-US" dirty="0" smtClean="0"/>
              <a:t>, </a:t>
            </a:r>
            <a:r>
              <a:rPr lang="en-US" dirty="0" err="1" smtClean="0"/>
              <a:t>7x</a:t>
            </a:r>
            <a:r>
              <a:rPr lang="en-US" dirty="0" smtClean="0"/>
              <a:t> </a:t>
            </a:r>
            <a:r>
              <a:rPr lang="en-US" dirty="0" err="1" smtClean="0"/>
              <a:t>1G</a:t>
            </a:r>
            <a:r>
              <a:rPr lang="en-US" dirty="0" smtClean="0"/>
              <a:t> cards</a:t>
            </a:r>
          </a:p>
          <a:p>
            <a:pPr eaLnBrk="1" hangingPunct="1"/>
            <a:r>
              <a:rPr lang="en-US" dirty="0" smtClean="0"/>
              <a:t>vPC recommendation is 2 </a:t>
            </a:r>
            <a:r>
              <a:rPr lang="en-US" dirty="0" err="1" smtClean="0"/>
              <a:t>10G</a:t>
            </a:r>
            <a:r>
              <a:rPr lang="en-US" dirty="0" smtClean="0"/>
              <a:t> cards</a:t>
            </a:r>
          </a:p>
          <a:p>
            <a:pPr eaLnBrk="1" hangingPunct="1"/>
            <a:r>
              <a:rPr lang="en-US" dirty="0" smtClean="0"/>
              <a:t>Potential problem occurs if Nexus 7000 is </a:t>
            </a:r>
            <a:r>
              <a:rPr lang="en-US" dirty="0" err="1" smtClean="0"/>
              <a:t>L3</a:t>
            </a:r>
            <a:r>
              <a:rPr lang="en-US" dirty="0" smtClean="0"/>
              <a:t> boundary with single </a:t>
            </a:r>
            <a:r>
              <a:rPr lang="en-US" dirty="0" err="1" smtClean="0"/>
              <a:t>10G</a:t>
            </a:r>
            <a:r>
              <a:rPr lang="en-US" dirty="0" smtClean="0"/>
              <a:t> card</a:t>
            </a:r>
          </a:p>
          <a:p>
            <a:pPr eaLnBrk="1" hangingPunct="1"/>
            <a:r>
              <a:rPr lang="en-US" dirty="0" smtClean="0"/>
              <a:t>Use Object Tracking Feature available in 4.2</a:t>
            </a:r>
          </a:p>
          <a:p>
            <a:pPr eaLnBrk="1" hangingPunct="1"/>
            <a:r>
              <a:rPr lang="en-US" dirty="0" smtClean="0"/>
              <a:t>More information from </a:t>
            </a:r>
            <a:r>
              <a:rPr lang="en-US" dirty="0" err="1" smtClean="0"/>
              <a:t>CCO</a:t>
            </a:r>
            <a:r>
              <a:rPr lang="en-US" dirty="0" smtClean="0"/>
              <a:t>:</a:t>
            </a:r>
            <a:br>
              <a:rPr lang="en-US" dirty="0" smtClean="0"/>
            </a:br>
            <a:r>
              <a:rPr lang="en-US" dirty="0" smtClean="0"/>
              <a:t/>
            </a:r>
            <a:br>
              <a:rPr lang="en-US" dirty="0" smtClean="0"/>
            </a:br>
            <a:r>
              <a:rPr lang="en-US" sz="1600" dirty="0" smtClean="0">
                <a:hlinkClick r:id="rId3"/>
              </a:rPr>
              <a:t>http://www.cisco.com/en/US/docs/switches/datacenter/sw/4_2/nx-os/interfaces/configuration/guide/if_vPC.html#wp1529488</a:t>
            </a:r>
            <a:endParaRPr lang="en-US" sz="1400" dirty="0" smtClean="0"/>
          </a:p>
        </p:txBody>
      </p:sp>
      <p:sp>
        <p:nvSpPr>
          <p:cNvPr id="11267" name="Title 3"/>
          <p:cNvSpPr>
            <a:spLocks noGrp="1"/>
          </p:cNvSpPr>
          <p:nvPr>
            <p:ph type="title"/>
          </p:nvPr>
        </p:nvSpPr>
        <p:spPr/>
        <p:txBody>
          <a:bodyPr/>
          <a:lstStyle/>
          <a:p>
            <a:r>
              <a:rPr lang="en-US" smtClean="0"/>
              <a:t>Building a vPC Domain</a:t>
            </a:r>
            <a:br>
              <a:rPr lang="en-US" smtClean="0"/>
            </a:br>
            <a:r>
              <a:rPr lang="en-US" sz="2400" smtClean="0">
                <a:solidFill>
                  <a:schemeClr val="tx1"/>
                </a:solidFill>
              </a:rPr>
              <a:t>Peer Link with Single 10G Module</a:t>
            </a:r>
            <a:endParaRPr lang="en-US"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1"/>
          <p:cNvSpPr>
            <a:spLocks noGrp="1"/>
          </p:cNvSpPr>
          <p:nvPr>
            <p:ph sz="half" idx="1"/>
          </p:nvPr>
        </p:nvSpPr>
        <p:spPr>
          <a:xfrm>
            <a:off x="103188" y="1254125"/>
            <a:ext cx="4483100" cy="3622675"/>
          </a:xfrm>
        </p:spPr>
        <p:txBody>
          <a:bodyPr/>
          <a:lstStyle/>
          <a:p>
            <a:pPr eaLnBrk="1" hangingPunct="1">
              <a:buFont typeface="Wingdings" pitchFamily="2" charset="2"/>
              <a:buNone/>
            </a:pPr>
            <a:r>
              <a:rPr lang="en-US" sz="1800" b="1" smtClean="0">
                <a:ea typeface="MS PGothic" pitchFamily="34" charset="-128"/>
              </a:rPr>
              <a:t>Scenario</a:t>
            </a:r>
            <a:r>
              <a:rPr lang="en-US" sz="1800" smtClean="0">
                <a:ea typeface="MS PGothic" pitchFamily="34" charset="-128"/>
              </a:rPr>
              <a:t>:</a:t>
            </a:r>
          </a:p>
          <a:p>
            <a:pPr eaLnBrk="1" hangingPunct="1"/>
            <a:r>
              <a:rPr lang="en-US" sz="1800" smtClean="0">
                <a:ea typeface="MS PGothic" pitchFamily="34" charset="-128"/>
              </a:rPr>
              <a:t>vPC deployments with a single N7K-M132XP-12 card, where core and peer-link interfaces are localized on the same card. </a:t>
            </a:r>
          </a:p>
          <a:p>
            <a:pPr eaLnBrk="1" hangingPunct="1"/>
            <a:r>
              <a:rPr lang="en-US" sz="1800" smtClean="0">
                <a:ea typeface="MS PGothic" pitchFamily="34" charset="-128"/>
              </a:rPr>
              <a:t>This scenario is vulnerable to access-layer isolation if the 10GE card fails on the primary vPC.</a:t>
            </a:r>
          </a:p>
          <a:p>
            <a:pPr eaLnBrk="1" hangingPunct="1">
              <a:buFont typeface="Wingdings" pitchFamily="2" charset="2"/>
              <a:buNone/>
            </a:pPr>
            <a:r>
              <a:rPr lang="en-US" sz="1800" b="1" smtClean="0">
                <a:ea typeface="MS PGothic" pitchFamily="34" charset="-128"/>
              </a:rPr>
              <a:t>vPC Object Tracking Solution:</a:t>
            </a:r>
          </a:p>
          <a:p>
            <a:pPr eaLnBrk="1" hangingPunct="1"/>
            <a:r>
              <a:rPr lang="en-US" sz="1800" smtClean="0">
                <a:ea typeface="MS PGothic" pitchFamily="34" charset="-128"/>
              </a:rPr>
              <a:t>Leverages object tracking capability in vPC (new CLI commands are added).</a:t>
            </a:r>
          </a:p>
          <a:p>
            <a:pPr eaLnBrk="1" hangingPunct="1"/>
            <a:r>
              <a:rPr lang="en-US" sz="1800" smtClean="0">
                <a:ea typeface="MS PGothic" pitchFamily="34" charset="-128"/>
              </a:rPr>
              <a:t>Peer-link and Core interfaces are tracked as a list of boolean objects.</a:t>
            </a:r>
          </a:p>
          <a:p>
            <a:pPr eaLnBrk="1" hangingPunct="1"/>
            <a:r>
              <a:rPr lang="en-US" sz="1800" smtClean="0">
                <a:ea typeface="MS PGothic" pitchFamily="34" charset="-128"/>
              </a:rPr>
              <a:t>vPC object tracking suspends vPCs on the impaired device, so traffic can get diverted over the remaining vPC peer.</a:t>
            </a:r>
          </a:p>
        </p:txBody>
      </p:sp>
      <p:cxnSp>
        <p:nvCxnSpPr>
          <p:cNvPr id="56" name="Straight Connector 55"/>
          <p:cNvCxnSpPr>
            <a:cxnSpLocks noChangeShapeType="1"/>
          </p:cNvCxnSpPr>
          <p:nvPr/>
        </p:nvCxnSpPr>
        <p:spPr bwMode="auto">
          <a:xfrm>
            <a:off x="5667375" y="3230563"/>
            <a:ext cx="2590800" cy="1587"/>
          </a:xfrm>
          <a:prstGeom prst="line">
            <a:avLst/>
          </a:prstGeom>
          <a:noFill/>
          <a:ln w="38100" algn="ctr">
            <a:solidFill>
              <a:schemeClr val="tx2"/>
            </a:solidFill>
            <a:round/>
            <a:headEnd/>
            <a:tailEnd/>
          </a:ln>
        </p:spPr>
      </p:cxnSp>
      <p:cxnSp>
        <p:nvCxnSpPr>
          <p:cNvPr id="58" name="Straight Connector 57"/>
          <p:cNvCxnSpPr>
            <a:cxnSpLocks noChangeShapeType="1"/>
          </p:cNvCxnSpPr>
          <p:nvPr/>
        </p:nvCxnSpPr>
        <p:spPr bwMode="auto">
          <a:xfrm>
            <a:off x="5667375" y="3306763"/>
            <a:ext cx="2590800" cy="1587"/>
          </a:xfrm>
          <a:prstGeom prst="line">
            <a:avLst/>
          </a:prstGeom>
          <a:noFill/>
          <a:ln w="38100" algn="ctr">
            <a:solidFill>
              <a:schemeClr val="tx2"/>
            </a:solidFill>
            <a:round/>
            <a:headEnd/>
            <a:tailEnd/>
          </a:ln>
        </p:spPr>
      </p:cxnSp>
      <p:sp>
        <p:nvSpPr>
          <p:cNvPr id="59" name="Oval 58"/>
          <p:cNvSpPr>
            <a:spLocks noChangeArrowheads="1"/>
          </p:cNvSpPr>
          <p:nvPr/>
        </p:nvSpPr>
        <p:spPr bwMode="auto">
          <a:xfrm>
            <a:off x="6886575" y="3078163"/>
            <a:ext cx="152400" cy="381000"/>
          </a:xfrm>
          <a:prstGeom prst="ellipse">
            <a:avLst/>
          </a:prstGeom>
          <a:noFill/>
          <a:ln w="38100"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12294" name="Rectangle 11"/>
          <p:cNvSpPr>
            <a:spLocks noChangeArrowheads="1"/>
          </p:cNvSpPr>
          <p:nvPr/>
        </p:nvSpPr>
        <p:spPr bwMode="auto">
          <a:xfrm>
            <a:off x="4905375" y="2773363"/>
            <a:ext cx="4114800" cy="1447800"/>
          </a:xfrm>
          <a:prstGeom prst="rect">
            <a:avLst/>
          </a:prstGeom>
          <a:noFill/>
          <a:ln w="28575" algn="ctr">
            <a:solidFill>
              <a:schemeClr val="tx2"/>
            </a:solidFill>
            <a:prstDash val="lgDash"/>
            <a:round/>
            <a:headEnd/>
            <a:tailEnd/>
          </a:ln>
        </p:spPr>
        <p:txBody>
          <a:bodyPr lIns="82124" tIns="41061" rIns="82124" bIns="41061" anchor="ctr">
            <a:spAutoFit/>
          </a:bodyPr>
          <a:lstStyle/>
          <a:p>
            <a:pPr algn="ctr" defTabSz="814388" eaLnBrk="0" hangingPunct="0">
              <a:lnSpc>
                <a:spcPct val="90000"/>
              </a:lnSpc>
            </a:pPr>
            <a:endParaRPr lang="en-US"/>
          </a:p>
        </p:txBody>
      </p:sp>
      <p:cxnSp>
        <p:nvCxnSpPr>
          <p:cNvPr id="61" name="Straight Connector 60"/>
          <p:cNvCxnSpPr>
            <a:cxnSpLocks noChangeShapeType="1"/>
          </p:cNvCxnSpPr>
          <p:nvPr/>
        </p:nvCxnSpPr>
        <p:spPr bwMode="auto">
          <a:xfrm rot="5400000">
            <a:off x="4905376" y="2620962"/>
            <a:ext cx="762000" cy="3175"/>
          </a:xfrm>
          <a:prstGeom prst="line">
            <a:avLst/>
          </a:prstGeom>
          <a:noFill/>
          <a:ln w="38100" algn="ctr">
            <a:solidFill>
              <a:schemeClr val="accent2"/>
            </a:solidFill>
            <a:round/>
            <a:headEnd/>
            <a:tailEnd/>
          </a:ln>
        </p:spPr>
      </p:cxnSp>
      <p:cxnSp>
        <p:nvCxnSpPr>
          <p:cNvPr id="62" name="Straight Connector 61"/>
          <p:cNvCxnSpPr>
            <a:cxnSpLocks noChangeShapeType="1"/>
          </p:cNvCxnSpPr>
          <p:nvPr/>
        </p:nvCxnSpPr>
        <p:spPr bwMode="auto">
          <a:xfrm rot="10800000" flipV="1">
            <a:off x="5438775" y="2239963"/>
            <a:ext cx="2895600" cy="763587"/>
          </a:xfrm>
          <a:prstGeom prst="line">
            <a:avLst/>
          </a:prstGeom>
          <a:noFill/>
          <a:ln w="38100" algn="ctr">
            <a:solidFill>
              <a:schemeClr val="accent2"/>
            </a:solidFill>
            <a:round/>
            <a:headEnd/>
            <a:tailEnd/>
          </a:ln>
        </p:spPr>
      </p:cxnSp>
      <p:cxnSp>
        <p:nvCxnSpPr>
          <p:cNvPr id="12297" name="Straight Connector 14"/>
          <p:cNvCxnSpPr>
            <a:cxnSpLocks noChangeShapeType="1"/>
          </p:cNvCxnSpPr>
          <p:nvPr/>
        </p:nvCxnSpPr>
        <p:spPr bwMode="auto">
          <a:xfrm rot="5400000">
            <a:off x="8182769" y="2621756"/>
            <a:ext cx="762000" cy="1588"/>
          </a:xfrm>
          <a:prstGeom prst="line">
            <a:avLst/>
          </a:prstGeom>
          <a:noFill/>
          <a:ln w="38100" algn="ctr">
            <a:solidFill>
              <a:schemeClr val="accent2"/>
            </a:solidFill>
            <a:round/>
            <a:headEnd/>
            <a:tailEnd/>
          </a:ln>
        </p:spPr>
      </p:cxnSp>
      <p:cxnSp>
        <p:nvCxnSpPr>
          <p:cNvPr id="12298" name="Straight Connector 15"/>
          <p:cNvCxnSpPr>
            <a:cxnSpLocks noChangeShapeType="1"/>
          </p:cNvCxnSpPr>
          <p:nvPr/>
        </p:nvCxnSpPr>
        <p:spPr bwMode="auto">
          <a:xfrm rot="10800000">
            <a:off x="5438775" y="2241550"/>
            <a:ext cx="2971800" cy="760413"/>
          </a:xfrm>
          <a:prstGeom prst="line">
            <a:avLst/>
          </a:prstGeom>
          <a:noFill/>
          <a:ln w="38100" algn="ctr">
            <a:solidFill>
              <a:schemeClr val="accent2"/>
            </a:solidFill>
            <a:round/>
            <a:headEnd/>
            <a:tailEnd/>
          </a:ln>
        </p:spPr>
      </p:cxnSp>
      <p:cxnSp>
        <p:nvCxnSpPr>
          <p:cNvPr id="12299" name="Straight Connector 16"/>
          <p:cNvCxnSpPr>
            <a:cxnSpLocks noChangeShapeType="1"/>
          </p:cNvCxnSpPr>
          <p:nvPr/>
        </p:nvCxnSpPr>
        <p:spPr bwMode="auto">
          <a:xfrm>
            <a:off x="5667375" y="1935163"/>
            <a:ext cx="2590800" cy="1587"/>
          </a:xfrm>
          <a:prstGeom prst="line">
            <a:avLst/>
          </a:prstGeom>
          <a:noFill/>
          <a:ln w="38100" algn="ctr">
            <a:solidFill>
              <a:schemeClr val="accent2"/>
            </a:solidFill>
            <a:round/>
            <a:headEnd/>
            <a:tailEnd/>
          </a:ln>
        </p:spPr>
      </p:cxnSp>
      <p:pic>
        <p:nvPicPr>
          <p:cNvPr id="12300" name="Picture 124" descr="DC3 Icon"/>
          <p:cNvPicPr>
            <a:picLocks noChangeAspect="1" noChangeArrowheads="1"/>
          </p:cNvPicPr>
          <p:nvPr/>
        </p:nvPicPr>
        <p:blipFill>
          <a:blip r:embed="rId3"/>
          <a:srcRect/>
          <a:stretch>
            <a:fillRect/>
          </a:stretch>
        </p:blipFill>
        <p:spPr bwMode="auto">
          <a:xfrm>
            <a:off x="5057775" y="1401763"/>
            <a:ext cx="687388" cy="909637"/>
          </a:xfrm>
          <a:prstGeom prst="rect">
            <a:avLst/>
          </a:prstGeom>
          <a:noFill/>
          <a:ln w="9525">
            <a:noFill/>
            <a:miter lim="800000"/>
            <a:headEnd/>
            <a:tailEnd/>
          </a:ln>
        </p:spPr>
      </p:pic>
      <p:pic>
        <p:nvPicPr>
          <p:cNvPr id="12301" name="Picture 124" descr="DC3 Icon"/>
          <p:cNvPicPr>
            <a:picLocks noChangeAspect="1" noChangeArrowheads="1"/>
          </p:cNvPicPr>
          <p:nvPr/>
        </p:nvPicPr>
        <p:blipFill>
          <a:blip r:embed="rId3"/>
          <a:srcRect/>
          <a:stretch>
            <a:fillRect/>
          </a:stretch>
        </p:blipFill>
        <p:spPr bwMode="auto">
          <a:xfrm>
            <a:off x="8181975" y="1401763"/>
            <a:ext cx="687388" cy="909637"/>
          </a:xfrm>
          <a:prstGeom prst="rect">
            <a:avLst/>
          </a:prstGeom>
          <a:noFill/>
          <a:ln w="9525">
            <a:noFill/>
            <a:miter lim="800000"/>
            <a:headEnd/>
            <a:tailEnd/>
          </a:ln>
        </p:spPr>
      </p:pic>
      <p:cxnSp>
        <p:nvCxnSpPr>
          <p:cNvPr id="12302" name="Straight Connector 19"/>
          <p:cNvCxnSpPr>
            <a:cxnSpLocks noChangeShapeType="1"/>
          </p:cNvCxnSpPr>
          <p:nvPr/>
        </p:nvCxnSpPr>
        <p:spPr bwMode="auto">
          <a:xfrm>
            <a:off x="5287963" y="3687763"/>
            <a:ext cx="1446212" cy="1295400"/>
          </a:xfrm>
          <a:prstGeom prst="line">
            <a:avLst/>
          </a:prstGeom>
          <a:noFill/>
          <a:ln w="9525" algn="ctr">
            <a:solidFill>
              <a:schemeClr val="tx2"/>
            </a:solidFill>
            <a:round/>
            <a:headEnd/>
            <a:tailEnd/>
          </a:ln>
        </p:spPr>
      </p:cxnSp>
      <p:cxnSp>
        <p:nvCxnSpPr>
          <p:cNvPr id="12303" name="Straight Connector 20"/>
          <p:cNvCxnSpPr>
            <a:cxnSpLocks noChangeShapeType="1"/>
          </p:cNvCxnSpPr>
          <p:nvPr/>
        </p:nvCxnSpPr>
        <p:spPr bwMode="auto">
          <a:xfrm rot="10800000" flipV="1">
            <a:off x="7038975" y="3687763"/>
            <a:ext cx="1524000" cy="1371600"/>
          </a:xfrm>
          <a:prstGeom prst="line">
            <a:avLst/>
          </a:prstGeom>
          <a:noFill/>
          <a:ln w="9525" algn="ctr">
            <a:solidFill>
              <a:schemeClr val="tx2"/>
            </a:solidFill>
            <a:round/>
            <a:headEnd/>
            <a:tailEnd/>
          </a:ln>
        </p:spPr>
      </p:cxnSp>
      <p:sp>
        <p:nvSpPr>
          <p:cNvPr id="12304" name="Oval 21"/>
          <p:cNvSpPr>
            <a:spLocks noChangeArrowheads="1"/>
          </p:cNvSpPr>
          <p:nvPr/>
        </p:nvSpPr>
        <p:spPr bwMode="auto">
          <a:xfrm rot="5400000">
            <a:off x="6848475" y="3916363"/>
            <a:ext cx="152400" cy="1447800"/>
          </a:xfrm>
          <a:prstGeom prst="ellipse">
            <a:avLst/>
          </a:prstGeom>
          <a:noFill/>
          <a:ln w="9525" algn="ctr">
            <a:solidFill>
              <a:schemeClr val="tx2"/>
            </a:solidFill>
            <a:round/>
            <a:headEnd/>
            <a:tailEnd/>
          </a:ln>
        </p:spPr>
        <p:txBody>
          <a:bodyPr lIns="82124" tIns="41061" rIns="82124" bIns="41061" anchor="ctr">
            <a:spAutoFit/>
          </a:bodyPr>
          <a:lstStyle/>
          <a:p>
            <a:pPr algn="ctr" defTabSz="814388" eaLnBrk="0" hangingPunct="0">
              <a:lnSpc>
                <a:spcPct val="90000"/>
              </a:lnSpc>
            </a:pPr>
            <a:endParaRPr lang="en-US"/>
          </a:p>
        </p:txBody>
      </p:sp>
      <p:pic>
        <p:nvPicPr>
          <p:cNvPr id="12305" name="Picture 100" descr="cataly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81775" y="4906963"/>
            <a:ext cx="660400" cy="301625"/>
          </a:xfrm>
          <a:prstGeom prst="rect">
            <a:avLst/>
          </a:prstGeom>
          <a:noFill/>
          <a:ln w="9525">
            <a:noFill/>
            <a:miter lim="800000"/>
            <a:headEnd/>
            <a:tailEnd/>
          </a:ln>
        </p:spPr>
      </p:pic>
      <p:cxnSp>
        <p:nvCxnSpPr>
          <p:cNvPr id="12306" name="Straight Connector 23"/>
          <p:cNvCxnSpPr>
            <a:cxnSpLocks noChangeShapeType="1"/>
          </p:cNvCxnSpPr>
          <p:nvPr/>
        </p:nvCxnSpPr>
        <p:spPr bwMode="auto">
          <a:xfrm>
            <a:off x="5667375" y="3567113"/>
            <a:ext cx="2590800" cy="1587"/>
          </a:xfrm>
          <a:prstGeom prst="line">
            <a:avLst/>
          </a:prstGeom>
          <a:noFill/>
          <a:ln w="9525" algn="ctr">
            <a:solidFill>
              <a:srgbClr val="00B050"/>
            </a:solidFill>
            <a:prstDash val="dash"/>
            <a:round/>
            <a:headEnd/>
            <a:tailEnd/>
          </a:ln>
        </p:spPr>
      </p:cxnSp>
      <p:pic>
        <p:nvPicPr>
          <p:cNvPr id="12307" name="Picture 124" descr="DC3 Icon"/>
          <p:cNvPicPr>
            <a:picLocks noChangeAspect="1" noChangeArrowheads="1"/>
          </p:cNvPicPr>
          <p:nvPr/>
        </p:nvPicPr>
        <p:blipFill>
          <a:blip r:embed="rId3"/>
          <a:srcRect/>
          <a:stretch>
            <a:fillRect/>
          </a:stretch>
        </p:blipFill>
        <p:spPr bwMode="auto">
          <a:xfrm>
            <a:off x="5057775" y="2925763"/>
            <a:ext cx="687388" cy="909637"/>
          </a:xfrm>
          <a:prstGeom prst="rect">
            <a:avLst/>
          </a:prstGeom>
          <a:noFill/>
          <a:ln w="9525">
            <a:noFill/>
            <a:miter lim="800000"/>
            <a:headEnd/>
            <a:tailEnd/>
          </a:ln>
        </p:spPr>
      </p:pic>
      <p:pic>
        <p:nvPicPr>
          <p:cNvPr id="12308" name="Picture 124" descr="DC3 Icon"/>
          <p:cNvPicPr>
            <a:picLocks noChangeAspect="1" noChangeArrowheads="1"/>
          </p:cNvPicPr>
          <p:nvPr/>
        </p:nvPicPr>
        <p:blipFill>
          <a:blip r:embed="rId3"/>
          <a:srcRect/>
          <a:stretch>
            <a:fillRect/>
          </a:stretch>
        </p:blipFill>
        <p:spPr bwMode="auto">
          <a:xfrm>
            <a:off x="8181975" y="2925763"/>
            <a:ext cx="687388" cy="909637"/>
          </a:xfrm>
          <a:prstGeom prst="rect">
            <a:avLst/>
          </a:prstGeom>
          <a:noFill/>
          <a:ln w="9525">
            <a:noFill/>
            <a:miter lim="800000"/>
            <a:headEnd/>
            <a:tailEnd/>
          </a:ln>
        </p:spPr>
      </p:pic>
      <p:sp>
        <p:nvSpPr>
          <p:cNvPr id="12309" name="TextBox 29"/>
          <p:cNvSpPr txBox="1">
            <a:spLocks noChangeArrowheads="1"/>
          </p:cNvSpPr>
          <p:nvPr/>
        </p:nvSpPr>
        <p:spPr bwMode="auto">
          <a:xfrm>
            <a:off x="5665788" y="2992438"/>
            <a:ext cx="520700" cy="244475"/>
          </a:xfrm>
          <a:prstGeom prst="rect">
            <a:avLst/>
          </a:prstGeom>
          <a:noFill/>
          <a:ln w="9525">
            <a:noFill/>
            <a:miter lim="800000"/>
            <a:headEnd/>
            <a:tailEnd/>
          </a:ln>
        </p:spPr>
        <p:txBody>
          <a:bodyPr wrap="none">
            <a:spAutoFit/>
          </a:bodyPr>
          <a:lstStyle/>
          <a:p>
            <a:pPr algn="ctr" eaLnBrk="0" hangingPunct="0">
              <a:lnSpc>
                <a:spcPct val="90000"/>
              </a:lnSpc>
            </a:pPr>
            <a:r>
              <a:rPr lang="en-US" sz="1100"/>
              <a:t>e1/…</a:t>
            </a:r>
          </a:p>
        </p:txBody>
      </p:sp>
      <p:sp>
        <p:nvSpPr>
          <p:cNvPr id="12310" name="TextBox 30"/>
          <p:cNvSpPr txBox="1">
            <a:spLocks noChangeArrowheads="1"/>
          </p:cNvSpPr>
          <p:nvPr/>
        </p:nvSpPr>
        <p:spPr bwMode="auto">
          <a:xfrm>
            <a:off x="5665788" y="3306763"/>
            <a:ext cx="520700" cy="244475"/>
          </a:xfrm>
          <a:prstGeom prst="rect">
            <a:avLst/>
          </a:prstGeom>
          <a:noFill/>
          <a:ln w="9525">
            <a:noFill/>
            <a:miter lim="800000"/>
            <a:headEnd/>
            <a:tailEnd/>
          </a:ln>
        </p:spPr>
        <p:txBody>
          <a:bodyPr wrap="none">
            <a:spAutoFit/>
          </a:bodyPr>
          <a:lstStyle/>
          <a:p>
            <a:pPr algn="ctr" eaLnBrk="0" hangingPunct="0">
              <a:lnSpc>
                <a:spcPct val="90000"/>
              </a:lnSpc>
            </a:pPr>
            <a:r>
              <a:rPr lang="en-US" sz="1100"/>
              <a:t>e1/…</a:t>
            </a:r>
          </a:p>
        </p:txBody>
      </p:sp>
      <p:sp>
        <p:nvSpPr>
          <p:cNvPr id="12311" name="TextBox 31"/>
          <p:cNvSpPr txBox="1">
            <a:spLocks noChangeArrowheads="1"/>
          </p:cNvSpPr>
          <p:nvPr/>
        </p:nvSpPr>
        <p:spPr bwMode="auto">
          <a:xfrm>
            <a:off x="7800975" y="2992438"/>
            <a:ext cx="520700" cy="244475"/>
          </a:xfrm>
          <a:prstGeom prst="rect">
            <a:avLst/>
          </a:prstGeom>
          <a:noFill/>
          <a:ln w="9525">
            <a:noFill/>
            <a:miter lim="800000"/>
            <a:headEnd/>
            <a:tailEnd/>
          </a:ln>
        </p:spPr>
        <p:txBody>
          <a:bodyPr wrap="none">
            <a:spAutoFit/>
          </a:bodyPr>
          <a:lstStyle/>
          <a:p>
            <a:pPr algn="ctr" eaLnBrk="0" hangingPunct="0">
              <a:lnSpc>
                <a:spcPct val="90000"/>
              </a:lnSpc>
            </a:pPr>
            <a:r>
              <a:rPr lang="en-US" sz="1100"/>
              <a:t>e1/…</a:t>
            </a:r>
          </a:p>
        </p:txBody>
      </p:sp>
      <p:sp>
        <p:nvSpPr>
          <p:cNvPr id="12312" name="TextBox 32"/>
          <p:cNvSpPr txBox="1">
            <a:spLocks noChangeArrowheads="1"/>
          </p:cNvSpPr>
          <p:nvPr/>
        </p:nvSpPr>
        <p:spPr bwMode="auto">
          <a:xfrm>
            <a:off x="7800975" y="3306763"/>
            <a:ext cx="520700" cy="244475"/>
          </a:xfrm>
          <a:prstGeom prst="rect">
            <a:avLst/>
          </a:prstGeom>
          <a:noFill/>
          <a:ln w="9525">
            <a:noFill/>
            <a:miter lim="800000"/>
            <a:headEnd/>
            <a:tailEnd/>
          </a:ln>
        </p:spPr>
        <p:txBody>
          <a:bodyPr wrap="none">
            <a:spAutoFit/>
          </a:bodyPr>
          <a:lstStyle/>
          <a:p>
            <a:pPr algn="ctr" eaLnBrk="0" hangingPunct="0">
              <a:lnSpc>
                <a:spcPct val="90000"/>
              </a:lnSpc>
            </a:pPr>
            <a:r>
              <a:rPr lang="en-US" sz="1100"/>
              <a:t>e1/…</a:t>
            </a:r>
          </a:p>
        </p:txBody>
      </p:sp>
      <p:sp>
        <p:nvSpPr>
          <p:cNvPr id="12313" name="TextBox 35"/>
          <p:cNvSpPr txBox="1">
            <a:spLocks noChangeArrowheads="1"/>
          </p:cNvSpPr>
          <p:nvPr/>
        </p:nvSpPr>
        <p:spPr bwMode="auto">
          <a:xfrm>
            <a:off x="4841875" y="2757488"/>
            <a:ext cx="520700" cy="244475"/>
          </a:xfrm>
          <a:prstGeom prst="rect">
            <a:avLst/>
          </a:prstGeom>
          <a:noFill/>
          <a:ln w="9525">
            <a:noFill/>
            <a:miter lim="800000"/>
            <a:headEnd/>
            <a:tailEnd/>
          </a:ln>
        </p:spPr>
        <p:txBody>
          <a:bodyPr wrap="none">
            <a:spAutoFit/>
          </a:bodyPr>
          <a:lstStyle/>
          <a:p>
            <a:pPr algn="ctr" eaLnBrk="0" hangingPunct="0">
              <a:lnSpc>
                <a:spcPct val="90000"/>
              </a:lnSpc>
            </a:pPr>
            <a:r>
              <a:rPr lang="en-US" sz="1100"/>
              <a:t>e1/…</a:t>
            </a:r>
          </a:p>
        </p:txBody>
      </p:sp>
      <p:sp>
        <p:nvSpPr>
          <p:cNvPr id="12314" name="TextBox 36"/>
          <p:cNvSpPr txBox="1">
            <a:spLocks noChangeArrowheads="1"/>
          </p:cNvSpPr>
          <p:nvPr/>
        </p:nvSpPr>
        <p:spPr bwMode="auto">
          <a:xfrm>
            <a:off x="5286375" y="2757488"/>
            <a:ext cx="520700" cy="244475"/>
          </a:xfrm>
          <a:prstGeom prst="rect">
            <a:avLst/>
          </a:prstGeom>
          <a:noFill/>
          <a:ln w="9525">
            <a:noFill/>
            <a:miter lim="800000"/>
            <a:headEnd/>
            <a:tailEnd/>
          </a:ln>
        </p:spPr>
        <p:txBody>
          <a:bodyPr wrap="none">
            <a:spAutoFit/>
          </a:bodyPr>
          <a:lstStyle/>
          <a:p>
            <a:pPr algn="ctr" eaLnBrk="0" hangingPunct="0">
              <a:lnSpc>
                <a:spcPct val="90000"/>
              </a:lnSpc>
            </a:pPr>
            <a:r>
              <a:rPr lang="en-US" sz="1100"/>
              <a:t>e1/…</a:t>
            </a:r>
          </a:p>
        </p:txBody>
      </p:sp>
      <p:sp>
        <p:nvSpPr>
          <p:cNvPr id="12315" name="TextBox 37"/>
          <p:cNvSpPr txBox="1">
            <a:spLocks noChangeArrowheads="1"/>
          </p:cNvSpPr>
          <p:nvPr/>
        </p:nvSpPr>
        <p:spPr bwMode="auto">
          <a:xfrm>
            <a:off x="8105775" y="2757488"/>
            <a:ext cx="520700" cy="244475"/>
          </a:xfrm>
          <a:prstGeom prst="rect">
            <a:avLst/>
          </a:prstGeom>
          <a:noFill/>
          <a:ln w="9525">
            <a:noFill/>
            <a:miter lim="800000"/>
            <a:headEnd/>
            <a:tailEnd/>
          </a:ln>
        </p:spPr>
        <p:txBody>
          <a:bodyPr wrap="none">
            <a:spAutoFit/>
          </a:bodyPr>
          <a:lstStyle/>
          <a:p>
            <a:pPr algn="ctr" eaLnBrk="0" hangingPunct="0">
              <a:lnSpc>
                <a:spcPct val="90000"/>
              </a:lnSpc>
            </a:pPr>
            <a:r>
              <a:rPr lang="en-US" sz="1100"/>
              <a:t>e1/…</a:t>
            </a:r>
          </a:p>
        </p:txBody>
      </p:sp>
      <p:sp>
        <p:nvSpPr>
          <p:cNvPr id="12316" name="TextBox 38"/>
          <p:cNvSpPr txBox="1">
            <a:spLocks noChangeArrowheads="1"/>
          </p:cNvSpPr>
          <p:nvPr/>
        </p:nvSpPr>
        <p:spPr bwMode="auto">
          <a:xfrm>
            <a:off x="8550275" y="2757488"/>
            <a:ext cx="522288" cy="244475"/>
          </a:xfrm>
          <a:prstGeom prst="rect">
            <a:avLst/>
          </a:prstGeom>
          <a:noFill/>
          <a:ln w="9525">
            <a:noFill/>
            <a:miter lim="800000"/>
            <a:headEnd/>
            <a:tailEnd/>
          </a:ln>
        </p:spPr>
        <p:txBody>
          <a:bodyPr wrap="none">
            <a:spAutoFit/>
          </a:bodyPr>
          <a:lstStyle/>
          <a:p>
            <a:pPr algn="ctr" eaLnBrk="0" hangingPunct="0">
              <a:lnSpc>
                <a:spcPct val="90000"/>
              </a:lnSpc>
            </a:pPr>
            <a:r>
              <a:rPr lang="en-US" sz="1100"/>
              <a:t>e1/…</a:t>
            </a:r>
          </a:p>
        </p:txBody>
      </p:sp>
      <p:sp>
        <p:nvSpPr>
          <p:cNvPr id="12317" name="TextBox 42"/>
          <p:cNvSpPr txBox="1">
            <a:spLocks noChangeArrowheads="1"/>
          </p:cNvSpPr>
          <p:nvPr/>
        </p:nvSpPr>
        <p:spPr bwMode="auto">
          <a:xfrm>
            <a:off x="4872038" y="3814763"/>
            <a:ext cx="709612" cy="430212"/>
          </a:xfrm>
          <a:prstGeom prst="rect">
            <a:avLst/>
          </a:prstGeom>
          <a:noFill/>
          <a:ln w="9525">
            <a:noFill/>
            <a:miter lim="800000"/>
            <a:headEnd/>
            <a:tailEnd/>
          </a:ln>
        </p:spPr>
        <p:txBody>
          <a:bodyPr wrap="none">
            <a:spAutoFit/>
          </a:bodyPr>
          <a:lstStyle/>
          <a:p>
            <a:pPr algn="ctr" eaLnBrk="0" hangingPunct="0">
              <a:lnSpc>
                <a:spcPct val="90000"/>
              </a:lnSpc>
            </a:pPr>
            <a:r>
              <a:rPr lang="en-US" sz="1100"/>
              <a:t>vPC</a:t>
            </a:r>
          </a:p>
          <a:p>
            <a:pPr algn="ctr" eaLnBrk="0" hangingPunct="0">
              <a:lnSpc>
                <a:spcPct val="90000"/>
              </a:lnSpc>
            </a:pPr>
            <a:r>
              <a:rPr lang="en-US" sz="1100"/>
              <a:t>Primary</a:t>
            </a:r>
          </a:p>
        </p:txBody>
      </p:sp>
      <p:sp>
        <p:nvSpPr>
          <p:cNvPr id="12318" name="TextBox 44"/>
          <p:cNvSpPr txBox="1">
            <a:spLocks noChangeArrowheads="1"/>
          </p:cNvSpPr>
          <p:nvPr/>
        </p:nvSpPr>
        <p:spPr bwMode="auto">
          <a:xfrm>
            <a:off x="5613400" y="3730625"/>
            <a:ext cx="520700" cy="244475"/>
          </a:xfrm>
          <a:prstGeom prst="rect">
            <a:avLst/>
          </a:prstGeom>
          <a:noFill/>
          <a:ln w="9525">
            <a:noFill/>
            <a:miter lim="800000"/>
            <a:headEnd/>
            <a:tailEnd/>
          </a:ln>
        </p:spPr>
        <p:txBody>
          <a:bodyPr wrap="none">
            <a:spAutoFit/>
          </a:bodyPr>
          <a:lstStyle/>
          <a:p>
            <a:pPr algn="ctr" eaLnBrk="0" hangingPunct="0">
              <a:lnSpc>
                <a:spcPct val="90000"/>
              </a:lnSpc>
            </a:pPr>
            <a:r>
              <a:rPr lang="en-US" sz="1100"/>
              <a:t>e2/…</a:t>
            </a:r>
          </a:p>
        </p:txBody>
      </p:sp>
      <p:sp>
        <p:nvSpPr>
          <p:cNvPr id="12319" name="TextBox 45"/>
          <p:cNvSpPr txBox="1">
            <a:spLocks noChangeArrowheads="1"/>
          </p:cNvSpPr>
          <p:nvPr/>
        </p:nvSpPr>
        <p:spPr bwMode="auto">
          <a:xfrm>
            <a:off x="7742238" y="3757613"/>
            <a:ext cx="520700" cy="244475"/>
          </a:xfrm>
          <a:prstGeom prst="rect">
            <a:avLst/>
          </a:prstGeom>
          <a:noFill/>
          <a:ln w="9525">
            <a:noFill/>
            <a:miter lim="800000"/>
            <a:headEnd/>
            <a:tailEnd/>
          </a:ln>
        </p:spPr>
        <p:txBody>
          <a:bodyPr wrap="none">
            <a:spAutoFit/>
          </a:bodyPr>
          <a:lstStyle/>
          <a:p>
            <a:pPr algn="ctr" eaLnBrk="0" hangingPunct="0">
              <a:lnSpc>
                <a:spcPct val="90000"/>
              </a:lnSpc>
            </a:pPr>
            <a:r>
              <a:rPr lang="en-US" sz="1100"/>
              <a:t>e2/…</a:t>
            </a:r>
          </a:p>
        </p:txBody>
      </p:sp>
      <p:sp>
        <p:nvSpPr>
          <p:cNvPr id="12320" name="TextBox 46"/>
          <p:cNvSpPr txBox="1">
            <a:spLocks noChangeArrowheads="1"/>
          </p:cNvSpPr>
          <p:nvPr/>
        </p:nvSpPr>
        <p:spPr bwMode="auto">
          <a:xfrm>
            <a:off x="8181975" y="3814763"/>
            <a:ext cx="858838" cy="396875"/>
          </a:xfrm>
          <a:prstGeom prst="rect">
            <a:avLst/>
          </a:prstGeom>
          <a:noFill/>
          <a:ln w="9525">
            <a:noFill/>
            <a:miter lim="800000"/>
            <a:headEnd/>
            <a:tailEnd/>
          </a:ln>
        </p:spPr>
        <p:txBody>
          <a:bodyPr wrap="none">
            <a:spAutoFit/>
          </a:bodyPr>
          <a:lstStyle/>
          <a:p>
            <a:pPr algn="r" eaLnBrk="0" hangingPunct="0">
              <a:lnSpc>
                <a:spcPct val="90000"/>
              </a:lnSpc>
            </a:pPr>
            <a:r>
              <a:rPr lang="en-US" sz="1100"/>
              <a:t>vPC</a:t>
            </a:r>
          </a:p>
          <a:p>
            <a:pPr algn="r" eaLnBrk="0" hangingPunct="0">
              <a:lnSpc>
                <a:spcPct val="90000"/>
              </a:lnSpc>
            </a:pPr>
            <a:r>
              <a:rPr lang="en-US" sz="1100"/>
              <a:t>Secondary</a:t>
            </a:r>
          </a:p>
        </p:txBody>
      </p:sp>
      <p:sp>
        <p:nvSpPr>
          <p:cNvPr id="12321" name="TextBox 47"/>
          <p:cNvSpPr txBox="1">
            <a:spLocks noChangeArrowheads="1"/>
          </p:cNvSpPr>
          <p:nvPr/>
        </p:nvSpPr>
        <p:spPr bwMode="auto">
          <a:xfrm>
            <a:off x="6962775" y="2992438"/>
            <a:ext cx="663575" cy="244475"/>
          </a:xfrm>
          <a:prstGeom prst="rect">
            <a:avLst/>
          </a:prstGeom>
          <a:noFill/>
          <a:ln w="9525">
            <a:noFill/>
            <a:miter lim="800000"/>
            <a:headEnd/>
            <a:tailEnd/>
          </a:ln>
        </p:spPr>
        <p:txBody>
          <a:bodyPr wrap="none">
            <a:spAutoFit/>
          </a:bodyPr>
          <a:lstStyle/>
          <a:p>
            <a:pPr algn="ctr" eaLnBrk="0" hangingPunct="0">
              <a:lnSpc>
                <a:spcPct val="90000"/>
              </a:lnSpc>
            </a:pPr>
            <a:r>
              <a:rPr lang="en-US" sz="1100"/>
              <a:t>vPC PL</a:t>
            </a:r>
          </a:p>
        </p:txBody>
      </p:sp>
      <p:sp>
        <p:nvSpPr>
          <p:cNvPr id="12322" name="TextBox 48"/>
          <p:cNvSpPr txBox="1">
            <a:spLocks noChangeArrowheads="1"/>
          </p:cNvSpPr>
          <p:nvPr/>
        </p:nvSpPr>
        <p:spPr bwMode="auto">
          <a:xfrm>
            <a:off x="6678613" y="3552825"/>
            <a:ext cx="758825" cy="396875"/>
          </a:xfrm>
          <a:prstGeom prst="rect">
            <a:avLst/>
          </a:prstGeom>
          <a:noFill/>
          <a:ln w="9525">
            <a:noFill/>
            <a:miter lim="800000"/>
            <a:headEnd/>
            <a:tailEnd/>
          </a:ln>
        </p:spPr>
        <p:txBody>
          <a:bodyPr wrap="none">
            <a:spAutoFit/>
          </a:bodyPr>
          <a:lstStyle/>
          <a:p>
            <a:pPr algn="ctr" eaLnBrk="0" hangingPunct="0">
              <a:lnSpc>
                <a:spcPct val="90000"/>
              </a:lnSpc>
            </a:pPr>
            <a:r>
              <a:rPr lang="en-US" sz="1100"/>
              <a:t>vPC PKL</a:t>
            </a:r>
            <a:br>
              <a:rPr lang="en-US" sz="1100"/>
            </a:br>
            <a:endParaRPr lang="en-US" sz="1100"/>
          </a:p>
        </p:txBody>
      </p:sp>
      <p:cxnSp>
        <p:nvCxnSpPr>
          <p:cNvPr id="12323" name="Straight Connector 43"/>
          <p:cNvCxnSpPr>
            <a:cxnSpLocks noChangeShapeType="1"/>
          </p:cNvCxnSpPr>
          <p:nvPr/>
        </p:nvCxnSpPr>
        <p:spPr bwMode="auto">
          <a:xfrm>
            <a:off x="4594225" y="3382963"/>
            <a:ext cx="533400" cy="1587"/>
          </a:xfrm>
          <a:prstGeom prst="line">
            <a:avLst/>
          </a:prstGeom>
          <a:noFill/>
          <a:ln w="38100" algn="ctr">
            <a:solidFill>
              <a:schemeClr val="tx1"/>
            </a:solidFill>
            <a:round/>
            <a:headEnd/>
            <a:tailEnd/>
          </a:ln>
        </p:spPr>
      </p:cxnSp>
      <p:sp>
        <p:nvSpPr>
          <p:cNvPr id="12324" name="TextBox 55"/>
          <p:cNvSpPr txBox="1">
            <a:spLocks noChangeArrowheads="1"/>
          </p:cNvSpPr>
          <p:nvPr/>
        </p:nvSpPr>
        <p:spPr bwMode="auto">
          <a:xfrm>
            <a:off x="4562475" y="3041650"/>
            <a:ext cx="441325" cy="341313"/>
          </a:xfrm>
          <a:prstGeom prst="rect">
            <a:avLst/>
          </a:prstGeom>
          <a:noFill/>
          <a:ln w="9525">
            <a:noFill/>
            <a:miter lim="800000"/>
            <a:headEnd/>
            <a:tailEnd/>
          </a:ln>
        </p:spPr>
        <p:txBody>
          <a:bodyPr wrap="none">
            <a:spAutoFit/>
          </a:bodyPr>
          <a:lstStyle/>
          <a:p>
            <a:pPr algn="ctr" eaLnBrk="0" hangingPunct="0">
              <a:lnSpc>
                <a:spcPct val="90000"/>
              </a:lnSpc>
            </a:pPr>
            <a:r>
              <a:rPr lang="en-US" sz="1800"/>
              <a:t>L3</a:t>
            </a:r>
          </a:p>
        </p:txBody>
      </p:sp>
      <p:sp>
        <p:nvSpPr>
          <p:cNvPr id="12325" name="TextBox 56"/>
          <p:cNvSpPr txBox="1">
            <a:spLocks noChangeArrowheads="1"/>
          </p:cNvSpPr>
          <p:nvPr/>
        </p:nvSpPr>
        <p:spPr bwMode="auto">
          <a:xfrm>
            <a:off x="4562475" y="3382963"/>
            <a:ext cx="441325" cy="341312"/>
          </a:xfrm>
          <a:prstGeom prst="rect">
            <a:avLst/>
          </a:prstGeom>
          <a:noFill/>
          <a:ln w="9525">
            <a:noFill/>
            <a:miter lim="800000"/>
            <a:headEnd/>
            <a:tailEnd/>
          </a:ln>
        </p:spPr>
        <p:txBody>
          <a:bodyPr wrap="none">
            <a:spAutoFit/>
          </a:bodyPr>
          <a:lstStyle/>
          <a:p>
            <a:pPr algn="ctr" eaLnBrk="0" hangingPunct="0">
              <a:lnSpc>
                <a:spcPct val="90000"/>
              </a:lnSpc>
            </a:pPr>
            <a:r>
              <a:rPr lang="en-US" sz="1800"/>
              <a:t>L2</a:t>
            </a:r>
          </a:p>
        </p:txBody>
      </p:sp>
      <p:pic>
        <p:nvPicPr>
          <p:cNvPr id="98" name="Picture 46" descr="C:\Documents and Settings\rmari\Local Settings\Temporary Internet Files\Content.IE5\BEG33HKP\MCj04325370000[1].png"/>
          <p:cNvPicPr>
            <a:picLocks noChangeAspect="1" noChangeArrowheads="1"/>
          </p:cNvPicPr>
          <p:nvPr/>
        </p:nvPicPr>
        <p:blipFill>
          <a:blip r:embed="rId5"/>
          <a:srcRect/>
          <a:stretch>
            <a:fillRect/>
          </a:stretch>
        </p:blipFill>
        <p:spPr bwMode="auto">
          <a:xfrm>
            <a:off x="6035675" y="2735263"/>
            <a:ext cx="196850" cy="196850"/>
          </a:xfrm>
          <a:prstGeom prst="rect">
            <a:avLst/>
          </a:prstGeom>
          <a:noFill/>
          <a:ln w="9525">
            <a:noFill/>
            <a:miter lim="800000"/>
            <a:headEnd/>
            <a:tailEnd/>
          </a:ln>
        </p:spPr>
      </p:pic>
      <p:pic>
        <p:nvPicPr>
          <p:cNvPr id="99" name="Picture 98" descr="C:\Documents and Settings\rmari\Local Settings\Temporary Internet Files\Content.IE5\BEG33HKP\MCj04325370000[1].png"/>
          <p:cNvPicPr>
            <a:picLocks noChangeAspect="1" noChangeArrowheads="1"/>
          </p:cNvPicPr>
          <p:nvPr/>
        </p:nvPicPr>
        <p:blipFill>
          <a:blip r:embed="rId5"/>
          <a:srcRect/>
          <a:stretch>
            <a:fillRect/>
          </a:stretch>
        </p:blipFill>
        <p:spPr bwMode="auto">
          <a:xfrm>
            <a:off x="5197475" y="2354263"/>
            <a:ext cx="196850" cy="196850"/>
          </a:xfrm>
          <a:prstGeom prst="rect">
            <a:avLst/>
          </a:prstGeom>
          <a:noFill/>
          <a:ln w="9525">
            <a:noFill/>
            <a:miter lim="800000"/>
            <a:headEnd/>
            <a:tailEnd/>
          </a:ln>
        </p:spPr>
      </p:pic>
      <p:pic>
        <p:nvPicPr>
          <p:cNvPr id="100" name="Picture 99" descr="C:\Documents and Settings\rmari\Local Settings\Temporary Internet Files\Content.IE5\BEG33HKP\MCj04325370000[1].png"/>
          <p:cNvPicPr>
            <a:picLocks noChangeAspect="1" noChangeArrowheads="1"/>
          </p:cNvPicPr>
          <p:nvPr/>
        </p:nvPicPr>
        <p:blipFill>
          <a:blip r:embed="rId5"/>
          <a:srcRect/>
          <a:stretch>
            <a:fillRect/>
          </a:stretch>
        </p:blipFill>
        <p:spPr bwMode="auto">
          <a:xfrm>
            <a:off x="6111875" y="3141663"/>
            <a:ext cx="196850" cy="196850"/>
          </a:xfrm>
          <a:prstGeom prst="rect">
            <a:avLst/>
          </a:prstGeom>
          <a:noFill/>
          <a:ln w="9525">
            <a:noFill/>
            <a:miter lim="800000"/>
            <a:headEnd/>
            <a:tailEnd/>
          </a:ln>
        </p:spPr>
      </p:pic>
      <p:pic>
        <p:nvPicPr>
          <p:cNvPr id="101" name="Picture 100" descr="C:\Documents and Settings\rmari\Local Settings\Temporary Internet Files\Content.IE5\BEG33HKP\MCj04325370000[1].png"/>
          <p:cNvPicPr>
            <a:picLocks noChangeAspect="1" noChangeArrowheads="1"/>
          </p:cNvPicPr>
          <p:nvPr/>
        </p:nvPicPr>
        <p:blipFill>
          <a:blip r:embed="rId5"/>
          <a:srcRect/>
          <a:stretch>
            <a:fillRect/>
          </a:stretch>
        </p:blipFill>
        <p:spPr bwMode="auto">
          <a:xfrm>
            <a:off x="6391275" y="3205163"/>
            <a:ext cx="196850" cy="196850"/>
          </a:xfrm>
          <a:prstGeom prst="rect">
            <a:avLst/>
          </a:prstGeom>
          <a:noFill/>
          <a:ln w="9525">
            <a:noFill/>
            <a:miter lim="800000"/>
            <a:headEnd/>
            <a:tailEnd/>
          </a:ln>
        </p:spPr>
      </p:pic>
      <p:pic>
        <p:nvPicPr>
          <p:cNvPr id="102" name="Picture 3" descr="C:\Documents and Settings\rmari\Local Settings\Temporary Internet Files\Content.IE5\6DXI72T4\MCj04325270000[1].png"/>
          <p:cNvPicPr>
            <a:picLocks noChangeAspect="1" noChangeArrowheads="1"/>
          </p:cNvPicPr>
          <p:nvPr/>
        </p:nvPicPr>
        <p:blipFill>
          <a:blip r:embed="rId6"/>
          <a:srcRect/>
          <a:stretch>
            <a:fillRect/>
          </a:stretch>
        </p:blipFill>
        <p:spPr bwMode="auto">
          <a:xfrm>
            <a:off x="8143875" y="3014663"/>
            <a:ext cx="762000" cy="762000"/>
          </a:xfrm>
          <a:prstGeom prst="rect">
            <a:avLst/>
          </a:prstGeom>
          <a:noFill/>
          <a:ln w="9525">
            <a:noFill/>
            <a:miter lim="800000"/>
            <a:headEnd/>
            <a:tailEnd/>
          </a:ln>
        </p:spPr>
      </p:pic>
      <p:pic>
        <p:nvPicPr>
          <p:cNvPr id="103" name="Picture 4" descr="C:\Documents and Settings\rmari\Local Settings\Temporary Internet Files\Content.IE5\Q94RYHM5\MCj04325280000[1].png"/>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5019772" y="2988891"/>
            <a:ext cx="749156" cy="749156"/>
          </a:xfrm>
          <a:prstGeom prst="rect">
            <a:avLst/>
          </a:prstGeom>
          <a:noFill/>
        </p:spPr>
      </p:pic>
      <p:sp>
        <p:nvSpPr>
          <p:cNvPr id="12332" name="Rectangle 106"/>
          <p:cNvSpPr>
            <a:spLocks noChangeArrowheads="1"/>
          </p:cNvSpPr>
          <p:nvPr/>
        </p:nvSpPr>
        <p:spPr bwMode="auto">
          <a:xfrm>
            <a:off x="4368800" y="6172200"/>
            <a:ext cx="4578350" cy="314325"/>
          </a:xfrm>
          <a:prstGeom prst="rect">
            <a:avLst/>
          </a:prstGeom>
          <a:noFill/>
          <a:ln w="9525">
            <a:solidFill>
              <a:schemeClr val="tx1"/>
            </a:solidFill>
            <a:prstDash val="lgDash"/>
            <a:miter lim="800000"/>
            <a:headEnd/>
            <a:tailEnd/>
          </a:ln>
        </p:spPr>
        <p:txBody>
          <a:bodyPr wrap="none">
            <a:spAutoFit/>
          </a:bodyPr>
          <a:lstStyle/>
          <a:p>
            <a:pPr algn="ctr" eaLnBrk="0" hangingPunct="0">
              <a:lnSpc>
                <a:spcPct val="90000"/>
              </a:lnSpc>
            </a:pPr>
            <a:r>
              <a:rPr lang="en-US" sz="1600" b="1" i="1">
                <a:solidFill>
                  <a:schemeClr val="tx2"/>
                </a:solidFill>
              </a:rPr>
              <a:t>rhs-7k-1(config-vpc-domain)# track  &lt;object&gt;</a:t>
            </a:r>
          </a:p>
        </p:txBody>
      </p:sp>
      <p:sp>
        <p:nvSpPr>
          <p:cNvPr id="48" name="Freeform 47"/>
          <p:cNvSpPr/>
          <p:nvPr/>
        </p:nvSpPr>
        <p:spPr bwMode="auto">
          <a:xfrm>
            <a:off x="5029200" y="2579688"/>
            <a:ext cx="1749425" cy="2895600"/>
          </a:xfrm>
          <a:custGeom>
            <a:avLst/>
            <a:gdLst>
              <a:gd name="connsiteX0" fmla="*/ 1997476 w 2275643"/>
              <a:gd name="connsiteY0" fmla="*/ 2743200 h 2743200"/>
              <a:gd name="connsiteX1" fmla="*/ 1997476 w 2275643"/>
              <a:gd name="connsiteY1" fmla="*/ 2139519 h 2743200"/>
              <a:gd name="connsiteX2" fmla="*/ 328474 w 2275643"/>
              <a:gd name="connsiteY2" fmla="*/ 1526959 h 2743200"/>
              <a:gd name="connsiteX3" fmla="*/ 26633 w 22756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033727"/>
              <a:gd name="connsiteY0" fmla="*/ 2743200 h 2743200"/>
              <a:gd name="connsiteX1" fmla="*/ 1755560 w 2033727"/>
              <a:gd name="connsiteY1" fmla="*/ 2139519 h 2743200"/>
              <a:gd name="connsiteX2" fmla="*/ 315158 w 2033727"/>
              <a:gd name="connsiteY2" fmla="*/ 1526959 h 2743200"/>
              <a:gd name="connsiteX3" fmla="*/ 13317 w 2033727"/>
              <a:gd name="connsiteY3" fmla="*/ 0 h 2743200"/>
              <a:gd name="connsiteX0" fmla="*/ 2111776 w 2186743"/>
              <a:gd name="connsiteY0" fmla="*/ 2743200 h 2743200"/>
              <a:gd name="connsiteX1" fmla="*/ 1883176 w 2186743"/>
              <a:gd name="connsiteY1" fmla="*/ 2139519 h 2743200"/>
              <a:gd name="connsiteX2" fmla="*/ 290374 w 2186743"/>
              <a:gd name="connsiteY2" fmla="*/ 1526959 h 2743200"/>
              <a:gd name="connsiteX3" fmla="*/ 140933 w 2186743"/>
              <a:gd name="connsiteY3" fmla="*/ 0 h 2743200"/>
              <a:gd name="connsiteX0" fmla="*/ 1984160 w 2008327"/>
              <a:gd name="connsiteY0" fmla="*/ 2743200 h 2743200"/>
              <a:gd name="connsiteX1" fmla="*/ 1755560 w 2008327"/>
              <a:gd name="connsiteY1" fmla="*/ 2139519 h 2743200"/>
              <a:gd name="connsiteX2" fmla="*/ 467558 w 2008327"/>
              <a:gd name="connsiteY2" fmla="*/ 917359 h 2743200"/>
              <a:gd name="connsiteX3" fmla="*/ 13317 w 2008327"/>
              <a:gd name="connsiteY3" fmla="*/ 0 h 27432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56176 w 1780343"/>
              <a:gd name="connsiteY0" fmla="*/ 2971800 h 2971800"/>
              <a:gd name="connsiteX1" fmla="*/ 1527576 w 1780343"/>
              <a:gd name="connsiteY1" fmla="*/ 2368119 h 2971800"/>
              <a:gd name="connsiteX2" fmla="*/ 239574 w 1780343"/>
              <a:gd name="connsiteY2" fmla="*/ 1145959 h 2971800"/>
              <a:gd name="connsiteX3" fmla="*/ 90133 w 1780343"/>
              <a:gd name="connsiteY3" fmla="*/ 0 h 2971800"/>
              <a:gd name="connsiteX0" fmla="*/ 1667276 w 1691443"/>
              <a:gd name="connsiteY0" fmla="*/ 2971800 h 2971800"/>
              <a:gd name="connsiteX1" fmla="*/ 1438676 w 1691443"/>
              <a:gd name="connsiteY1" fmla="*/ 2368119 h 2971800"/>
              <a:gd name="connsiteX2" fmla="*/ 150674 w 1691443"/>
              <a:gd name="connsiteY2" fmla="*/ 1145959 h 2971800"/>
              <a:gd name="connsiteX3" fmla="*/ 534633 w 1691443"/>
              <a:gd name="connsiteY3" fmla="*/ 0 h 2971800"/>
              <a:gd name="connsiteX0" fmla="*/ 1831760 w 1855927"/>
              <a:gd name="connsiteY0" fmla="*/ 2971800 h 2971800"/>
              <a:gd name="connsiteX1" fmla="*/ 1603160 w 1855927"/>
              <a:gd name="connsiteY1" fmla="*/ 2368119 h 2971800"/>
              <a:gd name="connsiteX2" fmla="*/ 315158 w 1855927"/>
              <a:gd name="connsiteY2" fmla="*/ 1145959 h 2971800"/>
              <a:gd name="connsiteX3" fmla="*/ 699117 w 1855927"/>
              <a:gd name="connsiteY3" fmla="*/ 0 h 2971800"/>
              <a:gd name="connsiteX0" fmla="*/ 1518328 w 1542495"/>
              <a:gd name="connsiteY0" fmla="*/ 2895600 h 2895600"/>
              <a:gd name="connsiteX1" fmla="*/ 1289728 w 1542495"/>
              <a:gd name="connsiteY1" fmla="*/ 2291919 h 2895600"/>
              <a:gd name="connsiteX2" fmla="*/ 1726 w 1542495"/>
              <a:gd name="connsiteY2" fmla="*/ 1069759 h 2895600"/>
              <a:gd name="connsiteX3" fmla="*/ 1300085 w 1542495"/>
              <a:gd name="connsiteY3" fmla="*/ 0 h 2895600"/>
              <a:gd name="connsiteX0" fmla="*/ 1726686 w 1750853"/>
              <a:gd name="connsiteY0" fmla="*/ 2895600 h 2895600"/>
              <a:gd name="connsiteX1" fmla="*/ 1498086 w 1750853"/>
              <a:gd name="connsiteY1" fmla="*/ 2291919 h 2895600"/>
              <a:gd name="connsiteX2" fmla="*/ 210084 w 1750853"/>
              <a:gd name="connsiteY2" fmla="*/ 1069759 h 2895600"/>
              <a:gd name="connsiteX3" fmla="*/ 237580 w 1750853"/>
              <a:gd name="connsiteY3" fmla="*/ 390618 h 2895600"/>
              <a:gd name="connsiteX4" fmla="*/ 1508443 w 1750853"/>
              <a:gd name="connsiteY4" fmla="*/ 0 h 2895600"/>
              <a:gd name="connsiteX0" fmla="*/ 1726686 w 1750853"/>
              <a:gd name="connsiteY0" fmla="*/ 2895600 h 2895600"/>
              <a:gd name="connsiteX1" fmla="*/ 1498086 w 1750853"/>
              <a:gd name="connsiteY1" fmla="*/ 2291919 h 2895600"/>
              <a:gd name="connsiteX2" fmla="*/ 210084 w 1750853"/>
              <a:gd name="connsiteY2" fmla="*/ 1069759 h 2895600"/>
              <a:gd name="connsiteX3" fmla="*/ 237580 w 1750853"/>
              <a:gd name="connsiteY3" fmla="*/ 390618 h 2895600"/>
              <a:gd name="connsiteX4" fmla="*/ 1508443 w 1750853"/>
              <a:gd name="connsiteY4" fmla="*/ 0 h 2895600"/>
              <a:gd name="connsiteX0" fmla="*/ 1726686 w 1750853"/>
              <a:gd name="connsiteY0" fmla="*/ 2895600 h 2895600"/>
              <a:gd name="connsiteX1" fmla="*/ 1498086 w 1750853"/>
              <a:gd name="connsiteY1" fmla="*/ 2291919 h 2895600"/>
              <a:gd name="connsiteX2" fmla="*/ 210084 w 1750853"/>
              <a:gd name="connsiteY2" fmla="*/ 1069759 h 2895600"/>
              <a:gd name="connsiteX3" fmla="*/ 237580 w 1750853"/>
              <a:gd name="connsiteY3" fmla="*/ 390618 h 2895600"/>
              <a:gd name="connsiteX4" fmla="*/ 1508443 w 1750853"/>
              <a:gd name="connsiteY4" fmla="*/ 0 h 289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853" h="2895600">
                <a:moveTo>
                  <a:pt x="1726686" y="2895600"/>
                </a:moveTo>
                <a:cubicBezTo>
                  <a:pt x="1740002" y="2645546"/>
                  <a:pt x="1750853" y="2596226"/>
                  <a:pt x="1498086" y="2291919"/>
                </a:cubicBezTo>
                <a:cubicBezTo>
                  <a:pt x="1245319" y="1987612"/>
                  <a:pt x="420168" y="1386642"/>
                  <a:pt x="210084" y="1069759"/>
                </a:cubicBezTo>
                <a:cubicBezTo>
                  <a:pt x="0" y="752876"/>
                  <a:pt x="21187" y="568911"/>
                  <a:pt x="237580" y="390618"/>
                </a:cubicBezTo>
                <a:cubicBezTo>
                  <a:pt x="453973" y="212325"/>
                  <a:pt x="769645" y="199254"/>
                  <a:pt x="1508443" y="0"/>
                </a:cubicBezTo>
              </a:path>
            </a:pathLst>
          </a:custGeom>
          <a:noFill/>
          <a:ln w="28575" cap="flat" cmpd="sng" algn="ctr">
            <a:solidFill>
              <a:schemeClr val="accent4"/>
            </a:solidFill>
            <a:prstDash val="solid"/>
            <a:round/>
            <a:headEnd type="none" w="med" len="med"/>
            <a:tailEnd type="arrow" w="med" len="lg"/>
          </a:ln>
          <a:effectLst/>
        </p:spPr>
        <p:txBody>
          <a:bodyPr wrap="none" lIns="82124" tIns="41061" rIns="82124" bIns="41061" anchor="ctr">
            <a:spAutoFit/>
          </a:bodyPr>
          <a:lstStyle/>
          <a:p>
            <a:pPr algn="ctr" defTabSz="814388" eaLnBrk="0" hangingPunct="0">
              <a:lnSpc>
                <a:spcPct val="90000"/>
              </a:lnSpc>
              <a:defRPr/>
            </a:pPr>
            <a:endParaRPr lang="en-US" dirty="0">
              <a:latin typeface="Arial" charset="0"/>
              <a:cs typeface="+mn-cs"/>
            </a:endParaRPr>
          </a:p>
        </p:txBody>
      </p:sp>
      <p:sp>
        <p:nvSpPr>
          <p:cNvPr id="49" name="Freeform 48"/>
          <p:cNvSpPr/>
          <p:nvPr/>
        </p:nvSpPr>
        <p:spPr bwMode="auto">
          <a:xfrm flipH="1">
            <a:off x="7056438" y="2514600"/>
            <a:ext cx="1779587" cy="2971800"/>
          </a:xfrm>
          <a:custGeom>
            <a:avLst/>
            <a:gdLst>
              <a:gd name="connsiteX0" fmla="*/ 1997476 w 2275643"/>
              <a:gd name="connsiteY0" fmla="*/ 2743200 h 2743200"/>
              <a:gd name="connsiteX1" fmla="*/ 1997476 w 2275643"/>
              <a:gd name="connsiteY1" fmla="*/ 2139519 h 2743200"/>
              <a:gd name="connsiteX2" fmla="*/ 328474 w 2275643"/>
              <a:gd name="connsiteY2" fmla="*/ 1526959 h 2743200"/>
              <a:gd name="connsiteX3" fmla="*/ 26633 w 22756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123243"/>
              <a:gd name="connsiteY0" fmla="*/ 2743200 h 2743200"/>
              <a:gd name="connsiteX1" fmla="*/ 1755560 w 2123243"/>
              <a:gd name="connsiteY1" fmla="*/ 2139519 h 2743200"/>
              <a:gd name="connsiteX2" fmla="*/ 315158 w 2123243"/>
              <a:gd name="connsiteY2" fmla="*/ 1526959 h 2743200"/>
              <a:gd name="connsiteX3" fmla="*/ 13317 w 2123243"/>
              <a:gd name="connsiteY3" fmla="*/ 0 h 2743200"/>
              <a:gd name="connsiteX0" fmla="*/ 1984160 w 2033727"/>
              <a:gd name="connsiteY0" fmla="*/ 2743200 h 2743200"/>
              <a:gd name="connsiteX1" fmla="*/ 1755560 w 2033727"/>
              <a:gd name="connsiteY1" fmla="*/ 2139519 h 2743200"/>
              <a:gd name="connsiteX2" fmla="*/ 315158 w 2033727"/>
              <a:gd name="connsiteY2" fmla="*/ 1526959 h 2743200"/>
              <a:gd name="connsiteX3" fmla="*/ 13317 w 2033727"/>
              <a:gd name="connsiteY3" fmla="*/ 0 h 2743200"/>
              <a:gd name="connsiteX0" fmla="*/ 2111776 w 2186743"/>
              <a:gd name="connsiteY0" fmla="*/ 2743200 h 2743200"/>
              <a:gd name="connsiteX1" fmla="*/ 1883176 w 2186743"/>
              <a:gd name="connsiteY1" fmla="*/ 2139519 h 2743200"/>
              <a:gd name="connsiteX2" fmla="*/ 290374 w 2186743"/>
              <a:gd name="connsiteY2" fmla="*/ 1526959 h 2743200"/>
              <a:gd name="connsiteX3" fmla="*/ 140933 w 2186743"/>
              <a:gd name="connsiteY3" fmla="*/ 0 h 2743200"/>
              <a:gd name="connsiteX0" fmla="*/ 1984160 w 2008327"/>
              <a:gd name="connsiteY0" fmla="*/ 2743200 h 2743200"/>
              <a:gd name="connsiteX1" fmla="*/ 1755560 w 2008327"/>
              <a:gd name="connsiteY1" fmla="*/ 2139519 h 2743200"/>
              <a:gd name="connsiteX2" fmla="*/ 467558 w 2008327"/>
              <a:gd name="connsiteY2" fmla="*/ 917359 h 2743200"/>
              <a:gd name="connsiteX3" fmla="*/ 13317 w 2008327"/>
              <a:gd name="connsiteY3" fmla="*/ 0 h 27432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30776 w 1754943"/>
              <a:gd name="connsiteY0" fmla="*/ 2971800 h 2971800"/>
              <a:gd name="connsiteX1" fmla="*/ 1502176 w 1754943"/>
              <a:gd name="connsiteY1" fmla="*/ 2368119 h 2971800"/>
              <a:gd name="connsiteX2" fmla="*/ 214174 w 1754943"/>
              <a:gd name="connsiteY2" fmla="*/ 1145959 h 2971800"/>
              <a:gd name="connsiteX3" fmla="*/ 217133 w 1754943"/>
              <a:gd name="connsiteY3" fmla="*/ 0 h 2971800"/>
              <a:gd name="connsiteX0" fmla="*/ 1756176 w 1780343"/>
              <a:gd name="connsiteY0" fmla="*/ 2971800 h 2971800"/>
              <a:gd name="connsiteX1" fmla="*/ 1527576 w 1780343"/>
              <a:gd name="connsiteY1" fmla="*/ 2368119 h 2971800"/>
              <a:gd name="connsiteX2" fmla="*/ 239574 w 1780343"/>
              <a:gd name="connsiteY2" fmla="*/ 1145959 h 2971800"/>
              <a:gd name="connsiteX3" fmla="*/ 90133 w 1780343"/>
              <a:gd name="connsiteY3" fmla="*/ 0 h 2971800"/>
            </a:gdLst>
            <a:ahLst/>
            <a:cxnLst>
              <a:cxn ang="0">
                <a:pos x="connsiteX0" y="connsiteY0"/>
              </a:cxn>
              <a:cxn ang="0">
                <a:pos x="connsiteX1" y="connsiteY1"/>
              </a:cxn>
              <a:cxn ang="0">
                <a:pos x="connsiteX2" y="connsiteY2"/>
              </a:cxn>
              <a:cxn ang="0">
                <a:pos x="connsiteX3" y="connsiteY3"/>
              </a:cxn>
            </a:cxnLst>
            <a:rect l="l" t="t" r="r" b="b"/>
            <a:pathLst>
              <a:path w="1780343" h="2971800">
                <a:moveTo>
                  <a:pt x="1756176" y="2971800"/>
                </a:moveTo>
                <a:cubicBezTo>
                  <a:pt x="1769492" y="2721746"/>
                  <a:pt x="1780343" y="2672426"/>
                  <a:pt x="1527576" y="2368119"/>
                </a:cubicBezTo>
                <a:cubicBezTo>
                  <a:pt x="1274809" y="2063812"/>
                  <a:pt x="479148" y="1540645"/>
                  <a:pt x="239574" y="1145959"/>
                </a:cubicBezTo>
                <a:cubicBezTo>
                  <a:pt x="0" y="751273"/>
                  <a:pt x="76816" y="585186"/>
                  <a:pt x="90133" y="0"/>
                </a:cubicBezTo>
              </a:path>
            </a:pathLst>
          </a:custGeom>
          <a:noFill/>
          <a:ln w="28575" cap="flat" cmpd="sng" algn="ctr">
            <a:solidFill>
              <a:schemeClr val="accent4"/>
            </a:solidFill>
            <a:prstDash val="solid"/>
            <a:round/>
            <a:headEnd type="none" w="med" len="med"/>
            <a:tailEnd type="arrow" w="med" len="lg"/>
          </a:ln>
          <a:effectLst/>
        </p:spPr>
        <p:txBody>
          <a:bodyPr wrap="none" lIns="82124" tIns="41061" rIns="82124" bIns="41061" anchor="ctr">
            <a:spAutoFit/>
          </a:bodyPr>
          <a:lstStyle/>
          <a:p>
            <a:pPr algn="ctr" defTabSz="814388" eaLnBrk="0" hangingPunct="0">
              <a:lnSpc>
                <a:spcPct val="90000"/>
              </a:lnSpc>
              <a:defRPr/>
            </a:pPr>
            <a:endParaRPr lang="en-US" dirty="0">
              <a:latin typeface="Arial" charset="0"/>
              <a:cs typeface="+mn-cs"/>
            </a:endParaRPr>
          </a:p>
        </p:txBody>
      </p:sp>
      <p:sp>
        <p:nvSpPr>
          <p:cNvPr id="50" name="Down Arrow 49"/>
          <p:cNvSpPr>
            <a:spLocks noChangeArrowheads="1"/>
          </p:cNvSpPr>
          <p:nvPr/>
        </p:nvSpPr>
        <p:spPr bwMode="auto">
          <a:xfrm>
            <a:off x="5486400" y="3733800"/>
            <a:ext cx="152400" cy="228600"/>
          </a:xfrm>
          <a:prstGeom prst="downArrow">
            <a:avLst>
              <a:gd name="adj1" fmla="val 50000"/>
              <a:gd name="adj2" fmla="val 50000"/>
            </a:avLst>
          </a:prstGeom>
          <a:solidFill>
            <a:schemeClr val="accent2"/>
          </a:solidFill>
          <a:ln w="9525" algn="ctr">
            <a:noFill/>
            <a:round/>
            <a:headEnd/>
            <a:tailEnd/>
          </a:ln>
        </p:spPr>
        <p:txBody>
          <a:bodyPr lIns="82124" tIns="41061" rIns="82124" bIns="41061" anchor="ctr">
            <a:spAutoFit/>
          </a:bodyPr>
          <a:lstStyle/>
          <a:p>
            <a:pPr algn="ctr" defTabSz="814388" eaLnBrk="0" hangingPunct="0">
              <a:lnSpc>
                <a:spcPct val="90000"/>
              </a:lnSpc>
            </a:pPr>
            <a:endParaRPr lang="en-US"/>
          </a:p>
        </p:txBody>
      </p:sp>
      <p:sp>
        <p:nvSpPr>
          <p:cNvPr id="12336" name="Title 50"/>
          <p:cNvSpPr>
            <a:spLocks noGrp="1"/>
          </p:cNvSpPr>
          <p:nvPr>
            <p:ph type="title"/>
          </p:nvPr>
        </p:nvSpPr>
        <p:spPr/>
        <p:txBody>
          <a:bodyPr/>
          <a:lstStyle/>
          <a:p>
            <a:r>
              <a:rPr lang="en-US" smtClean="0">
                <a:solidFill>
                  <a:srgbClr val="0183B7"/>
                </a:solidFill>
              </a:rPr>
              <a:t>Building a vPC Domain</a:t>
            </a:r>
            <a:br>
              <a:rPr lang="en-US" smtClean="0">
                <a:solidFill>
                  <a:srgbClr val="0183B7"/>
                </a:solidFill>
              </a:rPr>
            </a:br>
            <a:r>
              <a:rPr lang="en-US" sz="2400" smtClean="0">
                <a:solidFill>
                  <a:srgbClr val="000000"/>
                </a:solidFill>
              </a:rPr>
              <a:t>Peer Link with Single 10G Module – Object Tracking</a:t>
            </a: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linds(horizontal)">
                                      <p:cBhvr>
                                        <p:cTn id="7" dur="500"/>
                                        <p:tgtEl>
                                          <p:spTgt spid="99"/>
                                        </p:tgtEl>
                                      </p:cBhvr>
                                    </p:animEffect>
                                  </p:childTnLst>
                                </p:cTn>
                              </p:par>
                              <p:par>
                                <p:cTn id="8" presetID="3" presetClass="entr" presetSubtype="1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linds(horizontal)">
                                      <p:cBhvr>
                                        <p:cTn id="10" dur="500"/>
                                        <p:tgtEl>
                                          <p:spTgt spid="98"/>
                                        </p:tgtEl>
                                      </p:cBhvr>
                                    </p:animEffect>
                                  </p:childTnLst>
                                </p:cTn>
                              </p:par>
                              <p:par>
                                <p:cTn id="11" presetID="3" presetClass="entr" presetSubtype="1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blinds(horizontal)">
                                      <p:cBhvr>
                                        <p:cTn id="13" dur="500"/>
                                        <p:tgtEl>
                                          <p:spTgt spid="100"/>
                                        </p:tgtEl>
                                      </p:cBhvr>
                                    </p:animEffect>
                                  </p:childTnLst>
                                </p:cTn>
                              </p:par>
                              <p:par>
                                <p:cTn id="14" presetID="3" presetClass="entr" presetSubtype="1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linds(horizontal)">
                                      <p:cBhvr>
                                        <p:cTn id="16" dur="500"/>
                                        <p:tgtEl>
                                          <p:spTgt spid="10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down)">
                                      <p:cBhvr>
                                        <p:cTn id="24" dur="500"/>
                                        <p:tgtEl>
                                          <p:spTgt spid="49"/>
                                        </p:tgtEl>
                                      </p:cBhvr>
                                    </p:animEffect>
                                  </p:childTnLst>
                                </p:cTn>
                              </p:par>
                              <p:par>
                                <p:cTn id="25" presetID="7" presetClass="emph" presetSubtype="2" fill="hold" nodeType="withEffect">
                                  <p:stCondLst>
                                    <p:cond delay="0"/>
                                  </p:stCondLst>
                                  <p:childTnLst>
                                    <p:animClr clrSpc="rgb" dir="cw">
                                      <p:cBhvr>
                                        <p:cTn id="26" dur="500" fill="hold"/>
                                        <p:tgtEl>
                                          <p:spTgt spid="48"/>
                                        </p:tgtEl>
                                        <p:attrNameLst>
                                          <p:attrName>stroke.color</p:attrName>
                                        </p:attrNameLst>
                                      </p:cBhvr>
                                      <p:to>
                                        <a:schemeClr val="accent2"/>
                                      </p:to>
                                    </p:animClr>
                                    <p:set>
                                      <p:cBhvr>
                                        <p:cTn id="27" dur="500" fill="hold"/>
                                        <p:tgtEl>
                                          <p:spTgt spid="48"/>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box(in)">
                                      <p:cBhvr>
                                        <p:cTn id="32" dur="500"/>
                                        <p:tgtEl>
                                          <p:spTgt spid="103"/>
                                        </p:tgtEl>
                                      </p:cBhvr>
                                    </p:animEffect>
                                  </p:childTnLst>
                                </p:cTn>
                              </p:par>
                              <p:par>
                                <p:cTn id="33" presetID="4" presetClass="entr" presetSubtype="16"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box(in)">
                                      <p:cBhvr>
                                        <p:cTn id="35" dur="500"/>
                                        <p:tgtEl>
                                          <p:spTgt spid="102"/>
                                        </p:tgtEl>
                                      </p:cBhvr>
                                    </p:animEffect>
                                  </p:childTnLst>
                                </p:cTn>
                              </p:par>
                              <p:par>
                                <p:cTn id="36" presetID="7" presetClass="emph" presetSubtype="2" fill="hold" nodeType="withEffect">
                                  <p:stCondLst>
                                    <p:cond delay="0"/>
                                  </p:stCondLst>
                                  <p:childTnLst>
                                    <p:animClr clrSpc="rgb" dir="cw">
                                      <p:cBhvr>
                                        <p:cTn id="37" dur="1000" fill="hold"/>
                                        <p:tgtEl>
                                          <p:spTgt spid="61"/>
                                        </p:tgtEl>
                                        <p:attrNameLst>
                                          <p:attrName>stroke.color</p:attrName>
                                        </p:attrNameLst>
                                      </p:cBhvr>
                                      <p:to>
                                        <a:srgbClr val="BCBCC0"/>
                                      </p:to>
                                    </p:animClr>
                                    <p:set>
                                      <p:cBhvr>
                                        <p:cTn id="38" dur="1000" fill="hold"/>
                                        <p:tgtEl>
                                          <p:spTgt spid="61"/>
                                        </p:tgtEl>
                                        <p:attrNameLst>
                                          <p:attrName>stroke.on</p:attrName>
                                        </p:attrNameLst>
                                      </p:cBhvr>
                                      <p:to>
                                        <p:strVal val="true"/>
                                      </p:to>
                                    </p:set>
                                  </p:childTnLst>
                                </p:cTn>
                              </p:par>
                              <p:par>
                                <p:cTn id="39" presetID="7" presetClass="emph" presetSubtype="2" fill="hold" nodeType="withEffect">
                                  <p:stCondLst>
                                    <p:cond delay="0"/>
                                  </p:stCondLst>
                                  <p:childTnLst>
                                    <p:animClr clrSpc="rgb" dir="cw">
                                      <p:cBhvr>
                                        <p:cTn id="40" dur="1000" fill="hold"/>
                                        <p:tgtEl>
                                          <p:spTgt spid="62"/>
                                        </p:tgtEl>
                                        <p:attrNameLst>
                                          <p:attrName>stroke.color</p:attrName>
                                        </p:attrNameLst>
                                      </p:cBhvr>
                                      <p:to>
                                        <a:srgbClr val="BCBCC0"/>
                                      </p:to>
                                    </p:animClr>
                                    <p:set>
                                      <p:cBhvr>
                                        <p:cTn id="41" dur="1000" fill="hold"/>
                                        <p:tgtEl>
                                          <p:spTgt spid="62"/>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1000" fill="hold"/>
                                        <p:tgtEl>
                                          <p:spTgt spid="56"/>
                                        </p:tgtEl>
                                        <p:attrNameLst>
                                          <p:attrName>stroke.color</p:attrName>
                                        </p:attrNameLst>
                                      </p:cBhvr>
                                      <p:to>
                                        <a:srgbClr val="BCBCC0"/>
                                      </p:to>
                                    </p:animClr>
                                    <p:set>
                                      <p:cBhvr>
                                        <p:cTn id="44" dur="1000" fill="hold"/>
                                        <p:tgtEl>
                                          <p:spTgt spid="56"/>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1000" fill="hold"/>
                                        <p:tgtEl>
                                          <p:spTgt spid="58"/>
                                        </p:tgtEl>
                                        <p:attrNameLst>
                                          <p:attrName>stroke.color</p:attrName>
                                        </p:attrNameLst>
                                      </p:cBhvr>
                                      <p:to>
                                        <a:srgbClr val="BCBCC0"/>
                                      </p:to>
                                    </p:animClr>
                                    <p:set>
                                      <p:cBhvr>
                                        <p:cTn id="47" dur="1000" fill="hold"/>
                                        <p:tgtEl>
                                          <p:spTgt spid="58"/>
                                        </p:tgtEl>
                                        <p:attrNameLst>
                                          <p:attrName>stroke.on</p:attrName>
                                        </p:attrNameLst>
                                      </p:cBhvr>
                                      <p:to>
                                        <p:strVal val="true"/>
                                      </p:to>
                                    </p:set>
                                  </p:childTnLst>
                                </p:cTn>
                              </p:par>
                              <p:par>
                                <p:cTn id="48" presetID="7" presetClass="emph" presetSubtype="2" fill="hold" nodeType="withEffect">
                                  <p:stCondLst>
                                    <p:cond delay="0"/>
                                  </p:stCondLst>
                                  <p:childTnLst>
                                    <p:animClr clrSpc="rgb" dir="cw">
                                      <p:cBhvr>
                                        <p:cTn id="49" dur="1000" fill="hold"/>
                                        <p:tgtEl>
                                          <p:spTgt spid="59"/>
                                        </p:tgtEl>
                                        <p:attrNameLst>
                                          <p:attrName>stroke.color</p:attrName>
                                        </p:attrNameLst>
                                      </p:cBhvr>
                                      <p:to>
                                        <a:srgbClr val="BCBCC0"/>
                                      </p:to>
                                    </p:animClr>
                                    <p:set>
                                      <p:cBhvr>
                                        <p:cTn id="50" dur="1000" fill="hold"/>
                                        <p:tgtEl>
                                          <p:spTgt spid="59"/>
                                        </p:tgtEl>
                                        <p:attrNameLst>
                                          <p:attrName>stroke.on</p:attrName>
                                        </p:attrNameLst>
                                      </p:cBhvr>
                                      <p:to>
                                        <p:strVal val="tru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par>
                          <p:cTn id="53" fill="hold">
                            <p:stCondLst>
                              <p:cond delay="1000"/>
                            </p:stCondLst>
                            <p:childTnLst>
                              <p:par>
                                <p:cTn id="54" presetID="22" presetClass="exit" presetSubtype="1" fill="hold" grpId="1" nodeType="afterEffect">
                                  <p:stCondLst>
                                    <p:cond delay="0"/>
                                  </p:stCondLst>
                                  <p:childTnLst>
                                    <p:animEffect transition="out" filter="wipe(up)">
                                      <p:cBhvr>
                                        <p:cTn id="55" dur="500"/>
                                        <p:tgtEl>
                                          <p:spTgt spid="48"/>
                                        </p:tgtEl>
                                      </p:cBhvr>
                                    </p:animEffect>
                                    <p:set>
                                      <p:cBhvr>
                                        <p:cTn id="56"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animBg="1"/>
      <p:bldP spid="50" grpId="0" animBg="1"/>
    </p:bldLst>
  </p:timing>
</p:sld>
</file>

<file path=ppt/theme/theme1.xml><?xml version="1.0" encoding="utf-8"?>
<a:theme xmlns:a="http://schemas.openxmlformats.org/drawingml/2006/main" name="CiscoFY08White-center">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CiscoFY08White-center</Template>
  <TotalTime>10871</TotalTime>
  <Pages>28</Pages>
  <Words>4304</Words>
  <Application>Microsoft Office PowerPoint</Application>
  <PresentationFormat>On-screen Show (4:3)</PresentationFormat>
  <Paragraphs>1000</Paragraphs>
  <Slides>58</Slides>
  <Notes>58</Notes>
  <HiddenSlides>2</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CiscoFY08White-center</vt:lpstr>
      <vt:lpstr>Nexus 7000  virtual Port-Channel  Best Practices &amp; Design Guidelines </vt:lpstr>
      <vt:lpstr>Agenda</vt:lpstr>
      <vt:lpstr>Feature Overview &amp; Terminology Intelligent L2 Domains POD Evolution</vt:lpstr>
      <vt:lpstr>Feature Overview &amp; Terminology vPC Definition </vt:lpstr>
      <vt:lpstr>Feature Overview &amp; Terminology  vPC Terminology</vt:lpstr>
      <vt:lpstr>Building a vPC Domain Configuration Steps</vt:lpstr>
      <vt:lpstr>Building a vPC Domain Peer Link</vt:lpstr>
      <vt:lpstr>Building a vPC Domain Peer Link with Single 10G Module</vt:lpstr>
      <vt:lpstr>Building a vPC Domain Peer Link with Single 10G Module – Object Tracking</vt:lpstr>
      <vt:lpstr>Building a vPC Domain Cisco Fabric Services (CFS)</vt:lpstr>
      <vt:lpstr>Building a vPC Domain Peer-Keepalive (1 of 2)</vt:lpstr>
      <vt:lpstr>Building a vPC Domain Peer-Keepalive (2 of 2)</vt:lpstr>
      <vt:lpstr>Building a vPC Domain vPC Member Port</vt:lpstr>
      <vt:lpstr>Building a vPC Domain VDC Interaction</vt:lpstr>
      <vt:lpstr>Agenda</vt:lpstr>
      <vt:lpstr>Attaching to a vPC domain The One and Only Rule…</vt:lpstr>
      <vt:lpstr>Attaching to a vPC Domain IEEE 802.3ad and LACP</vt:lpstr>
      <vt:lpstr>Attaching to a vPC Domain ”My device can’t be dual attached!”</vt:lpstr>
      <vt:lpstr>Attaching to a vPC Domain vPC and non-vPC VLANs (i.e. single attached .. )</vt:lpstr>
      <vt:lpstr>Attaching to a vPC Domain ”My device only does STP!”</vt:lpstr>
      <vt:lpstr>Slide 21</vt:lpstr>
      <vt:lpstr>Attaching to a vPC Domain 16-way Port-Channel (1 of 2)</vt:lpstr>
      <vt:lpstr>Attaching to a vPC Domain 16-way Port-Channel (2 of 2)</vt:lpstr>
      <vt:lpstr>Agenda</vt:lpstr>
      <vt:lpstr>Layer 3 and vPC Recommendations</vt:lpstr>
      <vt:lpstr>Layer 3 and vPC What can happen… (1 of 3)</vt:lpstr>
      <vt:lpstr>Layer 3 and vPC What can happen… (2 of 3)</vt:lpstr>
      <vt:lpstr>Layer 3 and vPC What can happen… (3 of 3)</vt:lpstr>
      <vt:lpstr>Agenda</vt:lpstr>
      <vt:lpstr>Spanning Tree Recommendations Overview – STP Interoperability</vt:lpstr>
      <vt:lpstr>Spanning Tree Recommendations Port Configuration Overview</vt:lpstr>
      <vt:lpstr>Agenda</vt:lpstr>
      <vt:lpstr>Data Center Interconnect Multi-layer vPC for Agg and DCI</vt:lpstr>
      <vt:lpstr>Data Center Interconnect Encrypted Interconnect</vt:lpstr>
      <vt:lpstr>Agenda</vt:lpstr>
      <vt:lpstr>HSRP with vPC FHRP Active/Active</vt:lpstr>
      <vt:lpstr>HSRP with vPC Do NOT use Object Tracking</vt:lpstr>
      <vt:lpstr>HSRP with vPC L3 Backup Routing</vt:lpstr>
      <vt:lpstr>HSRP with vPC Dual L2/L3 Pod Interconnect</vt:lpstr>
      <vt:lpstr>Agenda</vt:lpstr>
      <vt:lpstr>  vPC and Services Catalyst 6500 Services Chassis w. Services VDC Sandwich</vt:lpstr>
      <vt:lpstr>Agenda</vt:lpstr>
      <vt:lpstr>vPC Latest Enhancements Summary</vt:lpstr>
      <vt:lpstr>vPC Latest Enhancements vPC Peer-Gateway for NAS interoperability</vt:lpstr>
      <vt:lpstr>Agenda</vt:lpstr>
      <vt:lpstr>In-Service Software Upgrade (ISSU) vPC System Upgrade/Downgrade</vt:lpstr>
      <vt:lpstr>Agenda</vt:lpstr>
      <vt:lpstr>Slide 48</vt:lpstr>
      <vt:lpstr>vPC on Nexus 7000 Convergence Numbers</vt:lpstr>
      <vt:lpstr>vPC on Nexus 7000 Scalability Number Improvements</vt:lpstr>
      <vt:lpstr>Agenda</vt:lpstr>
      <vt:lpstr>vPC Hands-on Lab Information On Demand vPC Lab Overview</vt:lpstr>
      <vt:lpstr>vPC Hands-on Lab Information  vPC Lab Logistics and Timing</vt:lpstr>
      <vt:lpstr>Agenda</vt:lpstr>
      <vt:lpstr>Reference Material vPC/VSS Interop Test Details</vt:lpstr>
      <vt:lpstr>Reference Material vPC/VSS Interop Test Details</vt:lpstr>
      <vt:lpstr>Reference Material Other Solution Tests and Recent vPC Documentation</vt:lpstr>
      <vt:lpstr>Slide 58</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Nexus 7000  virtual Port Channel Deeper Dive</dc:title>
  <dc:creator>Ben Basler</dc:creator>
  <cp:lastModifiedBy>Alex Castillo</cp:lastModifiedBy>
  <cp:revision>272</cp:revision>
  <cp:lastPrinted>1999-01-27T00:54:54Z</cp:lastPrinted>
  <dcterms:created xsi:type="dcterms:W3CDTF">2009-06-10T17:29:49Z</dcterms:created>
  <dcterms:modified xsi:type="dcterms:W3CDTF">2010-08-25T06:59:33Z</dcterms:modified>
</cp:coreProperties>
</file>